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1" r:id="rId1"/>
  </p:sldMasterIdLst>
  <p:notesMasterIdLst>
    <p:notesMasterId r:id="rId58"/>
  </p:notesMasterIdLst>
  <p:handoutMasterIdLst>
    <p:handoutMasterId r:id="rId59"/>
  </p:handoutMasterIdLst>
  <p:sldIdLst>
    <p:sldId id="859" r:id="rId2"/>
    <p:sldId id="885" r:id="rId3"/>
    <p:sldId id="894" r:id="rId4"/>
    <p:sldId id="895" r:id="rId5"/>
    <p:sldId id="851" r:id="rId6"/>
    <p:sldId id="896" r:id="rId7"/>
    <p:sldId id="797" r:id="rId8"/>
    <p:sldId id="864" r:id="rId9"/>
    <p:sldId id="891" r:id="rId10"/>
    <p:sldId id="841" r:id="rId11"/>
    <p:sldId id="887" r:id="rId12"/>
    <p:sldId id="888" r:id="rId13"/>
    <p:sldId id="865" r:id="rId14"/>
    <p:sldId id="795" r:id="rId15"/>
    <p:sldId id="852" r:id="rId16"/>
    <p:sldId id="843" r:id="rId17"/>
    <p:sldId id="899" r:id="rId18"/>
    <p:sldId id="900" r:id="rId19"/>
    <p:sldId id="842" r:id="rId20"/>
    <p:sldId id="839" r:id="rId21"/>
    <p:sldId id="799" r:id="rId22"/>
    <p:sldId id="897" r:id="rId23"/>
    <p:sldId id="772" r:id="rId24"/>
    <p:sldId id="898" r:id="rId25"/>
    <p:sldId id="866" r:id="rId26"/>
    <p:sldId id="800" r:id="rId27"/>
    <p:sldId id="848" r:id="rId28"/>
    <p:sldId id="868" r:id="rId29"/>
    <p:sldId id="874" r:id="rId30"/>
    <p:sldId id="870" r:id="rId31"/>
    <p:sldId id="875" r:id="rId32"/>
    <p:sldId id="876" r:id="rId33"/>
    <p:sldId id="783" r:id="rId34"/>
    <p:sldId id="889" r:id="rId35"/>
    <p:sldId id="773" r:id="rId36"/>
    <p:sldId id="892" r:id="rId37"/>
    <p:sldId id="893" r:id="rId38"/>
    <p:sldId id="752" r:id="rId39"/>
    <p:sldId id="890" r:id="rId40"/>
    <p:sldId id="879" r:id="rId41"/>
    <p:sldId id="878" r:id="rId42"/>
    <p:sldId id="880" r:id="rId43"/>
    <p:sldId id="882" r:id="rId44"/>
    <p:sldId id="853" r:id="rId45"/>
    <p:sldId id="816" r:id="rId46"/>
    <p:sldId id="808" r:id="rId47"/>
    <p:sldId id="805" r:id="rId48"/>
    <p:sldId id="834" r:id="rId49"/>
    <p:sldId id="806" r:id="rId50"/>
    <p:sldId id="821" r:id="rId51"/>
    <p:sldId id="861" r:id="rId52"/>
    <p:sldId id="844" r:id="rId53"/>
    <p:sldId id="810" r:id="rId54"/>
    <p:sldId id="822" r:id="rId55"/>
    <p:sldId id="884" r:id="rId56"/>
    <p:sldId id="845" r:id="rId5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FFFF"/>
    <a:srgbClr val="FAFCFA"/>
    <a:srgbClr val="FFFFCC"/>
    <a:srgbClr val="FF0000"/>
    <a:srgbClr val="FF6600"/>
    <a:srgbClr val="FF9900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909" autoAdjust="0"/>
    <p:restoredTop sz="88540" autoAdjust="0"/>
  </p:normalViewPr>
  <p:slideViewPr>
    <p:cSldViewPr>
      <p:cViewPr varScale="1">
        <p:scale>
          <a:sx n="89" d="100"/>
          <a:sy n="89" d="100"/>
        </p:scale>
        <p:origin x="1674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-2826"/>
    </p:cViewPr>
  </p:sorterViewPr>
  <p:notesViewPr>
    <p:cSldViewPr>
      <p:cViewPr varScale="1">
        <p:scale>
          <a:sx n="58" d="100"/>
          <a:sy n="58" d="100"/>
        </p:scale>
        <p:origin x="-1770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handoutMaster" Target="handoutMasters/handout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704AAE95-FCB3-D5C0-BC7B-E99A6E0A61B4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1200"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E73BF9FD-8ABC-D827-B365-40CCDE507D99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defRPr sz="1200"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16388" name="Rectangle 4">
            <a:extLst>
              <a:ext uri="{FF2B5EF4-FFF2-40B4-BE49-F238E27FC236}">
                <a16:creationId xmlns:a16="http://schemas.microsoft.com/office/drawing/2014/main" id="{C415685F-5913-455D-4B0A-49DCB7F993CC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1200"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16389" name="Rectangle 5">
            <a:extLst>
              <a:ext uri="{FF2B5EF4-FFF2-40B4-BE49-F238E27FC236}">
                <a16:creationId xmlns:a16="http://schemas.microsoft.com/office/drawing/2014/main" id="{E0A2B693-A033-251C-B801-6D79F3E34CF1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5AAAA34-F602-4620-8DED-1FF9055574B7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65647019-42D5-921D-BD44-68EF82EC8D3C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1200"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2D081D94-07A6-A9C1-D55A-6B2CE1A40B76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defRPr sz="1200"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id="{1CB708AF-66BB-555D-8AC2-56AC57DD2520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3317" name="Rectangle 5">
            <a:extLst>
              <a:ext uri="{FF2B5EF4-FFF2-40B4-BE49-F238E27FC236}">
                <a16:creationId xmlns:a16="http://schemas.microsoft.com/office/drawing/2014/main" id="{9BA9615F-8383-2207-EC23-3966E07D1C85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noProof="0"/>
              <a:t>Klepnutím lze upravit styly předlohy textu</a:t>
            </a:r>
          </a:p>
          <a:p>
            <a:pPr lvl="1"/>
            <a:r>
              <a:rPr lang="cs-CZ" altLang="cs-CZ" noProof="0"/>
              <a:t>Druhá úroveň</a:t>
            </a:r>
          </a:p>
          <a:p>
            <a:pPr lvl="2"/>
            <a:r>
              <a:rPr lang="cs-CZ" altLang="cs-CZ" noProof="0"/>
              <a:t>Třetí úroveň</a:t>
            </a:r>
          </a:p>
          <a:p>
            <a:pPr lvl="3"/>
            <a:r>
              <a:rPr lang="cs-CZ" altLang="cs-CZ" noProof="0"/>
              <a:t>Čtvrtá úroveň</a:t>
            </a:r>
          </a:p>
          <a:p>
            <a:pPr lvl="4"/>
            <a:r>
              <a:rPr lang="cs-CZ" altLang="cs-CZ" noProof="0"/>
              <a:t>Pátá úroveň</a:t>
            </a:r>
          </a:p>
        </p:txBody>
      </p:sp>
      <p:sp>
        <p:nvSpPr>
          <p:cNvPr id="13318" name="Rectangle 6">
            <a:extLst>
              <a:ext uri="{FF2B5EF4-FFF2-40B4-BE49-F238E27FC236}">
                <a16:creationId xmlns:a16="http://schemas.microsoft.com/office/drawing/2014/main" id="{FC49A2E5-D0AB-3199-26F3-7A476FFCA2F4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1200"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13319" name="Rectangle 7">
            <a:extLst>
              <a:ext uri="{FF2B5EF4-FFF2-40B4-BE49-F238E27FC236}">
                <a16:creationId xmlns:a16="http://schemas.microsoft.com/office/drawing/2014/main" id="{DA54A505-AE20-31FF-89EF-533ECD33642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8A6F864-8805-4A98-99AB-EB7254CE3100}" type="slidenum">
              <a:rPr lang="cs-CZ" altLang="cs-CZ"/>
              <a:pPr/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Zástupný symbol pro obrázek snímku 1">
            <a:extLst>
              <a:ext uri="{FF2B5EF4-FFF2-40B4-BE49-F238E27FC236}">
                <a16:creationId xmlns:a16="http://schemas.microsoft.com/office/drawing/2014/main" id="{CCD2FA0C-8CA1-AF4F-08AD-95303ACE67F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Zástupný symbol pro poznámky 2">
            <a:extLst>
              <a:ext uri="{FF2B5EF4-FFF2-40B4-BE49-F238E27FC236}">
                <a16:creationId xmlns:a16="http://schemas.microsoft.com/office/drawing/2014/main" id="{ED570F1C-79AC-695D-C1EE-B67944C67C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s-CZ" altLang="cs-CZ"/>
          </a:p>
        </p:txBody>
      </p:sp>
      <p:sp>
        <p:nvSpPr>
          <p:cNvPr id="8196" name="Zástupný symbol pro číslo snímku 3">
            <a:extLst>
              <a:ext uri="{FF2B5EF4-FFF2-40B4-BE49-F238E27FC236}">
                <a16:creationId xmlns:a16="http://schemas.microsoft.com/office/drawing/2014/main" id="{4BCC700D-8E9C-F26E-4FD0-B58C1D8B251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595025FF-88C4-41F4-B9FB-20FB7A33A8C5}" type="slidenum">
              <a:rPr lang="cs-CZ" altLang="cs-CZ" sz="1200"/>
              <a:pPr/>
              <a:t>1</a:t>
            </a:fld>
            <a:endParaRPr lang="cs-CZ" altLang="cs-CZ" sz="12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Zástupný symbol pro obrázek snímku 1">
            <a:extLst>
              <a:ext uri="{FF2B5EF4-FFF2-40B4-BE49-F238E27FC236}">
                <a16:creationId xmlns:a16="http://schemas.microsoft.com/office/drawing/2014/main" id="{AF7CAD88-9330-64F2-991E-49EDE773153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Zástupný symbol pro poznámky 2">
            <a:extLst>
              <a:ext uri="{FF2B5EF4-FFF2-40B4-BE49-F238E27FC236}">
                <a16:creationId xmlns:a16="http://schemas.microsoft.com/office/drawing/2014/main" id="{3F5C24B5-7A42-5B97-F1F5-74863C043D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altLang="en-US"/>
              <a:t>Only illustration, composition is not the same…</a:t>
            </a:r>
          </a:p>
        </p:txBody>
      </p:sp>
      <p:sp>
        <p:nvSpPr>
          <p:cNvPr id="16388" name="Zástupný symbol pro číslo snímku 3">
            <a:extLst>
              <a:ext uri="{FF2B5EF4-FFF2-40B4-BE49-F238E27FC236}">
                <a16:creationId xmlns:a16="http://schemas.microsoft.com/office/drawing/2014/main" id="{A86D4E92-B0EE-558E-78B9-C3F06FF31AA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175A8CEE-F918-4AC5-8072-FEAEE54A6740}" type="slidenum">
              <a:rPr lang="cs-CZ" altLang="cs-CZ" sz="1200"/>
              <a:pPr/>
              <a:t>10</a:t>
            </a:fld>
            <a:endParaRPr lang="cs-CZ" altLang="cs-CZ" sz="120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E2E5CA-E9AA-D7CA-8B86-39671CE691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Zástupný symbol pro obrázek snímku 1">
            <a:extLst>
              <a:ext uri="{FF2B5EF4-FFF2-40B4-BE49-F238E27FC236}">
                <a16:creationId xmlns:a16="http://schemas.microsoft.com/office/drawing/2014/main" id="{0D7AC1EC-8AB3-4640-3E54-437C45BBA4E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Zástupný symbol pro poznámky 2">
            <a:extLst>
              <a:ext uri="{FF2B5EF4-FFF2-40B4-BE49-F238E27FC236}">
                <a16:creationId xmlns:a16="http://schemas.microsoft.com/office/drawing/2014/main" id="{BF9B686A-0EF2-7E95-EA67-2C187C6933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altLang="en-US" dirty="0"/>
              <a:t>LTE, non-LTE … different models for stellar atmospheres</a:t>
            </a:r>
          </a:p>
        </p:txBody>
      </p:sp>
      <p:sp>
        <p:nvSpPr>
          <p:cNvPr id="16388" name="Zástupný symbol pro číslo snímku 3">
            <a:extLst>
              <a:ext uri="{FF2B5EF4-FFF2-40B4-BE49-F238E27FC236}">
                <a16:creationId xmlns:a16="http://schemas.microsoft.com/office/drawing/2014/main" id="{DA70CEDA-5C91-FC3C-1FBB-08DCAD6E9ED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175A8CEE-F918-4AC5-8072-FEAEE54A6740}" type="slidenum">
              <a:rPr lang="cs-CZ" altLang="cs-CZ" sz="1200"/>
              <a:pPr/>
              <a:t>11</a:t>
            </a:fld>
            <a:endParaRPr lang="cs-CZ" altLang="cs-CZ" sz="1200"/>
          </a:p>
        </p:txBody>
      </p:sp>
    </p:spTree>
    <p:extLst>
      <p:ext uri="{BB962C8B-B14F-4D97-AF65-F5344CB8AC3E}">
        <p14:creationId xmlns:p14="http://schemas.microsoft.com/office/powerpoint/2010/main" val="12432720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1E8E95-A6DA-391F-75A2-E6EA6D4489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Zástupný symbol pro obrázek snímku 1">
            <a:extLst>
              <a:ext uri="{FF2B5EF4-FFF2-40B4-BE49-F238E27FC236}">
                <a16:creationId xmlns:a16="http://schemas.microsoft.com/office/drawing/2014/main" id="{71D07BB3-AD48-C2E7-079E-4CA4006AA89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Zástupný symbol pro poznámky 2">
            <a:extLst>
              <a:ext uri="{FF2B5EF4-FFF2-40B4-BE49-F238E27FC236}">
                <a16:creationId xmlns:a16="http://schemas.microsoft.com/office/drawing/2014/main" id="{FD027DE1-143A-FE91-406B-4C8FDECB91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dirty="0"/>
          </a:p>
        </p:txBody>
      </p:sp>
      <p:sp>
        <p:nvSpPr>
          <p:cNvPr id="16388" name="Zástupný symbol pro číslo snímku 3">
            <a:extLst>
              <a:ext uri="{FF2B5EF4-FFF2-40B4-BE49-F238E27FC236}">
                <a16:creationId xmlns:a16="http://schemas.microsoft.com/office/drawing/2014/main" id="{2431700E-4211-9040-511F-EEF00A263FA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175A8CEE-F918-4AC5-8072-FEAEE54A6740}" type="slidenum">
              <a:rPr lang="cs-CZ" altLang="cs-CZ" sz="1200"/>
              <a:pPr/>
              <a:t>13</a:t>
            </a:fld>
            <a:endParaRPr lang="cs-CZ" altLang="cs-CZ" sz="1200"/>
          </a:p>
        </p:txBody>
      </p:sp>
    </p:spTree>
    <p:extLst>
      <p:ext uri="{BB962C8B-B14F-4D97-AF65-F5344CB8AC3E}">
        <p14:creationId xmlns:p14="http://schemas.microsoft.com/office/powerpoint/2010/main" val="316618549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>
            <a:extLst>
              <a:ext uri="{FF2B5EF4-FFF2-40B4-BE49-F238E27FC236}">
                <a16:creationId xmlns:a16="http://schemas.microsoft.com/office/drawing/2014/main" id="{C35B8E8B-D116-67F0-4E7E-68EA7A0BBB8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78422DEB-F113-4DE8-BB70-180D508C6CF4}" type="slidenum">
              <a:rPr lang="cs-CZ" altLang="cs-CZ" sz="1200"/>
              <a:pPr/>
              <a:t>15</a:t>
            </a:fld>
            <a:endParaRPr lang="cs-CZ" altLang="cs-CZ" sz="1200"/>
          </a:p>
        </p:txBody>
      </p:sp>
      <p:sp>
        <p:nvSpPr>
          <p:cNvPr id="19459" name="Rectangle 2">
            <a:extLst>
              <a:ext uri="{FF2B5EF4-FFF2-40B4-BE49-F238E27FC236}">
                <a16:creationId xmlns:a16="http://schemas.microsoft.com/office/drawing/2014/main" id="{CACAAA57-42F0-9872-80AC-6C65AA2F28F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>
            <a:extLst>
              <a:ext uri="{FF2B5EF4-FFF2-40B4-BE49-F238E27FC236}">
                <a16:creationId xmlns:a16="http://schemas.microsoft.com/office/drawing/2014/main" id="{3D9C17A8-72F5-61B7-D5FD-F1F8C43A19E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cs-CZ" altLang="cs-CZ"/>
              <a:t>Stabilní izotop Be je 9 – nelze z dvoučásticové interakce H a He 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>
            <a:extLst>
              <a:ext uri="{FF2B5EF4-FFF2-40B4-BE49-F238E27FC236}">
                <a16:creationId xmlns:a16="http://schemas.microsoft.com/office/drawing/2014/main" id="{73DDE48A-282F-059F-7B67-CB72EDA2BE6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8AB08A7B-F3E5-4999-B2C4-86FE0ED3C083}" type="slidenum">
              <a:rPr lang="cs-CZ" altLang="cs-CZ" sz="1200"/>
              <a:pPr/>
              <a:t>16</a:t>
            </a:fld>
            <a:endParaRPr lang="cs-CZ" altLang="cs-CZ" sz="1200"/>
          </a:p>
        </p:txBody>
      </p:sp>
      <p:sp>
        <p:nvSpPr>
          <p:cNvPr id="21507" name="Rectangle 2">
            <a:extLst>
              <a:ext uri="{FF2B5EF4-FFF2-40B4-BE49-F238E27FC236}">
                <a16:creationId xmlns:a16="http://schemas.microsoft.com/office/drawing/2014/main" id="{CAF3879C-88C7-9651-02AC-8B78076E5D5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>
            <a:extLst>
              <a:ext uri="{FF2B5EF4-FFF2-40B4-BE49-F238E27FC236}">
                <a16:creationId xmlns:a16="http://schemas.microsoft.com/office/drawing/2014/main" id="{9F0E6150-F0B9-6348-7182-C1AB36C3C31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cs-CZ" altLang="cs-CZ"/>
              <a:t>Stabilní izotop Be je 9 – nelze z dvoučásticové interakce H a He 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>
            <a:extLst>
              <a:ext uri="{FF2B5EF4-FFF2-40B4-BE49-F238E27FC236}">
                <a16:creationId xmlns:a16="http://schemas.microsoft.com/office/drawing/2014/main" id="{898E6EFD-7F13-A130-C30F-E1AB5E42B7C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4123665C-C35C-46AD-B41C-CD7A0301F3F9}" type="slidenum">
              <a:rPr lang="cs-CZ" altLang="cs-CZ" sz="1200"/>
              <a:pPr/>
              <a:t>26</a:t>
            </a:fld>
            <a:endParaRPr lang="cs-CZ" altLang="cs-CZ" sz="1200"/>
          </a:p>
        </p:txBody>
      </p:sp>
      <p:sp>
        <p:nvSpPr>
          <p:cNvPr id="32771" name="Rectangle 2">
            <a:extLst>
              <a:ext uri="{FF2B5EF4-FFF2-40B4-BE49-F238E27FC236}">
                <a16:creationId xmlns:a16="http://schemas.microsoft.com/office/drawing/2014/main" id="{F34C88BA-B4CC-6887-F8AE-A9DCA3EAF16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>
            <a:extLst>
              <a:ext uri="{FF2B5EF4-FFF2-40B4-BE49-F238E27FC236}">
                <a16:creationId xmlns:a16="http://schemas.microsoft.com/office/drawing/2014/main" id="{F9B68BDB-5F3D-70C1-5B1A-4B6BC764254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cs-CZ" altLang="cs-CZ"/>
              <a:t>Nepozoruje se Mg v AGB hvezdach</a:t>
            </a:r>
            <a:r>
              <a:rPr lang="en-US" altLang="cs-CZ"/>
              <a:t> a T tam nedosahne potrebne T</a:t>
            </a:r>
            <a:r>
              <a:rPr lang="cs-CZ" altLang="cs-CZ"/>
              <a:t> </a:t>
            </a:r>
            <a:r>
              <a:rPr lang="en-US" altLang="cs-CZ"/>
              <a:t>–</a:t>
            </a:r>
            <a:r>
              <a:rPr lang="cs-CZ" altLang="cs-CZ"/>
              <a:t> </a:t>
            </a:r>
            <a:r>
              <a:rPr lang="en-US" altLang="cs-CZ"/>
              <a:t>Ne </a:t>
            </a:r>
            <a:r>
              <a:rPr lang="cs-CZ" altLang="cs-CZ"/>
              <a:t>nen</a:t>
            </a:r>
            <a:r>
              <a:rPr lang="en-US" altLang="cs-CZ"/>
              <a:t>i hlavni zdroj n</a:t>
            </a:r>
            <a:endParaRPr lang="cs-CZ" altLang="cs-CZ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BC6C1CF-2C24-0140-D2A5-43E90B50CC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>
            <a:extLst>
              <a:ext uri="{FF2B5EF4-FFF2-40B4-BE49-F238E27FC236}">
                <a16:creationId xmlns:a16="http://schemas.microsoft.com/office/drawing/2014/main" id="{72BCC446-7C25-7083-AB5E-757A884C5A0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22C21942-8FEA-4EBF-AC60-7F4D7EAD3A4F}" type="slidenum">
              <a:rPr lang="cs-CZ" altLang="cs-CZ" sz="1200"/>
              <a:pPr/>
              <a:t>28</a:t>
            </a:fld>
            <a:endParaRPr lang="cs-CZ" altLang="cs-CZ" sz="1200"/>
          </a:p>
        </p:txBody>
      </p:sp>
      <p:sp>
        <p:nvSpPr>
          <p:cNvPr id="35843" name="Rectangle 2">
            <a:extLst>
              <a:ext uri="{FF2B5EF4-FFF2-40B4-BE49-F238E27FC236}">
                <a16:creationId xmlns:a16="http://schemas.microsoft.com/office/drawing/2014/main" id="{04556D12-0852-673D-D41E-02899AA33B7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>
            <a:extLst>
              <a:ext uri="{FF2B5EF4-FFF2-40B4-BE49-F238E27FC236}">
                <a16:creationId xmlns:a16="http://schemas.microsoft.com/office/drawing/2014/main" id="{193BCCDA-0F4A-F01D-9DA7-648FEFFCD6D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14798522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967E873-D5F3-82F3-7595-3676392411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>
            <a:extLst>
              <a:ext uri="{FF2B5EF4-FFF2-40B4-BE49-F238E27FC236}">
                <a16:creationId xmlns:a16="http://schemas.microsoft.com/office/drawing/2014/main" id="{8219D817-0FF8-466B-AB18-5CDEDB2FE24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22C21942-8FEA-4EBF-AC60-7F4D7EAD3A4F}" type="slidenum">
              <a:rPr lang="cs-CZ" altLang="cs-CZ" sz="1200"/>
              <a:pPr/>
              <a:t>29</a:t>
            </a:fld>
            <a:endParaRPr lang="cs-CZ" altLang="cs-CZ" sz="1200"/>
          </a:p>
        </p:txBody>
      </p:sp>
      <p:sp>
        <p:nvSpPr>
          <p:cNvPr id="35843" name="Rectangle 2">
            <a:extLst>
              <a:ext uri="{FF2B5EF4-FFF2-40B4-BE49-F238E27FC236}">
                <a16:creationId xmlns:a16="http://schemas.microsoft.com/office/drawing/2014/main" id="{17E2ED74-0742-42B0-0037-82B4D336425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>
            <a:extLst>
              <a:ext uri="{FF2B5EF4-FFF2-40B4-BE49-F238E27FC236}">
                <a16:creationId xmlns:a16="http://schemas.microsoft.com/office/drawing/2014/main" id="{4A8E522F-02B7-901D-EEB7-5B6164FDACA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61032178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51ED725-BF1A-F9E1-FE19-CA5FBDB60E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>
            <a:extLst>
              <a:ext uri="{FF2B5EF4-FFF2-40B4-BE49-F238E27FC236}">
                <a16:creationId xmlns:a16="http://schemas.microsoft.com/office/drawing/2014/main" id="{926DEDE0-9552-BE9C-343F-605AA731CAA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22C21942-8FEA-4EBF-AC60-7F4D7EAD3A4F}" type="slidenum">
              <a:rPr lang="cs-CZ" altLang="cs-CZ" sz="1200"/>
              <a:pPr/>
              <a:t>30</a:t>
            </a:fld>
            <a:endParaRPr lang="cs-CZ" altLang="cs-CZ" sz="1200"/>
          </a:p>
        </p:txBody>
      </p:sp>
      <p:sp>
        <p:nvSpPr>
          <p:cNvPr id="35843" name="Rectangle 2">
            <a:extLst>
              <a:ext uri="{FF2B5EF4-FFF2-40B4-BE49-F238E27FC236}">
                <a16:creationId xmlns:a16="http://schemas.microsoft.com/office/drawing/2014/main" id="{6037AE18-6BB9-2045-8DD3-D8AD354C79A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>
            <a:extLst>
              <a:ext uri="{FF2B5EF4-FFF2-40B4-BE49-F238E27FC236}">
                <a16:creationId xmlns:a16="http://schemas.microsoft.com/office/drawing/2014/main" id="{BE9E668D-70FE-B812-BAB6-6ACDE3A4A35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77007105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48653E0-B7D3-8633-FCEF-FA858CA809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>
            <a:extLst>
              <a:ext uri="{FF2B5EF4-FFF2-40B4-BE49-F238E27FC236}">
                <a16:creationId xmlns:a16="http://schemas.microsoft.com/office/drawing/2014/main" id="{480E6C51-CFBB-D9E6-7AFB-9D51199D548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22C21942-8FEA-4EBF-AC60-7F4D7EAD3A4F}" type="slidenum">
              <a:rPr lang="cs-CZ" altLang="cs-CZ" sz="1200"/>
              <a:pPr/>
              <a:t>31</a:t>
            </a:fld>
            <a:endParaRPr lang="cs-CZ" altLang="cs-CZ" sz="1200"/>
          </a:p>
        </p:txBody>
      </p:sp>
      <p:sp>
        <p:nvSpPr>
          <p:cNvPr id="35843" name="Rectangle 2">
            <a:extLst>
              <a:ext uri="{FF2B5EF4-FFF2-40B4-BE49-F238E27FC236}">
                <a16:creationId xmlns:a16="http://schemas.microsoft.com/office/drawing/2014/main" id="{1FEC1874-F8EB-A0DC-B9D9-2B41069B19D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>
            <a:extLst>
              <a:ext uri="{FF2B5EF4-FFF2-40B4-BE49-F238E27FC236}">
                <a16:creationId xmlns:a16="http://schemas.microsoft.com/office/drawing/2014/main" id="{252F4B88-4B15-88AC-F13E-DACEF9D503C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248874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78F143-DAF5-4C65-0891-2F3DEFFB94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Zástupný symbol pro obrázek snímku 1">
            <a:extLst>
              <a:ext uri="{FF2B5EF4-FFF2-40B4-BE49-F238E27FC236}">
                <a16:creationId xmlns:a16="http://schemas.microsoft.com/office/drawing/2014/main" id="{4248CB46-C462-5AF3-7768-B290D4525F2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Zástupný symbol pro poznámky 2">
            <a:extLst>
              <a:ext uri="{FF2B5EF4-FFF2-40B4-BE49-F238E27FC236}">
                <a16:creationId xmlns:a16="http://schemas.microsoft.com/office/drawing/2014/main" id="{FF3FCF44-F547-8ED9-452E-22794065CB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s-CZ" altLang="cs-CZ"/>
          </a:p>
        </p:txBody>
      </p:sp>
      <p:sp>
        <p:nvSpPr>
          <p:cNvPr id="8196" name="Zástupný symbol pro číslo snímku 3">
            <a:extLst>
              <a:ext uri="{FF2B5EF4-FFF2-40B4-BE49-F238E27FC236}">
                <a16:creationId xmlns:a16="http://schemas.microsoft.com/office/drawing/2014/main" id="{ABE091B0-0469-EB94-A2CE-69A06924DD2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595025FF-88C4-41F4-B9FB-20FB7A33A8C5}" type="slidenum">
              <a:rPr lang="cs-CZ" altLang="cs-CZ" sz="1200"/>
              <a:pPr/>
              <a:t>2</a:t>
            </a:fld>
            <a:endParaRPr lang="cs-CZ" altLang="cs-CZ" sz="1200"/>
          </a:p>
        </p:txBody>
      </p:sp>
    </p:spTree>
    <p:extLst>
      <p:ext uri="{BB962C8B-B14F-4D97-AF65-F5344CB8AC3E}">
        <p14:creationId xmlns:p14="http://schemas.microsoft.com/office/powerpoint/2010/main" val="423522453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202C1D2-9B83-C798-3ED2-13ACF656BD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>
            <a:extLst>
              <a:ext uri="{FF2B5EF4-FFF2-40B4-BE49-F238E27FC236}">
                <a16:creationId xmlns:a16="http://schemas.microsoft.com/office/drawing/2014/main" id="{F05EEBB0-DB9F-BD6F-C227-C9EC0CB180A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22C21942-8FEA-4EBF-AC60-7F4D7EAD3A4F}" type="slidenum">
              <a:rPr lang="cs-CZ" altLang="cs-CZ" sz="1200"/>
              <a:pPr/>
              <a:t>32</a:t>
            </a:fld>
            <a:endParaRPr lang="cs-CZ" altLang="cs-CZ" sz="1200"/>
          </a:p>
        </p:txBody>
      </p:sp>
      <p:sp>
        <p:nvSpPr>
          <p:cNvPr id="35843" name="Rectangle 2">
            <a:extLst>
              <a:ext uri="{FF2B5EF4-FFF2-40B4-BE49-F238E27FC236}">
                <a16:creationId xmlns:a16="http://schemas.microsoft.com/office/drawing/2014/main" id="{21F299A8-9040-4847-900B-63C444EA143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844" name="Rectangle 3">
                <a:extLst>
                  <a:ext uri="{FF2B5EF4-FFF2-40B4-BE49-F238E27FC236}">
                    <a16:creationId xmlns:a16="http://schemas.microsoft.com/office/drawing/2014/main" id="{A08FFC73-51C0-C121-CC9F-4EFBAF5B335D}"/>
                  </a:ext>
                </a:extLst>
              </p:cNvPr>
              <p:cNvSpPr>
                <a:spLocks noGrp="1" noChangeArrowheads="1"/>
              </p:cNvSpPr>
              <p:nvPr>
                <p:ph type="body" idx="1"/>
              </p:nvPr>
            </p:nvSpPr>
            <p:spPr>
              <a:noFill/>
              <a:extLst>
                <a:ext uri="{91240B29-F687-4F45-9708-019B960494DF}">
                  <a14:hiddenLine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r>
                  <a:rPr lang="en-US" dirty="0">
                    <a:effectLst/>
                  </a:rPr>
                  <a:t>The name refers to the </a:t>
                </a:r>
                <a:r>
                  <a:rPr lang="en-US" b="1" dirty="0">
                    <a:effectLst/>
                  </a:rPr>
                  <a:t>evolutionary stage</a:t>
                </a:r>
                <a:r>
                  <a:rPr lang="en-US" dirty="0">
                    <a:effectLst/>
                  </a:rPr>
                  <a:t> in which each dredge‑up occurs, not to a strict sequence that every star experiences:</a:t>
                </a:r>
                <a:endParaRPr lang="en-US" dirty="0"/>
              </a:p>
              <a:p>
                <a:r>
                  <a:rPr lang="en-US" b="1" dirty="0">
                    <a:effectLst/>
                  </a:rPr>
                  <a:t>First dredge‑up</a:t>
                </a:r>
                <a:r>
                  <a:rPr lang="en-US" dirty="0">
                    <a:effectLst/>
                  </a:rPr>
                  <a:t>: occurs when a star first ascends the red giant branch (mixes H‑burning products).</a:t>
                </a:r>
                <a:endParaRPr lang="en-US" dirty="0"/>
              </a:p>
              <a:p>
                <a:r>
                  <a:rPr lang="en-US" b="1" dirty="0">
                    <a:effectLst/>
                  </a:rPr>
                  <a:t>Second dredge‑up</a:t>
                </a:r>
                <a:r>
                  <a:rPr lang="en-US" dirty="0">
                    <a:effectLst/>
                  </a:rPr>
                  <a:t>: happens in more massive stars after core He burning (mixes deeper CNO products).</a:t>
                </a:r>
                <a:endParaRPr lang="en-US" dirty="0"/>
              </a:p>
              <a:p>
                <a:r>
                  <a:rPr lang="en-US" b="1" dirty="0">
                    <a:effectLst/>
                  </a:rPr>
                  <a:t>Third dredge‑up</a:t>
                </a:r>
                <a:r>
                  <a:rPr lang="en-US" dirty="0">
                    <a:effectLst/>
                  </a:rPr>
                  <a:t>: occurs during the thermally pulsing AGB phase following He‑shell flashes. Some low‑mass stars experience only the first and third dredge‑ups; the numbering is historical and tied to the structural state of the star when each mixing episode happens</a:t>
                </a:r>
              </a:p>
              <a:p>
                <a:endParaRPr lang="en-US" dirty="0">
                  <a:effectLst/>
                </a:endParaRPr>
              </a:p>
              <a:p>
                <a:r>
                  <a:rPr lang="en-US" b="1" dirty="0"/>
                  <a:t>How the third dredge‑up happens (mechanism)</a:t>
                </a:r>
              </a:p>
              <a:p>
                <a:r>
                  <a:rPr lang="en-US" b="1" dirty="0">
                    <a:effectLst/>
                  </a:rPr>
                  <a:t>Thermal pulse</a:t>
                </a:r>
                <a:r>
                  <a:rPr lang="en-US" dirty="0">
                    <a:effectLst/>
                  </a:rPr>
                  <a:t>: unstable He burning in a thin shell produces a brief, powerful energy release and a convective zone in the </a:t>
                </a:r>
                <a:r>
                  <a:rPr lang="en-US" dirty="0" err="1">
                    <a:effectLst/>
                  </a:rPr>
                  <a:t>intershell</a:t>
                </a:r>
                <a:r>
                  <a:rPr lang="en-US" dirty="0">
                    <a:effectLst/>
                  </a:rPr>
                  <a:t> (pulse‑driven convection).</a:t>
                </a:r>
                <a:endParaRPr lang="en-US" dirty="0"/>
              </a:p>
              <a:p>
                <a:r>
                  <a:rPr lang="en-US" b="1" dirty="0">
                    <a:effectLst/>
                  </a:rPr>
                  <a:t>Envelope expansion and cooling</a:t>
                </a:r>
                <a:r>
                  <a:rPr lang="en-US" dirty="0">
                    <a:effectLst/>
                  </a:rPr>
                  <a:t>: the outer layers respond, the H‑burning shell weakens temporarily, and the convective envelope can deepen.</a:t>
                </a:r>
                <a:endParaRPr lang="en-US" dirty="0"/>
              </a:p>
              <a:p>
                <a:r>
                  <a:rPr lang="en-US" b="1" dirty="0">
                    <a:effectLst/>
                  </a:rPr>
                  <a:t>Convective penetration</a:t>
                </a:r>
                <a:r>
                  <a:rPr lang="en-US" dirty="0">
                    <a:effectLst/>
                  </a:rPr>
                  <a:t>: the convective envelope moves inward and </a:t>
                </a:r>
                <a:r>
                  <a:rPr lang="en-US" b="1" dirty="0">
                    <a:effectLst/>
                  </a:rPr>
                  <a:t>overlaps the former pulse region</a:t>
                </a:r>
                <a:r>
                  <a:rPr lang="en-US" dirty="0">
                    <a:effectLst/>
                  </a:rPr>
                  <a:t>, mixing He‑</a:t>
                </a:r>
                <a:r>
                  <a:rPr lang="en-US" dirty="0" err="1">
                    <a:effectLst/>
                  </a:rPr>
                  <a:t>intershell</a:t>
                </a:r>
                <a:r>
                  <a:rPr lang="en-US" dirty="0">
                    <a:effectLst/>
                  </a:rPr>
                  <a:t> material (rich 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1" lang="ar-AE" sz="1200" i="1" kern="12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pPr>
                      <m:e/>
                      <m:sup>
                        <m:r>
                          <a:rPr kumimoji="1" lang="ar-AE" sz="1200" kern="12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12</m:t>
                        </m:r>
                      </m:sup>
                    </m:sSup>
                  </m:oMath>
                </a14:m>
                <a:r>
                  <a:rPr lang="en-US" dirty="0">
                    <a:effectLst/>
                  </a:rPr>
                  <a:t>C, some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1" lang="ar-AE" sz="1200" i="1" kern="12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pPr>
                      <m:e/>
                      <m:sup>
                        <m:r>
                          <a:rPr kumimoji="1" lang="ar-AE" sz="1200" kern="12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16</m:t>
                        </m:r>
                      </m:sup>
                    </m:sSup>
                  </m:oMath>
                </a14:m>
                <a:r>
                  <a:rPr lang="en-US" dirty="0">
                    <a:effectLst/>
                  </a:rPr>
                  <a:t>O and s‑process elements) into the envelope.</a:t>
                </a:r>
                <a:endParaRPr lang="en-US" dirty="0"/>
              </a:p>
              <a:p>
                <a:r>
                  <a:rPr lang="en-US" b="1" dirty="0">
                    <a:effectLst/>
                  </a:rPr>
                  <a:t>Envelope recedes</a:t>
                </a:r>
                <a:r>
                  <a:rPr lang="en-US" dirty="0">
                    <a:effectLst/>
                  </a:rPr>
                  <a:t>: convection retreats and the star enters the next </a:t>
                </a:r>
                <a:r>
                  <a:rPr lang="en-US" dirty="0" err="1">
                    <a:effectLst/>
                  </a:rPr>
                  <a:t>interpulse</a:t>
                </a:r>
                <a:r>
                  <a:rPr lang="en-US" dirty="0">
                    <a:effectLst/>
                  </a:rPr>
                  <a:t>; the surface now shows the dredged‑up composition.</a:t>
                </a:r>
                <a:endParaRPr lang="en-US" dirty="0"/>
              </a:p>
              <a:p>
                <a:endParaRPr lang="en-US" dirty="0"/>
              </a:p>
              <a:p>
                <a:endParaRPr lang="cs-CZ" altLang="cs-CZ" dirty="0"/>
              </a:p>
            </p:txBody>
          </p:sp>
        </mc:Choice>
        <mc:Fallback xmlns="">
          <p:sp>
            <p:nvSpPr>
              <p:cNvPr id="35844" name="Rectangle 3">
                <a:extLst>
                  <a:ext uri="{FF2B5EF4-FFF2-40B4-BE49-F238E27FC236}">
                    <a16:creationId xmlns:a16="http://schemas.microsoft.com/office/drawing/2014/main" id="{A08FFC73-51C0-C121-CC9F-4EFBAF5B335D}"/>
                  </a:ext>
                </a:extLst>
              </p:cNvPr>
              <p:cNvSpPr>
                <a:spLocks noGrp="1" noChangeArrowheads="1"/>
              </p:cNvSpPr>
              <p:nvPr>
                <p:ph type="body" idx="1"/>
              </p:nvPr>
            </p:nvSpPr>
            <p:spPr>
              <a:noFill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r>
                  <a:rPr lang="en-US" dirty="0">
                    <a:effectLst/>
                  </a:rPr>
                  <a:t>The name refers to the </a:t>
                </a:r>
                <a:r>
                  <a:rPr lang="en-US" b="1" dirty="0">
                    <a:effectLst/>
                  </a:rPr>
                  <a:t>evolutionary stage</a:t>
                </a:r>
                <a:r>
                  <a:rPr lang="en-US" dirty="0">
                    <a:effectLst/>
                  </a:rPr>
                  <a:t> in which each dredge‑up occurs, not to a strict sequence that every star experiences:</a:t>
                </a:r>
                <a:endParaRPr lang="en-US" dirty="0"/>
              </a:p>
              <a:p>
                <a:r>
                  <a:rPr lang="en-US" b="1" dirty="0">
                    <a:effectLst/>
                  </a:rPr>
                  <a:t>First dredge‑up</a:t>
                </a:r>
                <a:r>
                  <a:rPr lang="en-US" dirty="0">
                    <a:effectLst/>
                  </a:rPr>
                  <a:t>: occurs when a star first ascends the red giant branch (mixes H‑burning products).</a:t>
                </a:r>
                <a:endParaRPr lang="en-US" dirty="0"/>
              </a:p>
              <a:p>
                <a:r>
                  <a:rPr lang="en-US" b="1" dirty="0">
                    <a:effectLst/>
                  </a:rPr>
                  <a:t>Second dredge‑up</a:t>
                </a:r>
                <a:r>
                  <a:rPr lang="en-US" dirty="0">
                    <a:effectLst/>
                  </a:rPr>
                  <a:t>: happens in more massive stars after core He burning (mixes deeper CNO products).</a:t>
                </a:r>
                <a:endParaRPr lang="en-US" dirty="0"/>
              </a:p>
              <a:p>
                <a:r>
                  <a:rPr lang="en-US" b="1" dirty="0">
                    <a:effectLst/>
                  </a:rPr>
                  <a:t>Third dredge‑up</a:t>
                </a:r>
                <a:r>
                  <a:rPr lang="en-US" dirty="0">
                    <a:effectLst/>
                  </a:rPr>
                  <a:t>: occurs during the thermally pulsing AGB phase following He‑shell flashes. Some low‑mass stars experience only the first and third dredge‑ups; the numbering is historical and tied to the structural state of the star when each mixing episode happens</a:t>
                </a:r>
              </a:p>
              <a:p>
                <a:endParaRPr lang="en-US" dirty="0">
                  <a:effectLst/>
                </a:endParaRPr>
              </a:p>
              <a:p>
                <a:r>
                  <a:rPr lang="en-US" b="1" dirty="0"/>
                  <a:t>How the third dredge‑up happens (mechanism)</a:t>
                </a:r>
              </a:p>
              <a:p>
                <a:r>
                  <a:rPr lang="en-US" b="1" dirty="0">
                    <a:effectLst/>
                  </a:rPr>
                  <a:t>Thermal pulse</a:t>
                </a:r>
                <a:r>
                  <a:rPr lang="en-US" dirty="0">
                    <a:effectLst/>
                  </a:rPr>
                  <a:t>: unstable He burning in a thin shell produces a brief, powerful energy release and a convective zone in the </a:t>
                </a:r>
                <a:r>
                  <a:rPr lang="en-US" dirty="0" err="1">
                    <a:effectLst/>
                  </a:rPr>
                  <a:t>intershell</a:t>
                </a:r>
                <a:r>
                  <a:rPr lang="en-US" dirty="0">
                    <a:effectLst/>
                  </a:rPr>
                  <a:t> (pulse‑driven convection).</a:t>
                </a:r>
                <a:endParaRPr lang="en-US" dirty="0"/>
              </a:p>
              <a:p>
                <a:r>
                  <a:rPr lang="en-US" b="1" dirty="0">
                    <a:effectLst/>
                  </a:rPr>
                  <a:t>Envelope expansion and cooling</a:t>
                </a:r>
                <a:r>
                  <a:rPr lang="en-US" dirty="0">
                    <a:effectLst/>
                  </a:rPr>
                  <a:t>: the outer layers respond, the H‑burning shell weakens temporarily, and the convective envelope can deepen.</a:t>
                </a:r>
                <a:endParaRPr lang="en-US" dirty="0"/>
              </a:p>
              <a:p>
                <a:r>
                  <a:rPr lang="en-US" b="1" dirty="0">
                    <a:effectLst/>
                  </a:rPr>
                  <a:t>Convective penetration</a:t>
                </a:r>
                <a:r>
                  <a:rPr lang="en-US" dirty="0">
                    <a:effectLst/>
                  </a:rPr>
                  <a:t>: the convective envelope moves inward and </a:t>
                </a:r>
                <a:r>
                  <a:rPr lang="en-US" b="1" dirty="0">
                    <a:effectLst/>
                  </a:rPr>
                  <a:t>overlaps the former pulse region</a:t>
                </a:r>
                <a:r>
                  <a:rPr lang="en-US" dirty="0">
                    <a:effectLst/>
                  </a:rPr>
                  <a:t>, mixing He‑</a:t>
                </a:r>
                <a:r>
                  <a:rPr lang="en-US" dirty="0" err="1">
                    <a:effectLst/>
                  </a:rPr>
                  <a:t>intershell</a:t>
                </a:r>
                <a:r>
                  <a:rPr lang="en-US" dirty="0">
                    <a:effectLst/>
                  </a:rPr>
                  <a:t> material (rich in </a:t>
                </a:r>
                <a:r>
                  <a:rPr kumimoji="1" lang="ar-AE" sz="1200" i="0" kern="120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+mn-cs"/>
                  </a:rPr>
                  <a:t>〖^12</a:t>
                </a:r>
                <a:r>
                  <a:rPr kumimoji="1" lang="en-US" sz="1200" i="0" kern="120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+mn-cs"/>
                  </a:rPr>
                  <a:t>〗</a:t>
                </a:r>
                <a:r>
                  <a:rPr lang="en-US" dirty="0">
                    <a:effectLst/>
                  </a:rPr>
                  <a:t>C, some </a:t>
                </a:r>
                <a:r>
                  <a:rPr kumimoji="1" lang="ar-AE" sz="1200" i="0" kern="120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+mn-cs"/>
                  </a:rPr>
                  <a:t>〖^16</a:t>
                </a:r>
                <a:r>
                  <a:rPr kumimoji="1" lang="en-US" sz="1200" i="0" kern="120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+mn-cs"/>
                  </a:rPr>
                  <a:t>〗</a:t>
                </a:r>
                <a:r>
                  <a:rPr lang="en-US" dirty="0">
                    <a:effectLst/>
                  </a:rPr>
                  <a:t>O and s‑process elements) into the envelope.</a:t>
                </a:r>
                <a:endParaRPr lang="en-US" dirty="0"/>
              </a:p>
              <a:p>
                <a:r>
                  <a:rPr lang="en-US" b="1" dirty="0">
                    <a:effectLst/>
                  </a:rPr>
                  <a:t>Envelope recedes</a:t>
                </a:r>
                <a:r>
                  <a:rPr lang="en-US" dirty="0">
                    <a:effectLst/>
                  </a:rPr>
                  <a:t>: convection retreats and the star enters the next </a:t>
                </a:r>
                <a:r>
                  <a:rPr lang="en-US" dirty="0" err="1">
                    <a:effectLst/>
                  </a:rPr>
                  <a:t>interpulse</a:t>
                </a:r>
                <a:r>
                  <a:rPr lang="en-US" dirty="0">
                    <a:effectLst/>
                  </a:rPr>
                  <a:t>; the surface now shows the dredged‑up composition.</a:t>
                </a:r>
                <a:endParaRPr lang="en-US" dirty="0"/>
              </a:p>
              <a:p>
                <a:endParaRPr lang="en-US" dirty="0"/>
              </a:p>
              <a:p>
                <a:endParaRPr lang="cs-CZ" altLang="cs-CZ" dirty="0"/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0891884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>
            <a:extLst>
              <a:ext uri="{FF2B5EF4-FFF2-40B4-BE49-F238E27FC236}">
                <a16:creationId xmlns:a16="http://schemas.microsoft.com/office/drawing/2014/main" id="{65FB84AA-FFCC-C724-F20F-C8CA5F51927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19ECCC0D-B88E-4068-B206-D876E193677E}" type="slidenum">
              <a:rPr lang="cs-CZ" altLang="cs-CZ" sz="1200"/>
              <a:pPr/>
              <a:t>33</a:t>
            </a:fld>
            <a:endParaRPr lang="cs-CZ" altLang="cs-CZ" sz="1200"/>
          </a:p>
        </p:txBody>
      </p:sp>
      <p:sp>
        <p:nvSpPr>
          <p:cNvPr id="37891" name="Rectangle 2">
            <a:extLst>
              <a:ext uri="{FF2B5EF4-FFF2-40B4-BE49-F238E27FC236}">
                <a16:creationId xmlns:a16="http://schemas.microsoft.com/office/drawing/2014/main" id="{EB8495D8-6CCF-1762-BBC4-F21C6BE1603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0413" cy="3427413"/>
          </a:xfrm>
          <a:ln/>
        </p:spPr>
      </p:sp>
      <p:sp>
        <p:nvSpPr>
          <p:cNvPr id="37892" name="Rectangle 3">
            <a:extLst>
              <a:ext uri="{FF2B5EF4-FFF2-40B4-BE49-F238E27FC236}">
                <a16:creationId xmlns:a16="http://schemas.microsoft.com/office/drawing/2014/main" id="{7BE4EB49-A94F-7023-1674-0C2891880A5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7613" cy="4113213"/>
          </a:xfrm>
          <a:noFill/>
        </p:spPr>
        <p:txBody>
          <a:bodyPr/>
          <a:lstStyle/>
          <a:p>
            <a:pPr defTabSz="457200"/>
            <a:endParaRPr lang="cs-CZ" altLang="cs-CZ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352AA2-605B-DD96-90BE-01D8699500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>
            <a:extLst>
              <a:ext uri="{FF2B5EF4-FFF2-40B4-BE49-F238E27FC236}">
                <a16:creationId xmlns:a16="http://schemas.microsoft.com/office/drawing/2014/main" id="{3C35B2DB-A26E-084D-898B-C906ABD26C1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19ECCC0D-B88E-4068-B206-D876E193677E}" type="slidenum">
              <a:rPr lang="cs-CZ" altLang="cs-CZ" sz="1200"/>
              <a:pPr/>
              <a:t>34</a:t>
            </a:fld>
            <a:endParaRPr lang="cs-CZ" altLang="cs-CZ" sz="1200"/>
          </a:p>
        </p:txBody>
      </p:sp>
      <p:sp>
        <p:nvSpPr>
          <p:cNvPr id="37891" name="Rectangle 2">
            <a:extLst>
              <a:ext uri="{FF2B5EF4-FFF2-40B4-BE49-F238E27FC236}">
                <a16:creationId xmlns:a16="http://schemas.microsoft.com/office/drawing/2014/main" id="{07F93A48-3ADA-CA8B-7FAD-8E37B428DE3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0413" cy="3427413"/>
          </a:xfrm>
          <a:ln/>
        </p:spPr>
      </p:sp>
      <p:sp>
        <p:nvSpPr>
          <p:cNvPr id="37892" name="Rectangle 3">
            <a:extLst>
              <a:ext uri="{FF2B5EF4-FFF2-40B4-BE49-F238E27FC236}">
                <a16:creationId xmlns:a16="http://schemas.microsoft.com/office/drawing/2014/main" id="{CEC902FB-E8FF-57D3-F366-D35BEE00AB3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7613" cy="4113213"/>
          </a:xfrm>
          <a:noFill/>
        </p:spPr>
        <p:txBody>
          <a:bodyPr/>
          <a:lstStyle/>
          <a:p>
            <a:pPr defTabSz="457200"/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04737873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>
            <a:extLst>
              <a:ext uri="{FF2B5EF4-FFF2-40B4-BE49-F238E27FC236}">
                <a16:creationId xmlns:a16="http://schemas.microsoft.com/office/drawing/2014/main" id="{A833E6E8-41CB-0164-C30D-FF0991D7126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4824EF01-5436-4917-9F54-B55D88156C77}" type="slidenum">
              <a:rPr lang="cs-CZ" altLang="cs-CZ" sz="1200"/>
              <a:pPr/>
              <a:t>35</a:t>
            </a:fld>
            <a:endParaRPr lang="cs-CZ" altLang="cs-CZ" sz="1200"/>
          </a:p>
        </p:txBody>
      </p:sp>
      <p:sp>
        <p:nvSpPr>
          <p:cNvPr id="39939" name="Rectangle 2">
            <a:extLst>
              <a:ext uri="{FF2B5EF4-FFF2-40B4-BE49-F238E27FC236}">
                <a16:creationId xmlns:a16="http://schemas.microsoft.com/office/drawing/2014/main" id="{EC177340-B397-B9C4-74DD-EB89E012EAE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>
            <a:extLst>
              <a:ext uri="{FF2B5EF4-FFF2-40B4-BE49-F238E27FC236}">
                <a16:creationId xmlns:a16="http://schemas.microsoft.com/office/drawing/2014/main" id="{4FAFDD44-91B5-7798-A692-75B848A9EA3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cs-CZ" altLang="cs-CZ" sz="1400">
                <a:latin typeface="Comic Sans MS" panose="030F0702030302020204" pitchFamily="66" charset="0"/>
              </a:rPr>
              <a:t>sN</a:t>
            </a:r>
            <a:r>
              <a:rPr lang="en-US" altLang="cs-CZ" sz="1400">
                <a:latin typeface="Comic Sans MS" panose="030F0702030302020204" pitchFamily="66" charset="0"/>
              </a:rPr>
              <a:t> = const; z toho vyplyva, ze pri podobnem sigma je N=const</a:t>
            </a:r>
            <a:endParaRPr lang="cs-CZ" altLang="cs-CZ" sz="1400">
              <a:latin typeface="Comic Sans MS" panose="030F0702030302020204" pitchFamily="66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9% is from standard Boltzmann factor multiplied by g factors.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A6F864-8805-4A98-99AB-EB7254CE3100}" type="slidenum">
              <a:rPr lang="cs-CZ" altLang="cs-CZ" smtClean="0"/>
              <a:pPr/>
              <a:t>41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22936630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E46DE4-F5E6-56F7-9E72-942ECE5947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>
            <a:extLst>
              <a:ext uri="{FF2B5EF4-FFF2-40B4-BE49-F238E27FC236}">
                <a16:creationId xmlns:a16="http://schemas.microsoft.com/office/drawing/2014/main" id="{96A48396-A585-24FF-9400-9C80CCA45AD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>
            <a:extLst>
              <a:ext uri="{FF2B5EF4-FFF2-40B4-BE49-F238E27FC236}">
                <a16:creationId xmlns:a16="http://schemas.microsoft.com/office/drawing/2014/main" id="{D88AA902-2116-93C4-B730-2CADC6FE65C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MACS (sigma) the same for both states…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6FC2EF0B-BCCE-54D0-EEF6-50F26CE1A04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A6F864-8805-4A98-99AB-EB7254CE3100}" type="slidenum">
              <a:rPr lang="cs-CZ" altLang="cs-CZ" smtClean="0"/>
              <a:pPr/>
              <a:t>42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68790020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6707BB-B4E6-0691-1429-8F77D2C27B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>
            <a:extLst>
              <a:ext uri="{FF2B5EF4-FFF2-40B4-BE49-F238E27FC236}">
                <a16:creationId xmlns:a16="http://schemas.microsoft.com/office/drawing/2014/main" id="{7459A616-6923-0F75-8860-11487E1FB81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>
            <a:extLst>
              <a:ext uri="{FF2B5EF4-FFF2-40B4-BE49-F238E27FC236}">
                <a16:creationId xmlns:a16="http://schemas.microsoft.com/office/drawing/2014/main" id="{B4B558CB-75AE-A7ED-A31B-D0037B3767C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MACS (sigma) the same for both states…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23DD955B-2694-31FC-8A39-1AFECB8AEAC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A6F864-8805-4A98-99AB-EB7254CE3100}" type="slidenum">
              <a:rPr lang="cs-CZ" altLang="cs-CZ" smtClean="0"/>
              <a:pPr/>
              <a:t>43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40155782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>
            <a:extLst>
              <a:ext uri="{FF2B5EF4-FFF2-40B4-BE49-F238E27FC236}">
                <a16:creationId xmlns:a16="http://schemas.microsoft.com/office/drawing/2014/main" id="{86C8F4E9-01EC-05F5-B0CC-C953AEE5C46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222CAA92-E986-48E7-A6E3-ADB711D255D1}" type="slidenum">
              <a:rPr lang="cs-CZ" altLang="cs-CZ" sz="1200"/>
              <a:pPr/>
              <a:t>45</a:t>
            </a:fld>
            <a:endParaRPr lang="cs-CZ" altLang="cs-CZ" sz="1200"/>
          </a:p>
        </p:txBody>
      </p:sp>
      <p:sp>
        <p:nvSpPr>
          <p:cNvPr id="45059" name="Rectangle 2">
            <a:extLst>
              <a:ext uri="{FF2B5EF4-FFF2-40B4-BE49-F238E27FC236}">
                <a16:creationId xmlns:a16="http://schemas.microsoft.com/office/drawing/2014/main" id="{867189A4-0C81-2D7C-70C7-F0F921A9B81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0413" cy="3427413"/>
          </a:xfrm>
          <a:ln/>
        </p:spPr>
      </p:sp>
      <p:sp>
        <p:nvSpPr>
          <p:cNvPr id="45060" name="Rectangle 3">
            <a:extLst>
              <a:ext uri="{FF2B5EF4-FFF2-40B4-BE49-F238E27FC236}">
                <a16:creationId xmlns:a16="http://schemas.microsoft.com/office/drawing/2014/main" id="{33032318-1F6D-ED2C-37DB-23979A11CE2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7613" cy="4113213"/>
          </a:xfrm>
          <a:noFill/>
        </p:spPr>
        <p:txBody>
          <a:bodyPr/>
          <a:lstStyle/>
          <a:p>
            <a:pPr defTabSz="457200"/>
            <a:endParaRPr lang="cs-CZ" altLang="cs-CZ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>
            <a:extLst>
              <a:ext uri="{FF2B5EF4-FFF2-40B4-BE49-F238E27FC236}">
                <a16:creationId xmlns:a16="http://schemas.microsoft.com/office/drawing/2014/main" id="{79F0E7F4-B3AE-6F2C-35BE-286C32E9635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5FB14D91-A735-4757-9536-75CD0EE0B03A}" type="slidenum">
              <a:rPr lang="cs-CZ" altLang="cs-CZ" sz="1200"/>
              <a:pPr/>
              <a:t>47</a:t>
            </a:fld>
            <a:endParaRPr lang="cs-CZ" altLang="cs-CZ" sz="1200"/>
          </a:p>
        </p:txBody>
      </p:sp>
      <p:sp>
        <p:nvSpPr>
          <p:cNvPr id="48131" name="Rectangle 2">
            <a:extLst>
              <a:ext uri="{FF2B5EF4-FFF2-40B4-BE49-F238E27FC236}">
                <a16:creationId xmlns:a16="http://schemas.microsoft.com/office/drawing/2014/main" id="{D6ABC4B1-7C79-0535-B36C-14B7281F611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0413" cy="3427413"/>
          </a:xfrm>
          <a:ln/>
        </p:spPr>
      </p:sp>
      <p:sp>
        <p:nvSpPr>
          <p:cNvPr id="48132" name="Rectangle 3">
            <a:extLst>
              <a:ext uri="{FF2B5EF4-FFF2-40B4-BE49-F238E27FC236}">
                <a16:creationId xmlns:a16="http://schemas.microsoft.com/office/drawing/2014/main" id="{4CE05E75-F88C-A5E1-A140-AB50CB0999E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7613" cy="4113213"/>
          </a:xfrm>
          <a:noFill/>
        </p:spPr>
        <p:txBody>
          <a:bodyPr/>
          <a:lstStyle/>
          <a:p>
            <a:pPr defTabSz="457200"/>
            <a:endParaRPr lang="cs-CZ" altLang="cs-CZ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>
            <a:extLst>
              <a:ext uri="{FF2B5EF4-FFF2-40B4-BE49-F238E27FC236}">
                <a16:creationId xmlns:a16="http://schemas.microsoft.com/office/drawing/2014/main" id="{BD104503-1054-1BB3-DFF1-17B4AF27C8E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5986603D-D556-43CD-AD01-C99C951EBC10}" type="slidenum">
              <a:rPr lang="cs-CZ" altLang="cs-CZ" sz="1200"/>
              <a:pPr/>
              <a:t>52</a:t>
            </a:fld>
            <a:endParaRPr lang="cs-CZ" altLang="cs-CZ" sz="1200"/>
          </a:p>
        </p:txBody>
      </p:sp>
      <p:sp>
        <p:nvSpPr>
          <p:cNvPr id="55299" name="Rectangle 2">
            <a:extLst>
              <a:ext uri="{FF2B5EF4-FFF2-40B4-BE49-F238E27FC236}">
                <a16:creationId xmlns:a16="http://schemas.microsoft.com/office/drawing/2014/main" id="{735E7781-1CC4-7496-5633-C0DBE855F06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0413" cy="3427413"/>
          </a:xfrm>
          <a:ln/>
        </p:spPr>
      </p:sp>
      <p:sp>
        <p:nvSpPr>
          <p:cNvPr id="55300" name="Rectangle 3">
            <a:extLst>
              <a:ext uri="{FF2B5EF4-FFF2-40B4-BE49-F238E27FC236}">
                <a16:creationId xmlns:a16="http://schemas.microsoft.com/office/drawing/2014/main" id="{8CD28A0E-E985-D611-9A55-8FB8B361435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7613" cy="4113213"/>
          </a:xfrm>
          <a:noFill/>
        </p:spPr>
        <p:txBody>
          <a:bodyPr/>
          <a:lstStyle/>
          <a:p>
            <a:pPr defTabSz="457200"/>
            <a:endParaRPr lang="cs-CZ" altLang="cs-CZ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2B76570-562C-E43C-AAAB-34440DD619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>
            <a:extLst>
              <a:ext uri="{FF2B5EF4-FFF2-40B4-BE49-F238E27FC236}">
                <a16:creationId xmlns:a16="http://schemas.microsoft.com/office/drawing/2014/main" id="{C4B9265A-4E1E-F7DA-FB57-89D129A6F59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01B72ED1-E323-47F3-9753-CF9377B07075}" type="slidenum">
              <a:rPr lang="cs-CZ" altLang="cs-CZ" sz="1200"/>
              <a:pPr/>
              <a:t>3</a:t>
            </a:fld>
            <a:endParaRPr lang="cs-CZ" altLang="cs-CZ" sz="1200"/>
          </a:p>
        </p:txBody>
      </p:sp>
      <p:sp>
        <p:nvSpPr>
          <p:cNvPr id="10243" name="Rectangle 2">
            <a:extLst>
              <a:ext uri="{FF2B5EF4-FFF2-40B4-BE49-F238E27FC236}">
                <a16:creationId xmlns:a16="http://schemas.microsoft.com/office/drawing/2014/main" id="{9385B415-8680-1855-347E-A403899558D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Text Box 3">
            <a:extLst>
              <a:ext uri="{FF2B5EF4-FFF2-40B4-BE49-F238E27FC236}">
                <a16:creationId xmlns:a16="http://schemas.microsoft.com/office/drawing/2014/main" id="{03BC0201-E3E0-513A-265E-083390582DE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en-US" altLang="cs-CZ" dirty="0" err="1"/>
              <a:t>Nejdrive</a:t>
            </a:r>
            <a:r>
              <a:rPr lang="en-US" altLang="cs-CZ" dirty="0"/>
              <a:t> se </a:t>
            </a:r>
            <a:r>
              <a:rPr lang="en-US" altLang="cs-CZ" dirty="0" err="1"/>
              <a:t>dozvime</a:t>
            </a:r>
            <a:r>
              <a:rPr lang="en-US" altLang="cs-CZ" dirty="0"/>
              <a:t> </a:t>
            </a:r>
            <a:r>
              <a:rPr lang="en-US" altLang="cs-CZ" dirty="0" err="1"/>
              <a:t>odpoved</a:t>
            </a:r>
            <a:r>
              <a:rPr lang="en-US" altLang="cs-CZ" dirty="0"/>
              <a:t> </a:t>
            </a:r>
            <a:r>
              <a:rPr lang="en-US" altLang="cs-CZ" dirty="0" err="1"/>
              <a:t>na</a:t>
            </a:r>
            <a:r>
              <a:rPr lang="en-US" altLang="cs-CZ" dirty="0"/>
              <a:t> </a:t>
            </a:r>
            <a:r>
              <a:rPr lang="en-US" altLang="cs-CZ" dirty="0" err="1"/>
              <a:t>prvni</a:t>
            </a:r>
            <a:r>
              <a:rPr lang="en-US" altLang="cs-CZ" dirty="0"/>
              <a:t> </a:t>
            </a:r>
            <a:r>
              <a:rPr lang="en-US" altLang="cs-CZ" dirty="0" err="1"/>
              <a:t>otazku</a:t>
            </a:r>
            <a:r>
              <a:rPr lang="en-US" altLang="cs-CZ" dirty="0"/>
              <a:t>. O</a:t>
            </a:r>
            <a:r>
              <a:rPr lang="cs-CZ" altLang="cs-CZ" dirty="0" err="1"/>
              <a:t>dpov</a:t>
            </a:r>
            <a:r>
              <a:rPr lang="en-US" altLang="cs-CZ" dirty="0"/>
              <a:t>ed </a:t>
            </a:r>
            <a:r>
              <a:rPr lang="en-US" altLang="cs-CZ" dirty="0" err="1"/>
              <a:t>na</a:t>
            </a:r>
            <a:r>
              <a:rPr lang="en-US" altLang="cs-CZ" dirty="0"/>
              <a:t> </a:t>
            </a:r>
            <a:r>
              <a:rPr lang="en-US" altLang="cs-CZ" dirty="0" err="1"/>
              <a:t>vsechny</a:t>
            </a:r>
            <a:r>
              <a:rPr lang="en-US" altLang="cs-CZ" dirty="0"/>
              <a:t> </a:t>
            </a:r>
            <a:r>
              <a:rPr lang="en-US" altLang="cs-CZ" dirty="0" err="1"/>
              <a:t>ostatni</a:t>
            </a:r>
            <a:r>
              <a:rPr lang="en-US" altLang="cs-CZ" dirty="0"/>
              <a:t> </a:t>
            </a:r>
            <a:r>
              <a:rPr lang="en-US" altLang="cs-CZ" dirty="0" err="1"/>
              <a:t>otazky</a:t>
            </a:r>
            <a:r>
              <a:rPr lang="en-US" altLang="cs-CZ" dirty="0"/>
              <a:t> by mela </a:t>
            </a:r>
            <a:r>
              <a:rPr lang="en-US" altLang="cs-CZ" dirty="0" err="1"/>
              <a:t>byt</a:t>
            </a:r>
            <a:r>
              <a:rPr lang="en-US" altLang="cs-CZ" dirty="0"/>
              <a:t> </a:t>
            </a:r>
            <a:r>
              <a:rPr lang="en-US" altLang="cs-CZ" dirty="0" err="1"/>
              <a:t>videt</a:t>
            </a:r>
            <a:r>
              <a:rPr lang="en-US" altLang="cs-CZ" dirty="0"/>
              <a:t> z </a:t>
            </a:r>
            <a:r>
              <a:rPr lang="en-US" altLang="cs-CZ" dirty="0" err="1"/>
              <a:t>dalsiho</a:t>
            </a:r>
            <a:r>
              <a:rPr lang="en-US" altLang="cs-CZ" dirty="0"/>
              <a:t> (bez </a:t>
            </a:r>
            <a:r>
              <a:rPr lang="en-US" altLang="cs-CZ" dirty="0" err="1"/>
              <a:t>deleni</a:t>
            </a:r>
            <a:r>
              <a:rPr lang="en-US" altLang="cs-CZ" dirty="0"/>
              <a:t>).</a:t>
            </a:r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25100788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9875FB1-84C6-96F6-F1A5-5CF10D7D2B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>
            <a:extLst>
              <a:ext uri="{FF2B5EF4-FFF2-40B4-BE49-F238E27FC236}">
                <a16:creationId xmlns:a16="http://schemas.microsoft.com/office/drawing/2014/main" id="{AA1EC042-BEE0-7CFB-1F8D-3C5BFFC7010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35055632-DEB2-4B0D-B10B-97C1741585EA}" type="slidenum">
              <a:rPr lang="cs-CZ" altLang="cs-CZ" sz="1200"/>
              <a:pPr/>
              <a:t>4</a:t>
            </a:fld>
            <a:endParaRPr lang="cs-CZ" altLang="cs-CZ" sz="1200"/>
          </a:p>
        </p:txBody>
      </p:sp>
      <p:sp>
        <p:nvSpPr>
          <p:cNvPr id="12291" name="Rectangle 2">
            <a:extLst>
              <a:ext uri="{FF2B5EF4-FFF2-40B4-BE49-F238E27FC236}">
                <a16:creationId xmlns:a16="http://schemas.microsoft.com/office/drawing/2014/main" id="{ADA992F2-9BF4-5358-1780-97138DABAC7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Text Box 3">
            <a:extLst>
              <a:ext uri="{FF2B5EF4-FFF2-40B4-BE49-F238E27FC236}">
                <a16:creationId xmlns:a16="http://schemas.microsoft.com/office/drawing/2014/main" id="{5FEA19B2-06FD-6C9B-F413-4ED0CAF54F8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en-US" altLang="cs-CZ"/>
              <a:t>Nejdrive se dozvime odpoved na prvni otazku. O</a:t>
            </a:r>
            <a:r>
              <a:rPr lang="cs-CZ" altLang="cs-CZ"/>
              <a:t>dpov</a:t>
            </a:r>
            <a:r>
              <a:rPr lang="en-US" altLang="cs-CZ"/>
              <a:t>ed na vsechny ostatni otazky by mela byt videt z dalsiho (bez deleni).</a:t>
            </a:r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7422049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>
            <a:extLst>
              <a:ext uri="{FF2B5EF4-FFF2-40B4-BE49-F238E27FC236}">
                <a16:creationId xmlns:a16="http://schemas.microsoft.com/office/drawing/2014/main" id="{7F22B9E8-7A77-3F4B-6E02-900476C51F4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35055632-DEB2-4B0D-B10B-97C1741585EA}" type="slidenum">
              <a:rPr lang="cs-CZ" altLang="cs-CZ" sz="1200"/>
              <a:pPr/>
              <a:t>5</a:t>
            </a:fld>
            <a:endParaRPr lang="cs-CZ" altLang="cs-CZ" sz="1200"/>
          </a:p>
        </p:txBody>
      </p:sp>
      <p:sp>
        <p:nvSpPr>
          <p:cNvPr id="12291" name="Rectangle 2">
            <a:extLst>
              <a:ext uri="{FF2B5EF4-FFF2-40B4-BE49-F238E27FC236}">
                <a16:creationId xmlns:a16="http://schemas.microsoft.com/office/drawing/2014/main" id="{79164335-D821-A984-843E-A99DF77BC0C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Text Box 3">
            <a:extLst>
              <a:ext uri="{FF2B5EF4-FFF2-40B4-BE49-F238E27FC236}">
                <a16:creationId xmlns:a16="http://schemas.microsoft.com/office/drawing/2014/main" id="{FB634D68-7DCF-CE3C-BD0B-F53FE04DF77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en-US" altLang="cs-CZ"/>
              <a:t>Nejdrive se dozvime odpoved na prvni otazku. O</a:t>
            </a:r>
            <a:r>
              <a:rPr lang="cs-CZ" altLang="cs-CZ"/>
              <a:t>dpov</a:t>
            </a:r>
            <a:r>
              <a:rPr lang="en-US" altLang="cs-CZ"/>
              <a:t>ed na vsechny ostatni otazky by mela byt videt z dalsiho (bez deleni).</a:t>
            </a:r>
            <a:endParaRPr lang="cs-CZ" altLang="cs-CZ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562F51F-24D9-5614-CB37-7225643F99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>
            <a:extLst>
              <a:ext uri="{FF2B5EF4-FFF2-40B4-BE49-F238E27FC236}">
                <a16:creationId xmlns:a16="http://schemas.microsoft.com/office/drawing/2014/main" id="{9B39B1EB-C7D3-B124-147B-336FBE3B9F7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062FC225-AD1A-45BE-B197-A257AECB249D}" type="slidenum">
              <a:rPr lang="cs-CZ" altLang="cs-CZ" sz="1200"/>
              <a:pPr/>
              <a:t>6</a:t>
            </a:fld>
            <a:endParaRPr lang="cs-CZ" altLang="cs-CZ" sz="1200"/>
          </a:p>
        </p:txBody>
      </p:sp>
      <p:sp>
        <p:nvSpPr>
          <p:cNvPr id="14339" name="Rectangle 2">
            <a:extLst>
              <a:ext uri="{FF2B5EF4-FFF2-40B4-BE49-F238E27FC236}">
                <a16:creationId xmlns:a16="http://schemas.microsoft.com/office/drawing/2014/main" id="{49D07EE3-809E-D438-AB99-47EB70E4F0A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Text Box 3">
            <a:extLst>
              <a:ext uri="{FF2B5EF4-FFF2-40B4-BE49-F238E27FC236}">
                <a16:creationId xmlns:a16="http://schemas.microsoft.com/office/drawing/2014/main" id="{6AF1D83D-410A-08A1-C873-EB13EE5BED7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en-US" altLang="cs-CZ" dirty="0"/>
              <a:t>+ solar wind</a:t>
            </a:r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7412935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>
            <a:extLst>
              <a:ext uri="{FF2B5EF4-FFF2-40B4-BE49-F238E27FC236}">
                <a16:creationId xmlns:a16="http://schemas.microsoft.com/office/drawing/2014/main" id="{97495006-F463-18F5-FC27-8073A7CED47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062FC225-AD1A-45BE-B197-A257AECB249D}" type="slidenum">
              <a:rPr lang="cs-CZ" altLang="cs-CZ" sz="1200"/>
              <a:pPr/>
              <a:t>7</a:t>
            </a:fld>
            <a:endParaRPr lang="cs-CZ" altLang="cs-CZ" sz="1200"/>
          </a:p>
        </p:txBody>
      </p:sp>
      <p:sp>
        <p:nvSpPr>
          <p:cNvPr id="14339" name="Rectangle 2">
            <a:extLst>
              <a:ext uri="{FF2B5EF4-FFF2-40B4-BE49-F238E27FC236}">
                <a16:creationId xmlns:a16="http://schemas.microsoft.com/office/drawing/2014/main" id="{87B889B0-4176-779A-3070-FD31F2C1E5C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Text Box 3">
            <a:extLst>
              <a:ext uri="{FF2B5EF4-FFF2-40B4-BE49-F238E27FC236}">
                <a16:creationId xmlns:a16="http://schemas.microsoft.com/office/drawing/2014/main" id="{1A372AB5-DB33-F510-1D16-97FD5B8A788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en-US" altLang="cs-CZ" dirty="0"/>
              <a:t>+ solar wind</a:t>
            </a:r>
            <a:endParaRPr lang="cs-CZ" altLang="cs-CZ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42C05B-14E3-2EEC-FEEA-4A2C6F5A5F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Zástupný symbol pro obrázek snímku 1">
            <a:extLst>
              <a:ext uri="{FF2B5EF4-FFF2-40B4-BE49-F238E27FC236}">
                <a16:creationId xmlns:a16="http://schemas.microsoft.com/office/drawing/2014/main" id="{3E66B9F1-6FDD-D865-56FD-96DE818FF20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Zástupný symbol pro poznámky 2">
            <a:extLst>
              <a:ext uri="{FF2B5EF4-FFF2-40B4-BE49-F238E27FC236}">
                <a16:creationId xmlns:a16="http://schemas.microsoft.com/office/drawing/2014/main" id="{A5B96E1A-DBB7-7594-0B2E-30A3FE1461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dirty="0"/>
          </a:p>
        </p:txBody>
      </p:sp>
      <p:sp>
        <p:nvSpPr>
          <p:cNvPr id="16388" name="Zástupný symbol pro číslo snímku 3">
            <a:extLst>
              <a:ext uri="{FF2B5EF4-FFF2-40B4-BE49-F238E27FC236}">
                <a16:creationId xmlns:a16="http://schemas.microsoft.com/office/drawing/2014/main" id="{710BA10B-EBCE-C1BE-ECB4-B26545797BD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175A8CEE-F918-4AC5-8072-FEAEE54A6740}" type="slidenum">
              <a:rPr lang="cs-CZ" altLang="cs-CZ" sz="1200"/>
              <a:pPr/>
              <a:t>8</a:t>
            </a:fld>
            <a:endParaRPr lang="cs-CZ" altLang="cs-CZ" sz="1200"/>
          </a:p>
        </p:txBody>
      </p:sp>
    </p:spTree>
    <p:extLst>
      <p:ext uri="{BB962C8B-B14F-4D97-AF65-F5344CB8AC3E}">
        <p14:creationId xmlns:p14="http://schemas.microsoft.com/office/powerpoint/2010/main" val="15938191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01F67D-6D1C-C775-2EB5-F2B376501E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Zástupný symbol pro obrázek snímku 1">
            <a:extLst>
              <a:ext uri="{FF2B5EF4-FFF2-40B4-BE49-F238E27FC236}">
                <a16:creationId xmlns:a16="http://schemas.microsoft.com/office/drawing/2014/main" id="{4998C844-F2B2-9CA2-3299-F3A4D55419E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Zástupný symbol pro poznámky 2">
            <a:extLst>
              <a:ext uri="{FF2B5EF4-FFF2-40B4-BE49-F238E27FC236}">
                <a16:creationId xmlns:a16="http://schemas.microsoft.com/office/drawing/2014/main" id="{E0317EBD-20AF-F071-B05E-C0150F24B0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altLang="en-US"/>
              <a:t>Only illustration, composition is not the same…</a:t>
            </a:r>
          </a:p>
        </p:txBody>
      </p:sp>
      <p:sp>
        <p:nvSpPr>
          <p:cNvPr id="16388" name="Zástupný symbol pro číslo snímku 3">
            <a:extLst>
              <a:ext uri="{FF2B5EF4-FFF2-40B4-BE49-F238E27FC236}">
                <a16:creationId xmlns:a16="http://schemas.microsoft.com/office/drawing/2014/main" id="{6AD260FD-3107-2101-75E8-5AA11E569EA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175A8CEE-F918-4AC5-8072-FEAEE54A6740}" type="slidenum">
              <a:rPr lang="cs-CZ" altLang="cs-CZ" sz="1200"/>
              <a:pPr/>
              <a:t>9</a:t>
            </a:fld>
            <a:endParaRPr lang="cs-CZ" altLang="cs-CZ" sz="1200"/>
          </a:p>
        </p:txBody>
      </p:sp>
    </p:spTree>
    <p:extLst>
      <p:ext uri="{BB962C8B-B14F-4D97-AF65-F5344CB8AC3E}">
        <p14:creationId xmlns:p14="http://schemas.microsoft.com/office/powerpoint/2010/main" val="37210681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67A1544A-B4B6-DEDE-E21F-BDE55F241486}"/>
              </a:ext>
            </a:extLst>
          </p:cNvPr>
          <p:cNvSpPr>
            <a:spLocks/>
          </p:cNvSpPr>
          <p:nvPr/>
        </p:nvSpPr>
        <p:spPr bwMode="gray">
          <a:xfrm>
            <a:off x="690563" y="3340100"/>
            <a:ext cx="7653337" cy="485775"/>
          </a:xfrm>
          <a:custGeom>
            <a:avLst/>
            <a:gdLst>
              <a:gd name="T0" fmla="*/ 2147483646 w 4128"/>
              <a:gd name="T1" fmla="*/ 2147483646 h 479"/>
              <a:gd name="T2" fmla="*/ 2147483646 w 4128"/>
              <a:gd name="T3" fmla="*/ 2147483646 h 479"/>
              <a:gd name="T4" fmla="*/ 2147483646 w 4128"/>
              <a:gd name="T5" fmla="*/ 2147483646 h 479"/>
              <a:gd name="T6" fmla="*/ 0 w 4128"/>
              <a:gd name="T7" fmla="*/ 2147483646 h 479"/>
              <a:gd name="T8" fmla="*/ 2147483646 w 4128"/>
              <a:gd name="T9" fmla="*/ 2147483646 h 4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128" h="479">
                <a:moveTo>
                  <a:pt x="163" y="200"/>
                </a:moveTo>
                <a:cubicBezTo>
                  <a:pt x="163" y="200"/>
                  <a:pt x="2054" y="0"/>
                  <a:pt x="4128" y="200"/>
                </a:cubicBezTo>
                <a:cubicBezTo>
                  <a:pt x="4128" y="200"/>
                  <a:pt x="4128" y="314"/>
                  <a:pt x="4128" y="429"/>
                </a:cubicBezTo>
                <a:cubicBezTo>
                  <a:pt x="2371" y="200"/>
                  <a:pt x="688" y="479"/>
                  <a:pt x="0" y="441"/>
                </a:cubicBezTo>
                <a:lnTo>
                  <a:pt x="163" y="200"/>
                </a:lnTo>
                <a:close/>
              </a:path>
            </a:pathLst>
          </a:custGeom>
          <a:solidFill>
            <a:schemeClr val="hlink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133600"/>
            <a:ext cx="7772400" cy="12954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CA" altLang="cs-CZ" noProof="0"/>
              <a:t>Klepnutím upravíte styl předlohy nadpisu.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en-CA" altLang="cs-CZ" noProof="0"/>
              <a:t>Klepnutím upravíte styl předlohy podnadpisu.</a:t>
            </a: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B9553523-A39C-A792-A096-5C81ED9EAC1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 algn="l">
              <a:defRPr>
                <a:solidFill>
                  <a:srgbClr val="578963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altLang="cs-CZ"/>
              <a:t>ÚČJF MFF / Hejnice, 10.4.2026</a:t>
            </a:r>
            <a:endParaRPr lang="en-CA" altLang="cs-CZ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6A52E0D5-4BE7-C769-2940-B5D0659B870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 algn="ctr">
              <a:defRPr sz="1400">
                <a:solidFill>
                  <a:srgbClr val="578963"/>
                </a:solidFill>
              </a:defRPr>
            </a:lvl1pPr>
          </a:lstStyle>
          <a:p>
            <a:pPr>
              <a:defRPr/>
            </a:pPr>
            <a:endParaRPr lang="en-CA" altLang="cs-CZ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CF0A2366-782B-2BDA-899D-F474590E7D2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>
                <a:solidFill>
                  <a:srgbClr val="578963"/>
                </a:solidFill>
              </a:defRPr>
            </a:lvl1pPr>
          </a:lstStyle>
          <a:p>
            <a:fld id="{E2521156-1398-439A-B0E9-D9B432194666}" type="slidenum">
              <a:rPr lang="en-CA" altLang="cs-CZ"/>
              <a:pPr/>
              <a:t>‹#›</a:t>
            </a:fld>
            <a:endParaRPr lang="en-CA" altLang="cs-CZ"/>
          </a:p>
        </p:txBody>
      </p:sp>
    </p:spTree>
    <p:extLst>
      <p:ext uri="{BB962C8B-B14F-4D97-AF65-F5344CB8AC3E}">
        <p14:creationId xmlns:p14="http://schemas.microsoft.com/office/powerpoint/2010/main" val="331989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A68666E-2C35-4186-3FB7-B56CFB34916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cs-CZ"/>
              <a:t>ÚČJF MFF / Hejnice, 10.4.2026</a:t>
            </a:r>
            <a:endParaRPr lang="en-CA" altLang="cs-CZ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30619BDE-6613-0364-178C-08045D99430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 altLang="cs-CZ"/>
          </a:p>
        </p:txBody>
      </p:sp>
    </p:spTree>
    <p:extLst>
      <p:ext uri="{BB962C8B-B14F-4D97-AF65-F5344CB8AC3E}">
        <p14:creationId xmlns:p14="http://schemas.microsoft.com/office/powerpoint/2010/main" val="2453394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515100" y="152400"/>
            <a:ext cx="1943100" cy="5943600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76900" cy="5943600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35108B8-F184-CF58-1940-2CA486160F5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cs-CZ"/>
              <a:t>ÚČJF MFF / Hejnice, 10.4.2026</a:t>
            </a:r>
            <a:endParaRPr lang="en-CA" altLang="cs-CZ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07EDC600-C7D4-9762-9FDB-459661DCD82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 altLang="cs-CZ"/>
          </a:p>
        </p:txBody>
      </p:sp>
    </p:spTree>
    <p:extLst>
      <p:ext uri="{BB962C8B-B14F-4D97-AF65-F5344CB8AC3E}">
        <p14:creationId xmlns:p14="http://schemas.microsoft.com/office/powerpoint/2010/main" val="13493134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Nadpis, text a 2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772400" cy="5334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half" idx="1"/>
          </p:nvPr>
        </p:nvSpPr>
        <p:spPr>
          <a:xfrm>
            <a:off x="685800" y="1447800"/>
            <a:ext cx="3810000" cy="4648200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2"/>
          </p:nvPr>
        </p:nvSpPr>
        <p:spPr>
          <a:xfrm>
            <a:off x="4648200" y="1447800"/>
            <a:ext cx="3810000" cy="2247900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3"/>
          </p:nvPr>
        </p:nvSpPr>
        <p:spPr>
          <a:xfrm>
            <a:off x="4648200" y="3848100"/>
            <a:ext cx="3810000" cy="2247900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F3360483-1D5A-04C9-ADAE-F58A380C5AD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cs-CZ"/>
              <a:t>ÚČJF MFF / Hejnice, 10.4.2026</a:t>
            </a:r>
            <a:endParaRPr lang="en-CA" altLang="cs-CZ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65286EFD-FC6B-BE35-329C-F4FAA18AB9F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 altLang="cs-CZ"/>
          </a:p>
        </p:txBody>
      </p:sp>
    </p:spTree>
    <p:extLst>
      <p:ext uri="{BB962C8B-B14F-4D97-AF65-F5344CB8AC3E}">
        <p14:creationId xmlns:p14="http://schemas.microsoft.com/office/powerpoint/2010/main" val="2124184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C1C1962-DEE8-170E-6859-1868958326F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cs-CZ"/>
              <a:t>ÚČJF MFF / Hejnice, 10.4.2026</a:t>
            </a:r>
            <a:endParaRPr lang="en-CA" altLang="cs-CZ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CC2C58A-4215-B489-27ED-4AA1312CDD6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 altLang="cs-CZ"/>
          </a:p>
        </p:txBody>
      </p:sp>
    </p:spTree>
    <p:extLst>
      <p:ext uri="{BB962C8B-B14F-4D97-AF65-F5344CB8AC3E}">
        <p14:creationId xmlns:p14="http://schemas.microsoft.com/office/powerpoint/2010/main" val="2718260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23B9152-565F-81BE-B6E6-A3410B7C2FA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cs-CZ"/>
              <a:t>ÚČJF MFF / Hejnice, 10.4.2026</a:t>
            </a:r>
            <a:endParaRPr lang="en-CA" altLang="cs-CZ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703BF57-7165-9910-166C-4DAB2CFDDE8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 altLang="cs-CZ"/>
          </a:p>
        </p:txBody>
      </p:sp>
    </p:spTree>
    <p:extLst>
      <p:ext uri="{BB962C8B-B14F-4D97-AF65-F5344CB8AC3E}">
        <p14:creationId xmlns:p14="http://schemas.microsoft.com/office/powerpoint/2010/main" val="13381550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85800" y="1447800"/>
            <a:ext cx="3810000" cy="4648200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3810000" cy="4648200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63CDD0F-1A38-55BE-49FF-11FD575A218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cs-CZ"/>
              <a:t>ÚČJF MFF / Hejnice, 10.4.2026</a:t>
            </a:r>
            <a:endParaRPr lang="en-CA" altLang="cs-CZ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FCBEA1C-40FF-3601-3CAE-7F4A351E0C9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 altLang="cs-CZ"/>
          </a:p>
        </p:txBody>
      </p:sp>
    </p:spTree>
    <p:extLst>
      <p:ext uri="{BB962C8B-B14F-4D97-AF65-F5344CB8AC3E}">
        <p14:creationId xmlns:p14="http://schemas.microsoft.com/office/powerpoint/2010/main" val="3497174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AF768E0D-16F1-8ED2-2A99-006EFB15F1C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cs-CZ"/>
              <a:t>ÚČJF MFF / Hejnice, 10.4.2026</a:t>
            </a:r>
            <a:endParaRPr lang="en-CA" altLang="cs-CZ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86BC8D50-B7EB-41A1-FE97-CC504E5E3AA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 altLang="cs-CZ"/>
          </a:p>
        </p:txBody>
      </p:sp>
    </p:spTree>
    <p:extLst>
      <p:ext uri="{BB962C8B-B14F-4D97-AF65-F5344CB8AC3E}">
        <p14:creationId xmlns:p14="http://schemas.microsoft.com/office/powerpoint/2010/main" val="533683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032E389B-317D-DB91-98C3-3DC863657EA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cs-CZ"/>
              <a:t>ÚČJF MFF / Hejnice, 10.4.2026</a:t>
            </a:r>
            <a:endParaRPr lang="en-CA" altLang="cs-CZ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A3D44492-6BEE-9A93-6988-352B5F72C3A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 altLang="cs-CZ"/>
          </a:p>
        </p:txBody>
      </p:sp>
    </p:spTree>
    <p:extLst>
      <p:ext uri="{BB962C8B-B14F-4D97-AF65-F5344CB8AC3E}">
        <p14:creationId xmlns:p14="http://schemas.microsoft.com/office/powerpoint/2010/main" val="3210336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55DE322B-3EA6-8D48-87D9-B3A9F407D8D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cs-CZ"/>
              <a:t>ÚČJF MFF / Hejnice, 10.4.2026</a:t>
            </a:r>
            <a:endParaRPr lang="en-CA" altLang="cs-CZ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F992C93F-9AA2-1493-4156-202F64CE728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 altLang="cs-CZ"/>
          </a:p>
        </p:txBody>
      </p:sp>
    </p:spTree>
    <p:extLst>
      <p:ext uri="{BB962C8B-B14F-4D97-AF65-F5344CB8AC3E}">
        <p14:creationId xmlns:p14="http://schemas.microsoft.com/office/powerpoint/2010/main" val="1752771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AD9D9E9-C02E-8D57-A5E0-AE98A9C3D71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cs-CZ"/>
              <a:t>ÚČJF MFF / Hejnice, 10.4.2026</a:t>
            </a:r>
            <a:endParaRPr lang="en-CA" altLang="cs-CZ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FFD5F27-E695-89E7-EA0D-3B93A6755F0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 altLang="cs-CZ"/>
          </a:p>
        </p:txBody>
      </p:sp>
    </p:spTree>
    <p:extLst>
      <p:ext uri="{BB962C8B-B14F-4D97-AF65-F5344CB8AC3E}">
        <p14:creationId xmlns:p14="http://schemas.microsoft.com/office/powerpoint/2010/main" val="40695273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9DD1196-5C29-5B37-1502-B03BE1E43DD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cs-CZ"/>
              <a:t>ÚČJF MFF / Hejnice, 10.4.2026</a:t>
            </a:r>
            <a:endParaRPr lang="en-CA" altLang="cs-CZ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B57A1F9-31A0-8DB9-4E0A-1F4453D488C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 altLang="cs-CZ"/>
          </a:p>
        </p:txBody>
      </p:sp>
    </p:spTree>
    <p:extLst>
      <p:ext uri="{BB962C8B-B14F-4D97-AF65-F5344CB8AC3E}">
        <p14:creationId xmlns:p14="http://schemas.microsoft.com/office/powerpoint/2010/main" val="1302987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6DB86A96-B78E-4744-C559-03FAFEE1A92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7772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CA" altLang="cs-CZ"/>
              <a:t>TSC Spektra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7F7DE5CC-4F04-8D15-D08C-81E43F40AE2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478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altLang="cs-CZ"/>
              <a:t>Klepnutím upravíte styly předlohy textu.</a:t>
            </a:r>
          </a:p>
          <a:p>
            <a:pPr lvl="1"/>
            <a:r>
              <a:rPr lang="en-CA" altLang="cs-CZ"/>
              <a:t>Druhá úroveň</a:t>
            </a:r>
          </a:p>
          <a:p>
            <a:pPr lvl="2"/>
            <a:r>
              <a:rPr lang="en-CA" altLang="cs-CZ"/>
              <a:t>Třetí úroveň</a:t>
            </a:r>
          </a:p>
          <a:p>
            <a:pPr lvl="3"/>
            <a:r>
              <a:rPr lang="en-CA" altLang="cs-CZ"/>
              <a:t>Čtvrtá úroveň</a:t>
            </a:r>
          </a:p>
          <a:p>
            <a:pPr lvl="4"/>
            <a:r>
              <a:rPr lang="en-CA" altLang="cs-CZ"/>
              <a:t>Pátá úroveň</a:t>
            </a:r>
          </a:p>
        </p:txBody>
      </p:sp>
      <p:sp>
        <p:nvSpPr>
          <p:cNvPr id="7172" name="Rectangle 4">
            <a:extLst>
              <a:ext uri="{FF2B5EF4-FFF2-40B4-BE49-F238E27FC236}">
                <a16:creationId xmlns:a16="http://schemas.microsoft.com/office/drawing/2014/main" id="{B2F2F67C-3AC1-C54B-3724-4DD5FE7B1273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676400" y="6400800"/>
            <a:ext cx="5486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50000"/>
              </a:spcBef>
              <a:defRPr>
                <a:solidFill>
                  <a:srgbClr val="0033CC"/>
                </a:solidFill>
                <a:latin typeface="Comic Sans MS" panose="030F0702030302020204" pitchFamily="66" charset="0"/>
              </a:defRPr>
            </a:lvl1pPr>
          </a:lstStyle>
          <a:p>
            <a:pPr>
              <a:defRPr/>
            </a:pPr>
            <a:r>
              <a:rPr lang="en-US" altLang="cs-CZ"/>
              <a:t>ÚČJF MFF / Hejnice, 10.4.2026</a:t>
            </a:r>
            <a:endParaRPr lang="en-CA" altLang="cs-CZ"/>
          </a:p>
        </p:txBody>
      </p:sp>
      <p:sp>
        <p:nvSpPr>
          <p:cNvPr id="7173" name="Rectangle 5">
            <a:extLst>
              <a:ext uri="{FF2B5EF4-FFF2-40B4-BE49-F238E27FC236}">
                <a16:creationId xmlns:a16="http://schemas.microsoft.com/office/drawing/2014/main" id="{C18B95A0-DA1A-84DE-7E65-233A3CB04C08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09600" y="6400800"/>
            <a:ext cx="3276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50000"/>
              </a:spcBef>
              <a:defRPr sz="12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CA" altLang="cs-CZ"/>
          </a:p>
        </p:txBody>
      </p:sp>
      <p:sp>
        <p:nvSpPr>
          <p:cNvPr id="1030" name="Line 7">
            <a:extLst>
              <a:ext uri="{FF2B5EF4-FFF2-40B4-BE49-F238E27FC236}">
                <a16:creationId xmlns:a16="http://schemas.microsoft.com/office/drawing/2014/main" id="{0252A1C4-21AE-6429-D45A-D14283757CF2}"/>
              </a:ext>
            </a:extLst>
          </p:cNvPr>
          <p:cNvSpPr>
            <a:spLocks noChangeShapeType="1"/>
          </p:cNvSpPr>
          <p:nvPr/>
        </p:nvSpPr>
        <p:spPr bwMode="auto">
          <a:xfrm>
            <a:off x="533400" y="61722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1" name="Line 8">
            <a:extLst>
              <a:ext uri="{FF2B5EF4-FFF2-40B4-BE49-F238E27FC236}">
                <a16:creationId xmlns:a16="http://schemas.microsoft.com/office/drawing/2014/main" id="{0F6B9206-052D-BFEF-B89F-98054614475B}"/>
              </a:ext>
            </a:extLst>
          </p:cNvPr>
          <p:cNvSpPr>
            <a:spLocks noChangeShapeType="1"/>
          </p:cNvSpPr>
          <p:nvPr/>
        </p:nvSpPr>
        <p:spPr bwMode="auto">
          <a:xfrm>
            <a:off x="533400" y="6324600"/>
            <a:ext cx="8153400" cy="0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2" name="Line 9">
            <a:extLst>
              <a:ext uri="{FF2B5EF4-FFF2-40B4-BE49-F238E27FC236}">
                <a16:creationId xmlns:a16="http://schemas.microsoft.com/office/drawing/2014/main" id="{FCED3CC1-8CA4-3B2A-A493-8BC24FEDCF27}"/>
              </a:ext>
            </a:extLst>
          </p:cNvPr>
          <p:cNvSpPr>
            <a:spLocks noChangeShapeType="1"/>
          </p:cNvSpPr>
          <p:nvPr/>
        </p:nvSpPr>
        <p:spPr bwMode="auto">
          <a:xfrm>
            <a:off x="533400" y="685800"/>
            <a:ext cx="8153400" cy="0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</p:sldLayoutIdLst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2800" b="1" kern="1200">
          <a:solidFill>
            <a:srgbClr val="0033CC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rgbClr val="0033CC"/>
          </a:solidFill>
          <a:latin typeface="Times New Roman" panose="02020603050405020304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rgbClr val="0033CC"/>
          </a:solidFill>
          <a:latin typeface="Times New Roman" panose="02020603050405020304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rgbClr val="0033CC"/>
          </a:solidFill>
          <a:latin typeface="Times New Roman" panose="02020603050405020304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rgbClr val="0033CC"/>
          </a:solidFill>
          <a:latin typeface="Times New Roman" panose="02020603050405020304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rgbClr val="0033CC"/>
          </a:solidFill>
          <a:latin typeface="Times New Roman" panose="02020603050405020304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rgbClr val="0033CC"/>
          </a:solidFill>
          <a:latin typeface="Times New Roman" panose="02020603050405020304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rgbClr val="0033CC"/>
          </a:solidFill>
          <a:latin typeface="Times New Roman" panose="02020603050405020304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rgbClr val="0033CC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33CC"/>
        </a:buClr>
        <a:buSzPct val="60000"/>
        <a:buFont typeface="Wingdings" panose="05000000000000000000" pitchFamily="2" charset="2"/>
        <a:buChar char="Ø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50000"/>
        <a:buFont typeface="Symbol" panose="05050102010706020507" pitchFamily="18" charset="2"/>
        <a:buChar char="¨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Zástupný symbol pro datum 3">
            <a:extLst>
              <a:ext uri="{FF2B5EF4-FFF2-40B4-BE49-F238E27FC236}">
                <a16:creationId xmlns:a16="http://schemas.microsoft.com/office/drawing/2014/main" id="{E0173E43-1C48-9968-7710-B0886F79A84C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cs-CZ" sz="1400">
                <a:solidFill>
                  <a:srgbClr val="0033CC"/>
                </a:solidFill>
                <a:latin typeface="Comic Sans MS" panose="030F0702030302020204" pitchFamily="66" charset="0"/>
              </a:rPr>
              <a:t>ÚČJF MFF / Hejnice, 10.4.2026</a:t>
            </a:r>
            <a:endParaRPr kumimoji="0" lang="en-CA" altLang="cs-CZ" sz="1400">
              <a:solidFill>
                <a:srgbClr val="0033CC"/>
              </a:solidFill>
              <a:latin typeface="Comic Sans MS" panose="030F0702030302020204" pitchFamily="66" charset="0"/>
            </a:endParaRPr>
          </a:p>
        </p:txBody>
      </p:sp>
      <p:sp>
        <p:nvSpPr>
          <p:cNvPr id="7171" name="Title 1">
            <a:extLst>
              <a:ext uri="{FF2B5EF4-FFF2-40B4-BE49-F238E27FC236}">
                <a16:creationId xmlns:a16="http://schemas.microsoft.com/office/drawing/2014/main" id="{D7A8233A-0455-96D7-C143-793FAF6DCC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066800"/>
            <a:ext cx="7924800" cy="1524000"/>
          </a:xfrm>
        </p:spPr>
        <p:txBody>
          <a:bodyPr anchor="ctr"/>
          <a:lstStyle/>
          <a:p>
            <a:r>
              <a:rPr lang="en-US" altLang="cs-CZ" sz="3200" dirty="0">
                <a:latin typeface="Comic Sans MS" panose="030F0702030302020204" pitchFamily="66" charset="0"/>
              </a:rPr>
              <a:t>Origin of Heavy Elements </a:t>
            </a:r>
            <a:br>
              <a:rPr lang="en-US" altLang="cs-CZ" sz="3200" dirty="0">
                <a:latin typeface="Comic Sans MS" panose="030F0702030302020204" pitchFamily="66" charset="0"/>
              </a:rPr>
            </a:br>
            <a:r>
              <a:rPr lang="en-US" altLang="cs-CZ" sz="3200" dirty="0">
                <a:latin typeface="Comic Sans MS" panose="030F0702030302020204" pitchFamily="66" charset="0"/>
              </a:rPr>
              <a:t>in the Universe</a:t>
            </a:r>
            <a:br>
              <a:rPr lang="cs-CZ" altLang="cs-CZ" sz="3200" dirty="0">
                <a:latin typeface="Comic Sans MS" panose="030F0702030302020204" pitchFamily="66" charset="0"/>
              </a:rPr>
            </a:br>
            <a:endParaRPr lang="en-US" altLang="cs-CZ" dirty="0">
              <a:latin typeface="Comic Sans MS" panose="030F0702030302020204" pitchFamily="66" charset="0"/>
            </a:endParaRPr>
          </a:p>
        </p:txBody>
      </p:sp>
      <p:sp>
        <p:nvSpPr>
          <p:cNvPr id="7172" name="TextBox 3">
            <a:extLst>
              <a:ext uri="{FF2B5EF4-FFF2-40B4-BE49-F238E27FC236}">
                <a16:creationId xmlns:a16="http://schemas.microsoft.com/office/drawing/2014/main" id="{260EE9AA-0AA2-BED9-C601-1540763193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1600" y="4864100"/>
            <a:ext cx="65532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GB" altLang="cs-CZ" b="1">
                <a:latin typeface="Comic Sans MS" panose="030F0702030302020204" pitchFamily="66" charset="0"/>
                <a:cs typeface="Arial" panose="020B0604020202020204" pitchFamily="34" charset="0"/>
              </a:rPr>
              <a:t>Milan Krtička</a:t>
            </a:r>
            <a:endParaRPr kumimoji="0" lang="cs-CZ" altLang="cs-CZ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cs-CZ" sz="2000" b="1">
                <a:latin typeface="Comic Sans MS" panose="030F0702030302020204" pitchFamily="66" charset="0"/>
                <a:cs typeface="Arial" panose="020B0604020202020204" pitchFamily="34" charset="0"/>
              </a:rPr>
              <a:t>Institute of Particle and Nuclear Physics</a:t>
            </a:r>
            <a:r>
              <a:rPr kumimoji="0" lang="cs-CZ" altLang="cs-CZ" sz="2000" b="1">
                <a:latin typeface="Comic Sans MS" panose="030F0702030302020204" pitchFamily="66" charset="0"/>
                <a:cs typeface="Arial" panose="020B0604020202020204" pitchFamily="34" charset="0"/>
              </a:rPr>
              <a:t>, </a:t>
            </a:r>
            <a:br>
              <a:rPr kumimoji="0" lang="en-US" altLang="cs-CZ" sz="2000" b="1">
                <a:latin typeface="Comic Sans MS" panose="030F0702030302020204" pitchFamily="66" charset="0"/>
                <a:cs typeface="Arial" panose="020B0604020202020204" pitchFamily="34" charset="0"/>
              </a:rPr>
            </a:br>
            <a:r>
              <a:rPr kumimoji="0" lang="cs-CZ" altLang="cs-CZ" sz="2000" b="1">
                <a:latin typeface="Comic Sans MS" panose="030F0702030302020204" pitchFamily="66" charset="0"/>
                <a:cs typeface="Arial" panose="020B0604020202020204" pitchFamily="34" charset="0"/>
              </a:rPr>
              <a:t>MFF UK</a:t>
            </a:r>
            <a:endParaRPr kumimoji="0" lang="en-GB" altLang="cs-CZ" sz="2000" b="1">
              <a:latin typeface="Comic Sans MS" panose="030F0702030302020204" pitchFamily="66" charset="0"/>
              <a:cs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en-GB" altLang="cs-CZ" sz="2000" b="1">
              <a:latin typeface="Comic Sans MS" panose="030F0702030302020204" pitchFamily="66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Zástupný symbol pro datum 4">
            <a:extLst>
              <a:ext uri="{FF2B5EF4-FFF2-40B4-BE49-F238E27FC236}">
                <a16:creationId xmlns:a16="http://schemas.microsoft.com/office/drawing/2014/main" id="{6F2A5E48-247D-AB1B-8255-D0CC7A7FF375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cs-CZ" sz="1400">
                <a:solidFill>
                  <a:srgbClr val="0033CC"/>
                </a:solidFill>
                <a:latin typeface="Comic Sans MS" panose="030F0702030302020204" pitchFamily="66" charset="0"/>
              </a:rPr>
              <a:t>ÚČJF MFF / Hejnice, 10.4.2026</a:t>
            </a:r>
            <a:endParaRPr kumimoji="0" lang="en-CA" altLang="cs-CZ" sz="1400">
              <a:solidFill>
                <a:srgbClr val="0033CC"/>
              </a:solidFill>
              <a:latin typeface="Comic Sans MS" panose="030F0702030302020204" pitchFamily="66" charset="0"/>
            </a:endParaRPr>
          </a:p>
        </p:txBody>
      </p:sp>
      <p:sp>
        <p:nvSpPr>
          <p:cNvPr id="15363" name="Rectangle 4">
            <a:extLst>
              <a:ext uri="{FF2B5EF4-FFF2-40B4-BE49-F238E27FC236}">
                <a16:creationId xmlns:a16="http://schemas.microsoft.com/office/drawing/2014/main" id="{D37A49C5-2767-69DF-BC23-6F6C5BD2533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cs-CZ">
                <a:latin typeface="Comic Sans MS" panose="030F0702030302020204" pitchFamily="66" charset="0"/>
              </a:rPr>
              <a:t>Abundance</a:t>
            </a:r>
            <a:r>
              <a:rPr lang="cs-CZ" altLang="cs-CZ">
                <a:latin typeface="Comic Sans MS" panose="030F0702030302020204" pitchFamily="66" charset="0"/>
              </a:rPr>
              <a:t> (</a:t>
            </a:r>
            <a:r>
              <a:rPr lang="en-US" altLang="cs-CZ">
                <a:latin typeface="Comic Sans MS" panose="030F0702030302020204" pitchFamily="66" charset="0"/>
              </a:rPr>
              <a:t>outside solar system</a:t>
            </a:r>
            <a:r>
              <a:rPr lang="cs-CZ" altLang="cs-CZ">
                <a:latin typeface="Comic Sans MS" panose="030F0702030302020204" pitchFamily="66" charset="0"/>
              </a:rPr>
              <a:t>)</a:t>
            </a:r>
          </a:p>
        </p:txBody>
      </p:sp>
      <p:sp>
        <p:nvSpPr>
          <p:cNvPr id="15364" name="Rectangle 5">
            <a:extLst>
              <a:ext uri="{FF2B5EF4-FFF2-40B4-BE49-F238E27FC236}">
                <a16:creationId xmlns:a16="http://schemas.microsoft.com/office/drawing/2014/main" id="{6D79D85F-39BC-EBBA-529A-69C9E1C810AE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6037" y="762000"/>
            <a:ext cx="4068763" cy="1428750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en-US" altLang="cs-CZ" sz="2000" dirty="0">
                <a:latin typeface="Comic Sans MS" panose="030F0702030302020204" pitchFamily="66" charset="0"/>
              </a:rPr>
              <a:t>Outside solar system:</a:t>
            </a:r>
          </a:p>
          <a:p>
            <a:pPr>
              <a:lnSpc>
                <a:spcPct val="90000"/>
              </a:lnSpc>
            </a:pPr>
            <a:r>
              <a:rPr lang="en-US" altLang="cs-CZ" sz="2000" b="1" dirty="0">
                <a:latin typeface="Comic Sans MS" panose="030F0702030302020204" pitchFamily="66" charset="0"/>
              </a:rPr>
              <a:t>absorption spectra of stars (limited info on isotopes)</a:t>
            </a:r>
          </a:p>
          <a:p>
            <a:pPr>
              <a:lnSpc>
                <a:spcPct val="90000"/>
              </a:lnSpc>
            </a:pPr>
            <a:r>
              <a:rPr lang="en-US" altLang="cs-CZ" sz="2000" dirty="0">
                <a:latin typeface="Comic Sans MS" panose="030F0702030302020204" pitchFamily="66" charset="0"/>
              </a:rPr>
              <a:t>pre-solar grains</a:t>
            </a:r>
            <a:endParaRPr lang="cs-CZ" altLang="cs-CZ" sz="2000" dirty="0">
              <a:latin typeface="Comic Sans MS" panose="030F0702030302020204" pitchFamily="66" charset="0"/>
            </a:endParaRPr>
          </a:p>
          <a:p>
            <a:pPr>
              <a:lnSpc>
                <a:spcPct val="90000"/>
              </a:lnSpc>
            </a:pPr>
            <a:endParaRPr lang="cs-CZ" altLang="cs-CZ" sz="2000" dirty="0"/>
          </a:p>
        </p:txBody>
      </p:sp>
      <p:pic>
        <p:nvPicPr>
          <p:cNvPr id="15365" name="Picture 7">
            <a:extLst>
              <a:ext uri="{FF2B5EF4-FFF2-40B4-BE49-F238E27FC236}">
                <a16:creationId xmlns:a16="http://schemas.microsoft.com/office/drawing/2014/main" id="{D0335089-7C55-6024-B9DF-FF5F7E4122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796925"/>
            <a:ext cx="5269350" cy="156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Picture 8">
            <a:extLst>
              <a:ext uri="{FF2B5EF4-FFF2-40B4-BE49-F238E27FC236}">
                <a16:creationId xmlns:a16="http://schemas.microsoft.com/office/drawing/2014/main" id="{05B7291D-FD70-1782-A274-6D736103B5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" y="2209800"/>
            <a:ext cx="2733675" cy="174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7" name="Picture 11">
            <a:extLst>
              <a:ext uri="{FF2B5EF4-FFF2-40B4-BE49-F238E27FC236}">
                <a16:creationId xmlns:a16="http://schemas.microsoft.com/office/drawing/2014/main" id="{57E031DB-165E-4889-9882-03B24C9AEE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927475"/>
            <a:ext cx="2771775" cy="178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8" name="Text Box 9">
            <a:extLst>
              <a:ext uri="{FF2B5EF4-FFF2-40B4-BE49-F238E27FC236}">
                <a16:creationId xmlns:a16="http://schemas.microsoft.com/office/drawing/2014/main" id="{902981ED-A50B-1324-5B55-7F285189FE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1863" y="5715000"/>
            <a:ext cx="20685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cs-CZ" sz="1400">
                <a:latin typeface="Comic Sans MS" panose="030F0702030302020204" pitchFamily="66" charset="0"/>
              </a:rPr>
              <a:t>l</a:t>
            </a:r>
            <a:r>
              <a:rPr kumimoji="0" lang="cs-CZ" altLang="cs-CZ" sz="1400">
                <a:latin typeface="Comic Sans MS" panose="030F0702030302020204" pitchFamily="66" charset="0"/>
              </a:rPr>
              <a:t>og </a:t>
            </a:r>
            <a:r>
              <a:rPr kumimoji="0" lang="en-US" altLang="cs-CZ" sz="1400">
                <a:latin typeface="Comic Sans MS" panose="030F0702030302020204" pitchFamily="66" charset="0"/>
              </a:rPr>
              <a:t>(Fe/H) – log (Fe/H)</a:t>
            </a:r>
            <a:endParaRPr kumimoji="0" lang="cs-CZ" altLang="cs-CZ" sz="1400">
              <a:latin typeface="Comic Sans MS" panose="030F0702030302020204" pitchFamily="66" charset="0"/>
            </a:endParaRPr>
          </a:p>
        </p:txBody>
      </p:sp>
      <p:pic>
        <p:nvPicPr>
          <p:cNvPr id="15369" name="Picture 12">
            <a:extLst>
              <a:ext uri="{FF2B5EF4-FFF2-40B4-BE49-F238E27FC236}">
                <a16:creationId xmlns:a16="http://schemas.microsoft.com/office/drawing/2014/main" id="{EFD96C06-5E50-4B11-E9BC-19A6277168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4175" y="5867400"/>
            <a:ext cx="161925" cy="13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0" name="Text Box 13">
            <a:extLst>
              <a:ext uri="{FF2B5EF4-FFF2-40B4-BE49-F238E27FC236}">
                <a16:creationId xmlns:a16="http://schemas.microsoft.com/office/drawing/2014/main" id="{AC219F6F-9467-CD72-8DCC-E4C17436304B}"/>
              </a:ext>
            </a:extLst>
          </p:cNvPr>
          <p:cNvSpPr txBox="1">
            <a:spLocks noChangeArrowheads="1"/>
          </p:cNvSpPr>
          <p:nvPr/>
        </p:nvSpPr>
        <p:spPr bwMode="auto">
          <a:xfrm rot="10800000">
            <a:off x="0" y="2286000"/>
            <a:ext cx="609600" cy="1239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cs-CZ" sz="1400">
                <a:latin typeface="Comic Sans MS" panose="030F0702030302020204" pitchFamily="66" charset="0"/>
              </a:rPr>
              <a:t>l</a:t>
            </a:r>
            <a:r>
              <a:rPr kumimoji="0" lang="cs-CZ" altLang="cs-CZ" sz="1400">
                <a:latin typeface="Comic Sans MS" panose="030F0702030302020204" pitchFamily="66" charset="0"/>
              </a:rPr>
              <a:t>og </a:t>
            </a:r>
            <a:r>
              <a:rPr kumimoji="0" lang="en-US" altLang="cs-CZ" sz="1400">
                <a:latin typeface="Comic Sans MS" panose="030F0702030302020204" pitchFamily="66" charset="0"/>
              </a:rPr>
              <a:t>(Mg/Fe) – </a:t>
            </a:r>
            <a:br>
              <a:rPr kumimoji="0" lang="en-US" altLang="cs-CZ" sz="1400">
                <a:latin typeface="Comic Sans MS" panose="030F0702030302020204" pitchFamily="66" charset="0"/>
              </a:rPr>
            </a:br>
            <a:r>
              <a:rPr kumimoji="0" lang="en-US" altLang="cs-CZ" sz="1400">
                <a:latin typeface="Comic Sans MS" panose="030F0702030302020204" pitchFamily="66" charset="0"/>
              </a:rPr>
              <a:t>log (Mg/Fe)</a:t>
            </a:r>
            <a:endParaRPr kumimoji="0" lang="cs-CZ" altLang="cs-CZ" sz="1400">
              <a:latin typeface="Comic Sans MS" panose="030F0702030302020204" pitchFamily="66" charset="0"/>
            </a:endParaRPr>
          </a:p>
        </p:txBody>
      </p:sp>
      <p:sp>
        <p:nvSpPr>
          <p:cNvPr id="15371" name="Text Box 14">
            <a:extLst>
              <a:ext uri="{FF2B5EF4-FFF2-40B4-BE49-F238E27FC236}">
                <a16:creationId xmlns:a16="http://schemas.microsoft.com/office/drawing/2014/main" id="{91CAF65F-F206-6335-BAEA-9F25B4CBCE48}"/>
              </a:ext>
            </a:extLst>
          </p:cNvPr>
          <p:cNvSpPr txBox="1">
            <a:spLocks noChangeArrowheads="1"/>
          </p:cNvSpPr>
          <p:nvPr/>
        </p:nvSpPr>
        <p:spPr bwMode="auto">
          <a:xfrm rot="10800000">
            <a:off x="-1588" y="4149725"/>
            <a:ext cx="609601" cy="1185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cs-CZ" sz="1400">
                <a:latin typeface="Comic Sans MS" panose="030F0702030302020204" pitchFamily="66" charset="0"/>
              </a:rPr>
              <a:t>l</a:t>
            </a:r>
            <a:r>
              <a:rPr kumimoji="0" lang="cs-CZ" altLang="cs-CZ" sz="1400">
                <a:latin typeface="Comic Sans MS" panose="030F0702030302020204" pitchFamily="66" charset="0"/>
              </a:rPr>
              <a:t>og </a:t>
            </a:r>
            <a:r>
              <a:rPr kumimoji="0" lang="en-US" altLang="cs-CZ" sz="1400">
                <a:latin typeface="Comic Sans MS" panose="030F0702030302020204" pitchFamily="66" charset="0"/>
              </a:rPr>
              <a:t>(Ca/Fe) – </a:t>
            </a:r>
            <a:br>
              <a:rPr kumimoji="0" lang="en-US" altLang="cs-CZ" sz="1400">
                <a:latin typeface="Comic Sans MS" panose="030F0702030302020204" pitchFamily="66" charset="0"/>
              </a:rPr>
            </a:br>
            <a:r>
              <a:rPr kumimoji="0" lang="en-US" altLang="cs-CZ" sz="1400">
                <a:latin typeface="Comic Sans MS" panose="030F0702030302020204" pitchFamily="66" charset="0"/>
              </a:rPr>
              <a:t>log (Ca/Fe)</a:t>
            </a:r>
            <a:endParaRPr kumimoji="0" lang="cs-CZ" altLang="cs-CZ" sz="1400">
              <a:latin typeface="Comic Sans MS" panose="030F0702030302020204" pitchFamily="66" charset="0"/>
            </a:endParaRPr>
          </a:p>
        </p:txBody>
      </p:sp>
      <p:pic>
        <p:nvPicPr>
          <p:cNvPr id="15372" name="Picture 15">
            <a:extLst>
              <a:ext uri="{FF2B5EF4-FFF2-40B4-BE49-F238E27FC236}">
                <a16:creationId xmlns:a16="http://schemas.microsoft.com/office/drawing/2014/main" id="{E2448891-298C-40A3-CF2A-A29740B8B1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210050"/>
            <a:ext cx="161925" cy="13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3" name="Picture 16">
            <a:extLst>
              <a:ext uri="{FF2B5EF4-FFF2-40B4-BE49-F238E27FC236}">
                <a16:creationId xmlns:a16="http://schemas.microsoft.com/office/drawing/2014/main" id="{E9601B48-770D-7AE9-6837-636687FC51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381250"/>
            <a:ext cx="161925" cy="13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4" name="Rectangle 19">
            <a:extLst>
              <a:ext uri="{FF2B5EF4-FFF2-40B4-BE49-F238E27FC236}">
                <a16:creationId xmlns:a16="http://schemas.microsoft.com/office/drawing/2014/main" id="{9F550524-EEBF-347E-4279-7B6C6C4387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3400" y="2438400"/>
            <a:ext cx="4572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cs-CZ" sz="1200">
                <a:latin typeface="Comic Sans MS" panose="030F0702030302020204" pitchFamily="66" charset="0"/>
              </a:rPr>
              <a:t>C. Sneden et al., Ann. Rev. Astron. Astrophys. 46 (2008) 241</a:t>
            </a:r>
            <a:endParaRPr lang="cs-CZ" altLang="cs-CZ" sz="1200">
              <a:latin typeface="Comic Sans MS" panose="030F0702030302020204" pitchFamily="66" charset="0"/>
            </a:endParaRPr>
          </a:p>
        </p:txBody>
      </p:sp>
      <p:pic>
        <p:nvPicPr>
          <p:cNvPr id="15375" name="Picture 10">
            <a:extLst>
              <a:ext uri="{FF2B5EF4-FFF2-40B4-BE49-F238E27FC236}">
                <a16:creationId xmlns:a16="http://schemas.microsoft.com/office/drawing/2014/main" id="{9703B916-7859-CBC0-E23D-9E3BB9A7A9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2819400"/>
            <a:ext cx="5257800" cy="340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31861" name="Oval 21">
            <a:extLst>
              <a:ext uri="{FF2B5EF4-FFF2-40B4-BE49-F238E27FC236}">
                <a16:creationId xmlns:a16="http://schemas.microsoft.com/office/drawing/2014/main" id="{EBB8C284-ED53-AE05-DEC2-9B783C9739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62600" y="4648200"/>
            <a:ext cx="107950" cy="107950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15377" name="Oval 22">
            <a:extLst>
              <a:ext uri="{FF2B5EF4-FFF2-40B4-BE49-F238E27FC236}">
                <a16:creationId xmlns:a16="http://schemas.microsoft.com/office/drawing/2014/main" id="{308BBAC4-4AAD-EA69-801C-DD5629E270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62600" y="3962400"/>
            <a:ext cx="107950" cy="107950"/>
          </a:xfrm>
          <a:prstGeom prst="ellipse">
            <a:avLst/>
          </a:prstGeom>
          <a:solidFill>
            <a:srgbClr val="0000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931863" name="Line 23">
            <a:extLst>
              <a:ext uri="{FF2B5EF4-FFF2-40B4-BE49-F238E27FC236}">
                <a16:creationId xmlns:a16="http://schemas.microsoft.com/office/drawing/2014/main" id="{7C4012CF-1AF9-4774-196B-0B050C8EB43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019175" y="4572000"/>
            <a:ext cx="0" cy="6096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931864" name="Line 24">
            <a:extLst>
              <a:ext uri="{FF2B5EF4-FFF2-40B4-BE49-F238E27FC236}">
                <a16:creationId xmlns:a16="http://schemas.microsoft.com/office/drawing/2014/main" id="{56EF39D9-AB7E-5278-FEDA-EEDE2A81B1A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143000" y="4724400"/>
            <a:ext cx="4343400" cy="457200"/>
          </a:xfrm>
          <a:prstGeom prst="line">
            <a:avLst/>
          </a:prstGeom>
          <a:noFill/>
          <a:ln w="15875">
            <a:solidFill>
              <a:srgbClr val="FF0000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5380" name="Line 25">
            <a:extLst>
              <a:ext uri="{FF2B5EF4-FFF2-40B4-BE49-F238E27FC236}">
                <a16:creationId xmlns:a16="http://schemas.microsoft.com/office/drawing/2014/main" id="{7A118BDD-DE3D-7175-B0F3-630122F4FAD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971800" y="4038600"/>
            <a:ext cx="2514600" cy="685800"/>
          </a:xfrm>
          <a:prstGeom prst="line">
            <a:avLst/>
          </a:prstGeom>
          <a:noFill/>
          <a:ln w="15875">
            <a:solidFill>
              <a:srgbClr val="0000CC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5381" name="Rectangle 18">
            <a:extLst>
              <a:ext uri="{FF2B5EF4-FFF2-40B4-BE49-F238E27FC236}">
                <a16:creationId xmlns:a16="http://schemas.microsoft.com/office/drawing/2014/main" id="{28E6861B-5531-4AFE-9BA1-07F9BE68F5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019800"/>
            <a:ext cx="4267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cs-CZ" sz="1200">
                <a:latin typeface="Comic Sans MS" panose="030F0702030302020204" pitchFamily="66" charset="0"/>
              </a:rPr>
              <a:t>M</a:t>
            </a:r>
            <a:r>
              <a:rPr lang="cs-CZ" altLang="cs-CZ" sz="1200">
                <a:latin typeface="Comic Sans MS" panose="030F0702030302020204" pitchFamily="66" charset="0"/>
              </a:rPr>
              <a:t>.</a:t>
            </a:r>
            <a:r>
              <a:rPr lang="en-US" altLang="cs-CZ" sz="1200">
                <a:latin typeface="Comic Sans MS" panose="030F0702030302020204" pitchFamily="66" charset="0"/>
              </a:rPr>
              <a:t> Arnould</a:t>
            </a:r>
            <a:r>
              <a:rPr lang="cs-CZ" altLang="cs-CZ" sz="1200">
                <a:latin typeface="Comic Sans MS" panose="030F0702030302020204" pitchFamily="66" charset="0"/>
              </a:rPr>
              <a:t>,</a:t>
            </a:r>
            <a:r>
              <a:rPr lang="en-US" altLang="cs-CZ" sz="1200">
                <a:latin typeface="Comic Sans MS" panose="030F0702030302020204" pitchFamily="66" charset="0"/>
              </a:rPr>
              <a:t> K</a:t>
            </a:r>
            <a:r>
              <a:rPr lang="cs-CZ" altLang="cs-CZ" sz="1200">
                <a:latin typeface="Comic Sans MS" panose="030F0702030302020204" pitchFamily="66" charset="0"/>
              </a:rPr>
              <a:t>.</a:t>
            </a:r>
            <a:r>
              <a:rPr lang="en-US" altLang="cs-CZ" sz="1200">
                <a:latin typeface="Comic Sans MS" panose="030F0702030302020204" pitchFamily="66" charset="0"/>
              </a:rPr>
              <a:t> Takahashi</a:t>
            </a:r>
            <a:r>
              <a:rPr lang="cs-CZ" altLang="cs-CZ" sz="1200">
                <a:latin typeface="Comic Sans MS" panose="030F0702030302020204" pitchFamily="66" charset="0"/>
              </a:rPr>
              <a:t>,</a:t>
            </a:r>
            <a:r>
              <a:rPr lang="en-US" altLang="cs-CZ" sz="1200">
                <a:latin typeface="Comic Sans MS" panose="030F0702030302020204" pitchFamily="66" charset="0"/>
              </a:rPr>
              <a:t> Rep. Prog. Phys. 62 (1999) 395</a:t>
            </a:r>
            <a:endParaRPr lang="cs-CZ" altLang="cs-CZ" sz="1200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9318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86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4AA1F5-D1AB-5011-B35A-202FFF8EA2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Zástupný symbol pro datum 4">
            <a:extLst>
              <a:ext uri="{FF2B5EF4-FFF2-40B4-BE49-F238E27FC236}">
                <a16:creationId xmlns:a16="http://schemas.microsoft.com/office/drawing/2014/main" id="{C8E31958-EB85-4C00-7264-5470337E2CBA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cs-CZ" sz="1400">
                <a:solidFill>
                  <a:srgbClr val="0033CC"/>
                </a:solidFill>
                <a:latin typeface="Comic Sans MS" panose="030F0702030302020204" pitchFamily="66" charset="0"/>
              </a:rPr>
              <a:t>ÚČJF MFF / Hejnice, 10.4.2026</a:t>
            </a:r>
            <a:endParaRPr kumimoji="0" lang="en-CA" altLang="cs-CZ" sz="1400">
              <a:solidFill>
                <a:srgbClr val="0033CC"/>
              </a:solidFill>
              <a:latin typeface="Comic Sans MS" panose="030F0702030302020204" pitchFamily="66" charset="0"/>
            </a:endParaRPr>
          </a:p>
        </p:txBody>
      </p:sp>
      <p:sp>
        <p:nvSpPr>
          <p:cNvPr id="15363" name="Rectangle 4">
            <a:extLst>
              <a:ext uri="{FF2B5EF4-FFF2-40B4-BE49-F238E27FC236}">
                <a16:creationId xmlns:a16="http://schemas.microsoft.com/office/drawing/2014/main" id="{E07E10F2-F565-C21C-41A7-58DA1A5513F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cs-CZ">
                <a:latin typeface="Comic Sans MS" panose="030F0702030302020204" pitchFamily="66" charset="0"/>
              </a:rPr>
              <a:t>Abundance</a:t>
            </a:r>
            <a:r>
              <a:rPr lang="cs-CZ" altLang="cs-CZ">
                <a:latin typeface="Comic Sans MS" panose="030F0702030302020204" pitchFamily="66" charset="0"/>
              </a:rPr>
              <a:t> (</a:t>
            </a:r>
            <a:r>
              <a:rPr lang="en-US" altLang="cs-CZ">
                <a:latin typeface="Comic Sans MS" panose="030F0702030302020204" pitchFamily="66" charset="0"/>
              </a:rPr>
              <a:t>outside solar system</a:t>
            </a:r>
            <a:r>
              <a:rPr lang="cs-CZ" altLang="cs-CZ">
                <a:latin typeface="Comic Sans MS" panose="030F0702030302020204" pitchFamily="66" charset="0"/>
              </a:rPr>
              <a:t>)</a:t>
            </a:r>
          </a:p>
        </p:txBody>
      </p:sp>
      <p:sp>
        <p:nvSpPr>
          <p:cNvPr id="15364" name="Rectangle 5">
            <a:extLst>
              <a:ext uri="{FF2B5EF4-FFF2-40B4-BE49-F238E27FC236}">
                <a16:creationId xmlns:a16="http://schemas.microsoft.com/office/drawing/2014/main" id="{821747C5-3288-9B62-0B47-ECC1C54EBC68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6037" y="762000"/>
            <a:ext cx="4068763" cy="1428750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en-US" altLang="cs-CZ" sz="2000" dirty="0">
                <a:latin typeface="Comic Sans MS" panose="030F0702030302020204" pitchFamily="66" charset="0"/>
              </a:rPr>
              <a:t>Outside solar system:</a:t>
            </a:r>
          </a:p>
          <a:p>
            <a:pPr>
              <a:lnSpc>
                <a:spcPct val="90000"/>
              </a:lnSpc>
            </a:pPr>
            <a:r>
              <a:rPr lang="en-US" altLang="cs-CZ" sz="2000" b="1" dirty="0">
                <a:latin typeface="Comic Sans MS" panose="030F0702030302020204" pitchFamily="66" charset="0"/>
              </a:rPr>
              <a:t>absorption spectra of stars (limited info on isotopes)</a:t>
            </a:r>
          </a:p>
          <a:p>
            <a:pPr>
              <a:lnSpc>
                <a:spcPct val="90000"/>
              </a:lnSpc>
            </a:pPr>
            <a:r>
              <a:rPr lang="en-US" altLang="cs-CZ" sz="2000" dirty="0">
                <a:latin typeface="Comic Sans MS" panose="030F0702030302020204" pitchFamily="66" charset="0"/>
              </a:rPr>
              <a:t>pre-solar grains</a:t>
            </a:r>
            <a:endParaRPr lang="cs-CZ" altLang="cs-CZ" sz="2000" dirty="0">
              <a:latin typeface="Comic Sans MS" panose="030F0702030302020204" pitchFamily="66" charset="0"/>
            </a:endParaRPr>
          </a:p>
          <a:p>
            <a:pPr>
              <a:lnSpc>
                <a:spcPct val="90000"/>
              </a:lnSpc>
            </a:pPr>
            <a:endParaRPr lang="cs-CZ" altLang="cs-CZ" sz="2000" dirty="0"/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1AF4CE57-63CE-7C85-6FC7-49815ABBA709}"/>
              </a:ext>
            </a:extLst>
          </p:cNvPr>
          <p:cNvSpPr txBox="1"/>
          <p:nvPr/>
        </p:nvSpPr>
        <p:spPr>
          <a:xfrm>
            <a:off x="76200" y="2679680"/>
            <a:ext cx="4724400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noProof="0" dirty="0">
                <a:latin typeface="Comic Sans MS" panose="030F0702030302020204" pitchFamily="66" charset="0"/>
              </a:rPr>
              <a:t>Isotopic ratios might be obtained if isotopic or hyperfine shifts exceed other broadening</a:t>
            </a:r>
          </a:p>
          <a:p>
            <a:pPr marL="285750" indent="-285750">
              <a:buClr>
                <a:srgbClr val="0070C0"/>
              </a:buClr>
              <a:buFont typeface="Wingdings" panose="05000000000000000000" pitchFamily="2" charset="2"/>
              <a:buChar char="Ø"/>
            </a:pPr>
            <a:r>
              <a:rPr lang="en-US" sz="1800" noProof="0" dirty="0">
                <a:latin typeface="Comic Sans MS" panose="030F0702030302020204" pitchFamily="66" charset="0"/>
              </a:rPr>
              <a:t>Available for a few elements (favorable lines) and in favorable stars</a:t>
            </a:r>
          </a:p>
          <a:p>
            <a:pPr marL="285750" indent="-285750">
              <a:buClr>
                <a:srgbClr val="0070C0"/>
              </a:buClr>
              <a:buFont typeface="Wingdings" panose="05000000000000000000" pitchFamily="2" charset="2"/>
              <a:buChar char="Ø"/>
            </a:pPr>
            <a:r>
              <a:rPr lang="en-US" sz="1800" noProof="0" dirty="0">
                <a:latin typeface="Comic Sans MS" panose="030F0702030302020204" pitchFamily="66" charset="0"/>
              </a:rPr>
              <a:t>Precision: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1800" noProof="0" dirty="0">
                <a:latin typeface="Comic Sans MS" panose="030F0702030302020204" pitchFamily="66" charset="0"/>
              </a:rPr>
              <a:t>Light isotopes (e.g., </a:t>
            </a:r>
            <a:r>
              <a:rPr lang="en-US" sz="1800" baseline="30000" noProof="0" dirty="0">
                <a:latin typeface="Comic Sans MS" panose="030F0702030302020204" pitchFamily="66" charset="0"/>
              </a:rPr>
              <a:t>12</a:t>
            </a:r>
            <a:r>
              <a:rPr lang="en-US" sz="1800" noProof="0" dirty="0">
                <a:latin typeface="Comic Sans MS" panose="030F0702030302020204" pitchFamily="66" charset="0"/>
              </a:rPr>
              <a:t>C/</a:t>
            </a:r>
            <a:r>
              <a:rPr lang="en-US" sz="1800" baseline="30000" noProof="0" dirty="0">
                <a:latin typeface="Comic Sans MS" panose="030F0702030302020204" pitchFamily="66" charset="0"/>
              </a:rPr>
              <a:t>13</a:t>
            </a:r>
            <a:r>
              <a:rPr lang="en-US" sz="1800" noProof="0" dirty="0">
                <a:latin typeface="Comic Sans MS" panose="030F0702030302020204" pitchFamily="66" charset="0"/>
              </a:rPr>
              <a:t>C, </a:t>
            </a:r>
            <a:r>
              <a:rPr lang="en-US" sz="1800" baseline="30000" noProof="0" dirty="0">
                <a:latin typeface="Comic Sans MS" panose="030F0702030302020204" pitchFamily="66" charset="0"/>
              </a:rPr>
              <a:t>6</a:t>
            </a:r>
            <a:r>
              <a:rPr lang="en-US" sz="1800" noProof="0" dirty="0">
                <a:latin typeface="Comic Sans MS" panose="030F0702030302020204" pitchFamily="66" charset="0"/>
              </a:rPr>
              <a:t>Li/</a:t>
            </a:r>
            <a:r>
              <a:rPr lang="en-US" sz="1800" baseline="30000" noProof="0" dirty="0">
                <a:latin typeface="Comic Sans MS" panose="030F0702030302020204" pitchFamily="66" charset="0"/>
              </a:rPr>
              <a:t>7</a:t>
            </a:r>
            <a:r>
              <a:rPr lang="en-US" sz="1800" noProof="0" dirty="0">
                <a:latin typeface="Comic Sans MS" panose="030F0702030302020204" pitchFamily="66" charset="0"/>
              </a:rPr>
              <a:t>Li, </a:t>
            </a:r>
            <a:r>
              <a:rPr lang="en-US" sz="1800" baseline="30000" noProof="0" dirty="0">
                <a:latin typeface="Comic Sans MS" panose="030F0702030302020204" pitchFamily="66" charset="0"/>
              </a:rPr>
              <a:t>3</a:t>
            </a:r>
            <a:r>
              <a:rPr lang="en-US" sz="1800" noProof="0" dirty="0">
                <a:latin typeface="Comic Sans MS" panose="030F0702030302020204" pitchFamily="66" charset="0"/>
              </a:rPr>
              <a:t>He/</a:t>
            </a:r>
            <a:r>
              <a:rPr lang="en-US" sz="1800" baseline="30000" noProof="0" dirty="0">
                <a:latin typeface="Comic Sans MS" panose="030F0702030302020204" pitchFamily="66" charset="0"/>
              </a:rPr>
              <a:t>4</a:t>
            </a:r>
            <a:r>
              <a:rPr lang="en-US" sz="1800" noProof="0" dirty="0">
                <a:latin typeface="Comic Sans MS" panose="030F0702030302020204" pitchFamily="66" charset="0"/>
              </a:rPr>
              <a:t>He): </a:t>
            </a:r>
            <a:br>
              <a:rPr lang="en-US" sz="1800" noProof="0" dirty="0">
                <a:latin typeface="Comic Sans MS" panose="030F0702030302020204" pitchFamily="66" charset="0"/>
              </a:rPr>
            </a:br>
            <a:r>
              <a:rPr lang="en-US" sz="1800" noProof="0" dirty="0">
                <a:latin typeface="Comic Sans MS" panose="030F0702030302020204" pitchFamily="66" charset="0"/>
              </a:rPr>
              <a:t>a few percent to tens of percent 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1800" noProof="0" dirty="0">
                <a:latin typeface="Comic Sans MS" panose="030F0702030302020204" pitchFamily="66" charset="0"/>
              </a:rPr>
              <a:t>Heavy elements: </a:t>
            </a:r>
            <a:br>
              <a:rPr lang="en-US" sz="1800" noProof="0" dirty="0">
                <a:latin typeface="Comic Sans MS" panose="030F0702030302020204" pitchFamily="66" charset="0"/>
              </a:rPr>
            </a:br>
            <a:r>
              <a:rPr lang="en-US" sz="1800" noProof="0" dirty="0">
                <a:latin typeface="Comic Sans MS" panose="030F0702030302020204" pitchFamily="66" charset="0"/>
              </a:rPr>
              <a:t>often only coarse constraints (e.g., s‑ vs r‑process dominated mixes) </a:t>
            </a:r>
          </a:p>
          <a:p>
            <a:endParaRPr lang="en-US" sz="1800" dirty="0">
              <a:latin typeface="Comic Sans MS" panose="030F0702030302020204" pitchFamily="66" charset="0"/>
            </a:endParaRP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D7C74A07-E9BF-AAAE-5D1A-1392DDE6B6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6385" y="784302"/>
            <a:ext cx="3969016" cy="3940098"/>
          </a:xfrm>
          <a:prstGeom prst="rect">
            <a:avLst/>
          </a:prstGeom>
        </p:spPr>
      </p:pic>
      <p:sp>
        <p:nvSpPr>
          <p:cNvPr id="7" name="TextovéPole 6">
            <a:extLst>
              <a:ext uri="{FF2B5EF4-FFF2-40B4-BE49-F238E27FC236}">
                <a16:creationId xmlns:a16="http://schemas.microsoft.com/office/drawing/2014/main" id="{60A95F05-037B-CB5D-BD41-338516E589EB}"/>
              </a:ext>
            </a:extLst>
          </p:cNvPr>
          <p:cNvSpPr txBox="1"/>
          <p:nvPr/>
        </p:nvSpPr>
        <p:spPr>
          <a:xfrm>
            <a:off x="5490671" y="3831771"/>
            <a:ext cx="16002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0" u="none" strike="noStrike" baseline="30000" dirty="0">
                <a:latin typeface="Times New Roman" panose="02020603050405020304" pitchFamily="18" charset="0"/>
              </a:rPr>
              <a:t>4</a:t>
            </a:r>
            <a:r>
              <a:rPr lang="en-US" sz="1400" b="0" i="0" u="none" strike="noStrike" baseline="0" dirty="0">
                <a:latin typeface="Times New Roman" panose="02020603050405020304" pitchFamily="18" charset="0"/>
              </a:rPr>
              <a:t>He</a:t>
            </a:r>
            <a:r>
              <a:rPr lang="en-US" dirty="0"/>
              <a:t>: 667.8154 nm</a:t>
            </a:r>
            <a:endParaRPr lang="en-US" sz="1400" b="0" i="0" u="none" strike="noStrike" baseline="0" dirty="0">
              <a:latin typeface="Times New Roman" panose="02020603050405020304" pitchFamily="18" charset="0"/>
            </a:endParaRPr>
          </a:p>
          <a:p>
            <a:pPr algn="l"/>
            <a:r>
              <a:rPr lang="en-US" sz="1400" b="0" i="0" u="none" strike="noStrike" baseline="30000" dirty="0">
                <a:latin typeface="Times New Roman" panose="02020603050405020304" pitchFamily="18" charset="0"/>
              </a:rPr>
              <a:t>3</a:t>
            </a:r>
            <a:r>
              <a:rPr lang="en-US" sz="1400" b="0" i="0" u="none" strike="noStrike" baseline="0" dirty="0">
                <a:latin typeface="Times New Roman" panose="02020603050405020304" pitchFamily="18" charset="0"/>
              </a:rPr>
              <a:t>He: 667.8652 nm</a:t>
            </a:r>
            <a:endParaRPr lang="en-US" dirty="0"/>
          </a:p>
        </p:txBody>
      </p:sp>
      <p:sp>
        <p:nvSpPr>
          <p:cNvPr id="13" name="TextovéPole 12">
            <a:extLst>
              <a:ext uri="{FF2B5EF4-FFF2-40B4-BE49-F238E27FC236}">
                <a16:creationId xmlns:a16="http://schemas.microsoft.com/office/drawing/2014/main" id="{7674235A-7085-9393-3EF9-D9EB0A7F45D2}"/>
              </a:ext>
            </a:extLst>
          </p:cNvPr>
          <p:cNvSpPr txBox="1"/>
          <p:nvPr/>
        </p:nvSpPr>
        <p:spPr>
          <a:xfrm>
            <a:off x="5528289" y="4724400"/>
            <a:ext cx="3615711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u="none" strike="noStrike" baseline="0" dirty="0">
                <a:latin typeface="Comic Sans MS" panose="030F0702030302020204" pitchFamily="66" charset="0"/>
              </a:rPr>
              <a:t>Feige 86 star</a:t>
            </a:r>
            <a:r>
              <a:rPr lang="en-US" dirty="0">
                <a:latin typeface="Comic Sans MS" panose="030F0702030302020204" pitchFamily="66" charset="0"/>
              </a:rPr>
              <a:t> (BD+30 2431, Hercules):</a:t>
            </a:r>
            <a:r>
              <a:rPr lang="en-US" b="0" i="0" u="none" strike="noStrike" baseline="0" dirty="0">
                <a:latin typeface="Comic Sans MS" panose="030F0702030302020204" pitchFamily="66" charset="0"/>
              </a:rPr>
              <a:t> </a:t>
            </a:r>
            <a:br>
              <a:rPr lang="en-US" b="0" i="0" u="none" strike="noStrike" baseline="0" dirty="0">
                <a:latin typeface="Comic Sans MS" panose="030F0702030302020204" pitchFamily="66" charset="0"/>
              </a:rPr>
            </a:br>
            <a:r>
              <a:rPr lang="en-US" b="0" i="0" u="none" strike="noStrike" baseline="0" dirty="0">
                <a:latin typeface="Comic Sans MS" panose="030F0702030302020204" pitchFamily="66" charset="0"/>
              </a:rPr>
              <a:t>solid black. </a:t>
            </a:r>
            <a:br>
              <a:rPr lang="en-US" b="0" i="0" u="none" strike="noStrike" baseline="0" dirty="0">
                <a:latin typeface="Comic Sans MS" panose="030F0702030302020204" pitchFamily="66" charset="0"/>
              </a:rPr>
            </a:br>
            <a:r>
              <a:rPr lang="en-US" b="0" i="0" u="none" strike="noStrike" baseline="0" dirty="0">
                <a:latin typeface="Comic Sans MS" panose="030F0702030302020204" pitchFamily="66" charset="0"/>
              </a:rPr>
              <a:t>LTE (top) and non-LTE (bottom) fit</a:t>
            </a:r>
          </a:p>
          <a:p>
            <a:endParaRPr lang="en-US" b="0" i="0" u="none" strike="noStrike" baseline="0" dirty="0">
              <a:latin typeface="Comic Sans MS" panose="030F0702030302020204" pitchFamily="66" charset="0"/>
            </a:endParaRPr>
          </a:p>
          <a:p>
            <a:r>
              <a:rPr lang="en-US" dirty="0">
                <a:latin typeface="Comic Sans MS" panose="030F0702030302020204" pitchFamily="66" charset="0"/>
              </a:rPr>
              <a:t>LTE: local thermodynamical equilibrium</a:t>
            </a:r>
          </a:p>
        </p:txBody>
      </p:sp>
      <p:sp>
        <p:nvSpPr>
          <p:cNvPr id="15" name="TextovéPole 14">
            <a:extLst>
              <a:ext uri="{FF2B5EF4-FFF2-40B4-BE49-F238E27FC236}">
                <a16:creationId xmlns:a16="http://schemas.microsoft.com/office/drawing/2014/main" id="{2A2710C4-DEF6-6D40-E252-2B8A119B0DAE}"/>
              </a:ext>
            </a:extLst>
          </p:cNvPr>
          <p:cNvSpPr txBox="1"/>
          <p:nvPr/>
        </p:nvSpPr>
        <p:spPr>
          <a:xfrm>
            <a:off x="5528289" y="5780900"/>
            <a:ext cx="326902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200" b="0" i="0" u="none" strike="noStrike" baseline="0" dirty="0">
                <a:solidFill>
                  <a:srgbClr val="0070C0"/>
                </a:solidFill>
                <a:latin typeface="Comic Sans MS" panose="030F0702030302020204" pitchFamily="66" charset="0"/>
              </a:rPr>
              <a:t>E. </a:t>
            </a:r>
            <a:r>
              <a:rPr lang="de-DE" sz="1200" b="0" i="0" u="none" strike="noStrike" baseline="0" dirty="0" err="1">
                <a:solidFill>
                  <a:srgbClr val="0070C0"/>
                </a:solidFill>
                <a:latin typeface="Comic Sans MS" panose="030F0702030302020204" pitchFamily="66" charset="0"/>
              </a:rPr>
              <a:t>Caffau</a:t>
            </a:r>
            <a:r>
              <a:rPr lang="de-DE" sz="1200" b="0" i="0" u="none" strike="noStrike" baseline="0" dirty="0">
                <a:solidFill>
                  <a:srgbClr val="0070C0"/>
                </a:solidFill>
                <a:latin typeface="Comic Sans MS" panose="030F0702030302020204" pitchFamily="66" charset="0"/>
              </a:rPr>
              <a:t> et al., Astron. </a:t>
            </a:r>
            <a:r>
              <a:rPr lang="de-DE" sz="1200" b="0" i="0" u="none" strike="noStrike" baseline="0" dirty="0" err="1">
                <a:solidFill>
                  <a:srgbClr val="0070C0"/>
                </a:solidFill>
                <a:latin typeface="Comic Sans MS" panose="030F0702030302020204" pitchFamily="66" charset="0"/>
              </a:rPr>
              <a:t>Nachr</a:t>
            </a:r>
            <a:r>
              <a:rPr lang="de-DE" sz="1200" b="0" i="0" u="none" strike="noStrike" baseline="0" dirty="0">
                <a:solidFill>
                  <a:srgbClr val="0070C0"/>
                </a:solidFill>
                <a:latin typeface="Comic Sans MS" panose="030F0702030302020204" pitchFamily="66" charset="0"/>
              </a:rPr>
              <a:t>. </a:t>
            </a:r>
            <a:r>
              <a:rPr lang="de-DE" sz="1200" b="1" i="0" u="none" strike="noStrike" baseline="0" dirty="0">
                <a:solidFill>
                  <a:srgbClr val="0070C0"/>
                </a:solidFill>
                <a:latin typeface="Comic Sans MS" panose="030F0702030302020204" pitchFamily="66" charset="0"/>
              </a:rPr>
              <a:t>335</a:t>
            </a:r>
            <a:r>
              <a:rPr lang="de-DE" sz="1200" b="0" i="0" u="none" strike="noStrike" baseline="0" dirty="0">
                <a:solidFill>
                  <a:srgbClr val="0070C0"/>
                </a:solidFill>
                <a:latin typeface="Comic Sans MS" panose="030F0702030302020204" pitchFamily="66" charset="0"/>
              </a:rPr>
              <a:t> (2014)</a:t>
            </a:r>
            <a:endParaRPr lang="en-US" sz="1200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07886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Zástupný obsah 5">
            <a:extLst>
              <a:ext uri="{FF2B5EF4-FFF2-40B4-BE49-F238E27FC236}">
                <a16:creationId xmlns:a16="http://schemas.microsoft.com/office/drawing/2014/main" id="{5E035EEA-241A-86C1-8D37-CF2165A6FE6F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001353489"/>
              </p:ext>
            </p:extLst>
          </p:nvPr>
        </p:nvGraphicFramePr>
        <p:xfrm>
          <a:off x="838201" y="1034622"/>
          <a:ext cx="7619999" cy="5091849"/>
        </p:xfrm>
        <a:graphic>
          <a:graphicData uri="http://schemas.openxmlformats.org/drawingml/2006/table">
            <a:tbl>
              <a:tblPr/>
              <a:tblGrid>
                <a:gridCol w="1917074">
                  <a:extLst>
                    <a:ext uri="{9D8B030D-6E8A-4147-A177-3AD203B41FA5}">
                      <a16:colId xmlns:a16="http://schemas.microsoft.com/office/drawing/2014/main" val="4056799701"/>
                    </a:ext>
                  </a:extLst>
                </a:gridCol>
                <a:gridCol w="2502526">
                  <a:extLst>
                    <a:ext uri="{9D8B030D-6E8A-4147-A177-3AD203B41FA5}">
                      <a16:colId xmlns:a16="http://schemas.microsoft.com/office/drawing/2014/main" val="3267526468"/>
                    </a:ext>
                  </a:extLst>
                </a:gridCol>
                <a:gridCol w="3200399">
                  <a:extLst>
                    <a:ext uri="{9D8B030D-6E8A-4147-A177-3AD203B41FA5}">
                      <a16:colId xmlns:a16="http://schemas.microsoft.com/office/drawing/2014/main" val="1446045398"/>
                    </a:ext>
                  </a:extLst>
                </a:gridCol>
              </a:tblGrid>
              <a:tr h="606866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 b="1" dirty="0">
                          <a:latin typeface="Comic Sans MS" panose="030F0702030302020204" pitchFamily="66" charset="0"/>
                        </a:rPr>
                        <a:t>Isotope / element</a:t>
                      </a:r>
                      <a:endParaRPr lang="en-US" sz="1400" dirty="0">
                        <a:latin typeface="Comic Sans MS" panose="030F0702030302020204" pitchFamily="66" charset="0"/>
                      </a:endParaRPr>
                    </a:p>
                  </a:txBody>
                  <a:tcPr marL="44824" marR="44824" marT="22412" marB="2241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 b="1">
                          <a:latin typeface="Comic Sans MS" panose="030F0702030302020204" pitchFamily="66" charset="0"/>
                        </a:rPr>
                        <a:t>Spectral diagnostic</a:t>
                      </a:r>
                      <a:endParaRPr lang="en-US" sz="1400">
                        <a:latin typeface="Comic Sans MS" panose="030F0702030302020204" pitchFamily="66" charset="0"/>
                      </a:endParaRPr>
                    </a:p>
                  </a:txBody>
                  <a:tcPr marL="44824" marR="44824" marT="22412" marB="2241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 b="1">
                          <a:latin typeface="Comic Sans MS" panose="030F0702030302020204" pitchFamily="66" charset="0"/>
                        </a:rPr>
                        <a:t>Practical detectability</a:t>
                      </a:r>
                      <a:endParaRPr lang="en-US" sz="1400">
                        <a:latin typeface="Comic Sans MS" panose="030F0702030302020204" pitchFamily="66" charset="0"/>
                      </a:endParaRPr>
                    </a:p>
                  </a:txBody>
                  <a:tcPr marL="44824" marR="44824" marT="22412" marB="2241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3527724"/>
                  </a:ext>
                </a:extLst>
              </a:tr>
              <a:tr h="410731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600" b="1">
                          <a:latin typeface="Comic Sans MS" panose="030F0702030302020204" pitchFamily="66" charset="0"/>
                        </a:rPr>
                        <a:t>H / He</a:t>
                      </a:r>
                      <a:endParaRPr lang="en-US" sz="1600">
                        <a:latin typeface="Comic Sans MS" panose="030F0702030302020204" pitchFamily="66" charset="0"/>
                      </a:endParaRPr>
                    </a:p>
                  </a:txBody>
                  <a:tcPr marL="44824" marR="44824" marT="22412" marB="2241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>
                          <a:latin typeface="Comic Sans MS" panose="030F0702030302020204" pitchFamily="66" charset="0"/>
                        </a:rPr>
                        <a:t>Large isotope shifts in Balmer/He lines</a:t>
                      </a:r>
                    </a:p>
                  </a:txBody>
                  <a:tcPr marL="44824" marR="44824" marT="22412" marB="2241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 dirty="0">
                          <a:latin typeface="Comic Sans MS" panose="030F0702030302020204" pitchFamily="66" charset="0"/>
                        </a:rPr>
                        <a:t>Easily separable in high‑quality spectra</a:t>
                      </a:r>
                    </a:p>
                  </a:txBody>
                  <a:tcPr marL="44824" marR="44824" marT="22412" marB="2241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8326269"/>
                  </a:ext>
                </a:extLst>
              </a:tr>
              <a:tr h="76377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600" b="1">
                          <a:latin typeface="Comic Sans MS" panose="030F0702030302020204" pitchFamily="66" charset="0"/>
                        </a:rPr>
                        <a:t>Li (⁶Li/⁷Li)</a:t>
                      </a:r>
                      <a:endParaRPr lang="en-US" sz="1600">
                        <a:latin typeface="Comic Sans MS" panose="030F0702030302020204" pitchFamily="66" charset="0"/>
                      </a:endParaRPr>
                    </a:p>
                  </a:txBody>
                  <a:tcPr marL="44824" marR="44824" marT="22412" marB="2241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 dirty="0">
                          <a:latin typeface="Comic Sans MS" panose="030F0702030302020204" pitchFamily="66" charset="0"/>
                        </a:rPr>
                        <a:t>Li I 670.8 nm doublet </a:t>
                      </a:r>
                      <a:br>
                        <a:rPr lang="en-US" sz="1400" dirty="0">
                          <a:latin typeface="Comic Sans MS" panose="030F0702030302020204" pitchFamily="66" charset="0"/>
                        </a:rPr>
                      </a:br>
                      <a:r>
                        <a:rPr lang="en-US" sz="1400" dirty="0">
                          <a:latin typeface="Comic Sans MS" panose="030F0702030302020204" pitchFamily="66" charset="0"/>
                        </a:rPr>
                        <a:t>(red wing asymmetry)</a:t>
                      </a:r>
                    </a:p>
                  </a:txBody>
                  <a:tcPr marL="44824" marR="44824" marT="22412" marB="2241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 dirty="0">
                          <a:latin typeface="Comic Sans MS" panose="030F0702030302020204" pitchFamily="66" charset="0"/>
                        </a:rPr>
                        <a:t>Detectable but requires very high S/N and 3D non‑LTE modelling; false positives possible.</a:t>
                      </a:r>
                    </a:p>
                  </a:txBody>
                  <a:tcPr marL="44824" marR="44824" marT="22412" marB="2241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08813833"/>
                  </a:ext>
                </a:extLst>
              </a:tr>
              <a:tr h="76377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600" b="1" dirty="0">
                          <a:latin typeface="Comic Sans MS" panose="030F0702030302020204" pitchFamily="66" charset="0"/>
                        </a:rPr>
                        <a:t>C (</a:t>
                      </a:r>
                      <a:r>
                        <a:rPr lang="en-US" sz="1600" b="1" baseline="30000" dirty="0">
                          <a:latin typeface="Comic Sans MS" panose="030F0702030302020204" pitchFamily="66" charset="0"/>
                        </a:rPr>
                        <a:t>12</a:t>
                      </a:r>
                      <a:r>
                        <a:rPr lang="en-US" sz="1600" b="1" dirty="0">
                          <a:latin typeface="Comic Sans MS" panose="030F0702030302020204" pitchFamily="66" charset="0"/>
                        </a:rPr>
                        <a:t>C/</a:t>
                      </a:r>
                      <a:r>
                        <a:rPr lang="en-US" sz="1600" b="1" baseline="30000" dirty="0">
                          <a:latin typeface="Comic Sans MS" panose="030F0702030302020204" pitchFamily="66" charset="0"/>
                        </a:rPr>
                        <a:t>13</a:t>
                      </a:r>
                      <a:r>
                        <a:rPr lang="en-US" sz="1600" b="1" dirty="0">
                          <a:latin typeface="Comic Sans MS" panose="030F0702030302020204" pitchFamily="66" charset="0"/>
                        </a:rPr>
                        <a:t>C)</a:t>
                      </a:r>
                      <a:endParaRPr lang="en-US" sz="1600" dirty="0">
                        <a:latin typeface="Comic Sans MS" panose="030F0702030302020204" pitchFamily="66" charset="0"/>
                      </a:endParaRPr>
                    </a:p>
                  </a:txBody>
                  <a:tcPr marL="44824" marR="44824" marT="22412" marB="2241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 dirty="0">
                          <a:latin typeface="Comic Sans MS" panose="030F0702030302020204" pitchFamily="66" charset="0"/>
                        </a:rPr>
                        <a:t>CN, CH molecular bands in cool stars</a:t>
                      </a:r>
                    </a:p>
                  </a:txBody>
                  <a:tcPr marL="44824" marR="44824" marT="22412" marB="2241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 dirty="0">
                          <a:latin typeface="Comic Sans MS" panose="030F0702030302020204" pitchFamily="66" charset="0"/>
                        </a:rPr>
                        <a:t>Routine in cool giants and metal‑poor stars; precision depends on model atmosphere.</a:t>
                      </a:r>
                    </a:p>
                  </a:txBody>
                  <a:tcPr marL="44824" marR="44824" marT="22412" marB="2241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34770822"/>
                  </a:ext>
                </a:extLst>
              </a:tr>
              <a:tr h="587253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pt-BR" sz="1600" b="1" dirty="0">
                          <a:latin typeface="Comic Sans MS" panose="030F0702030302020204" pitchFamily="66" charset="0"/>
                        </a:rPr>
                        <a:t>O (</a:t>
                      </a:r>
                      <a:r>
                        <a:rPr lang="pt-BR" sz="1600" b="1" baseline="30000" dirty="0">
                          <a:latin typeface="Comic Sans MS" panose="030F0702030302020204" pitchFamily="66" charset="0"/>
                        </a:rPr>
                        <a:t>16</a:t>
                      </a:r>
                      <a:r>
                        <a:rPr lang="pt-BR" sz="1600" b="1" dirty="0">
                          <a:latin typeface="Comic Sans MS" panose="030F0702030302020204" pitchFamily="66" charset="0"/>
                        </a:rPr>
                        <a:t>O/</a:t>
                      </a:r>
                      <a:r>
                        <a:rPr lang="pt-BR" sz="1600" b="1" baseline="30000" dirty="0">
                          <a:latin typeface="Comic Sans MS" panose="030F0702030302020204" pitchFamily="66" charset="0"/>
                        </a:rPr>
                        <a:t>17</a:t>
                      </a:r>
                      <a:r>
                        <a:rPr lang="pt-BR" sz="1600" b="1" dirty="0">
                          <a:latin typeface="Comic Sans MS" panose="030F0702030302020204" pitchFamily="66" charset="0"/>
                        </a:rPr>
                        <a:t>O/</a:t>
                      </a:r>
                      <a:r>
                        <a:rPr lang="pt-BR" sz="1600" b="1" baseline="30000" dirty="0">
                          <a:latin typeface="Comic Sans MS" panose="030F0702030302020204" pitchFamily="66" charset="0"/>
                        </a:rPr>
                        <a:t>18</a:t>
                      </a:r>
                      <a:r>
                        <a:rPr lang="pt-BR" sz="1600" b="1" dirty="0">
                          <a:latin typeface="Comic Sans MS" panose="030F0702030302020204" pitchFamily="66" charset="0"/>
                        </a:rPr>
                        <a:t>O)</a:t>
                      </a:r>
                      <a:endParaRPr lang="pt-BR" sz="1600" dirty="0">
                        <a:latin typeface="Comic Sans MS" panose="030F0702030302020204" pitchFamily="66" charset="0"/>
                      </a:endParaRPr>
                    </a:p>
                  </a:txBody>
                  <a:tcPr marL="44824" marR="44824" marT="22412" marB="2241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 dirty="0">
                          <a:latin typeface="Comic Sans MS" panose="030F0702030302020204" pitchFamily="66" charset="0"/>
                        </a:rPr>
                        <a:t>CO bands in infrared for cool giants</a:t>
                      </a:r>
                    </a:p>
                  </a:txBody>
                  <a:tcPr marL="44824" marR="44824" marT="22412" marB="2241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 dirty="0">
                          <a:latin typeface="Comic Sans MS" panose="030F0702030302020204" pitchFamily="66" charset="0"/>
                        </a:rPr>
                        <a:t>Measured in evolved stars and circumstellar envelopes.</a:t>
                      </a:r>
                    </a:p>
                  </a:txBody>
                  <a:tcPr marL="44824" marR="44824" marT="22412" marB="2241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19461524"/>
                  </a:ext>
                </a:extLst>
              </a:tr>
              <a:tr h="606866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600" b="1" dirty="0">
                          <a:latin typeface="Comic Sans MS" panose="030F0702030302020204" pitchFamily="66" charset="0"/>
                        </a:rPr>
                        <a:t>Mg, Ca, Ti (light metals)</a:t>
                      </a:r>
                      <a:endParaRPr lang="en-US" sz="1600" dirty="0">
                        <a:latin typeface="Comic Sans MS" panose="030F0702030302020204" pitchFamily="66" charset="0"/>
                      </a:endParaRPr>
                    </a:p>
                  </a:txBody>
                  <a:tcPr marL="44824" marR="44824" marT="22412" marB="2241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 dirty="0">
                          <a:latin typeface="Comic Sans MS" panose="030F0702030302020204" pitchFamily="66" charset="0"/>
                        </a:rPr>
                        <a:t>Atomic lines and molecular features</a:t>
                      </a:r>
                    </a:p>
                  </a:txBody>
                  <a:tcPr marL="44824" marR="44824" marT="22412" marB="2241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 dirty="0">
                          <a:latin typeface="Comic Sans MS" panose="030F0702030302020204" pitchFamily="66" charset="0"/>
                        </a:rPr>
                        <a:t>Possible in very high‑resolution spectra for favorable lines.</a:t>
                      </a:r>
                    </a:p>
                  </a:txBody>
                  <a:tcPr marL="44824" marR="44824" marT="22412" marB="2241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19762618"/>
                  </a:ext>
                </a:extLst>
              </a:tr>
              <a:tr h="606866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600" b="1" dirty="0">
                          <a:latin typeface="Comic Sans MS" panose="030F0702030302020204" pitchFamily="66" charset="0"/>
                        </a:rPr>
                        <a:t>Ba, Eu (heavy s/r elements)</a:t>
                      </a:r>
                      <a:endParaRPr lang="en-US" sz="1600" dirty="0">
                        <a:latin typeface="Comic Sans MS" panose="030F0702030302020204" pitchFamily="66" charset="0"/>
                      </a:endParaRPr>
                    </a:p>
                  </a:txBody>
                  <a:tcPr marL="44824" marR="44824" marT="22412" marB="2241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 dirty="0">
                          <a:latin typeface="Comic Sans MS" panose="030F0702030302020204" pitchFamily="66" charset="0"/>
                        </a:rPr>
                        <a:t>Strong lines with isotopic/</a:t>
                      </a:r>
                      <a:r>
                        <a:rPr lang="en-US" sz="1400" dirty="0" err="1">
                          <a:latin typeface="Comic Sans MS" panose="030F0702030302020204" pitchFamily="66" charset="0"/>
                        </a:rPr>
                        <a:t>hfs</a:t>
                      </a:r>
                      <a:r>
                        <a:rPr lang="en-US" sz="1400" dirty="0">
                          <a:latin typeface="Comic Sans MS" panose="030F0702030302020204" pitchFamily="66" charset="0"/>
                        </a:rPr>
                        <a:t> splitting </a:t>
                      </a:r>
                      <a:br>
                        <a:rPr lang="en-US" sz="1400" dirty="0">
                          <a:latin typeface="Comic Sans MS" panose="030F0702030302020204" pitchFamily="66" charset="0"/>
                        </a:rPr>
                      </a:br>
                      <a:r>
                        <a:rPr lang="en-US" sz="1400" dirty="0">
                          <a:latin typeface="Comic Sans MS" panose="030F0702030302020204" pitchFamily="66" charset="0"/>
                        </a:rPr>
                        <a:t>(e.g., Ba II 455.4 nm)</a:t>
                      </a:r>
                    </a:p>
                  </a:txBody>
                  <a:tcPr marL="44824" marR="44824" marT="22412" marB="2241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 dirty="0">
                          <a:latin typeface="Comic Sans MS" panose="030F0702030302020204" pitchFamily="66" charset="0"/>
                        </a:rPr>
                        <a:t>Isotopic mixes inferred from line shapes with careful </a:t>
                      </a:r>
                      <a:r>
                        <a:rPr lang="en-US" sz="1400" dirty="0" err="1">
                          <a:latin typeface="Comic Sans MS" panose="030F0702030302020204" pitchFamily="66" charset="0"/>
                        </a:rPr>
                        <a:t>hfs</a:t>
                      </a:r>
                      <a:r>
                        <a:rPr lang="en-US" sz="1400" dirty="0">
                          <a:latin typeface="Comic Sans MS" panose="030F0702030302020204" pitchFamily="66" charset="0"/>
                        </a:rPr>
                        <a:t> modelling.</a:t>
                      </a:r>
                    </a:p>
                  </a:txBody>
                  <a:tcPr marL="44824" marR="44824" marT="22412" marB="2241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49384979"/>
                  </a:ext>
                </a:extLst>
              </a:tr>
              <a:tr h="606866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600" b="1" dirty="0">
                          <a:latin typeface="Comic Sans MS" panose="030F0702030302020204" pitchFamily="66" charset="0"/>
                        </a:rPr>
                        <a:t>Ni, Fe (iron‑peak)</a:t>
                      </a:r>
                      <a:endParaRPr lang="en-US" sz="1600" dirty="0">
                        <a:latin typeface="Comic Sans MS" panose="030F0702030302020204" pitchFamily="66" charset="0"/>
                      </a:endParaRPr>
                    </a:p>
                  </a:txBody>
                  <a:tcPr marL="44824" marR="44824" marT="22412" marB="2241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 dirty="0">
                          <a:latin typeface="Comic Sans MS" panose="030F0702030302020204" pitchFamily="66" charset="0"/>
                        </a:rPr>
                        <a:t>Very small shifts; solar work can constrain isotopic mix</a:t>
                      </a:r>
                    </a:p>
                  </a:txBody>
                  <a:tcPr marL="44824" marR="44824" marT="22412" marB="2241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 dirty="0">
                          <a:latin typeface="Comic Sans MS" panose="030F0702030302020204" pitchFamily="66" charset="0"/>
                        </a:rPr>
                        <a:t>Requires exceptional data and modelling; solar isotopic work exists.</a:t>
                      </a:r>
                    </a:p>
                  </a:txBody>
                  <a:tcPr marL="44824" marR="44824" marT="22412" marB="2241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4601028"/>
                  </a:ext>
                </a:extLst>
              </a:tr>
            </a:tbl>
          </a:graphicData>
        </a:graphic>
      </p:graphicFrame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411AB15B-E7E7-8B1D-B82B-0F92DBCA04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cs-CZ"/>
              <a:t>ÚČJF MFF / Hejnice, 10.4.2026</a:t>
            </a:r>
            <a:endParaRPr lang="en-CA" altLang="cs-CZ"/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B10369E7-269A-3FB5-169F-5BEEA325A4D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533400"/>
          </a:xfrm>
        </p:spPr>
        <p:txBody>
          <a:bodyPr/>
          <a:lstStyle/>
          <a:p>
            <a:r>
              <a:rPr lang="en-US" altLang="cs-CZ" dirty="0">
                <a:latin typeface="Comic Sans MS" panose="030F0702030302020204" pitchFamily="66" charset="0"/>
              </a:rPr>
              <a:t>Abundance</a:t>
            </a:r>
            <a:r>
              <a:rPr lang="cs-CZ" altLang="cs-CZ" dirty="0">
                <a:latin typeface="Comic Sans MS" panose="030F0702030302020204" pitchFamily="66" charset="0"/>
              </a:rPr>
              <a:t> (</a:t>
            </a:r>
            <a:r>
              <a:rPr lang="en-US" altLang="cs-CZ" dirty="0">
                <a:latin typeface="Comic Sans MS" panose="030F0702030302020204" pitchFamily="66" charset="0"/>
              </a:rPr>
              <a:t>outside solar system</a:t>
            </a:r>
            <a:r>
              <a:rPr lang="cs-CZ" altLang="cs-CZ" dirty="0">
                <a:latin typeface="Comic Sans MS" panose="030F0702030302020204" pitchFamily="66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0083400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0CF60B-2DC0-0FDE-FC24-72EE327AEC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Zástupný symbol pro datum 4">
            <a:extLst>
              <a:ext uri="{FF2B5EF4-FFF2-40B4-BE49-F238E27FC236}">
                <a16:creationId xmlns:a16="http://schemas.microsoft.com/office/drawing/2014/main" id="{966CF26D-CC62-72C8-53C2-C7864C410ED5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cs-CZ" sz="1400">
                <a:solidFill>
                  <a:srgbClr val="0033CC"/>
                </a:solidFill>
                <a:latin typeface="Comic Sans MS" panose="030F0702030302020204" pitchFamily="66" charset="0"/>
              </a:rPr>
              <a:t>ÚČJF MFF / Hejnice, 10.4.2026</a:t>
            </a:r>
            <a:endParaRPr kumimoji="0" lang="en-CA" altLang="cs-CZ" sz="1400">
              <a:solidFill>
                <a:srgbClr val="0033CC"/>
              </a:solidFill>
              <a:latin typeface="Comic Sans MS" panose="030F0702030302020204" pitchFamily="66" charset="0"/>
            </a:endParaRPr>
          </a:p>
        </p:txBody>
      </p:sp>
      <p:sp>
        <p:nvSpPr>
          <p:cNvPr id="15363" name="Rectangle 4">
            <a:extLst>
              <a:ext uri="{FF2B5EF4-FFF2-40B4-BE49-F238E27FC236}">
                <a16:creationId xmlns:a16="http://schemas.microsoft.com/office/drawing/2014/main" id="{5DF360E7-D426-18E2-B29B-4BC65A1D3C1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cs-CZ">
                <a:latin typeface="Comic Sans MS" panose="030F0702030302020204" pitchFamily="66" charset="0"/>
              </a:rPr>
              <a:t>Abundance</a:t>
            </a:r>
            <a:r>
              <a:rPr lang="cs-CZ" altLang="cs-CZ">
                <a:latin typeface="Comic Sans MS" panose="030F0702030302020204" pitchFamily="66" charset="0"/>
              </a:rPr>
              <a:t> (</a:t>
            </a:r>
            <a:r>
              <a:rPr lang="en-US" altLang="cs-CZ">
                <a:latin typeface="Comic Sans MS" panose="030F0702030302020204" pitchFamily="66" charset="0"/>
              </a:rPr>
              <a:t>outside solar system</a:t>
            </a:r>
            <a:r>
              <a:rPr lang="cs-CZ" altLang="cs-CZ">
                <a:latin typeface="Comic Sans MS" panose="030F0702030302020204" pitchFamily="66" charset="0"/>
              </a:rPr>
              <a:t>)</a:t>
            </a:r>
          </a:p>
        </p:txBody>
      </p:sp>
      <p:sp>
        <p:nvSpPr>
          <p:cNvPr id="15364" name="Rectangle 5">
            <a:extLst>
              <a:ext uri="{FF2B5EF4-FFF2-40B4-BE49-F238E27FC236}">
                <a16:creationId xmlns:a16="http://schemas.microsoft.com/office/drawing/2014/main" id="{47172A6B-22DF-48C3-F82F-A1306D7FC196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6037" y="762000"/>
            <a:ext cx="4678363" cy="1428750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en-US" altLang="cs-CZ" sz="2000" dirty="0">
                <a:latin typeface="Comic Sans MS" panose="030F0702030302020204" pitchFamily="66" charset="0"/>
              </a:rPr>
              <a:t>Outside solar system:</a:t>
            </a:r>
          </a:p>
          <a:p>
            <a:pPr>
              <a:lnSpc>
                <a:spcPct val="90000"/>
              </a:lnSpc>
            </a:pPr>
            <a:r>
              <a:rPr lang="en-US" altLang="cs-CZ" sz="2000" dirty="0">
                <a:latin typeface="Comic Sans MS" panose="030F0702030302020204" pitchFamily="66" charset="0"/>
              </a:rPr>
              <a:t>absorption spectra of stars (limited info on isotopes)</a:t>
            </a:r>
          </a:p>
          <a:p>
            <a:pPr>
              <a:lnSpc>
                <a:spcPct val="90000"/>
              </a:lnSpc>
            </a:pPr>
            <a:r>
              <a:rPr lang="en-US" altLang="cs-CZ" sz="2000" b="1" dirty="0">
                <a:latin typeface="Comic Sans MS" panose="030F0702030302020204" pitchFamily="66" charset="0"/>
              </a:rPr>
              <a:t>pre-solar grains </a:t>
            </a:r>
            <a:r>
              <a:rPr lang="en-US" altLang="cs-CZ" sz="2000" dirty="0">
                <a:latin typeface="Comic Sans MS" panose="030F0702030302020204" pitchFamily="66" charset="0"/>
              </a:rPr>
              <a:t>(in CI </a:t>
            </a:r>
            <a:r>
              <a:rPr lang="en-US" altLang="cs-CZ" sz="2000" dirty="0" err="1">
                <a:latin typeface="Comic Sans MS" panose="030F0702030302020204" pitchFamily="66" charset="0"/>
              </a:rPr>
              <a:t>chondrids</a:t>
            </a:r>
            <a:r>
              <a:rPr lang="en-US" altLang="cs-CZ" sz="2000" dirty="0">
                <a:latin typeface="Comic Sans MS" panose="030F0702030302020204" pitchFamily="66" charset="0"/>
              </a:rPr>
              <a:t>)</a:t>
            </a:r>
            <a:endParaRPr lang="cs-CZ" altLang="cs-CZ" sz="2000" dirty="0">
              <a:latin typeface="Comic Sans MS" panose="030F0702030302020204" pitchFamily="66" charset="0"/>
            </a:endParaRPr>
          </a:p>
          <a:p>
            <a:pPr>
              <a:lnSpc>
                <a:spcPct val="90000"/>
              </a:lnSpc>
            </a:pPr>
            <a:endParaRPr lang="cs-CZ" altLang="cs-CZ" sz="2000" dirty="0"/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1A8AFF42-8BF4-1A6D-CEE4-655BE4D25E8B}"/>
              </a:ext>
            </a:extLst>
          </p:cNvPr>
          <p:cNvSpPr txBox="1"/>
          <p:nvPr/>
        </p:nvSpPr>
        <p:spPr>
          <a:xfrm>
            <a:off x="381001" y="2034882"/>
            <a:ext cx="54864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800" b="0" i="0" u="none" strike="noStrike" baseline="0" dirty="0">
                <a:latin typeface="Comic Sans MS" panose="030F0702030302020204" pitchFamily="66" charset="0"/>
              </a:rPr>
              <a:t>0.5-10 </a:t>
            </a:r>
            <a:r>
              <a:rPr lang="en-US" sz="1800" b="0" i="0" u="none" strike="noStrike" baseline="0" dirty="0">
                <a:latin typeface="Symbol" panose="05050102010706020507" pitchFamily="18" charset="2"/>
              </a:rPr>
              <a:t>m</a:t>
            </a:r>
            <a:r>
              <a:rPr lang="en-US" sz="1800" b="0" i="0" u="none" strike="noStrike" baseline="0" dirty="0">
                <a:latin typeface="Comic Sans MS" panose="030F0702030302020204" pitchFamily="66" charset="0"/>
              </a:rPr>
              <a:t>m dust grains that condensed from gas ejected from stars at the end of their lives </a:t>
            </a:r>
            <a:br>
              <a:rPr lang="en-US" sz="1800" b="0" i="0" u="none" strike="noStrike" baseline="0" dirty="0">
                <a:latin typeface="Comic Sans MS" panose="030F0702030302020204" pitchFamily="66" charset="0"/>
              </a:rPr>
            </a:br>
            <a:r>
              <a:rPr lang="en-US" sz="1800" b="0" i="0" u="none" strike="noStrike" baseline="0" dirty="0">
                <a:latin typeface="Comic Sans MS" panose="030F0702030302020204" pitchFamily="66" charset="0"/>
              </a:rPr>
              <a:t>(and survived unaltered to be incorporated into solar system materials)</a:t>
            </a:r>
            <a:endParaRPr lang="en-US" sz="1800" dirty="0">
              <a:latin typeface="Comic Sans MS" panose="030F0702030302020204" pitchFamily="66" charset="0"/>
            </a:endParaRPr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943631FD-97C3-349C-372F-64F5EE3B94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9800" y="737751"/>
            <a:ext cx="2880218" cy="2308462"/>
          </a:xfrm>
          <a:prstGeom prst="rect">
            <a:avLst/>
          </a:prstGeom>
        </p:spPr>
      </p:pic>
      <p:pic>
        <p:nvPicPr>
          <p:cNvPr id="4" name="Obrázek 3">
            <a:extLst>
              <a:ext uri="{FF2B5EF4-FFF2-40B4-BE49-F238E27FC236}">
                <a16:creationId xmlns:a16="http://schemas.microsoft.com/office/drawing/2014/main" id="{E1FFC384-0B6B-5A02-27A1-3EC04840B4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9800" y="3127218"/>
            <a:ext cx="2880218" cy="2278698"/>
          </a:xfrm>
          <a:prstGeom prst="rect">
            <a:avLst/>
          </a:prstGeom>
        </p:spPr>
      </p:pic>
      <p:sp>
        <p:nvSpPr>
          <p:cNvPr id="6" name="TextovéPole 5">
            <a:extLst>
              <a:ext uri="{FF2B5EF4-FFF2-40B4-BE49-F238E27FC236}">
                <a16:creationId xmlns:a16="http://schemas.microsoft.com/office/drawing/2014/main" id="{DF0FBEC5-2D10-76B9-2D3F-FBA8DE9AA002}"/>
              </a:ext>
            </a:extLst>
          </p:cNvPr>
          <p:cNvSpPr txBox="1"/>
          <p:nvPr/>
        </p:nvSpPr>
        <p:spPr>
          <a:xfrm>
            <a:off x="6172200" y="5580192"/>
            <a:ext cx="291388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u="none" strike="noStrike" baseline="0" dirty="0">
                <a:latin typeface="Comic Sans MS" panose="030F0702030302020204" pitchFamily="66" charset="0"/>
              </a:rPr>
              <a:t>Harry Y. McSween Jr., Gary R. Huss</a:t>
            </a:r>
            <a:r>
              <a:rPr lang="en-US" sz="1200" i="1" dirty="0">
                <a:latin typeface="Comic Sans MS" panose="030F0702030302020204" pitchFamily="66" charset="0"/>
              </a:rPr>
              <a:t>: Cosmochemistry (2022) Cambridge Univ. press</a:t>
            </a:r>
          </a:p>
        </p:txBody>
      </p:sp>
      <p:pic>
        <p:nvPicPr>
          <p:cNvPr id="7" name="Picture 2" descr="Palmerini et al. analyzed the isotopic composition of heavy neutron capture elements measured in SiC stardust grains extracted from pristine meteorites, interpreting them as the outcome of s-process nucleosynthesis occurring in the AGB stages of stars with masses between two and three solar masses and solar metallicities. Image credit: Nan Liu / Andrew Davis / NASA.">
            <a:extLst>
              <a:ext uri="{FF2B5EF4-FFF2-40B4-BE49-F238E27FC236}">
                <a16:creationId xmlns:a16="http://schemas.microsoft.com/office/drawing/2014/main" id="{95FB2FD6-168E-A0DC-177C-86438225B5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294545"/>
            <a:ext cx="4114800" cy="2937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ovéPole 9">
            <a:extLst>
              <a:ext uri="{FF2B5EF4-FFF2-40B4-BE49-F238E27FC236}">
                <a16:creationId xmlns:a16="http://schemas.microsoft.com/office/drawing/2014/main" id="{0721B920-F9C0-2497-08B0-A3534771A5A9}"/>
              </a:ext>
            </a:extLst>
          </p:cNvPr>
          <p:cNvSpPr txBox="1"/>
          <p:nvPr/>
        </p:nvSpPr>
        <p:spPr>
          <a:xfrm>
            <a:off x="8001000" y="2590800"/>
            <a:ext cx="6096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u="none" strike="noStrike" baseline="0" dirty="0">
                <a:solidFill>
                  <a:srgbClr val="FF0000"/>
                </a:solidFill>
                <a:latin typeface="Comic Sans MS" panose="030F0702030302020204" pitchFamily="66" charset="0"/>
              </a:rPr>
              <a:t>1 </a:t>
            </a:r>
            <a:r>
              <a:rPr lang="en-US" sz="1200" i="1" u="none" strike="noStrike" baseline="0" dirty="0">
                <a:solidFill>
                  <a:srgbClr val="FF0000"/>
                </a:solidFill>
                <a:latin typeface="Symbol" panose="05050102010706020507" pitchFamily="18" charset="2"/>
              </a:rPr>
              <a:t>m</a:t>
            </a:r>
            <a:r>
              <a:rPr lang="en-US" sz="400" i="1" u="none" strike="noStrike" baseline="0" dirty="0">
                <a:solidFill>
                  <a:srgbClr val="FF0000"/>
                </a:solidFill>
                <a:latin typeface="Symbol" panose="05050102010706020507" pitchFamily="18" charset="2"/>
              </a:rPr>
              <a:t> </a:t>
            </a:r>
            <a:r>
              <a:rPr lang="en-US" sz="1200" i="1" u="none" strike="noStrike" baseline="0" dirty="0" err="1">
                <a:solidFill>
                  <a:srgbClr val="FF0000"/>
                </a:solidFill>
                <a:latin typeface="Comic Sans MS" panose="030F0702030302020204" pitchFamily="66" charset="0"/>
              </a:rPr>
              <a:t>m</a:t>
            </a:r>
            <a:endParaRPr lang="en-US" sz="1200" i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11" name="TextovéPole 10">
            <a:extLst>
              <a:ext uri="{FF2B5EF4-FFF2-40B4-BE49-F238E27FC236}">
                <a16:creationId xmlns:a16="http://schemas.microsoft.com/office/drawing/2014/main" id="{CB6A3035-674C-303D-57BC-EDF020EDBA4F}"/>
              </a:ext>
            </a:extLst>
          </p:cNvPr>
          <p:cNvSpPr txBox="1"/>
          <p:nvPr/>
        </p:nvSpPr>
        <p:spPr>
          <a:xfrm>
            <a:off x="8077200" y="4953000"/>
            <a:ext cx="5334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u="none" strike="noStrike" baseline="0" dirty="0">
                <a:solidFill>
                  <a:srgbClr val="FF0000"/>
                </a:solidFill>
                <a:latin typeface="Comic Sans MS" panose="030F0702030302020204" pitchFamily="66" charset="0"/>
              </a:rPr>
              <a:t>1 </a:t>
            </a:r>
            <a:r>
              <a:rPr lang="en-US" sz="1200" i="1" u="none" strike="noStrike" baseline="0" dirty="0">
                <a:solidFill>
                  <a:srgbClr val="FF0000"/>
                </a:solidFill>
                <a:latin typeface="Symbol" panose="05050102010706020507" pitchFamily="18" charset="2"/>
              </a:rPr>
              <a:t>m</a:t>
            </a:r>
            <a:r>
              <a:rPr lang="en-US" sz="400" i="1" u="none" strike="noStrike" baseline="0" dirty="0">
                <a:solidFill>
                  <a:srgbClr val="FF0000"/>
                </a:solidFill>
                <a:latin typeface="Symbol" panose="05050102010706020507" pitchFamily="18" charset="2"/>
              </a:rPr>
              <a:t> </a:t>
            </a:r>
            <a:r>
              <a:rPr lang="en-US" sz="1200" i="1" u="none" strike="noStrike" baseline="0" dirty="0" err="1">
                <a:solidFill>
                  <a:srgbClr val="FF0000"/>
                </a:solidFill>
                <a:latin typeface="Comic Sans MS" panose="030F0702030302020204" pitchFamily="66" charset="0"/>
              </a:rPr>
              <a:t>m</a:t>
            </a:r>
            <a:endParaRPr lang="en-US" sz="1200" i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0645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Zástupný symbol pro datum 4">
            <a:extLst>
              <a:ext uri="{FF2B5EF4-FFF2-40B4-BE49-F238E27FC236}">
                <a16:creationId xmlns:a16="http://schemas.microsoft.com/office/drawing/2014/main" id="{F2DF6B60-0A09-B1AC-A4C5-B715990E44EF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cs-CZ" sz="1400">
                <a:solidFill>
                  <a:srgbClr val="0033CC"/>
                </a:solidFill>
                <a:latin typeface="Comic Sans MS" panose="030F0702030302020204" pitchFamily="66" charset="0"/>
              </a:rPr>
              <a:t>ÚČJF MFF / Hejnice, 10.4.2026</a:t>
            </a:r>
            <a:endParaRPr kumimoji="0" lang="en-CA" altLang="cs-CZ" sz="1400">
              <a:solidFill>
                <a:srgbClr val="0033CC"/>
              </a:solidFill>
              <a:latin typeface="Comic Sans MS" panose="030F0702030302020204" pitchFamily="66" charset="0"/>
            </a:endParaRPr>
          </a:p>
        </p:txBody>
      </p:sp>
      <p:pic>
        <p:nvPicPr>
          <p:cNvPr id="17411" name="Picture 5">
            <a:extLst>
              <a:ext uri="{FF2B5EF4-FFF2-40B4-BE49-F238E27FC236}">
                <a16:creationId xmlns:a16="http://schemas.microsoft.com/office/drawing/2014/main" id="{2CC17ECE-489C-E84E-8642-9192F09B8D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1371600"/>
            <a:ext cx="3676650" cy="265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2" name="Rectangle 2">
            <a:extLst>
              <a:ext uri="{FF2B5EF4-FFF2-40B4-BE49-F238E27FC236}">
                <a16:creationId xmlns:a16="http://schemas.microsoft.com/office/drawing/2014/main" id="{F4DDFB5C-7789-2242-594F-8F506D82F98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cs-CZ">
                <a:latin typeface="Comic Sans MS" panose="030F0702030302020204" pitchFamily="66" charset="0"/>
              </a:rPr>
              <a:t>Condition for production of new isotopes</a:t>
            </a:r>
            <a:endParaRPr lang="cs-CZ" altLang="cs-CZ">
              <a:latin typeface="Comic Sans MS" panose="030F0702030302020204" pitchFamily="66" charset="0"/>
            </a:endParaRPr>
          </a:p>
        </p:txBody>
      </p:sp>
      <p:sp>
        <p:nvSpPr>
          <p:cNvPr id="17413" name="Rectangle 3">
            <a:extLst>
              <a:ext uri="{FF2B5EF4-FFF2-40B4-BE49-F238E27FC236}">
                <a16:creationId xmlns:a16="http://schemas.microsoft.com/office/drawing/2014/main" id="{D11A5DE8-3DC0-1275-5E4F-F2AD6C158BD9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990600"/>
            <a:ext cx="5105400" cy="3733800"/>
          </a:xfrm>
        </p:spPr>
        <p:txBody>
          <a:bodyPr/>
          <a:lstStyle/>
          <a:p>
            <a:r>
              <a:rPr lang="en-US" altLang="cs-CZ" sz="2000" dirty="0">
                <a:latin typeface="Comic Sans MS" panose="030F0702030302020204" pitchFamily="66" charset="0"/>
              </a:rPr>
              <a:t>Coulomb barrier must be penetrated in the case of charged nuclei</a:t>
            </a:r>
            <a:r>
              <a:rPr lang="cs-CZ" altLang="cs-CZ" sz="2000" dirty="0">
                <a:latin typeface="Comic Sans MS" panose="030F0702030302020204" pitchFamily="66" charset="0"/>
              </a:rPr>
              <a:t> </a:t>
            </a:r>
            <a:br>
              <a:rPr lang="cs-CZ" altLang="cs-CZ" sz="2000" dirty="0">
                <a:latin typeface="Comic Sans MS" panose="030F0702030302020204" pitchFamily="66" charset="0"/>
              </a:rPr>
            </a:br>
            <a:r>
              <a:rPr lang="cs-CZ" altLang="cs-CZ" sz="2000" dirty="0">
                <a:latin typeface="Comic Sans MS" panose="030F0702030302020204" pitchFamily="66" charset="0"/>
                <a:sym typeface="Symbol" panose="05050102010706020507" pitchFamily="18" charset="2"/>
              </a:rPr>
              <a:t></a:t>
            </a:r>
            <a:r>
              <a:rPr lang="cs-CZ" altLang="cs-CZ" sz="2000" dirty="0">
                <a:latin typeface="Comic Sans MS" panose="030F0702030302020204" pitchFamily="66" charset="0"/>
              </a:rPr>
              <a:t> </a:t>
            </a:r>
            <a:r>
              <a:rPr lang="cs-CZ" altLang="cs-CZ" sz="2000" dirty="0" err="1">
                <a:latin typeface="Comic Sans MS" panose="030F0702030302020204" pitchFamily="66" charset="0"/>
              </a:rPr>
              <a:t>E</a:t>
            </a:r>
            <a:r>
              <a:rPr lang="cs-CZ" altLang="cs-CZ" sz="2000" baseline="-25000" dirty="0" err="1">
                <a:latin typeface="Comic Sans MS" panose="030F0702030302020204" pitchFamily="66" charset="0"/>
              </a:rPr>
              <a:t>k</a:t>
            </a:r>
            <a:r>
              <a:rPr lang="cs-CZ" altLang="cs-CZ" sz="2000" dirty="0">
                <a:latin typeface="Comic Sans MS" panose="030F0702030302020204" pitchFamily="66" charset="0"/>
              </a:rPr>
              <a:t> </a:t>
            </a:r>
            <a:r>
              <a:rPr lang="en-US" altLang="cs-CZ" sz="2000" dirty="0">
                <a:latin typeface="Comic Sans MS" panose="030F0702030302020204" pitchFamily="66" charset="0"/>
              </a:rPr>
              <a:t>should be sufficiently high</a:t>
            </a:r>
            <a:endParaRPr lang="cs-CZ" altLang="cs-CZ" sz="2000" dirty="0">
              <a:latin typeface="Comic Sans MS" panose="030F0702030302020204" pitchFamily="66" charset="0"/>
            </a:endParaRPr>
          </a:p>
          <a:p>
            <a:pPr>
              <a:buNone/>
            </a:pPr>
            <a:r>
              <a:rPr lang="cs-CZ" altLang="cs-CZ" sz="2000" dirty="0">
                <a:latin typeface="Comic Sans MS" panose="030F0702030302020204" pitchFamily="66" charset="0"/>
              </a:rPr>
              <a:t>	- </a:t>
            </a:r>
            <a:r>
              <a:rPr lang="en-US" altLang="cs-CZ" sz="2000" dirty="0">
                <a:latin typeface="Comic Sans MS" panose="030F0702030302020204" pitchFamily="66" charset="0"/>
              </a:rPr>
              <a:t>hundreds</a:t>
            </a:r>
            <a:r>
              <a:rPr lang="cs-CZ" altLang="cs-CZ" sz="2000" dirty="0">
                <a:latin typeface="Comic Sans MS" panose="030F0702030302020204" pitchFamily="66" charset="0"/>
              </a:rPr>
              <a:t> </a:t>
            </a:r>
            <a:r>
              <a:rPr lang="cs-CZ" altLang="cs-CZ" sz="2000" dirty="0" err="1">
                <a:latin typeface="Comic Sans MS" panose="030F0702030302020204" pitchFamily="66" charset="0"/>
              </a:rPr>
              <a:t>keV</a:t>
            </a:r>
            <a:r>
              <a:rPr lang="en-US" altLang="cs-CZ" sz="2000" dirty="0">
                <a:latin typeface="Comic Sans MS" panose="030F0702030302020204" pitchFamily="66" charset="0"/>
              </a:rPr>
              <a:t>-</a:t>
            </a:r>
            <a:r>
              <a:rPr lang="cs-CZ" altLang="cs-CZ" sz="2000" dirty="0" err="1">
                <a:latin typeface="Comic Sans MS" panose="030F0702030302020204" pitchFamily="66" charset="0"/>
              </a:rPr>
              <a:t>MeV</a:t>
            </a:r>
            <a:r>
              <a:rPr lang="cs-CZ" altLang="cs-CZ" sz="2000" dirty="0">
                <a:latin typeface="Comic Sans MS" panose="030F0702030302020204" pitchFamily="66" charset="0"/>
              </a:rPr>
              <a:t> (T </a:t>
            </a:r>
            <a:r>
              <a:rPr lang="cs-CZ" altLang="cs-CZ" sz="2000" dirty="0">
                <a:latin typeface="Comic Sans MS" panose="030F0702030302020204" pitchFamily="66" charset="0"/>
                <a:sym typeface="Symbol" panose="05050102010706020507" pitchFamily="18" charset="2"/>
              </a:rPr>
              <a:t></a:t>
            </a:r>
            <a:r>
              <a:rPr lang="cs-CZ" altLang="cs-CZ" sz="2000" dirty="0">
                <a:latin typeface="Comic Sans MS" panose="030F0702030302020204" pitchFamily="66" charset="0"/>
              </a:rPr>
              <a:t> 10</a:t>
            </a:r>
            <a:r>
              <a:rPr lang="cs-CZ" altLang="cs-CZ" sz="2000" baseline="30000" dirty="0">
                <a:latin typeface="Comic Sans MS" panose="030F0702030302020204" pitchFamily="66" charset="0"/>
              </a:rPr>
              <a:t>9</a:t>
            </a:r>
            <a:r>
              <a:rPr lang="cs-CZ" altLang="cs-CZ" sz="2000" dirty="0">
                <a:latin typeface="Comic Sans MS" panose="030F0702030302020204" pitchFamily="66" charset="0"/>
              </a:rPr>
              <a:t> - 10</a:t>
            </a:r>
            <a:r>
              <a:rPr lang="cs-CZ" altLang="cs-CZ" sz="2000" baseline="30000" dirty="0">
                <a:latin typeface="Comic Sans MS" panose="030F0702030302020204" pitchFamily="66" charset="0"/>
              </a:rPr>
              <a:t>10</a:t>
            </a:r>
            <a:r>
              <a:rPr lang="en-US" altLang="cs-CZ" sz="2000" dirty="0">
                <a:latin typeface="Comic Sans MS" panose="030F0702030302020204" pitchFamily="66" charset="0"/>
              </a:rPr>
              <a:t> </a:t>
            </a:r>
            <a:r>
              <a:rPr lang="cs-CZ" altLang="cs-CZ" sz="2000" dirty="0">
                <a:latin typeface="Comic Sans MS" panose="030F0702030302020204" pitchFamily="66" charset="0"/>
              </a:rPr>
              <a:t>K</a:t>
            </a:r>
            <a:r>
              <a:rPr lang="en-US" altLang="cs-CZ" sz="2000" dirty="0">
                <a:latin typeface="Comic Sans MS" panose="030F0702030302020204" pitchFamily="66" charset="0"/>
              </a:rPr>
              <a:t>, </a:t>
            </a:r>
            <a:r>
              <a:rPr lang="en-US" altLang="cs-CZ" sz="2000" dirty="0" err="1">
                <a:latin typeface="Comic Sans MS" panose="030F0702030302020204" pitchFamily="66" charset="0"/>
              </a:rPr>
              <a:t>kT</a:t>
            </a:r>
            <a:r>
              <a:rPr lang="en-US" altLang="cs-CZ" sz="2000" dirty="0">
                <a:latin typeface="Comic Sans MS" panose="030F0702030302020204" pitchFamily="66" charset="0"/>
              </a:rPr>
              <a:t> </a:t>
            </a:r>
            <a:r>
              <a:rPr lang="cs-CZ" altLang="cs-CZ" sz="2000" dirty="0">
                <a:latin typeface="Comic Sans MS" panose="030F0702030302020204" pitchFamily="66" charset="0"/>
                <a:sym typeface="Symbol" panose="05050102010706020507" pitchFamily="18" charset="2"/>
              </a:rPr>
              <a:t> </a:t>
            </a:r>
            <a:r>
              <a:rPr lang="en-US" altLang="cs-CZ" sz="2000" dirty="0">
                <a:latin typeface="Comic Sans MS" panose="030F0702030302020204" pitchFamily="66" charset="0"/>
                <a:sym typeface="Symbol" panose="05050102010706020507" pitchFamily="18" charset="2"/>
              </a:rPr>
              <a:t>9</a:t>
            </a:r>
            <a:r>
              <a:rPr lang="en-US" altLang="cs-CZ" sz="2000" dirty="0">
                <a:latin typeface="Comic Sans MS" panose="030F0702030302020204" pitchFamily="66" charset="0"/>
              </a:rPr>
              <a:t>0-900 keV)</a:t>
            </a:r>
          </a:p>
          <a:p>
            <a:endParaRPr lang="cs-CZ" altLang="cs-CZ" sz="2000" dirty="0">
              <a:latin typeface="Comic Sans MS" panose="030F0702030302020204" pitchFamily="66" charset="0"/>
            </a:endParaRPr>
          </a:p>
          <a:p>
            <a:r>
              <a:rPr lang="en-US" altLang="cs-CZ" sz="2000" dirty="0">
                <a:latin typeface="Comic Sans MS" panose="030F0702030302020204" pitchFamily="66" charset="0"/>
              </a:rPr>
              <a:t>Due to tunneling effect, the reactions take place with sufficient rate already at energies </a:t>
            </a:r>
            <a:r>
              <a:rPr lang="en-US" altLang="cs-CZ" sz="2000" b="1" dirty="0">
                <a:latin typeface="Comic Sans MS" panose="030F0702030302020204" pitchFamily="66" charset="0"/>
              </a:rPr>
              <a:t>lower by </a:t>
            </a:r>
            <a:br>
              <a:rPr lang="en-US" altLang="cs-CZ" sz="2000" b="1" dirty="0">
                <a:latin typeface="Comic Sans MS" panose="030F0702030302020204" pitchFamily="66" charset="0"/>
              </a:rPr>
            </a:br>
            <a:r>
              <a:rPr lang="en-US" altLang="cs-CZ" sz="2000" b="1" dirty="0">
                <a:latin typeface="Comic Sans MS" panose="030F0702030302020204" pitchFamily="66" charset="0"/>
              </a:rPr>
              <a:t>2 orders of magnitude</a:t>
            </a:r>
            <a:endParaRPr lang="cs-CZ" altLang="cs-CZ" sz="2000" b="1" dirty="0">
              <a:latin typeface="Comic Sans MS" panose="030F0702030302020204" pitchFamily="66" charset="0"/>
            </a:endParaRPr>
          </a:p>
        </p:txBody>
      </p:sp>
      <p:sp>
        <p:nvSpPr>
          <p:cNvPr id="17414" name="Rectangle 4">
            <a:extLst>
              <a:ext uri="{FF2B5EF4-FFF2-40B4-BE49-F238E27FC236}">
                <a16:creationId xmlns:a16="http://schemas.microsoft.com/office/drawing/2014/main" id="{C5CF0D04-6148-CCDA-82FD-9B0E960E6307}"/>
              </a:ext>
            </a:extLst>
          </p:cNvPr>
          <p:cNvSpPr>
            <a:spLocks noGrp="1" noChangeArrowheads="1"/>
          </p:cNvSpPr>
          <p:nvPr>
            <p:ph type="body" sz="half" idx="2"/>
          </p:nvPr>
        </p:nvSpPr>
        <p:spPr>
          <a:xfrm>
            <a:off x="533400" y="4724400"/>
            <a:ext cx="8153400" cy="1447800"/>
          </a:xfrm>
        </p:spPr>
        <p:txBody>
          <a:bodyPr/>
          <a:lstStyle/>
          <a:p>
            <a:r>
              <a:rPr lang="en-US" altLang="cs-CZ" sz="2000" dirty="0">
                <a:latin typeface="Comic Sans MS" panose="030F0702030302020204" pitchFamily="66" charset="0"/>
              </a:rPr>
              <a:t>Reactions of neutral particles </a:t>
            </a:r>
            <a:r>
              <a:rPr lang="cs-CZ" altLang="cs-CZ" sz="2000" dirty="0">
                <a:latin typeface="Comic Sans MS" panose="030F0702030302020204" pitchFamily="66" charset="0"/>
              </a:rPr>
              <a:t>- neutron</a:t>
            </a:r>
            <a:r>
              <a:rPr lang="en-US" altLang="cs-CZ" sz="2000" dirty="0">
                <a:latin typeface="Comic Sans MS" panose="030F0702030302020204" pitchFamily="66" charset="0"/>
              </a:rPr>
              <a:t>s</a:t>
            </a:r>
            <a:r>
              <a:rPr lang="cs-CZ" altLang="cs-CZ" sz="2000" dirty="0">
                <a:latin typeface="Comic Sans MS" panose="030F0702030302020204" pitchFamily="66" charset="0"/>
              </a:rPr>
              <a:t>, </a:t>
            </a:r>
            <a:r>
              <a:rPr lang="cs-CZ" altLang="cs-CZ" sz="2000" dirty="0">
                <a:latin typeface="Symbol" panose="05050102010706020507" pitchFamily="18" charset="2"/>
              </a:rPr>
              <a:t>g</a:t>
            </a:r>
            <a:r>
              <a:rPr lang="cs-CZ" altLang="cs-CZ" sz="2000" dirty="0">
                <a:latin typeface="Comic Sans MS" panose="030F0702030302020204" pitchFamily="66" charset="0"/>
              </a:rPr>
              <a:t> </a:t>
            </a:r>
            <a:br>
              <a:rPr lang="en-US" altLang="cs-CZ" sz="2000" dirty="0">
                <a:latin typeface="Comic Sans MS" panose="030F0702030302020204" pitchFamily="66" charset="0"/>
              </a:rPr>
            </a:br>
            <a:r>
              <a:rPr lang="cs-CZ" altLang="cs-CZ" sz="2000" dirty="0">
                <a:latin typeface="Comic Sans MS" panose="030F0702030302020204" pitchFamily="66" charset="0"/>
              </a:rPr>
              <a:t>– n</a:t>
            </a:r>
            <a:r>
              <a:rPr lang="en-US" altLang="cs-CZ" sz="2000" dirty="0">
                <a:latin typeface="Comic Sans MS" panose="030F0702030302020204" pitchFamily="66" charset="0"/>
              </a:rPr>
              <a:t>o</a:t>
            </a:r>
            <a:r>
              <a:rPr lang="cs-CZ" altLang="cs-CZ" sz="2000" dirty="0">
                <a:latin typeface="Comic Sans MS" panose="030F0702030302020204" pitchFamily="66" charset="0"/>
              </a:rPr>
              <a:t> Coulomb bar</a:t>
            </a:r>
            <a:r>
              <a:rPr lang="en-US" altLang="cs-CZ" sz="2000" dirty="0">
                <a:latin typeface="Comic Sans MS" panose="030F0702030302020204" pitchFamily="66" charset="0"/>
              </a:rPr>
              <a:t>r</a:t>
            </a:r>
            <a:r>
              <a:rPr lang="cs-CZ" altLang="cs-CZ" sz="2000" dirty="0">
                <a:latin typeface="Comic Sans MS" panose="030F0702030302020204" pitchFamily="66" charset="0"/>
              </a:rPr>
              <a:t>i</a:t>
            </a:r>
            <a:r>
              <a:rPr lang="en-US" altLang="cs-CZ" sz="2000" dirty="0">
                <a:latin typeface="Comic Sans MS" panose="030F0702030302020204" pitchFamily="66" charset="0"/>
              </a:rPr>
              <a:t>e</a:t>
            </a:r>
            <a:r>
              <a:rPr lang="cs-CZ" altLang="cs-CZ" sz="2000" dirty="0">
                <a:latin typeface="Comic Sans MS" panose="030F0702030302020204" pitchFamily="66" charset="0"/>
              </a:rPr>
              <a:t>r </a:t>
            </a:r>
            <a:br>
              <a:rPr lang="cs-CZ" altLang="cs-CZ" sz="2000" dirty="0">
                <a:latin typeface="Comic Sans MS" panose="030F0702030302020204" pitchFamily="66" charset="0"/>
              </a:rPr>
            </a:br>
            <a:r>
              <a:rPr lang="cs-CZ" altLang="cs-CZ" sz="2000" dirty="0">
                <a:latin typeface="Comic Sans MS" panose="030F0702030302020204" pitchFamily="66" charset="0"/>
              </a:rPr>
              <a:t>- </a:t>
            </a:r>
            <a:r>
              <a:rPr lang="en-US" altLang="cs-CZ" sz="2000" dirty="0">
                <a:latin typeface="Comic Sans MS" panose="030F0702030302020204" pitchFamily="66" charset="0"/>
              </a:rPr>
              <a:t>but these particles are created during interactions of charged particles – the same energy is needed</a:t>
            </a:r>
            <a:endParaRPr lang="cs-CZ" altLang="cs-CZ" sz="2000" dirty="0">
              <a:latin typeface="Comic Sans MS" panose="030F0702030302020204" pitchFamily="66" charset="0"/>
            </a:endParaRPr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651D61F7-480A-2418-6C19-BD30C1487F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49739" y="824512"/>
            <a:ext cx="2337111" cy="41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cs-CZ" sz="2000" dirty="0">
                <a:solidFill>
                  <a:srgbClr val="0070C0"/>
                </a:solidFill>
                <a:latin typeface="Comic Sans MS" panose="030F0702030302020204" pitchFamily="66" charset="0"/>
              </a:rPr>
              <a:t>1 eV </a:t>
            </a:r>
            <a:r>
              <a:rPr lang="cs-CZ" altLang="cs-CZ" sz="2000" dirty="0">
                <a:solidFill>
                  <a:srgbClr val="0070C0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</a:t>
            </a:r>
            <a:r>
              <a:rPr lang="en-US" altLang="cs-CZ" sz="2000" dirty="0">
                <a:solidFill>
                  <a:srgbClr val="0070C0"/>
                </a:solidFill>
                <a:latin typeface="Comic Sans MS" panose="030F0702030302020204" pitchFamily="66" charset="0"/>
              </a:rPr>
              <a:t> 1.16x10</a:t>
            </a:r>
            <a:r>
              <a:rPr lang="en-US" altLang="cs-CZ" sz="2000" baseline="30000" dirty="0">
                <a:solidFill>
                  <a:srgbClr val="0070C0"/>
                </a:solidFill>
                <a:latin typeface="Comic Sans MS" panose="030F0702030302020204" pitchFamily="66" charset="0"/>
              </a:rPr>
              <a:t>4</a:t>
            </a:r>
            <a:r>
              <a:rPr lang="en-US" altLang="cs-CZ" sz="2000" dirty="0">
                <a:solidFill>
                  <a:srgbClr val="0070C0"/>
                </a:solidFill>
                <a:latin typeface="Comic Sans MS" panose="030F0702030302020204" pitchFamily="66" charset="0"/>
              </a:rPr>
              <a:t>K</a:t>
            </a:r>
            <a:endParaRPr lang="cs-CZ" altLang="cs-CZ" sz="2000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Zástupný symbol pro datum 4">
            <a:extLst>
              <a:ext uri="{FF2B5EF4-FFF2-40B4-BE49-F238E27FC236}">
                <a16:creationId xmlns:a16="http://schemas.microsoft.com/office/drawing/2014/main" id="{F7DFF058-B548-0687-238E-71264D6E720C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cs-CZ" sz="1400">
                <a:solidFill>
                  <a:srgbClr val="0033CC"/>
                </a:solidFill>
                <a:latin typeface="Comic Sans MS" panose="030F0702030302020204" pitchFamily="66" charset="0"/>
              </a:rPr>
              <a:t>ÚČJF MFF / Hejnice, 10.4.2026</a:t>
            </a:r>
            <a:endParaRPr kumimoji="0" lang="en-CA" altLang="cs-CZ" sz="1400">
              <a:solidFill>
                <a:srgbClr val="0033CC"/>
              </a:solidFill>
              <a:latin typeface="Comic Sans MS" panose="030F0702030302020204" pitchFamily="66" charset="0"/>
            </a:endParaRPr>
          </a:p>
        </p:txBody>
      </p:sp>
      <p:sp>
        <p:nvSpPr>
          <p:cNvPr id="18435" name="Rectangle 2">
            <a:extLst>
              <a:ext uri="{FF2B5EF4-FFF2-40B4-BE49-F238E27FC236}">
                <a16:creationId xmlns:a16="http://schemas.microsoft.com/office/drawing/2014/main" id="{9486CA00-CB42-B701-4984-40530769180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cs-CZ">
                <a:latin typeface="Comic Sans MS" panose="030F0702030302020204" pitchFamily="66" charset="0"/>
              </a:rPr>
              <a:t>Conditions for production of isotopes</a:t>
            </a:r>
            <a:endParaRPr lang="cs-CZ" altLang="cs-CZ">
              <a:latin typeface="Comic Sans MS" panose="030F0702030302020204" pitchFamily="66" charset="0"/>
            </a:endParaRPr>
          </a:p>
        </p:txBody>
      </p:sp>
      <p:sp>
        <p:nvSpPr>
          <p:cNvPr id="18436" name="Rectangle 3">
            <a:extLst>
              <a:ext uri="{FF2B5EF4-FFF2-40B4-BE49-F238E27FC236}">
                <a16:creationId xmlns:a16="http://schemas.microsoft.com/office/drawing/2014/main" id="{4145E7DD-65BA-9E7A-C8EE-52F10506BDBD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914400"/>
            <a:ext cx="7848600" cy="1524000"/>
          </a:xfrm>
        </p:spPr>
        <p:txBody>
          <a:bodyPr/>
          <a:lstStyle/>
          <a:p>
            <a:pPr marL="381000" indent="-381000">
              <a:buFont typeface="Wingdings" panose="05000000000000000000" pitchFamily="2" charset="2"/>
              <a:buNone/>
            </a:pPr>
            <a:r>
              <a:rPr lang="en-US" altLang="cs-CZ" sz="2000">
                <a:latin typeface="Comic Sans MS" panose="030F0702030302020204" pitchFamily="66" charset="0"/>
              </a:rPr>
              <a:t>There are not many suitable places</a:t>
            </a:r>
            <a:endParaRPr lang="cs-CZ" altLang="cs-CZ" sz="2000">
              <a:latin typeface="Comic Sans MS" panose="030F0702030302020204" pitchFamily="66" charset="0"/>
            </a:endParaRPr>
          </a:p>
          <a:p>
            <a:pPr marL="381000" indent="-381000">
              <a:buClr>
                <a:srgbClr val="FF0000"/>
              </a:buClr>
              <a:buSzTx/>
              <a:buFont typeface="Wingdings" panose="05000000000000000000" pitchFamily="2" charset="2"/>
              <a:buAutoNum type="arabicParenR"/>
            </a:pPr>
            <a:r>
              <a:rPr lang="en-US" altLang="cs-CZ" sz="2000" b="1">
                <a:solidFill>
                  <a:srgbClr val="FF0000"/>
                </a:solidFill>
                <a:latin typeface="Comic Sans MS" panose="030F0702030302020204" pitchFamily="66" charset="0"/>
              </a:rPr>
              <a:t>Big Bang</a:t>
            </a:r>
            <a:endParaRPr lang="cs-CZ" altLang="cs-CZ" sz="2000" b="1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pPr marL="381000" indent="-381000">
              <a:buClr>
                <a:srgbClr val="FF0000"/>
              </a:buClr>
              <a:buSzTx/>
              <a:buFont typeface="Wingdings" panose="05000000000000000000" pitchFamily="2" charset="2"/>
              <a:buAutoNum type="arabicParenR"/>
            </a:pPr>
            <a:r>
              <a:rPr lang="en-US" altLang="cs-CZ" sz="2000" b="1">
                <a:solidFill>
                  <a:srgbClr val="FF0000"/>
                </a:solidFill>
                <a:latin typeface="Comic Sans MS" panose="030F0702030302020204" pitchFamily="66" charset="0"/>
              </a:rPr>
              <a:t>Stars</a:t>
            </a:r>
            <a:r>
              <a:rPr lang="cs-CZ" altLang="cs-CZ" sz="2000">
                <a:solidFill>
                  <a:srgbClr val="FF0000"/>
                </a:solidFill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18437" name="Rectangle 4">
            <a:extLst>
              <a:ext uri="{FF2B5EF4-FFF2-40B4-BE49-F238E27FC236}">
                <a16:creationId xmlns:a16="http://schemas.microsoft.com/office/drawing/2014/main" id="{8B03BEC5-EC6D-1CD2-062B-A70E8666183F}"/>
              </a:ext>
            </a:extLst>
          </p:cNvPr>
          <p:cNvSpPr>
            <a:spLocks noGrp="1" noChangeArrowheads="1"/>
          </p:cNvSpPr>
          <p:nvPr>
            <p:ph type="body" sz="half" idx="2"/>
          </p:nvPr>
        </p:nvSpPr>
        <p:spPr>
          <a:xfrm>
            <a:off x="533400" y="2286000"/>
            <a:ext cx="8153400" cy="3962400"/>
          </a:xfrm>
        </p:spPr>
        <p:txBody>
          <a:bodyPr/>
          <a:lstStyle/>
          <a:p>
            <a:r>
              <a:rPr lang="en-US" altLang="cs-CZ" sz="2000">
                <a:latin typeface="Comic Sans MS" panose="030F0702030302020204" pitchFamily="66" charset="0"/>
              </a:rPr>
              <a:t>Beginning of 1950’s – it became evident that isotopes are produced in stars</a:t>
            </a:r>
            <a:endParaRPr lang="cs-CZ" altLang="cs-CZ" sz="2000">
              <a:latin typeface="Comic Sans MS" panose="030F0702030302020204" pitchFamily="66" charset="0"/>
            </a:endParaRPr>
          </a:p>
          <a:p>
            <a:pPr lvl="1"/>
            <a:r>
              <a:rPr lang="cs-CZ" altLang="cs-CZ" sz="2000">
                <a:latin typeface="Comic Sans MS" panose="030F0702030302020204" pitchFamily="66" charset="0"/>
              </a:rPr>
              <a:t>1952 – Merill </a:t>
            </a:r>
            <a:r>
              <a:rPr lang="en-US" altLang="cs-CZ" sz="2000">
                <a:latin typeface="Comic Sans MS" panose="030F0702030302020204" pitchFamily="66" charset="0"/>
              </a:rPr>
              <a:t>observed </a:t>
            </a:r>
            <a:r>
              <a:rPr lang="cs-CZ" altLang="cs-CZ" sz="2000">
                <a:latin typeface="Comic Sans MS" panose="030F0702030302020204" pitchFamily="66" charset="0"/>
              </a:rPr>
              <a:t>Tc</a:t>
            </a:r>
            <a:r>
              <a:rPr lang="en-US" altLang="cs-CZ" sz="2000">
                <a:latin typeface="Comic Sans MS" panose="030F0702030302020204" pitchFamily="66" charset="0"/>
              </a:rPr>
              <a:t> in spectra of several stars</a:t>
            </a:r>
            <a:r>
              <a:rPr lang="cs-CZ" altLang="cs-CZ" sz="2000">
                <a:latin typeface="Comic Sans MS" panose="030F0702030302020204" pitchFamily="66" charset="0"/>
              </a:rPr>
              <a:t>, </a:t>
            </a:r>
            <a:br>
              <a:rPr lang="en-US" altLang="cs-CZ" sz="2000">
                <a:latin typeface="Comic Sans MS" panose="030F0702030302020204" pitchFamily="66" charset="0"/>
              </a:rPr>
            </a:br>
            <a:r>
              <a:rPr lang="en-US" altLang="cs-CZ" sz="2000">
                <a:latin typeface="Comic Sans MS" panose="030F0702030302020204" pitchFamily="66" charset="0"/>
              </a:rPr>
              <a:t>all</a:t>
            </a:r>
            <a:r>
              <a:rPr lang="cs-CZ" altLang="cs-CZ" sz="2000">
                <a:latin typeface="Comic Sans MS" panose="030F0702030302020204" pitchFamily="66" charset="0"/>
              </a:rPr>
              <a:t> Tc </a:t>
            </a:r>
            <a:r>
              <a:rPr lang="en-US" altLang="cs-CZ" sz="2000">
                <a:latin typeface="Comic Sans MS" panose="030F0702030302020204" pitchFamily="66" charset="0"/>
              </a:rPr>
              <a:t>isotopes have t</a:t>
            </a:r>
            <a:r>
              <a:rPr lang="en-US" altLang="cs-CZ" sz="2000" baseline="-25000">
                <a:latin typeface="Comic Sans MS" panose="030F0702030302020204" pitchFamily="66" charset="0"/>
              </a:rPr>
              <a:t>1/2</a:t>
            </a:r>
            <a:r>
              <a:rPr lang="en-US" altLang="cs-CZ" sz="2000">
                <a:latin typeface="Comic Sans MS" panose="030F0702030302020204" pitchFamily="66" charset="0"/>
              </a:rPr>
              <a:t> &lt;</a:t>
            </a:r>
            <a:r>
              <a:rPr lang="cs-CZ" altLang="cs-CZ" sz="2000">
                <a:latin typeface="Comic Sans MS" panose="030F0702030302020204" pitchFamily="66" charset="0"/>
              </a:rPr>
              <a:t> 10</a:t>
            </a:r>
            <a:r>
              <a:rPr lang="cs-CZ" altLang="cs-CZ" sz="2000" baseline="30000">
                <a:latin typeface="Comic Sans MS" panose="030F0702030302020204" pitchFamily="66" charset="0"/>
              </a:rPr>
              <a:t>6</a:t>
            </a:r>
            <a:r>
              <a:rPr lang="cs-CZ" altLang="cs-CZ" sz="2000">
                <a:latin typeface="Comic Sans MS" panose="030F0702030302020204" pitchFamily="66" charset="0"/>
              </a:rPr>
              <a:t> let </a:t>
            </a:r>
            <a:br>
              <a:rPr lang="en-US" altLang="cs-CZ" sz="2000">
                <a:latin typeface="Comic Sans MS" panose="030F0702030302020204" pitchFamily="66" charset="0"/>
              </a:rPr>
            </a:br>
            <a:r>
              <a:rPr lang="cs-CZ" altLang="cs-CZ" sz="2000">
                <a:latin typeface="Comic Sans MS" panose="030F0702030302020204" pitchFamily="66" charset="0"/>
              </a:rPr>
              <a:t>– </a:t>
            </a:r>
            <a:r>
              <a:rPr lang="en-US" altLang="cs-CZ" sz="2000">
                <a:latin typeface="Comic Sans MS" panose="030F0702030302020204" pitchFamily="66" charset="0"/>
              </a:rPr>
              <a:t>Tc could not survive from the Big Bang</a:t>
            </a:r>
            <a:endParaRPr lang="cs-CZ" altLang="cs-CZ" sz="2000">
              <a:latin typeface="Comic Sans MS" panose="030F0702030302020204" pitchFamily="66" charset="0"/>
            </a:endParaRPr>
          </a:p>
          <a:p>
            <a:pPr lvl="1"/>
            <a:r>
              <a:rPr lang="en-US" altLang="cs-CZ" sz="2000">
                <a:latin typeface="Comic Sans MS" panose="030F0702030302020204" pitchFamily="66" charset="0"/>
              </a:rPr>
              <a:t>Different elemental abundance observed in stars</a:t>
            </a:r>
            <a:endParaRPr lang="cs-CZ" altLang="cs-CZ" sz="2000">
              <a:latin typeface="Comic Sans MS" panose="030F0702030302020204" pitchFamily="66" charset="0"/>
            </a:endParaRPr>
          </a:p>
          <a:p>
            <a:endParaRPr lang="en-US" altLang="cs-CZ" sz="2000">
              <a:latin typeface="Comic Sans MS" panose="030F0702030302020204" pitchFamily="66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Zástupný symbol pro datum 4">
            <a:extLst>
              <a:ext uri="{FF2B5EF4-FFF2-40B4-BE49-F238E27FC236}">
                <a16:creationId xmlns:a16="http://schemas.microsoft.com/office/drawing/2014/main" id="{EF16C181-138A-9D62-B0FE-851E714D5264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cs-CZ" sz="1400">
                <a:solidFill>
                  <a:srgbClr val="0033CC"/>
                </a:solidFill>
                <a:latin typeface="Comic Sans MS" panose="030F0702030302020204" pitchFamily="66" charset="0"/>
              </a:rPr>
              <a:t>ÚČJF MFF / Hejnice, 10.4.2026</a:t>
            </a:r>
            <a:endParaRPr kumimoji="0" lang="en-CA" altLang="cs-CZ" sz="1400">
              <a:solidFill>
                <a:srgbClr val="0033CC"/>
              </a:solidFill>
              <a:latin typeface="Comic Sans MS" panose="030F0702030302020204" pitchFamily="66" charset="0"/>
            </a:endParaRPr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69FFE537-25A5-0E25-71BF-BBAB8571396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cs-CZ">
                <a:latin typeface="Comic Sans MS" panose="030F0702030302020204" pitchFamily="66" charset="0"/>
              </a:rPr>
              <a:t>Conditions for production of isotopes</a:t>
            </a:r>
            <a:endParaRPr lang="cs-CZ" altLang="cs-CZ">
              <a:latin typeface="Comic Sans MS" panose="030F0702030302020204" pitchFamily="66" charset="0"/>
            </a:endParaRPr>
          </a:p>
        </p:txBody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E45E78CD-8747-D4A7-97D8-2EE6E7FC86BA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914400"/>
            <a:ext cx="7848600" cy="1524000"/>
          </a:xfrm>
        </p:spPr>
        <p:txBody>
          <a:bodyPr/>
          <a:lstStyle/>
          <a:p>
            <a:pPr marL="381000" indent="-381000">
              <a:buFont typeface="Wingdings" panose="05000000000000000000" pitchFamily="2" charset="2"/>
              <a:buNone/>
            </a:pPr>
            <a:r>
              <a:rPr lang="en-US" altLang="cs-CZ" sz="2000" dirty="0">
                <a:latin typeface="Comic Sans MS" panose="030F0702030302020204" pitchFamily="66" charset="0"/>
              </a:rPr>
              <a:t>There are not many suitable places</a:t>
            </a:r>
            <a:endParaRPr lang="cs-CZ" altLang="cs-CZ" sz="2000" dirty="0">
              <a:latin typeface="Comic Sans MS" panose="030F0702030302020204" pitchFamily="66" charset="0"/>
            </a:endParaRPr>
          </a:p>
          <a:p>
            <a:pPr marL="381000" indent="-381000">
              <a:buClr>
                <a:srgbClr val="FF0000"/>
              </a:buClr>
              <a:buSzTx/>
              <a:buFont typeface="Wingdings" panose="05000000000000000000" pitchFamily="2" charset="2"/>
              <a:buAutoNum type="arabicParenR"/>
            </a:pPr>
            <a:r>
              <a:rPr lang="en-US" altLang="cs-CZ" sz="2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Big Bang</a:t>
            </a:r>
            <a:endParaRPr lang="cs-CZ" altLang="cs-CZ" sz="20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pPr marL="381000" indent="-381000">
              <a:buClr>
                <a:srgbClr val="FF0000"/>
              </a:buClr>
              <a:buSzTx/>
              <a:buFont typeface="Wingdings" panose="05000000000000000000" pitchFamily="2" charset="2"/>
              <a:buAutoNum type="arabicParenR"/>
            </a:pPr>
            <a:r>
              <a:rPr lang="en-US" altLang="cs-CZ" sz="2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Stars</a:t>
            </a:r>
            <a:r>
              <a:rPr lang="cs-CZ" altLang="cs-CZ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20485" name="Rectangle 4">
            <a:extLst>
              <a:ext uri="{FF2B5EF4-FFF2-40B4-BE49-F238E27FC236}">
                <a16:creationId xmlns:a16="http://schemas.microsoft.com/office/drawing/2014/main" id="{B5EA34A2-536E-A941-5DFF-A2EC0BD0DB93}"/>
              </a:ext>
            </a:extLst>
          </p:cNvPr>
          <p:cNvSpPr>
            <a:spLocks noGrp="1" noChangeArrowheads="1"/>
          </p:cNvSpPr>
          <p:nvPr>
            <p:ph type="body" sz="half" idx="2"/>
          </p:nvPr>
        </p:nvSpPr>
        <p:spPr>
          <a:xfrm>
            <a:off x="533400" y="2286000"/>
            <a:ext cx="8153400" cy="3962400"/>
          </a:xfrm>
        </p:spPr>
        <p:txBody>
          <a:bodyPr/>
          <a:lstStyle/>
          <a:p>
            <a:r>
              <a:rPr lang="en-US" altLang="cs-CZ" sz="2000">
                <a:latin typeface="Comic Sans MS" panose="030F0702030302020204" pitchFamily="66" charset="0"/>
              </a:rPr>
              <a:t>Beginning of 1950’s – it became evident that isotopes are produced in stars</a:t>
            </a:r>
            <a:endParaRPr lang="cs-CZ" altLang="cs-CZ" sz="2000">
              <a:latin typeface="Comic Sans MS" panose="030F0702030302020204" pitchFamily="66" charset="0"/>
            </a:endParaRPr>
          </a:p>
          <a:p>
            <a:pPr lvl="1"/>
            <a:r>
              <a:rPr lang="cs-CZ" altLang="cs-CZ" sz="2000">
                <a:latin typeface="Comic Sans MS" panose="030F0702030302020204" pitchFamily="66" charset="0"/>
              </a:rPr>
              <a:t>1952 – Merill </a:t>
            </a:r>
            <a:r>
              <a:rPr lang="en-US" altLang="cs-CZ" sz="2000">
                <a:latin typeface="Comic Sans MS" panose="030F0702030302020204" pitchFamily="66" charset="0"/>
              </a:rPr>
              <a:t>observed </a:t>
            </a:r>
            <a:r>
              <a:rPr lang="cs-CZ" altLang="cs-CZ" sz="2000">
                <a:latin typeface="Comic Sans MS" panose="030F0702030302020204" pitchFamily="66" charset="0"/>
              </a:rPr>
              <a:t>Tc</a:t>
            </a:r>
            <a:r>
              <a:rPr lang="en-US" altLang="cs-CZ" sz="2000">
                <a:latin typeface="Comic Sans MS" panose="030F0702030302020204" pitchFamily="66" charset="0"/>
              </a:rPr>
              <a:t> in spectra of several stars</a:t>
            </a:r>
            <a:r>
              <a:rPr lang="cs-CZ" altLang="cs-CZ" sz="2000">
                <a:latin typeface="Comic Sans MS" panose="030F0702030302020204" pitchFamily="66" charset="0"/>
              </a:rPr>
              <a:t>, </a:t>
            </a:r>
            <a:br>
              <a:rPr lang="en-US" altLang="cs-CZ" sz="2000">
                <a:latin typeface="Comic Sans MS" panose="030F0702030302020204" pitchFamily="66" charset="0"/>
              </a:rPr>
            </a:br>
            <a:r>
              <a:rPr lang="en-US" altLang="cs-CZ" sz="2000">
                <a:latin typeface="Comic Sans MS" panose="030F0702030302020204" pitchFamily="66" charset="0"/>
              </a:rPr>
              <a:t>all</a:t>
            </a:r>
            <a:r>
              <a:rPr lang="cs-CZ" altLang="cs-CZ" sz="2000">
                <a:latin typeface="Comic Sans MS" panose="030F0702030302020204" pitchFamily="66" charset="0"/>
              </a:rPr>
              <a:t> Tc </a:t>
            </a:r>
            <a:r>
              <a:rPr lang="en-US" altLang="cs-CZ" sz="2000">
                <a:latin typeface="Comic Sans MS" panose="030F0702030302020204" pitchFamily="66" charset="0"/>
              </a:rPr>
              <a:t>isotopes have t</a:t>
            </a:r>
            <a:r>
              <a:rPr lang="en-US" altLang="cs-CZ" sz="2000" baseline="-25000">
                <a:latin typeface="Comic Sans MS" panose="030F0702030302020204" pitchFamily="66" charset="0"/>
              </a:rPr>
              <a:t>1/2</a:t>
            </a:r>
            <a:r>
              <a:rPr lang="en-US" altLang="cs-CZ" sz="2000">
                <a:latin typeface="Comic Sans MS" panose="030F0702030302020204" pitchFamily="66" charset="0"/>
              </a:rPr>
              <a:t> &lt;</a:t>
            </a:r>
            <a:r>
              <a:rPr lang="cs-CZ" altLang="cs-CZ" sz="2000">
                <a:latin typeface="Comic Sans MS" panose="030F0702030302020204" pitchFamily="66" charset="0"/>
              </a:rPr>
              <a:t> 10</a:t>
            </a:r>
            <a:r>
              <a:rPr lang="cs-CZ" altLang="cs-CZ" sz="2000" baseline="30000">
                <a:latin typeface="Comic Sans MS" panose="030F0702030302020204" pitchFamily="66" charset="0"/>
              </a:rPr>
              <a:t>6</a:t>
            </a:r>
            <a:r>
              <a:rPr lang="cs-CZ" altLang="cs-CZ" sz="2000">
                <a:latin typeface="Comic Sans MS" panose="030F0702030302020204" pitchFamily="66" charset="0"/>
              </a:rPr>
              <a:t> let </a:t>
            </a:r>
            <a:br>
              <a:rPr lang="en-US" altLang="cs-CZ" sz="2000">
                <a:latin typeface="Comic Sans MS" panose="030F0702030302020204" pitchFamily="66" charset="0"/>
              </a:rPr>
            </a:br>
            <a:r>
              <a:rPr lang="cs-CZ" altLang="cs-CZ" sz="2000">
                <a:latin typeface="Comic Sans MS" panose="030F0702030302020204" pitchFamily="66" charset="0"/>
              </a:rPr>
              <a:t>– </a:t>
            </a:r>
            <a:r>
              <a:rPr lang="en-US" altLang="cs-CZ" sz="2000">
                <a:latin typeface="Comic Sans MS" panose="030F0702030302020204" pitchFamily="66" charset="0"/>
              </a:rPr>
              <a:t>Tc could not survive from the Big Bang</a:t>
            </a:r>
            <a:endParaRPr lang="cs-CZ" altLang="cs-CZ" sz="2000">
              <a:latin typeface="Comic Sans MS" panose="030F0702030302020204" pitchFamily="66" charset="0"/>
            </a:endParaRPr>
          </a:p>
          <a:p>
            <a:pPr lvl="1"/>
            <a:r>
              <a:rPr lang="en-US" altLang="cs-CZ" sz="2000">
                <a:latin typeface="Comic Sans MS" panose="030F0702030302020204" pitchFamily="66" charset="0"/>
              </a:rPr>
              <a:t>Different elemental abundance observed in stars</a:t>
            </a:r>
            <a:endParaRPr lang="cs-CZ" altLang="cs-CZ" sz="2000">
              <a:latin typeface="Comic Sans MS" panose="030F0702030302020204" pitchFamily="66" charset="0"/>
            </a:endParaRPr>
          </a:p>
          <a:p>
            <a:endParaRPr lang="en-US" altLang="cs-CZ" sz="2000">
              <a:latin typeface="Comic Sans MS" panose="030F0702030302020204" pitchFamily="66" charset="0"/>
            </a:endParaRPr>
          </a:p>
          <a:p>
            <a:r>
              <a:rPr lang="en-US" altLang="cs-CZ" sz="2000">
                <a:latin typeface="Comic Sans MS" panose="030F0702030302020204" pitchFamily="66" charset="0"/>
              </a:rPr>
              <a:t>Mid 19</a:t>
            </a:r>
            <a:r>
              <a:rPr lang="cs-CZ" altLang="cs-CZ" sz="2000">
                <a:latin typeface="Comic Sans MS" panose="030F0702030302020204" pitchFamily="66" charset="0"/>
              </a:rPr>
              <a:t>50</a:t>
            </a:r>
            <a:r>
              <a:rPr lang="en-US" altLang="cs-CZ" sz="2000">
                <a:latin typeface="Comic Sans MS" panose="030F0702030302020204" pitchFamily="66" charset="0"/>
              </a:rPr>
              <a:t>’s – possible ways of elemental production formulated</a:t>
            </a:r>
            <a:endParaRPr lang="cs-CZ" altLang="cs-CZ" sz="2000">
              <a:latin typeface="Comic Sans MS" panose="030F0702030302020204" pitchFamily="66" charset="0"/>
            </a:endParaRPr>
          </a:p>
          <a:p>
            <a:pPr lvl="1"/>
            <a:r>
              <a:rPr lang="cs-CZ" altLang="cs-CZ" sz="2000">
                <a:latin typeface="Comic Sans MS" panose="030F0702030302020204" pitchFamily="66" charset="0"/>
              </a:rPr>
              <a:t>1957 – </a:t>
            </a:r>
            <a:r>
              <a:rPr lang="en-US" altLang="cs-CZ" sz="2000">
                <a:latin typeface="Comic Sans MS" panose="030F0702030302020204" pitchFamily="66" charset="0"/>
              </a:rPr>
              <a:t>Burbidge, Burbidge, Fowler, Hoyle &amp;</a:t>
            </a:r>
            <a:r>
              <a:rPr lang="cs-CZ" altLang="cs-CZ" sz="2000">
                <a:latin typeface="Comic Sans MS" panose="030F0702030302020204" pitchFamily="66" charset="0"/>
              </a:rPr>
              <a:t> Cameron</a:t>
            </a:r>
          </a:p>
          <a:p>
            <a:r>
              <a:rPr lang="en-US" altLang="cs-CZ" sz="2000">
                <a:latin typeface="Comic Sans MS" panose="030F0702030302020204" pitchFamily="66" charset="0"/>
              </a:rPr>
              <a:t>Big Bang produced only</a:t>
            </a:r>
            <a:r>
              <a:rPr lang="cs-CZ" altLang="cs-CZ" sz="2000">
                <a:latin typeface="Comic Sans MS" panose="030F0702030302020204" pitchFamily="66" charset="0"/>
              </a:rPr>
              <a:t> H</a:t>
            </a:r>
            <a:r>
              <a:rPr lang="en-US" altLang="cs-CZ" sz="2000">
                <a:latin typeface="Comic Sans MS" panose="030F0702030302020204" pitchFamily="66" charset="0"/>
              </a:rPr>
              <a:t> (75%)</a:t>
            </a:r>
            <a:r>
              <a:rPr lang="cs-CZ" altLang="cs-CZ" sz="2000">
                <a:latin typeface="Comic Sans MS" panose="030F0702030302020204" pitchFamily="66" charset="0"/>
              </a:rPr>
              <a:t>, He</a:t>
            </a:r>
            <a:r>
              <a:rPr lang="en-US" altLang="cs-CZ" sz="2000">
                <a:latin typeface="Comic Sans MS" panose="030F0702030302020204" pitchFamily="66" charset="0"/>
              </a:rPr>
              <a:t> (25%)</a:t>
            </a:r>
            <a:r>
              <a:rPr lang="cs-CZ" altLang="cs-CZ" sz="2000">
                <a:latin typeface="Comic Sans MS" panose="030F0702030302020204" pitchFamily="66" charset="0"/>
              </a:rPr>
              <a:t>, Li (10</a:t>
            </a:r>
            <a:r>
              <a:rPr lang="cs-CZ" altLang="cs-CZ" sz="2000" baseline="30000">
                <a:latin typeface="Comic Sans MS" panose="030F0702030302020204" pitchFamily="66" charset="0"/>
              </a:rPr>
              <a:t>-10</a:t>
            </a:r>
            <a:r>
              <a:rPr lang="cs-CZ" altLang="cs-CZ" sz="2000">
                <a:latin typeface="Comic Sans MS" panose="030F0702030302020204" pitchFamily="66" charset="0"/>
              </a:rPr>
              <a:t>)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2D6F26-91BB-9D63-01DA-F08BEE66CA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Zástupný symbol pro datum 4">
            <a:extLst>
              <a:ext uri="{FF2B5EF4-FFF2-40B4-BE49-F238E27FC236}">
                <a16:creationId xmlns:a16="http://schemas.microsoft.com/office/drawing/2014/main" id="{609B85E2-5FF1-A91D-A4A1-7FBC0C5EEAA4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cs-CZ" sz="1400">
                <a:solidFill>
                  <a:srgbClr val="0033CC"/>
                </a:solidFill>
                <a:latin typeface="Comic Sans MS" panose="030F0702030302020204" pitchFamily="66" charset="0"/>
              </a:rPr>
              <a:t>ÚČJF MFF / Hejnice, 10.4.2026</a:t>
            </a:r>
            <a:endParaRPr kumimoji="0" lang="en-CA" altLang="cs-CZ" sz="1400">
              <a:solidFill>
                <a:srgbClr val="0033CC"/>
              </a:solidFill>
              <a:latin typeface="Comic Sans MS" panose="030F0702030302020204" pitchFamily="66" charset="0"/>
            </a:endParaRPr>
          </a:p>
        </p:txBody>
      </p:sp>
      <p:sp>
        <p:nvSpPr>
          <p:cNvPr id="22532" name="Rectangle 3">
            <a:extLst>
              <a:ext uri="{FF2B5EF4-FFF2-40B4-BE49-F238E27FC236}">
                <a16:creationId xmlns:a16="http://schemas.microsoft.com/office/drawing/2014/main" id="{EF62A355-8720-1969-E3F4-A83CB9E2EF9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cs-CZ">
                <a:latin typeface="Comic Sans MS" panose="030F0702030302020204" pitchFamily="66" charset="0"/>
              </a:rPr>
              <a:t>Production of new isotopes</a:t>
            </a:r>
            <a:endParaRPr lang="cs-CZ" altLang="cs-CZ">
              <a:latin typeface="Comic Sans MS" panose="030F0702030302020204" pitchFamily="66" charset="0"/>
            </a:endParaRPr>
          </a:p>
        </p:txBody>
      </p:sp>
      <p:sp>
        <p:nvSpPr>
          <p:cNvPr id="22534" name="Rectangle 5">
            <a:extLst>
              <a:ext uri="{FF2B5EF4-FFF2-40B4-BE49-F238E27FC236}">
                <a16:creationId xmlns:a16="http://schemas.microsoft.com/office/drawing/2014/main" id="{BC940E41-6C6A-D65E-DA53-4E0979924708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152399" y="990600"/>
            <a:ext cx="5486400" cy="1828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cs-CZ" sz="2000" dirty="0">
                <a:latin typeface="Comic Sans MS" panose="030F0702030302020204" pitchFamily="66" charset="0"/>
              </a:rPr>
              <a:t>Heavier isotopes come from fusion of lighter ones</a:t>
            </a:r>
          </a:p>
          <a:p>
            <a:pPr>
              <a:lnSpc>
                <a:spcPct val="90000"/>
              </a:lnSpc>
            </a:pPr>
            <a:r>
              <a:rPr lang="en-US" altLang="cs-CZ" sz="2000" b="1" dirty="0">
                <a:latin typeface="Comic Sans MS" panose="030F0702030302020204" pitchFamily="66" charset="0"/>
              </a:rPr>
              <a:t>All isotopes up to Fe region produced </a:t>
            </a:r>
            <a:r>
              <a:rPr lang="en-US" altLang="cs-CZ" sz="2000" dirty="0">
                <a:latin typeface="Comic Sans MS" panose="030F0702030302020204" pitchFamily="66" charset="0"/>
              </a:rPr>
              <a:t>during different “stages”</a:t>
            </a:r>
            <a:br>
              <a:rPr lang="en-US" altLang="cs-CZ" sz="2000" b="1" dirty="0">
                <a:latin typeface="Comic Sans MS" panose="030F0702030302020204" pitchFamily="66" charset="0"/>
              </a:rPr>
            </a:br>
            <a:r>
              <a:rPr lang="en-US" altLang="cs-CZ" sz="2000" dirty="0">
                <a:latin typeface="Comic Sans MS" panose="030F0702030302020204" pitchFamily="66" charset="0"/>
              </a:rPr>
              <a:t>(different T (energy) needed for fusion of different elements)</a:t>
            </a:r>
          </a:p>
          <a:p>
            <a:pPr>
              <a:lnSpc>
                <a:spcPct val="90000"/>
              </a:lnSpc>
            </a:pPr>
            <a:endParaRPr lang="en-US" altLang="cs-CZ" sz="2000" dirty="0">
              <a:latin typeface="Comic Sans MS" panose="030F0702030302020204" pitchFamily="66" charset="0"/>
            </a:endParaRPr>
          </a:p>
          <a:p>
            <a:pPr>
              <a:lnSpc>
                <a:spcPct val="90000"/>
              </a:lnSpc>
            </a:pPr>
            <a:endParaRPr lang="en-US" altLang="cs-CZ" sz="2000" dirty="0">
              <a:latin typeface="Comic Sans MS" panose="030F0702030302020204" pitchFamily="66" charset="0"/>
            </a:endParaRPr>
          </a:p>
        </p:txBody>
      </p:sp>
      <p:pic>
        <p:nvPicPr>
          <p:cNvPr id="2" name="Picture 7" descr="redgiant">
            <a:extLst>
              <a:ext uri="{FF2B5EF4-FFF2-40B4-BE49-F238E27FC236}">
                <a16:creationId xmlns:a16="http://schemas.microsoft.com/office/drawing/2014/main" id="{0D4986DB-AB88-BE9E-A9FE-DBF4E0F732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1" y="3505200"/>
            <a:ext cx="3045512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761026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A39F2A-8983-B10C-F789-E3992DA564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Zástupný symbol pro datum 4">
            <a:extLst>
              <a:ext uri="{FF2B5EF4-FFF2-40B4-BE49-F238E27FC236}">
                <a16:creationId xmlns:a16="http://schemas.microsoft.com/office/drawing/2014/main" id="{24F83A7D-D222-7181-3B1E-CD68275BCA6F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cs-CZ" sz="1400">
                <a:solidFill>
                  <a:srgbClr val="0033CC"/>
                </a:solidFill>
                <a:latin typeface="Comic Sans MS" panose="030F0702030302020204" pitchFamily="66" charset="0"/>
              </a:rPr>
              <a:t>ÚČJF MFF / Hejnice, 10.4.2026</a:t>
            </a:r>
            <a:endParaRPr kumimoji="0" lang="en-CA" altLang="cs-CZ" sz="1400">
              <a:solidFill>
                <a:srgbClr val="0033CC"/>
              </a:solidFill>
              <a:latin typeface="Comic Sans MS" panose="030F0702030302020204" pitchFamily="66" charset="0"/>
            </a:endParaRPr>
          </a:p>
        </p:txBody>
      </p:sp>
      <p:sp>
        <p:nvSpPr>
          <p:cNvPr id="22532" name="Rectangle 3">
            <a:extLst>
              <a:ext uri="{FF2B5EF4-FFF2-40B4-BE49-F238E27FC236}">
                <a16:creationId xmlns:a16="http://schemas.microsoft.com/office/drawing/2014/main" id="{47E2C765-6202-7096-DD71-5CB5A04B234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cs-CZ">
                <a:latin typeface="Comic Sans MS" panose="030F0702030302020204" pitchFamily="66" charset="0"/>
              </a:rPr>
              <a:t>Production of new isotopes</a:t>
            </a:r>
            <a:endParaRPr lang="cs-CZ" altLang="cs-CZ">
              <a:latin typeface="Comic Sans MS" panose="030F0702030302020204" pitchFamily="66" charset="0"/>
            </a:endParaRPr>
          </a:p>
        </p:txBody>
      </p:sp>
      <p:sp>
        <p:nvSpPr>
          <p:cNvPr id="22534" name="Rectangle 5">
            <a:extLst>
              <a:ext uri="{FF2B5EF4-FFF2-40B4-BE49-F238E27FC236}">
                <a16:creationId xmlns:a16="http://schemas.microsoft.com/office/drawing/2014/main" id="{6A5D1739-C347-12F3-2026-CA20B3BB24B4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152399" y="990600"/>
            <a:ext cx="5486400" cy="1828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cs-CZ" sz="2000" dirty="0">
                <a:latin typeface="Comic Sans MS" panose="030F0702030302020204" pitchFamily="66" charset="0"/>
              </a:rPr>
              <a:t>Heavier isotopes come from fusion of lighter ones</a:t>
            </a:r>
          </a:p>
          <a:p>
            <a:pPr>
              <a:lnSpc>
                <a:spcPct val="90000"/>
              </a:lnSpc>
            </a:pPr>
            <a:r>
              <a:rPr lang="en-US" altLang="cs-CZ" sz="2000" b="1" dirty="0">
                <a:latin typeface="Comic Sans MS" panose="030F0702030302020204" pitchFamily="66" charset="0"/>
              </a:rPr>
              <a:t>All isotopes up to Fe region produced </a:t>
            </a:r>
            <a:r>
              <a:rPr lang="en-US" altLang="cs-CZ" sz="2000" dirty="0">
                <a:latin typeface="Comic Sans MS" panose="030F0702030302020204" pitchFamily="66" charset="0"/>
              </a:rPr>
              <a:t>during different “stages”</a:t>
            </a:r>
            <a:br>
              <a:rPr lang="en-US" altLang="cs-CZ" sz="2000" b="1" dirty="0">
                <a:latin typeface="Comic Sans MS" panose="030F0702030302020204" pitchFamily="66" charset="0"/>
              </a:rPr>
            </a:br>
            <a:r>
              <a:rPr lang="en-US" altLang="cs-CZ" sz="2000" dirty="0">
                <a:latin typeface="Comic Sans MS" panose="030F0702030302020204" pitchFamily="66" charset="0"/>
              </a:rPr>
              <a:t>(different T (energy) needed for fusion of different elements)</a:t>
            </a:r>
          </a:p>
          <a:p>
            <a:pPr>
              <a:lnSpc>
                <a:spcPct val="90000"/>
              </a:lnSpc>
            </a:pPr>
            <a:endParaRPr lang="en-US" altLang="cs-CZ" sz="2000" dirty="0">
              <a:latin typeface="Comic Sans MS" panose="030F0702030302020204" pitchFamily="66" charset="0"/>
            </a:endParaRPr>
          </a:p>
          <a:p>
            <a:pPr>
              <a:lnSpc>
                <a:spcPct val="90000"/>
              </a:lnSpc>
            </a:pPr>
            <a:endParaRPr lang="en-US" altLang="cs-CZ" sz="2000" dirty="0">
              <a:latin typeface="Comic Sans MS" panose="030F0702030302020204" pitchFamily="66" charset="0"/>
            </a:endParaRPr>
          </a:p>
        </p:txBody>
      </p:sp>
      <p:pic>
        <p:nvPicPr>
          <p:cNvPr id="2" name="Picture 7" descr="redgiant">
            <a:extLst>
              <a:ext uri="{FF2B5EF4-FFF2-40B4-BE49-F238E27FC236}">
                <a16:creationId xmlns:a16="http://schemas.microsoft.com/office/drawing/2014/main" id="{1036E8BE-0408-35C0-0B30-4C4FD01D2D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1" y="3505200"/>
            <a:ext cx="3045512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8">
            <a:extLst>
              <a:ext uri="{FF2B5EF4-FFF2-40B4-BE49-F238E27FC236}">
                <a16:creationId xmlns:a16="http://schemas.microsoft.com/office/drawing/2014/main" id="{042878A7-26DA-179E-584C-F0979DA27D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3361990"/>
            <a:ext cx="3429000" cy="28800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278357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Zástupný symbol pro datum 4">
            <a:extLst>
              <a:ext uri="{FF2B5EF4-FFF2-40B4-BE49-F238E27FC236}">
                <a16:creationId xmlns:a16="http://schemas.microsoft.com/office/drawing/2014/main" id="{0E7531BA-185E-FA47-E125-0E2A1C056663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cs-CZ" sz="1400">
                <a:solidFill>
                  <a:srgbClr val="0033CC"/>
                </a:solidFill>
                <a:latin typeface="Comic Sans MS" panose="030F0702030302020204" pitchFamily="66" charset="0"/>
              </a:rPr>
              <a:t>ÚČJF MFF / Hejnice, 10.4.2026</a:t>
            </a:r>
            <a:endParaRPr kumimoji="0" lang="en-CA" altLang="cs-CZ" sz="1400">
              <a:solidFill>
                <a:srgbClr val="0033CC"/>
              </a:solidFill>
              <a:latin typeface="Comic Sans MS" panose="030F0702030302020204" pitchFamily="66" charset="0"/>
            </a:endParaRPr>
          </a:p>
        </p:txBody>
      </p:sp>
      <p:sp>
        <p:nvSpPr>
          <p:cNvPr id="22532" name="Rectangle 3">
            <a:extLst>
              <a:ext uri="{FF2B5EF4-FFF2-40B4-BE49-F238E27FC236}">
                <a16:creationId xmlns:a16="http://schemas.microsoft.com/office/drawing/2014/main" id="{6459BF21-B6FF-CEE1-429F-7BE05C0E3E4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cs-CZ">
                <a:latin typeface="Comic Sans MS" panose="030F0702030302020204" pitchFamily="66" charset="0"/>
              </a:rPr>
              <a:t>Production of new isotopes</a:t>
            </a:r>
            <a:endParaRPr lang="cs-CZ" altLang="cs-CZ">
              <a:latin typeface="Comic Sans MS" panose="030F0702030302020204" pitchFamily="66" charset="0"/>
            </a:endParaRPr>
          </a:p>
        </p:txBody>
      </p:sp>
      <p:sp>
        <p:nvSpPr>
          <p:cNvPr id="22534" name="Rectangle 5">
            <a:extLst>
              <a:ext uri="{FF2B5EF4-FFF2-40B4-BE49-F238E27FC236}">
                <a16:creationId xmlns:a16="http://schemas.microsoft.com/office/drawing/2014/main" id="{E3FABAEC-A16F-1492-BFC0-F4097DF45CEE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152399" y="990600"/>
            <a:ext cx="5486400" cy="1828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cs-CZ" sz="2000" dirty="0">
                <a:latin typeface="Comic Sans MS" panose="030F0702030302020204" pitchFamily="66" charset="0"/>
              </a:rPr>
              <a:t>Heavier isotopes come from fusion of lighter ones</a:t>
            </a:r>
          </a:p>
          <a:p>
            <a:pPr>
              <a:lnSpc>
                <a:spcPct val="90000"/>
              </a:lnSpc>
            </a:pPr>
            <a:r>
              <a:rPr lang="en-US" altLang="cs-CZ" sz="2000" b="1" dirty="0">
                <a:latin typeface="Comic Sans MS" panose="030F0702030302020204" pitchFamily="66" charset="0"/>
              </a:rPr>
              <a:t>All isotopes up to Fe region produced </a:t>
            </a:r>
            <a:r>
              <a:rPr lang="en-US" altLang="cs-CZ" sz="2000" dirty="0">
                <a:latin typeface="Comic Sans MS" panose="030F0702030302020204" pitchFamily="66" charset="0"/>
              </a:rPr>
              <a:t>during different “stages”</a:t>
            </a:r>
            <a:br>
              <a:rPr lang="en-US" altLang="cs-CZ" sz="2000" b="1" dirty="0">
                <a:latin typeface="Comic Sans MS" panose="030F0702030302020204" pitchFamily="66" charset="0"/>
              </a:rPr>
            </a:br>
            <a:r>
              <a:rPr lang="en-US" altLang="cs-CZ" sz="2000" dirty="0">
                <a:latin typeface="Comic Sans MS" panose="030F0702030302020204" pitchFamily="66" charset="0"/>
              </a:rPr>
              <a:t>(different T (energy) needed for fusion of different elements)</a:t>
            </a:r>
          </a:p>
          <a:p>
            <a:pPr>
              <a:lnSpc>
                <a:spcPct val="90000"/>
              </a:lnSpc>
            </a:pPr>
            <a:endParaRPr lang="en-US" altLang="cs-CZ" sz="2000" dirty="0">
              <a:latin typeface="Comic Sans MS" panose="030F0702030302020204" pitchFamily="66" charset="0"/>
            </a:endParaRPr>
          </a:p>
          <a:p>
            <a:pPr>
              <a:lnSpc>
                <a:spcPct val="90000"/>
              </a:lnSpc>
            </a:pPr>
            <a:endParaRPr lang="en-US" altLang="cs-CZ" sz="2000" dirty="0">
              <a:latin typeface="Comic Sans MS" panose="030F0702030302020204" pitchFamily="66" charset="0"/>
            </a:endParaRPr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73480B13-6BD0-2B12-5A77-94514D406F9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2F4F6"/>
              </a:clrFrom>
              <a:clrTo>
                <a:srgbClr val="F2F4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91200" y="758825"/>
            <a:ext cx="2920701" cy="2526150"/>
          </a:xfrm>
          <a:prstGeom prst="rect">
            <a:avLst/>
          </a:prstGeom>
        </p:spPr>
      </p:pic>
      <p:pic>
        <p:nvPicPr>
          <p:cNvPr id="2" name="Picture 7" descr="redgiant">
            <a:extLst>
              <a:ext uri="{FF2B5EF4-FFF2-40B4-BE49-F238E27FC236}">
                <a16:creationId xmlns:a16="http://schemas.microsoft.com/office/drawing/2014/main" id="{8FC6FD74-BE12-2FC0-6D56-23B8340415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1" y="3505200"/>
            <a:ext cx="3045512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8">
            <a:extLst>
              <a:ext uri="{FF2B5EF4-FFF2-40B4-BE49-F238E27FC236}">
                <a16:creationId xmlns:a16="http://schemas.microsoft.com/office/drawing/2014/main" id="{A7BC6DB6-8C94-5E1A-FF67-FD52F56280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3361990"/>
            <a:ext cx="3429000" cy="28800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07C004-4747-38A9-C98B-257720EB80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Zástupný symbol pro datum 3">
            <a:extLst>
              <a:ext uri="{FF2B5EF4-FFF2-40B4-BE49-F238E27FC236}">
                <a16:creationId xmlns:a16="http://schemas.microsoft.com/office/drawing/2014/main" id="{DFF3ACA0-7145-065C-0C55-0E4323ECAC74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cs-CZ" sz="1400" dirty="0">
                <a:solidFill>
                  <a:srgbClr val="0033CC"/>
                </a:solidFill>
                <a:latin typeface="Comic Sans MS" panose="030F0702030302020204" pitchFamily="66" charset="0"/>
              </a:rPr>
              <a:t>ÚČJF MFF / </a:t>
            </a:r>
            <a:r>
              <a:rPr kumimoji="0" lang="en-US" altLang="cs-CZ" sz="1400" dirty="0" err="1">
                <a:solidFill>
                  <a:srgbClr val="0033CC"/>
                </a:solidFill>
                <a:latin typeface="Comic Sans MS" panose="030F0702030302020204" pitchFamily="66" charset="0"/>
              </a:rPr>
              <a:t>Hejnice</a:t>
            </a:r>
            <a:r>
              <a:rPr kumimoji="0" lang="en-US" altLang="cs-CZ" sz="1400" dirty="0">
                <a:solidFill>
                  <a:srgbClr val="0033CC"/>
                </a:solidFill>
                <a:latin typeface="Comic Sans MS" panose="030F0702030302020204" pitchFamily="66" charset="0"/>
              </a:rPr>
              <a:t>, 10.4.2026</a:t>
            </a:r>
            <a:endParaRPr kumimoji="0" lang="en-CA" altLang="cs-CZ" sz="1400" dirty="0">
              <a:solidFill>
                <a:srgbClr val="0033CC"/>
              </a:solidFill>
              <a:latin typeface="Comic Sans MS" panose="030F0702030302020204" pitchFamily="66" charset="0"/>
            </a:endParaRPr>
          </a:p>
        </p:txBody>
      </p:sp>
      <p:sp>
        <p:nvSpPr>
          <p:cNvPr id="7171" name="Title 1">
            <a:extLst>
              <a:ext uri="{FF2B5EF4-FFF2-40B4-BE49-F238E27FC236}">
                <a16:creationId xmlns:a16="http://schemas.microsoft.com/office/drawing/2014/main" id="{061C7A57-A895-9B9E-C2B5-FF8C6B2FE4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066800"/>
            <a:ext cx="7924800" cy="1524000"/>
          </a:xfrm>
        </p:spPr>
        <p:txBody>
          <a:bodyPr anchor="ctr"/>
          <a:lstStyle/>
          <a:p>
            <a:r>
              <a:rPr lang="en-US" altLang="cs-CZ" sz="3200" dirty="0">
                <a:latin typeface="Comic Sans MS" panose="030F0702030302020204" pitchFamily="66" charset="0"/>
              </a:rPr>
              <a:t>Origin of Heavy Elements </a:t>
            </a:r>
            <a:br>
              <a:rPr lang="en-US" altLang="cs-CZ" sz="3200" dirty="0">
                <a:latin typeface="Comic Sans MS" panose="030F0702030302020204" pitchFamily="66" charset="0"/>
              </a:rPr>
            </a:br>
            <a:r>
              <a:rPr lang="en-US" altLang="cs-CZ" sz="3200" dirty="0">
                <a:latin typeface="Comic Sans MS" panose="030F0702030302020204" pitchFamily="66" charset="0"/>
              </a:rPr>
              <a:t>in the Universe</a:t>
            </a:r>
            <a:br>
              <a:rPr lang="cs-CZ" altLang="cs-CZ" sz="3200" dirty="0">
                <a:latin typeface="Comic Sans MS" panose="030F0702030302020204" pitchFamily="66" charset="0"/>
              </a:rPr>
            </a:br>
            <a:r>
              <a:rPr lang="cs-CZ" altLang="cs-CZ" dirty="0">
                <a:latin typeface="Comic Sans MS" panose="030F0702030302020204" pitchFamily="66" charset="0"/>
              </a:rPr>
              <a:t>(</a:t>
            </a:r>
            <a:r>
              <a:rPr lang="en-US" altLang="cs-CZ" dirty="0">
                <a:latin typeface="Comic Sans MS" panose="030F0702030302020204" pitchFamily="66" charset="0"/>
              </a:rPr>
              <a:t>view of a nuclear physicist</a:t>
            </a:r>
            <a:r>
              <a:rPr lang="cs-CZ" altLang="cs-CZ" dirty="0">
                <a:latin typeface="Comic Sans MS" panose="030F0702030302020204" pitchFamily="66" charset="0"/>
              </a:rPr>
              <a:t>)</a:t>
            </a:r>
            <a:endParaRPr lang="en-US" altLang="cs-CZ" dirty="0">
              <a:latin typeface="Comic Sans MS" panose="030F0702030302020204" pitchFamily="66" charset="0"/>
            </a:endParaRPr>
          </a:p>
        </p:txBody>
      </p:sp>
      <p:sp>
        <p:nvSpPr>
          <p:cNvPr id="7172" name="TextBox 3">
            <a:extLst>
              <a:ext uri="{FF2B5EF4-FFF2-40B4-BE49-F238E27FC236}">
                <a16:creationId xmlns:a16="http://schemas.microsoft.com/office/drawing/2014/main" id="{97793E42-CBDB-2056-B041-932E9937ED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1600" y="4864100"/>
            <a:ext cx="65532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GB" altLang="cs-CZ" b="1">
                <a:latin typeface="Comic Sans MS" panose="030F0702030302020204" pitchFamily="66" charset="0"/>
                <a:cs typeface="Arial" panose="020B0604020202020204" pitchFamily="34" charset="0"/>
              </a:rPr>
              <a:t>Milan Krtička</a:t>
            </a:r>
            <a:endParaRPr kumimoji="0" lang="cs-CZ" altLang="cs-CZ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cs-CZ" sz="2000" b="1">
                <a:latin typeface="Comic Sans MS" panose="030F0702030302020204" pitchFamily="66" charset="0"/>
                <a:cs typeface="Arial" panose="020B0604020202020204" pitchFamily="34" charset="0"/>
              </a:rPr>
              <a:t>Institute of Particle and Nuclear Physics</a:t>
            </a:r>
            <a:r>
              <a:rPr kumimoji="0" lang="cs-CZ" altLang="cs-CZ" sz="2000" b="1">
                <a:latin typeface="Comic Sans MS" panose="030F0702030302020204" pitchFamily="66" charset="0"/>
                <a:cs typeface="Arial" panose="020B0604020202020204" pitchFamily="34" charset="0"/>
              </a:rPr>
              <a:t>, </a:t>
            </a:r>
            <a:br>
              <a:rPr kumimoji="0" lang="en-US" altLang="cs-CZ" sz="2000" b="1">
                <a:latin typeface="Comic Sans MS" panose="030F0702030302020204" pitchFamily="66" charset="0"/>
                <a:cs typeface="Arial" panose="020B0604020202020204" pitchFamily="34" charset="0"/>
              </a:rPr>
            </a:br>
            <a:r>
              <a:rPr kumimoji="0" lang="cs-CZ" altLang="cs-CZ" sz="2000" b="1">
                <a:latin typeface="Comic Sans MS" panose="030F0702030302020204" pitchFamily="66" charset="0"/>
                <a:cs typeface="Arial" panose="020B0604020202020204" pitchFamily="34" charset="0"/>
              </a:rPr>
              <a:t>MFF UK</a:t>
            </a:r>
            <a:endParaRPr kumimoji="0" lang="en-GB" altLang="cs-CZ" sz="2000" b="1">
              <a:latin typeface="Comic Sans MS" panose="030F0702030302020204" pitchFamily="66" charset="0"/>
              <a:cs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en-GB" altLang="cs-CZ" sz="2000" b="1">
              <a:latin typeface="Comic Sans MS" panose="030F0702030302020204" pitchFamily="66" charset="0"/>
              <a:cs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569E1C8-EA53-A6DB-5350-20567BA7EC91}"/>
              </a:ext>
            </a:extLst>
          </p:cNvPr>
          <p:cNvSpPr txBox="1">
            <a:spLocks/>
          </p:cNvSpPr>
          <p:nvPr/>
        </p:nvSpPr>
        <p:spPr bwMode="auto">
          <a:xfrm>
            <a:off x="609600" y="2667000"/>
            <a:ext cx="79248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 kern="1200">
                <a:solidFill>
                  <a:srgbClr val="0033CC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0033CC"/>
                </a:solidFill>
                <a:latin typeface="Times New Roman" panose="02020603050405020304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0033CC"/>
                </a:solidFill>
                <a:latin typeface="Times New Roman" panose="02020603050405020304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0033CC"/>
                </a:solidFill>
                <a:latin typeface="Times New Roman" panose="02020603050405020304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0033CC"/>
                </a:solidFill>
                <a:latin typeface="Times New Roman" panose="02020603050405020304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0033CC"/>
                </a:solidFill>
                <a:latin typeface="Times New Roman" panose="02020603050405020304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0033CC"/>
                </a:solidFill>
                <a:latin typeface="Times New Roman" panose="02020603050405020304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0033CC"/>
                </a:solidFill>
                <a:latin typeface="Times New Roman" panose="02020603050405020304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0033CC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cs-CZ" dirty="0">
                <a:latin typeface="Comic Sans MS" panose="030F0702030302020204" pitchFamily="66" charset="0"/>
              </a:rPr>
              <a:t>(selected topics)</a:t>
            </a:r>
          </a:p>
        </p:txBody>
      </p:sp>
    </p:spTree>
    <p:extLst>
      <p:ext uri="{BB962C8B-B14F-4D97-AF65-F5344CB8AC3E}">
        <p14:creationId xmlns:p14="http://schemas.microsoft.com/office/powerpoint/2010/main" val="15930491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Zástupný symbol pro datum 4">
            <a:extLst>
              <a:ext uri="{FF2B5EF4-FFF2-40B4-BE49-F238E27FC236}">
                <a16:creationId xmlns:a16="http://schemas.microsoft.com/office/drawing/2014/main" id="{5E9B7870-DD4A-4573-24AD-5AB48542F2D5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cs-CZ" sz="1400">
                <a:solidFill>
                  <a:srgbClr val="0033CC"/>
                </a:solidFill>
                <a:latin typeface="Comic Sans MS" panose="030F0702030302020204" pitchFamily="66" charset="0"/>
              </a:rPr>
              <a:t>ÚČJF MFF / Hejnice, 10.4.2026</a:t>
            </a:r>
            <a:endParaRPr kumimoji="0" lang="en-CA" altLang="cs-CZ" sz="1400">
              <a:solidFill>
                <a:srgbClr val="0033CC"/>
              </a:solidFill>
              <a:latin typeface="Comic Sans MS" panose="030F0702030302020204" pitchFamily="66" charset="0"/>
            </a:endParaRPr>
          </a:p>
        </p:txBody>
      </p:sp>
      <p:pic>
        <p:nvPicPr>
          <p:cNvPr id="28675" name="Picture 16">
            <a:extLst>
              <a:ext uri="{FF2B5EF4-FFF2-40B4-BE49-F238E27FC236}">
                <a16:creationId xmlns:a16="http://schemas.microsoft.com/office/drawing/2014/main" id="{99BDADF8-DFA4-FE50-6724-FBE3B0A213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3209925"/>
            <a:ext cx="3962400" cy="3065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676" name="Rectangle 2">
            <a:extLst>
              <a:ext uri="{FF2B5EF4-FFF2-40B4-BE49-F238E27FC236}">
                <a16:creationId xmlns:a16="http://schemas.microsoft.com/office/drawing/2014/main" id="{56135DD3-C809-5B11-45DE-E0A31046430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cs-CZ">
                <a:latin typeface="Comic Sans MS" panose="030F0702030302020204" pitchFamily="66" charset="0"/>
              </a:rPr>
              <a:t>Origin of elements heavier than </a:t>
            </a:r>
            <a:r>
              <a:rPr lang="cs-CZ" altLang="cs-CZ">
                <a:latin typeface="Comic Sans MS" panose="030F0702030302020204" pitchFamily="66" charset="0"/>
              </a:rPr>
              <a:t>Fe</a:t>
            </a:r>
          </a:p>
        </p:txBody>
      </p:sp>
      <p:sp>
        <p:nvSpPr>
          <p:cNvPr id="28677" name="Rectangle 3">
            <a:extLst>
              <a:ext uri="{FF2B5EF4-FFF2-40B4-BE49-F238E27FC236}">
                <a16:creationId xmlns:a16="http://schemas.microsoft.com/office/drawing/2014/main" id="{8264956B-C4F8-6D3B-B31B-E3AE5DF35C70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838200"/>
            <a:ext cx="8458200" cy="2743200"/>
          </a:xfrm>
        </p:spPr>
        <p:txBody>
          <a:bodyPr/>
          <a:lstStyle/>
          <a:p>
            <a:r>
              <a:rPr lang="cs-CZ" altLang="cs-CZ" sz="2000" dirty="0">
                <a:latin typeface="Comic Sans MS" panose="030F0702030302020204" pitchFamily="66" charset="0"/>
              </a:rPr>
              <a:t>E</a:t>
            </a:r>
            <a:r>
              <a:rPr lang="en-US" altLang="cs-CZ" sz="2000" dirty="0">
                <a:latin typeface="Comic Sans MS" panose="030F0702030302020204" pitchFamily="66" charset="0"/>
              </a:rPr>
              <a:t> of particles</a:t>
            </a:r>
            <a:r>
              <a:rPr lang="cs-CZ" altLang="cs-CZ" sz="2000" dirty="0">
                <a:latin typeface="Comic Sans MS" panose="030F0702030302020204" pitchFamily="66" charset="0"/>
              </a:rPr>
              <a:t> (T) </a:t>
            </a:r>
            <a:r>
              <a:rPr lang="en-US" altLang="cs-CZ" sz="2000" dirty="0">
                <a:latin typeface="Comic Sans MS" panose="030F0702030302020204" pitchFamily="66" charset="0"/>
              </a:rPr>
              <a:t>makes </a:t>
            </a:r>
            <a:r>
              <a:rPr lang="cs-CZ" altLang="cs-CZ" sz="2000" dirty="0">
                <a:latin typeface="Symbol" panose="05050102010706020507" pitchFamily="18" charset="2"/>
              </a:rPr>
              <a:t>g</a:t>
            </a:r>
            <a:r>
              <a:rPr lang="cs-CZ" altLang="cs-CZ" sz="2000" dirty="0">
                <a:latin typeface="Comic Sans MS" panose="030F0702030302020204" pitchFamily="66" charset="0"/>
              </a:rPr>
              <a:t> dis</a:t>
            </a:r>
            <a:r>
              <a:rPr lang="en-US" altLang="cs-CZ" sz="2000" dirty="0">
                <a:latin typeface="Comic Sans MS" panose="030F0702030302020204" pitchFamily="66" charset="0"/>
              </a:rPr>
              <a:t>s</a:t>
            </a:r>
            <a:r>
              <a:rPr lang="cs-CZ" altLang="cs-CZ" sz="2000" dirty="0" err="1">
                <a:latin typeface="Comic Sans MS" panose="030F0702030302020204" pitchFamily="66" charset="0"/>
              </a:rPr>
              <a:t>ocia</a:t>
            </a:r>
            <a:r>
              <a:rPr lang="en-US" altLang="cs-CZ" sz="2000" dirty="0" err="1">
                <a:latin typeface="Comic Sans MS" panose="030F0702030302020204" pitchFamily="66" charset="0"/>
              </a:rPr>
              <a:t>tion</a:t>
            </a:r>
            <a:r>
              <a:rPr lang="en-US" altLang="cs-CZ" sz="2000" dirty="0">
                <a:latin typeface="Comic Sans MS" panose="030F0702030302020204" pitchFamily="66" charset="0"/>
              </a:rPr>
              <a:t> possible</a:t>
            </a:r>
            <a:br>
              <a:rPr lang="cs-CZ" altLang="cs-CZ" sz="2000" dirty="0">
                <a:latin typeface="Comic Sans MS" panose="030F0702030302020204" pitchFamily="66" charset="0"/>
              </a:rPr>
            </a:br>
            <a:r>
              <a:rPr lang="cs-CZ" altLang="cs-CZ" sz="2000" dirty="0">
                <a:latin typeface="Comic Sans MS" panose="030F0702030302020204" pitchFamily="66" charset="0"/>
                <a:sym typeface="Symbol" panose="05050102010706020507" pitchFamily="18" charset="2"/>
              </a:rPr>
              <a:t></a:t>
            </a:r>
            <a:r>
              <a:rPr lang="cs-CZ" altLang="cs-CZ" sz="2000" dirty="0">
                <a:latin typeface="Comic Sans MS" panose="030F0702030302020204" pitchFamily="66" charset="0"/>
              </a:rPr>
              <a:t>  </a:t>
            </a:r>
            <a:r>
              <a:rPr lang="en-US" altLang="cs-CZ" sz="2000" dirty="0">
                <a:latin typeface="Comic Sans MS" panose="030F0702030302020204" pitchFamily="66" charset="0"/>
              </a:rPr>
              <a:t>increase of</a:t>
            </a:r>
            <a:r>
              <a:rPr lang="cs-CZ" altLang="cs-CZ" sz="2000" dirty="0">
                <a:latin typeface="Comic Sans MS" panose="030F0702030302020204" pitchFamily="66" charset="0"/>
              </a:rPr>
              <a:t> T </a:t>
            </a:r>
            <a:r>
              <a:rPr lang="en-US" altLang="cs-CZ" sz="2000" dirty="0">
                <a:latin typeface="Comic Sans MS" panose="030F0702030302020204" pitchFamily="66" charset="0"/>
              </a:rPr>
              <a:t>does not help and charge-particle reactions are already difficult to proceed</a:t>
            </a:r>
            <a:endParaRPr lang="cs-CZ" altLang="cs-CZ" sz="2000" dirty="0">
              <a:latin typeface="Comic Sans MS" panose="030F0702030302020204" pitchFamily="66" charset="0"/>
            </a:endParaRPr>
          </a:p>
          <a:p>
            <a:r>
              <a:rPr lang="en-US" altLang="cs-CZ" sz="2000" dirty="0">
                <a:latin typeface="Comic Sans MS" panose="030F0702030302020204" pitchFamily="66" charset="0"/>
              </a:rPr>
              <a:t>No important E would be gained during further fusion</a:t>
            </a:r>
            <a:endParaRPr lang="cs-CZ" altLang="cs-CZ" sz="2000" dirty="0">
              <a:latin typeface="Comic Sans MS" panose="030F0702030302020204" pitchFamily="66" charset="0"/>
            </a:endParaRPr>
          </a:p>
          <a:p>
            <a:pPr lvl="1"/>
            <a:r>
              <a:rPr lang="en-US" altLang="cs-CZ" sz="2000" dirty="0">
                <a:latin typeface="Comic Sans MS" panose="030F0702030302020204" pitchFamily="66" charset="0"/>
              </a:rPr>
              <a:t>Elements heavier than </a:t>
            </a:r>
            <a:r>
              <a:rPr lang="cs-CZ" altLang="cs-CZ" sz="2000" dirty="0" err="1">
                <a:latin typeface="Comic Sans MS" panose="030F0702030302020204" pitchFamily="66" charset="0"/>
              </a:rPr>
              <a:t>Fe</a:t>
            </a:r>
            <a:r>
              <a:rPr lang="en-US" altLang="cs-CZ" sz="2000" dirty="0">
                <a:latin typeface="Comic Sans MS" panose="030F0702030302020204" pitchFamily="66" charset="0"/>
              </a:rPr>
              <a:t> (Ni)</a:t>
            </a:r>
            <a:r>
              <a:rPr lang="cs-CZ" altLang="cs-CZ" sz="2000" dirty="0">
                <a:latin typeface="Comic Sans MS" panose="030F0702030302020204" pitchFamily="66" charset="0"/>
              </a:rPr>
              <a:t> </a:t>
            </a:r>
            <a:r>
              <a:rPr lang="en-US" altLang="cs-CZ" sz="2000" dirty="0">
                <a:latin typeface="Comic Sans MS" panose="030F0702030302020204" pitchFamily="66" charset="0"/>
              </a:rPr>
              <a:t> have smaller B/A</a:t>
            </a:r>
            <a:r>
              <a:rPr lang="cs-CZ" altLang="cs-CZ" sz="2000" dirty="0">
                <a:latin typeface="Comic Sans MS" panose="030F0702030302020204" pitchFamily="66" charset="0"/>
              </a:rPr>
              <a:t> </a:t>
            </a:r>
            <a:br>
              <a:rPr lang="cs-CZ" altLang="cs-CZ" sz="2000" dirty="0">
                <a:latin typeface="Comic Sans MS" panose="030F0702030302020204" pitchFamily="66" charset="0"/>
              </a:rPr>
            </a:br>
            <a:r>
              <a:rPr lang="cs-CZ" altLang="cs-CZ" sz="2000" dirty="0">
                <a:latin typeface="Comic Sans MS" panose="030F0702030302020204" pitchFamily="66" charset="0"/>
                <a:sym typeface="Symbol" panose="05050102010706020507" pitchFamily="18" charset="2"/>
              </a:rPr>
              <a:t></a:t>
            </a:r>
            <a:r>
              <a:rPr lang="cs-CZ" altLang="cs-CZ" sz="2000" dirty="0">
                <a:latin typeface="Comic Sans MS" panose="030F0702030302020204" pitchFamily="66" charset="0"/>
              </a:rPr>
              <a:t> </a:t>
            </a:r>
            <a:r>
              <a:rPr lang="en-US" altLang="cs-CZ" sz="2000" dirty="0">
                <a:latin typeface="Comic Sans MS" panose="030F0702030302020204" pitchFamily="66" charset="0"/>
              </a:rPr>
              <a:t>it is not very profitable to create heavier isotopes</a:t>
            </a:r>
            <a:endParaRPr lang="cs-CZ" altLang="cs-CZ" sz="2000" dirty="0">
              <a:latin typeface="Comic Sans MS" panose="030F0702030302020204" pitchFamily="66" charset="0"/>
            </a:endParaRPr>
          </a:p>
          <a:p>
            <a:r>
              <a:rPr lang="en-US" altLang="cs-CZ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How and where are heavier elements produced</a:t>
            </a:r>
            <a:r>
              <a:rPr lang="cs-CZ" altLang="cs-CZ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?</a:t>
            </a:r>
          </a:p>
        </p:txBody>
      </p:sp>
      <p:pic>
        <p:nvPicPr>
          <p:cNvPr id="28678" name="Picture 5">
            <a:extLst>
              <a:ext uri="{FF2B5EF4-FFF2-40B4-BE49-F238E27FC236}">
                <a16:creationId xmlns:a16="http://schemas.microsoft.com/office/drawing/2014/main" id="{BFBF67E0-8AA1-6E28-9FA8-A3798A8792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355975"/>
            <a:ext cx="4038600" cy="296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9" name="Line 6">
            <a:extLst>
              <a:ext uri="{FF2B5EF4-FFF2-40B4-BE49-F238E27FC236}">
                <a16:creationId xmlns:a16="http://schemas.microsoft.com/office/drawing/2014/main" id="{3C06E760-93C9-A82B-00C2-9E243C640648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1371600" y="3660775"/>
            <a:ext cx="0" cy="4572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8680" name="Text Box 7">
            <a:extLst>
              <a:ext uri="{FF2B5EF4-FFF2-40B4-BE49-F238E27FC236}">
                <a16:creationId xmlns:a16="http://schemas.microsoft.com/office/drawing/2014/main" id="{28F232CC-54DF-06CA-6959-B3876A8AEA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81088" y="4135438"/>
            <a:ext cx="1281111" cy="33855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cs-CZ" sz="1600" baseline="30000" dirty="0">
                <a:solidFill>
                  <a:srgbClr val="000000"/>
                </a:solidFill>
                <a:latin typeface="Comic Sans MS" panose="030F0702030302020204" pitchFamily="66" charset="0"/>
              </a:rPr>
              <a:t>56</a:t>
            </a:r>
            <a:r>
              <a:rPr kumimoji="0" lang="en-US" altLang="cs-CZ" sz="1600" dirty="0">
                <a:solidFill>
                  <a:srgbClr val="000000"/>
                </a:solidFill>
                <a:latin typeface="Comic Sans MS" panose="030F0702030302020204" pitchFamily="66" charset="0"/>
              </a:rPr>
              <a:t>Fe region</a:t>
            </a:r>
            <a:endParaRPr kumimoji="0" lang="cs-CZ" altLang="cs-CZ" sz="1600" dirty="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Zástupný symbol pro datum 4">
            <a:extLst>
              <a:ext uri="{FF2B5EF4-FFF2-40B4-BE49-F238E27FC236}">
                <a16:creationId xmlns:a16="http://schemas.microsoft.com/office/drawing/2014/main" id="{21520FA1-219A-F95E-424E-E30E84FBCC86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cs-CZ" sz="1400">
                <a:solidFill>
                  <a:srgbClr val="0033CC"/>
                </a:solidFill>
                <a:latin typeface="Comic Sans MS" panose="030F0702030302020204" pitchFamily="66" charset="0"/>
              </a:rPr>
              <a:t>ÚČJF MFF / Hejnice, 10.4.2026</a:t>
            </a:r>
            <a:endParaRPr kumimoji="0" lang="en-CA" altLang="cs-CZ" sz="1400">
              <a:solidFill>
                <a:srgbClr val="0033CC"/>
              </a:solidFill>
              <a:latin typeface="Comic Sans MS" panose="030F0702030302020204" pitchFamily="66" charset="0"/>
            </a:endParaRPr>
          </a:p>
        </p:txBody>
      </p:sp>
      <p:sp>
        <p:nvSpPr>
          <p:cNvPr id="29699" name="Rectangle 2">
            <a:extLst>
              <a:ext uri="{FF2B5EF4-FFF2-40B4-BE49-F238E27FC236}">
                <a16:creationId xmlns:a16="http://schemas.microsoft.com/office/drawing/2014/main" id="{AEB7011A-5566-28EF-3429-21DE00B457E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cs-CZ">
                <a:latin typeface="Comic Sans MS" panose="030F0702030302020204" pitchFamily="66" charset="0"/>
              </a:rPr>
              <a:t>Origin of elements heavier than </a:t>
            </a:r>
            <a:r>
              <a:rPr lang="cs-CZ" altLang="cs-CZ">
                <a:latin typeface="Comic Sans MS" panose="030F0702030302020204" pitchFamily="66" charset="0"/>
              </a:rPr>
              <a:t>Fe</a:t>
            </a:r>
          </a:p>
        </p:txBody>
      </p:sp>
      <p:sp>
        <p:nvSpPr>
          <p:cNvPr id="29700" name="Rectangle 3">
            <a:extLst>
              <a:ext uri="{FF2B5EF4-FFF2-40B4-BE49-F238E27FC236}">
                <a16:creationId xmlns:a16="http://schemas.microsoft.com/office/drawing/2014/main" id="{091A82FC-AF5A-8C08-B9C9-6258FAA38A13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838200"/>
            <a:ext cx="8458200" cy="2743200"/>
          </a:xfrm>
        </p:spPr>
        <p:txBody>
          <a:bodyPr/>
          <a:lstStyle/>
          <a:p>
            <a:r>
              <a:rPr lang="cs-CZ" altLang="cs-CZ" sz="2000" dirty="0">
                <a:latin typeface="Comic Sans MS" panose="030F0702030302020204" pitchFamily="66" charset="0"/>
              </a:rPr>
              <a:t>E</a:t>
            </a:r>
            <a:r>
              <a:rPr lang="en-US" altLang="cs-CZ" sz="2000" dirty="0">
                <a:latin typeface="Comic Sans MS" panose="030F0702030302020204" pitchFamily="66" charset="0"/>
              </a:rPr>
              <a:t> of particles</a:t>
            </a:r>
            <a:r>
              <a:rPr lang="cs-CZ" altLang="cs-CZ" sz="2000" dirty="0">
                <a:latin typeface="Comic Sans MS" panose="030F0702030302020204" pitchFamily="66" charset="0"/>
              </a:rPr>
              <a:t> (T) </a:t>
            </a:r>
            <a:r>
              <a:rPr lang="en-US" altLang="cs-CZ" sz="2000" dirty="0">
                <a:latin typeface="Comic Sans MS" panose="030F0702030302020204" pitchFamily="66" charset="0"/>
              </a:rPr>
              <a:t>makes </a:t>
            </a:r>
            <a:r>
              <a:rPr lang="cs-CZ" altLang="cs-CZ" sz="2000" dirty="0">
                <a:latin typeface="Symbol" panose="05050102010706020507" pitchFamily="18" charset="2"/>
              </a:rPr>
              <a:t>g</a:t>
            </a:r>
            <a:r>
              <a:rPr lang="cs-CZ" altLang="cs-CZ" sz="2000" dirty="0">
                <a:latin typeface="Comic Sans MS" panose="030F0702030302020204" pitchFamily="66" charset="0"/>
              </a:rPr>
              <a:t> dis</a:t>
            </a:r>
            <a:r>
              <a:rPr lang="en-US" altLang="cs-CZ" sz="2000" dirty="0">
                <a:latin typeface="Comic Sans MS" panose="030F0702030302020204" pitchFamily="66" charset="0"/>
              </a:rPr>
              <a:t>s</a:t>
            </a:r>
            <a:r>
              <a:rPr lang="cs-CZ" altLang="cs-CZ" sz="2000" dirty="0" err="1">
                <a:latin typeface="Comic Sans MS" panose="030F0702030302020204" pitchFamily="66" charset="0"/>
              </a:rPr>
              <a:t>ocia</a:t>
            </a:r>
            <a:r>
              <a:rPr lang="en-US" altLang="cs-CZ" sz="2000" dirty="0" err="1">
                <a:latin typeface="Comic Sans MS" panose="030F0702030302020204" pitchFamily="66" charset="0"/>
              </a:rPr>
              <a:t>tion</a:t>
            </a:r>
            <a:r>
              <a:rPr lang="en-US" altLang="cs-CZ" sz="2000" dirty="0">
                <a:latin typeface="Comic Sans MS" panose="030F0702030302020204" pitchFamily="66" charset="0"/>
              </a:rPr>
              <a:t> possible</a:t>
            </a:r>
            <a:br>
              <a:rPr lang="cs-CZ" altLang="cs-CZ" sz="2000" dirty="0">
                <a:latin typeface="Comic Sans MS" panose="030F0702030302020204" pitchFamily="66" charset="0"/>
              </a:rPr>
            </a:br>
            <a:r>
              <a:rPr lang="cs-CZ" altLang="cs-CZ" sz="2000" dirty="0">
                <a:latin typeface="Comic Sans MS" panose="030F0702030302020204" pitchFamily="66" charset="0"/>
                <a:sym typeface="Symbol" panose="05050102010706020507" pitchFamily="18" charset="2"/>
              </a:rPr>
              <a:t></a:t>
            </a:r>
            <a:r>
              <a:rPr lang="cs-CZ" altLang="cs-CZ" sz="2000" dirty="0">
                <a:latin typeface="Comic Sans MS" panose="030F0702030302020204" pitchFamily="66" charset="0"/>
              </a:rPr>
              <a:t>  </a:t>
            </a:r>
            <a:r>
              <a:rPr lang="en-US" altLang="cs-CZ" sz="2000" dirty="0">
                <a:latin typeface="Comic Sans MS" panose="030F0702030302020204" pitchFamily="66" charset="0"/>
              </a:rPr>
              <a:t>increase of</a:t>
            </a:r>
            <a:r>
              <a:rPr lang="cs-CZ" altLang="cs-CZ" sz="2000" dirty="0">
                <a:latin typeface="Comic Sans MS" panose="030F0702030302020204" pitchFamily="66" charset="0"/>
              </a:rPr>
              <a:t> T </a:t>
            </a:r>
            <a:r>
              <a:rPr lang="en-US" altLang="cs-CZ" sz="2000" dirty="0">
                <a:latin typeface="Comic Sans MS" panose="030F0702030302020204" pitchFamily="66" charset="0"/>
              </a:rPr>
              <a:t>does not help and charge-particle reactions are already difficult to proceed</a:t>
            </a:r>
            <a:endParaRPr lang="cs-CZ" altLang="cs-CZ" sz="2000" dirty="0">
              <a:latin typeface="Comic Sans MS" panose="030F0702030302020204" pitchFamily="66" charset="0"/>
            </a:endParaRPr>
          </a:p>
          <a:p>
            <a:r>
              <a:rPr lang="en-US" altLang="cs-CZ" sz="2000" dirty="0">
                <a:latin typeface="Comic Sans MS" panose="030F0702030302020204" pitchFamily="66" charset="0"/>
              </a:rPr>
              <a:t>No important E would be gained during further fusion</a:t>
            </a:r>
            <a:endParaRPr lang="cs-CZ" altLang="cs-CZ" sz="2000" dirty="0">
              <a:latin typeface="Comic Sans MS" panose="030F0702030302020204" pitchFamily="66" charset="0"/>
            </a:endParaRPr>
          </a:p>
          <a:p>
            <a:pPr lvl="1"/>
            <a:r>
              <a:rPr lang="en-US" altLang="cs-CZ" sz="2000" dirty="0">
                <a:latin typeface="Comic Sans MS" panose="030F0702030302020204" pitchFamily="66" charset="0"/>
              </a:rPr>
              <a:t>Elements heavier than </a:t>
            </a:r>
            <a:r>
              <a:rPr lang="cs-CZ" altLang="cs-CZ" sz="2000" dirty="0" err="1">
                <a:latin typeface="Comic Sans MS" panose="030F0702030302020204" pitchFamily="66" charset="0"/>
              </a:rPr>
              <a:t>Fe</a:t>
            </a:r>
            <a:r>
              <a:rPr lang="en-US" altLang="cs-CZ" sz="2000" dirty="0">
                <a:latin typeface="Comic Sans MS" panose="030F0702030302020204" pitchFamily="66" charset="0"/>
              </a:rPr>
              <a:t> (Ni)</a:t>
            </a:r>
            <a:r>
              <a:rPr lang="cs-CZ" altLang="cs-CZ" sz="2000" dirty="0">
                <a:latin typeface="Comic Sans MS" panose="030F0702030302020204" pitchFamily="66" charset="0"/>
              </a:rPr>
              <a:t> </a:t>
            </a:r>
            <a:r>
              <a:rPr lang="en-US" altLang="cs-CZ" sz="2000" dirty="0">
                <a:latin typeface="Comic Sans MS" panose="030F0702030302020204" pitchFamily="66" charset="0"/>
              </a:rPr>
              <a:t> have smaller B/A</a:t>
            </a:r>
            <a:r>
              <a:rPr lang="cs-CZ" altLang="cs-CZ" sz="2000" dirty="0">
                <a:latin typeface="Comic Sans MS" panose="030F0702030302020204" pitchFamily="66" charset="0"/>
              </a:rPr>
              <a:t> </a:t>
            </a:r>
            <a:br>
              <a:rPr lang="cs-CZ" altLang="cs-CZ" sz="2000" dirty="0">
                <a:latin typeface="Comic Sans MS" panose="030F0702030302020204" pitchFamily="66" charset="0"/>
              </a:rPr>
            </a:br>
            <a:r>
              <a:rPr lang="cs-CZ" altLang="cs-CZ" sz="2000" dirty="0">
                <a:latin typeface="Comic Sans MS" panose="030F0702030302020204" pitchFamily="66" charset="0"/>
                <a:sym typeface="Symbol" panose="05050102010706020507" pitchFamily="18" charset="2"/>
              </a:rPr>
              <a:t></a:t>
            </a:r>
            <a:r>
              <a:rPr lang="cs-CZ" altLang="cs-CZ" sz="2000" dirty="0">
                <a:latin typeface="Comic Sans MS" panose="030F0702030302020204" pitchFamily="66" charset="0"/>
              </a:rPr>
              <a:t> </a:t>
            </a:r>
            <a:r>
              <a:rPr lang="en-US" altLang="cs-CZ" sz="2000" dirty="0">
                <a:latin typeface="Comic Sans MS" panose="030F0702030302020204" pitchFamily="66" charset="0"/>
              </a:rPr>
              <a:t>it is not very profitable to create heavier isotopes</a:t>
            </a:r>
            <a:endParaRPr lang="cs-CZ" altLang="cs-CZ" sz="2000" dirty="0">
              <a:latin typeface="Comic Sans MS" panose="030F0702030302020204" pitchFamily="66" charset="0"/>
            </a:endParaRPr>
          </a:p>
          <a:p>
            <a:r>
              <a:rPr lang="en-US" altLang="cs-CZ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How and where are heavier elements produced</a:t>
            </a:r>
            <a:r>
              <a:rPr lang="cs-CZ" altLang="cs-CZ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?</a:t>
            </a:r>
          </a:p>
          <a:p>
            <a:endParaRPr lang="cs-CZ" altLang="cs-CZ" sz="200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29701" name="Rectangle 4">
            <a:extLst>
              <a:ext uri="{FF2B5EF4-FFF2-40B4-BE49-F238E27FC236}">
                <a16:creationId xmlns:a16="http://schemas.microsoft.com/office/drawing/2014/main" id="{4AAD0B0F-7526-93A5-6882-55F27BC1E2E6}"/>
              </a:ext>
            </a:extLst>
          </p:cNvPr>
          <p:cNvSpPr>
            <a:spLocks noGrp="1" noChangeArrowheads="1"/>
          </p:cNvSpPr>
          <p:nvPr>
            <p:ph type="body" sz="half" idx="2"/>
          </p:nvPr>
        </p:nvSpPr>
        <p:spPr>
          <a:xfrm>
            <a:off x="457200" y="3505200"/>
            <a:ext cx="8458200" cy="2819400"/>
          </a:xfrm>
        </p:spPr>
        <p:txBody>
          <a:bodyPr/>
          <a:lstStyle/>
          <a:p>
            <a:pPr>
              <a:buClr>
                <a:srgbClr val="FF0000"/>
              </a:buClr>
            </a:pPr>
            <a:r>
              <a:rPr lang="en-US" altLang="cs-CZ" sz="2000" dirty="0">
                <a:latin typeface="Comic Sans MS" panose="030F0702030302020204" pitchFamily="66" charset="0"/>
              </a:rPr>
              <a:t>During n capture and </a:t>
            </a:r>
            <a:r>
              <a:rPr lang="cs-CZ" altLang="cs-CZ" sz="2000" dirty="0">
                <a:latin typeface="Symbol" panose="05050102010706020507" pitchFamily="18" charset="2"/>
              </a:rPr>
              <a:t>b</a:t>
            </a:r>
            <a:r>
              <a:rPr lang="cs-CZ" altLang="cs-CZ" sz="2000" dirty="0">
                <a:latin typeface="Comic Sans MS" panose="030F0702030302020204" pitchFamily="66" charset="0"/>
              </a:rPr>
              <a:t>-</a:t>
            </a:r>
            <a:r>
              <a:rPr lang="en-US" altLang="cs-CZ" sz="2000" dirty="0">
                <a:latin typeface="Comic Sans MS" panose="030F0702030302020204" pitchFamily="66" charset="0"/>
              </a:rPr>
              <a:t>decay</a:t>
            </a:r>
            <a:r>
              <a:rPr lang="cs-CZ" altLang="cs-CZ" sz="2000" dirty="0">
                <a:latin typeface="Comic Sans MS" panose="030F0702030302020204" pitchFamily="66" charset="0"/>
              </a:rPr>
              <a:t> </a:t>
            </a:r>
            <a:r>
              <a:rPr lang="en-US" altLang="cs-CZ" sz="2000" dirty="0">
                <a:latin typeface="Comic Sans MS" panose="030F0702030302020204" pitchFamily="66" charset="0"/>
              </a:rPr>
              <a:t>some energy is still released</a:t>
            </a:r>
            <a:endParaRPr lang="cs-CZ" altLang="cs-CZ" sz="2000" dirty="0">
              <a:latin typeface="Comic Sans MS" panose="030F0702030302020204" pitchFamily="66" charset="0"/>
            </a:endParaRPr>
          </a:p>
          <a:p>
            <a:pPr>
              <a:buClr>
                <a:srgbClr val="FF0000"/>
              </a:buClr>
              <a:buFont typeface="Wingdings" panose="05000000000000000000" pitchFamily="2" charset="2"/>
              <a:buNone/>
            </a:pPr>
            <a:r>
              <a:rPr lang="en-US" altLang="cs-CZ" sz="2000" dirty="0">
                <a:latin typeface="Comic Sans MS" panose="030F0702030302020204" pitchFamily="66" charset="0"/>
              </a:rPr>
              <a:t>	 </a:t>
            </a:r>
            <a:r>
              <a:rPr lang="cs-CZ" altLang="cs-CZ" sz="2000" dirty="0">
                <a:latin typeface="Comic Sans MS" panose="030F0702030302020204" pitchFamily="66" charset="0"/>
                <a:sym typeface="Symbol" panose="05050102010706020507" pitchFamily="18" charset="2"/>
              </a:rPr>
              <a:t></a:t>
            </a:r>
            <a:r>
              <a:rPr lang="en-US" altLang="cs-CZ" sz="2000" dirty="0">
                <a:latin typeface="Comic Sans MS" panose="030F0702030302020204" pitchFamily="66" charset="0"/>
              </a:rPr>
              <a:t> if free </a:t>
            </a:r>
            <a:r>
              <a:rPr lang="cs-CZ" altLang="cs-CZ" sz="2000" dirty="0">
                <a:latin typeface="Comic Sans MS" panose="030F0702030302020204" pitchFamily="66" charset="0"/>
              </a:rPr>
              <a:t>n </a:t>
            </a:r>
            <a:r>
              <a:rPr lang="en-US" altLang="cs-CZ" sz="2000" dirty="0">
                <a:latin typeface="Comic Sans MS" panose="030F0702030302020204" pitchFamily="66" charset="0"/>
              </a:rPr>
              <a:t>available</a:t>
            </a:r>
            <a:r>
              <a:rPr lang="cs-CZ" altLang="cs-CZ" sz="2000" dirty="0">
                <a:latin typeface="Comic Sans MS" panose="030F0702030302020204" pitchFamily="66" charset="0"/>
              </a:rPr>
              <a:t>, </a:t>
            </a:r>
            <a:r>
              <a:rPr lang="en-US" altLang="cs-CZ" sz="2000" dirty="0">
                <a:latin typeface="Comic Sans MS" panose="030F0702030302020204" pitchFamily="66" charset="0"/>
              </a:rPr>
              <a:t>still exothermic reactions</a:t>
            </a:r>
            <a:endParaRPr lang="cs-CZ" altLang="cs-CZ" sz="2000" dirty="0">
              <a:latin typeface="Comic Sans MS" panose="030F0702030302020204" pitchFamily="66" charset="0"/>
            </a:endParaRPr>
          </a:p>
          <a:p>
            <a:pPr>
              <a:buClr>
                <a:srgbClr val="FF0000"/>
              </a:buClr>
            </a:pPr>
            <a:endParaRPr lang="en-US" altLang="cs-CZ" sz="2000" dirty="0">
              <a:latin typeface="Comic Sans MS" panose="030F0702030302020204" pitchFamily="66" charset="0"/>
            </a:endParaRPr>
          </a:p>
          <a:p>
            <a:pPr>
              <a:buClr>
                <a:srgbClr val="FF0000"/>
              </a:buClr>
            </a:pPr>
            <a:r>
              <a:rPr lang="en-US" altLang="cs-CZ" sz="2000" dirty="0">
                <a:latin typeface="Comic Sans MS" panose="030F0702030302020204" pitchFamily="66" charset="0"/>
              </a:rPr>
              <a:t>“</a:t>
            </a:r>
            <a:r>
              <a:rPr lang="cs-CZ" altLang="cs-CZ" sz="2000" dirty="0">
                <a:latin typeface="Comic Sans MS" panose="030F0702030302020204" pitchFamily="66" charset="0"/>
              </a:rPr>
              <a:t>TD </a:t>
            </a:r>
            <a:r>
              <a:rPr lang="en-US" altLang="cs-CZ" sz="2000" dirty="0">
                <a:latin typeface="Comic Sans MS" panose="030F0702030302020204" pitchFamily="66" charset="0"/>
              </a:rPr>
              <a:t>equilibrium”</a:t>
            </a:r>
            <a:r>
              <a:rPr lang="cs-CZ" altLang="cs-CZ" sz="2000" dirty="0">
                <a:latin typeface="Comic Sans MS" panose="030F0702030302020204" pitchFamily="66" charset="0"/>
              </a:rPr>
              <a:t> (</a:t>
            </a:r>
            <a:r>
              <a:rPr lang="en-US" altLang="cs-CZ" sz="2000" dirty="0">
                <a:latin typeface="Comic Sans MS" panose="030F0702030302020204" pitchFamily="66" charset="0"/>
              </a:rPr>
              <a:t>producing the most stable configurations </a:t>
            </a:r>
            <a:r>
              <a:rPr lang="cs-CZ" altLang="cs-CZ" sz="2000" dirty="0">
                <a:latin typeface="Comic Sans MS" panose="030F0702030302020204" pitchFamily="66" charset="0"/>
              </a:rPr>
              <a:t>– </a:t>
            </a:r>
            <a:r>
              <a:rPr lang="cs-CZ" altLang="cs-CZ" sz="2000" dirty="0" err="1">
                <a:latin typeface="Comic Sans MS" panose="030F0702030302020204" pitchFamily="66" charset="0"/>
              </a:rPr>
              <a:t>Fe</a:t>
            </a:r>
            <a:r>
              <a:rPr lang="en-US" altLang="cs-CZ" sz="2000" dirty="0">
                <a:latin typeface="Comic Sans MS" panose="030F0702030302020204" pitchFamily="66" charset="0"/>
              </a:rPr>
              <a:t> region</a:t>
            </a:r>
            <a:r>
              <a:rPr lang="cs-CZ" altLang="cs-CZ" sz="2000" dirty="0">
                <a:latin typeface="Comic Sans MS" panose="030F0702030302020204" pitchFamily="66" charset="0"/>
              </a:rPr>
              <a:t>)</a:t>
            </a:r>
            <a:r>
              <a:rPr lang="en-US" altLang="cs-CZ" sz="2000" dirty="0">
                <a:latin typeface="Comic Sans MS" panose="030F0702030302020204" pitchFamily="66" charset="0"/>
              </a:rPr>
              <a:t> would be reached by spontaneous fission</a:t>
            </a:r>
            <a:r>
              <a:rPr lang="cs-CZ" altLang="cs-CZ" sz="2000" dirty="0">
                <a:latin typeface="Comic Sans MS" panose="030F0702030302020204" pitchFamily="66" charset="0"/>
              </a:rPr>
              <a:t> – </a:t>
            </a:r>
            <a:r>
              <a:rPr lang="en-US" altLang="cs-CZ" sz="2000" dirty="0">
                <a:latin typeface="Comic Sans MS" panose="030F0702030302020204" pitchFamily="66" charset="0"/>
              </a:rPr>
              <a:t>it takes place in the time scale for which the lifetime of the Universe is still too short</a:t>
            </a:r>
            <a:endParaRPr lang="cs-CZ" altLang="cs-CZ" sz="2000" dirty="0">
              <a:latin typeface="Comic Sans MS" panose="030F0702030302020204" pitchFamily="66" charset="0"/>
            </a:endParaRPr>
          </a:p>
          <a:p>
            <a:pPr>
              <a:buClr>
                <a:srgbClr val="FF0000"/>
              </a:buClr>
            </a:pPr>
            <a:r>
              <a:rPr lang="en-US" altLang="cs-CZ" sz="2000" dirty="0">
                <a:latin typeface="Comic Sans MS" panose="030F0702030302020204" pitchFamily="66" charset="0"/>
              </a:rPr>
              <a:t>Elements </a:t>
            </a:r>
            <a:r>
              <a:rPr lang="en-US" altLang="cs-CZ" sz="2000" b="1" dirty="0">
                <a:latin typeface="Comic Sans MS" panose="030F0702030302020204" pitchFamily="66" charset="0"/>
              </a:rPr>
              <a:t>heavier than </a:t>
            </a:r>
            <a:r>
              <a:rPr lang="cs-CZ" altLang="cs-CZ" sz="2000" b="1" dirty="0" err="1">
                <a:latin typeface="Comic Sans MS" panose="030F0702030302020204" pitchFamily="66" charset="0"/>
              </a:rPr>
              <a:t>Fe</a:t>
            </a:r>
            <a:r>
              <a:rPr lang="cs-CZ" altLang="cs-CZ" sz="2000" b="1" dirty="0">
                <a:latin typeface="Comic Sans MS" panose="030F0702030302020204" pitchFamily="66" charset="0"/>
              </a:rPr>
              <a:t> </a:t>
            </a:r>
            <a:r>
              <a:rPr lang="en-US" altLang="cs-CZ" sz="2000" dirty="0">
                <a:latin typeface="Comic Sans MS" panose="030F0702030302020204" pitchFamily="66" charset="0"/>
              </a:rPr>
              <a:t>are responsible for </a:t>
            </a:r>
            <a:r>
              <a:rPr lang="en-US" altLang="cs-CZ" sz="2000" b="1" dirty="0">
                <a:latin typeface="Comic Sans MS" panose="030F0702030302020204" pitchFamily="66" charset="0"/>
                <a:sym typeface="Symbol" panose="05050102010706020507" pitchFamily="18" charset="2"/>
              </a:rPr>
              <a:t></a:t>
            </a:r>
            <a:r>
              <a:rPr lang="cs-CZ" altLang="cs-CZ" sz="2000" b="1" dirty="0">
                <a:latin typeface="Comic Sans MS" panose="030F0702030302020204" pitchFamily="66" charset="0"/>
              </a:rPr>
              <a:t>10</a:t>
            </a:r>
            <a:r>
              <a:rPr lang="cs-CZ" altLang="cs-CZ" sz="2000" b="1" baseline="30000" dirty="0">
                <a:latin typeface="Comic Sans MS" panose="030F0702030302020204" pitchFamily="66" charset="0"/>
              </a:rPr>
              <a:t>-8</a:t>
            </a:r>
            <a:r>
              <a:rPr lang="cs-CZ" altLang="cs-CZ" sz="2000" b="1" dirty="0">
                <a:latin typeface="Comic Sans MS" panose="030F0702030302020204" pitchFamily="66" charset="0"/>
              </a:rPr>
              <a:t> </a:t>
            </a:r>
            <a:r>
              <a:rPr lang="en-US" altLang="cs-CZ" sz="2000" b="1" dirty="0">
                <a:latin typeface="Comic Sans MS" panose="030F0702030302020204" pitchFamily="66" charset="0"/>
              </a:rPr>
              <a:t>of all nuclei</a:t>
            </a:r>
            <a:endParaRPr lang="cs-CZ" altLang="cs-CZ" sz="2000" b="1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FD3282-0C38-FAF4-4DA0-18184998F5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Zástupný symbol pro datum 4">
            <a:extLst>
              <a:ext uri="{FF2B5EF4-FFF2-40B4-BE49-F238E27FC236}">
                <a16:creationId xmlns:a16="http://schemas.microsoft.com/office/drawing/2014/main" id="{47D34694-E134-56A9-0906-00DEC304432F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cs-CZ" sz="1400">
                <a:solidFill>
                  <a:srgbClr val="0033CC"/>
                </a:solidFill>
                <a:latin typeface="Comic Sans MS" panose="030F0702030302020204" pitchFamily="66" charset="0"/>
              </a:rPr>
              <a:t>ÚČJF MFF / Hejnice, 10.4.2026</a:t>
            </a:r>
            <a:endParaRPr kumimoji="0" lang="en-CA" altLang="cs-CZ" sz="1400">
              <a:solidFill>
                <a:srgbClr val="0033CC"/>
              </a:solidFill>
              <a:latin typeface="Comic Sans MS" panose="030F0702030302020204" pitchFamily="66" charset="0"/>
            </a:endParaRPr>
          </a:p>
        </p:txBody>
      </p:sp>
      <p:sp>
        <p:nvSpPr>
          <p:cNvPr id="30723" name="Rectangle 4">
            <a:extLst>
              <a:ext uri="{FF2B5EF4-FFF2-40B4-BE49-F238E27FC236}">
                <a16:creationId xmlns:a16="http://schemas.microsoft.com/office/drawing/2014/main" id="{62B10E43-4603-A48A-FF5C-AD5A0F6E7CE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cs-CZ" dirty="0">
                <a:latin typeface="Comic Sans MS" panose="030F0702030302020204" pitchFamily="66" charset="0"/>
              </a:rPr>
              <a:t>Origin of </a:t>
            </a:r>
            <a:r>
              <a:rPr lang="cs-CZ" altLang="cs-CZ" dirty="0">
                <a:latin typeface="Comic Sans MS" panose="030F0702030302020204" pitchFamily="66" charset="0"/>
              </a:rPr>
              <a:t>neutron</a:t>
            </a:r>
            <a:r>
              <a:rPr lang="en-US" altLang="cs-CZ" dirty="0">
                <a:latin typeface="Comic Sans MS" panose="030F0702030302020204" pitchFamily="66" charset="0"/>
              </a:rPr>
              <a:t>s</a:t>
            </a:r>
            <a:r>
              <a:rPr lang="cs-CZ" altLang="cs-CZ" dirty="0">
                <a:latin typeface="Comic Sans MS" panose="030F0702030302020204" pitchFamily="66" charset="0"/>
              </a:rPr>
              <a:t> </a:t>
            </a:r>
            <a:r>
              <a:rPr lang="en-US" altLang="cs-CZ" dirty="0">
                <a:latin typeface="Comic Sans MS" panose="030F0702030302020204" pitchFamily="66" charset="0"/>
              </a:rPr>
              <a:t>in stars</a:t>
            </a:r>
            <a:endParaRPr lang="cs-CZ" altLang="cs-CZ" dirty="0">
              <a:latin typeface="Comic Sans MS" panose="030F0702030302020204" pitchFamily="66" charset="0"/>
            </a:endParaRPr>
          </a:p>
        </p:txBody>
      </p:sp>
      <p:sp>
        <p:nvSpPr>
          <p:cNvPr id="815110" name="Rectangle 6">
            <a:extLst>
              <a:ext uri="{FF2B5EF4-FFF2-40B4-BE49-F238E27FC236}">
                <a16:creationId xmlns:a16="http://schemas.microsoft.com/office/drawing/2014/main" id="{3C30EEDE-32CD-9891-68E8-DC7CF4E68A79}"/>
              </a:ext>
            </a:extLst>
          </p:cNvPr>
          <p:cNvSpPr>
            <a:spLocks noGrp="1" noChangeArrowheads="1"/>
          </p:cNvSpPr>
          <p:nvPr>
            <p:ph type="body" sz="half" idx="2"/>
          </p:nvPr>
        </p:nvSpPr>
        <p:spPr>
          <a:xfrm>
            <a:off x="533400" y="762000"/>
            <a:ext cx="8610600" cy="5562600"/>
          </a:xfrm>
        </p:spPr>
        <p:txBody>
          <a:bodyPr/>
          <a:lstStyle/>
          <a:p>
            <a:pPr marL="381000" indent="-381000">
              <a:lnSpc>
                <a:spcPct val="90000"/>
              </a:lnSpc>
            </a:pPr>
            <a:r>
              <a:rPr lang="en-US" altLang="cs-CZ" sz="2000" dirty="0">
                <a:latin typeface="Comic Sans MS" panose="030F0702030302020204" pitchFamily="66" charset="0"/>
              </a:rPr>
              <a:t>Dominating reactions are </a:t>
            </a:r>
            <a:r>
              <a:rPr lang="cs-CZ" altLang="cs-CZ" sz="2000" dirty="0">
                <a:latin typeface="Comic Sans MS" panose="030F0702030302020204" pitchFamily="66" charset="0"/>
              </a:rPr>
              <a:t>(</a:t>
            </a:r>
            <a:r>
              <a:rPr lang="cs-CZ" altLang="cs-CZ" sz="2000" dirty="0" err="1">
                <a:latin typeface="Comic Sans MS" panose="030F0702030302020204" pitchFamily="66" charset="0"/>
              </a:rPr>
              <a:t>n,</a:t>
            </a:r>
            <a:r>
              <a:rPr lang="cs-CZ" altLang="cs-CZ" sz="2000" dirty="0" err="1">
                <a:latin typeface="Symbol" panose="05050102010706020507" pitchFamily="18" charset="2"/>
              </a:rPr>
              <a:t>g</a:t>
            </a:r>
            <a:r>
              <a:rPr lang="cs-CZ" altLang="cs-CZ" sz="2000" dirty="0">
                <a:latin typeface="Comic Sans MS" panose="030F0702030302020204" pitchFamily="66" charset="0"/>
              </a:rPr>
              <a:t>) a</a:t>
            </a:r>
            <a:r>
              <a:rPr lang="en-US" altLang="cs-CZ" sz="2000" dirty="0" err="1">
                <a:latin typeface="Comic Sans MS" panose="030F0702030302020204" pitchFamily="66" charset="0"/>
              </a:rPr>
              <a:t>nd</a:t>
            </a:r>
            <a:r>
              <a:rPr lang="cs-CZ" altLang="cs-CZ" sz="2000" dirty="0">
                <a:latin typeface="Comic Sans MS" panose="030F0702030302020204" pitchFamily="66" charset="0"/>
              </a:rPr>
              <a:t> </a:t>
            </a:r>
            <a:r>
              <a:rPr lang="cs-CZ" altLang="cs-CZ" sz="2000" dirty="0">
                <a:latin typeface="Symbol" panose="05050102010706020507" pitchFamily="18" charset="2"/>
              </a:rPr>
              <a:t>b</a:t>
            </a:r>
            <a:r>
              <a:rPr lang="cs-CZ" altLang="cs-CZ" sz="2000" dirty="0">
                <a:latin typeface="Comic Sans MS" panose="030F0702030302020204" pitchFamily="66" charset="0"/>
              </a:rPr>
              <a:t>-</a:t>
            </a:r>
            <a:r>
              <a:rPr lang="en-US" altLang="cs-CZ" sz="2000" dirty="0">
                <a:latin typeface="Comic Sans MS" panose="030F0702030302020204" pitchFamily="66" charset="0"/>
              </a:rPr>
              <a:t>decays</a:t>
            </a:r>
            <a:endParaRPr lang="cs-CZ" altLang="cs-CZ" sz="2000" dirty="0">
              <a:latin typeface="Comic Sans MS" panose="030F0702030302020204" pitchFamily="66" charset="0"/>
            </a:endParaRPr>
          </a:p>
          <a:p>
            <a:pPr marL="381000" indent="-381000">
              <a:lnSpc>
                <a:spcPct val="90000"/>
              </a:lnSpc>
            </a:pPr>
            <a:r>
              <a:rPr lang="en-US" altLang="cs-CZ" sz="2000" dirty="0">
                <a:latin typeface="Comic Sans MS" panose="030F0702030302020204" pitchFamily="66" charset="0"/>
              </a:rPr>
              <a:t>Free neutrons are rare in stars</a:t>
            </a:r>
            <a:endParaRPr lang="cs-CZ" altLang="cs-CZ" sz="2000" dirty="0">
              <a:latin typeface="Comic Sans MS" panose="030F0702030302020204" pitchFamily="66" charset="0"/>
            </a:endParaRPr>
          </a:p>
          <a:p>
            <a:pPr marL="381000" indent="-38100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cs-CZ" altLang="cs-CZ" sz="2000" dirty="0">
                <a:latin typeface="Comic Sans MS" panose="030F0702030302020204" pitchFamily="66" charset="0"/>
              </a:rPr>
              <a:t>	(</a:t>
            </a:r>
            <a:r>
              <a:rPr lang="en-US" altLang="cs-CZ" sz="2000" dirty="0">
                <a:latin typeface="Comic Sans MS" panose="030F0702030302020204" pitchFamily="66" charset="0"/>
              </a:rPr>
              <a:t>no free neutrons during </a:t>
            </a:r>
            <a:r>
              <a:rPr lang="cs-CZ" altLang="cs-CZ" sz="2000" dirty="0">
                <a:latin typeface="Comic Sans MS" panose="030F0702030302020204" pitchFamily="66" charset="0"/>
              </a:rPr>
              <a:t> H </a:t>
            </a:r>
            <a:r>
              <a:rPr lang="en-US" altLang="cs-CZ" sz="2000" dirty="0">
                <a:latin typeface="Comic Sans MS" panose="030F0702030302020204" pitchFamily="66" charset="0"/>
              </a:rPr>
              <a:t>burning</a:t>
            </a:r>
            <a:r>
              <a:rPr lang="cs-CZ" altLang="cs-CZ" sz="2000" dirty="0">
                <a:latin typeface="Comic Sans MS" panose="030F0702030302020204" pitchFamily="66" charset="0"/>
              </a:rPr>
              <a:t>)</a:t>
            </a:r>
          </a:p>
          <a:p>
            <a:pPr marL="381000" indent="-381000">
              <a:lnSpc>
                <a:spcPct val="90000"/>
              </a:lnSpc>
            </a:pPr>
            <a:endParaRPr lang="cs-CZ" altLang="cs-CZ" sz="1400" dirty="0">
              <a:latin typeface="Comic Sans MS" panose="030F0702030302020204" pitchFamily="66" charset="0"/>
            </a:endParaRPr>
          </a:p>
          <a:p>
            <a:pPr marL="381000" indent="-38100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cs-CZ" sz="2000" b="1" dirty="0">
                <a:latin typeface="Comic Sans MS" panose="030F0702030302020204" pitchFamily="66" charset="0"/>
              </a:rPr>
              <a:t>Where can we find </a:t>
            </a:r>
            <a:r>
              <a:rPr lang="cs-CZ" altLang="cs-CZ" sz="2000" b="1" dirty="0">
                <a:latin typeface="Comic Sans MS" panose="030F0702030302020204" pitchFamily="66" charset="0"/>
              </a:rPr>
              <a:t>n</a:t>
            </a:r>
            <a:r>
              <a:rPr lang="en-US" altLang="cs-CZ" sz="2000" b="1" dirty="0" err="1">
                <a:latin typeface="Comic Sans MS" panose="030F0702030302020204" pitchFamily="66" charset="0"/>
              </a:rPr>
              <a:t>eutrons</a:t>
            </a:r>
            <a:r>
              <a:rPr lang="cs-CZ" altLang="cs-CZ" sz="2000" b="1" dirty="0">
                <a:latin typeface="Comic Sans MS" panose="030F0702030302020204" pitchFamily="66" charset="0"/>
              </a:rPr>
              <a:t> </a:t>
            </a:r>
            <a:r>
              <a:rPr lang="en-US" altLang="cs-CZ" sz="2000" b="1" dirty="0">
                <a:latin typeface="Comic Sans MS" panose="030F0702030302020204" pitchFamily="66" charset="0"/>
              </a:rPr>
              <a:t>suitable for heavy nuclei</a:t>
            </a:r>
            <a:r>
              <a:rPr lang="cs-CZ" altLang="cs-CZ" sz="2000" b="1" dirty="0">
                <a:latin typeface="Comic Sans MS" panose="030F0702030302020204" pitchFamily="66" charset="0"/>
              </a:rPr>
              <a:t> </a:t>
            </a:r>
            <a:r>
              <a:rPr lang="cs-CZ" altLang="cs-CZ" sz="2000" b="1" dirty="0" err="1">
                <a:latin typeface="Comic Sans MS" panose="030F0702030302020204" pitchFamily="66" charset="0"/>
              </a:rPr>
              <a:t>produ</a:t>
            </a:r>
            <a:r>
              <a:rPr lang="en-US" altLang="cs-CZ" sz="2000" b="1" dirty="0" err="1">
                <a:latin typeface="Comic Sans MS" panose="030F0702030302020204" pitchFamily="66" charset="0"/>
              </a:rPr>
              <a:t>ction</a:t>
            </a:r>
            <a:r>
              <a:rPr lang="cs-CZ" altLang="cs-CZ" sz="2000" b="1" dirty="0">
                <a:latin typeface="Comic Sans MS" panose="030F0702030302020204" pitchFamily="66" charset="0"/>
              </a:rPr>
              <a:t>?</a:t>
            </a:r>
          </a:p>
          <a:p>
            <a:pPr marL="381000" indent="-381000">
              <a:lnSpc>
                <a:spcPct val="90000"/>
              </a:lnSpc>
              <a:buClr>
                <a:srgbClr val="FF0000"/>
              </a:buClr>
              <a:buSzTx/>
              <a:buFont typeface="Wingdings" panose="05000000000000000000" pitchFamily="2" charset="2"/>
              <a:buAutoNum type="arabicParenR"/>
            </a:pPr>
            <a:r>
              <a:rPr lang="en-US" altLang="cs-CZ" sz="2000" dirty="0">
                <a:latin typeface="Comic Sans MS" panose="030F0702030302020204" pitchFamily="66" charset="0"/>
              </a:rPr>
              <a:t>In</a:t>
            </a:r>
            <a:r>
              <a:rPr lang="cs-CZ" altLang="cs-CZ" sz="2000" dirty="0">
                <a:latin typeface="Comic Sans MS" panose="030F0702030302020204" pitchFamily="66" charset="0"/>
              </a:rPr>
              <a:t> „</a:t>
            </a:r>
            <a:r>
              <a:rPr lang="en-US" altLang="cs-CZ" sz="2000" dirty="0">
                <a:latin typeface="Comic Sans MS" panose="030F0702030302020204" pitchFamily="66" charset="0"/>
              </a:rPr>
              <a:t>classical nuclear reactions</a:t>
            </a:r>
            <a:r>
              <a:rPr lang="cs-CZ" altLang="cs-CZ" sz="2000" dirty="0">
                <a:latin typeface="Comic Sans MS" panose="030F0702030302020204" pitchFamily="66" charset="0"/>
              </a:rPr>
              <a:t> “ – </a:t>
            </a:r>
            <a:r>
              <a:rPr lang="en-US" altLang="cs-CZ" sz="2000" dirty="0">
                <a:latin typeface="Comic Sans MS" panose="030F0702030302020204" pitchFamily="66" charset="0"/>
              </a:rPr>
              <a:t>almost exclusively from</a:t>
            </a:r>
          </a:p>
          <a:p>
            <a:pPr marL="838200" lvl="1" indent="-381000">
              <a:lnSpc>
                <a:spcPct val="90000"/>
              </a:lnSpc>
            </a:pPr>
            <a:r>
              <a:rPr lang="en-US" altLang="cs-CZ" sz="2000" baseline="33000" dirty="0">
                <a:latin typeface="Comic Sans MS" panose="030F0702030302020204" pitchFamily="66" charset="0"/>
              </a:rPr>
              <a:t>13</a:t>
            </a:r>
            <a:r>
              <a:rPr lang="en-US" altLang="cs-CZ" sz="2000" dirty="0">
                <a:latin typeface="Comic Sans MS" panose="030F0702030302020204" pitchFamily="66" charset="0"/>
              </a:rPr>
              <a:t>C + </a:t>
            </a:r>
            <a:r>
              <a:rPr lang="en-US" altLang="cs-CZ" sz="2000" baseline="30000" dirty="0">
                <a:latin typeface="Comic Sans MS" panose="030F0702030302020204" pitchFamily="66" charset="0"/>
              </a:rPr>
              <a:t>4</a:t>
            </a:r>
            <a:r>
              <a:rPr lang="en-US" altLang="cs-CZ" sz="2000" dirty="0">
                <a:latin typeface="Comic Sans MS" panose="030F0702030302020204" pitchFamily="66" charset="0"/>
              </a:rPr>
              <a:t>He </a:t>
            </a:r>
            <a:r>
              <a:rPr lang="en-US" altLang="cs-CZ" sz="2000" dirty="0">
                <a:latin typeface="Comic Sans MS" panose="030F0702030302020204" pitchFamily="66" charset="0"/>
                <a:cs typeface="Arial" panose="020B0604020202020204" pitchFamily="34" charset="0"/>
              </a:rPr>
              <a:t>→</a:t>
            </a:r>
            <a:r>
              <a:rPr lang="en-US" altLang="cs-CZ" sz="2000" dirty="0">
                <a:latin typeface="Comic Sans MS" panose="030F0702030302020204" pitchFamily="66" charset="0"/>
              </a:rPr>
              <a:t> </a:t>
            </a:r>
            <a:r>
              <a:rPr lang="en-US" altLang="cs-CZ" sz="2000" baseline="30000" dirty="0">
                <a:latin typeface="Comic Sans MS" panose="030F0702030302020204" pitchFamily="66" charset="0"/>
              </a:rPr>
              <a:t>16</a:t>
            </a:r>
            <a:r>
              <a:rPr lang="en-US" altLang="cs-CZ" sz="2000" dirty="0">
                <a:latin typeface="Comic Sans MS" panose="030F0702030302020204" pitchFamily="66" charset="0"/>
              </a:rPr>
              <a:t>O + n		(</a:t>
            </a:r>
            <a:r>
              <a:rPr lang="en-US" altLang="cs-CZ" sz="2000" dirty="0" err="1">
                <a:latin typeface="Comic Sans MS" panose="030F0702030302020204" pitchFamily="66" charset="0"/>
              </a:rPr>
              <a:t>kT</a:t>
            </a:r>
            <a:r>
              <a:rPr lang="en-US" altLang="cs-CZ" sz="2000" dirty="0">
                <a:latin typeface="Comic Sans MS" panose="030F0702030302020204" pitchFamily="66" charset="0"/>
              </a:rPr>
              <a:t>~ 8 keV)</a:t>
            </a:r>
          </a:p>
          <a:p>
            <a:pPr marL="838200" lvl="1" indent="-381000">
              <a:lnSpc>
                <a:spcPct val="90000"/>
              </a:lnSpc>
            </a:pPr>
            <a:r>
              <a:rPr lang="en-US" altLang="cs-CZ" sz="2000" baseline="33000" dirty="0">
                <a:latin typeface="Comic Sans MS" panose="030F0702030302020204" pitchFamily="66" charset="0"/>
              </a:rPr>
              <a:t>22</a:t>
            </a:r>
            <a:r>
              <a:rPr lang="en-US" altLang="cs-CZ" sz="2000" dirty="0">
                <a:latin typeface="Comic Sans MS" panose="030F0702030302020204" pitchFamily="66" charset="0"/>
              </a:rPr>
              <a:t>Ne + </a:t>
            </a:r>
            <a:r>
              <a:rPr lang="en-US" altLang="cs-CZ" sz="2000" baseline="30000" dirty="0">
                <a:latin typeface="Comic Sans MS" panose="030F0702030302020204" pitchFamily="66" charset="0"/>
              </a:rPr>
              <a:t>4</a:t>
            </a:r>
            <a:r>
              <a:rPr lang="en-US" altLang="cs-CZ" sz="2000" dirty="0">
                <a:latin typeface="Comic Sans MS" panose="030F0702030302020204" pitchFamily="66" charset="0"/>
              </a:rPr>
              <a:t>He </a:t>
            </a:r>
            <a:r>
              <a:rPr lang="en-US" altLang="cs-CZ" sz="2000" dirty="0">
                <a:latin typeface="Comic Sans MS" panose="030F0702030302020204" pitchFamily="66" charset="0"/>
                <a:cs typeface="Arial" panose="020B0604020202020204" pitchFamily="34" charset="0"/>
              </a:rPr>
              <a:t>→</a:t>
            </a:r>
            <a:r>
              <a:rPr lang="en-US" altLang="cs-CZ" sz="2000" dirty="0">
                <a:latin typeface="Comic Sans MS" panose="030F0702030302020204" pitchFamily="66" charset="0"/>
              </a:rPr>
              <a:t> </a:t>
            </a:r>
            <a:r>
              <a:rPr lang="en-US" altLang="cs-CZ" sz="2000" baseline="30000" dirty="0">
                <a:latin typeface="Comic Sans MS" panose="030F0702030302020204" pitchFamily="66" charset="0"/>
              </a:rPr>
              <a:t>25</a:t>
            </a:r>
            <a:r>
              <a:rPr lang="en-US" altLang="cs-CZ" sz="2000" dirty="0">
                <a:latin typeface="Comic Sans MS" panose="030F0702030302020204" pitchFamily="66" charset="0"/>
              </a:rPr>
              <a:t>Mg + n		(</a:t>
            </a:r>
            <a:r>
              <a:rPr lang="en-US" altLang="cs-CZ" sz="2000" dirty="0" err="1">
                <a:latin typeface="Comic Sans MS" panose="030F0702030302020204" pitchFamily="66" charset="0"/>
              </a:rPr>
              <a:t>kT</a:t>
            </a:r>
            <a:r>
              <a:rPr lang="en-US" altLang="cs-CZ" sz="2000" dirty="0">
                <a:latin typeface="Comic Sans MS" panose="030F0702030302020204" pitchFamily="66" charset="0"/>
              </a:rPr>
              <a:t>~ 20-40 keV)</a:t>
            </a:r>
            <a:endParaRPr lang="cs-CZ" altLang="cs-CZ" sz="2000" dirty="0">
              <a:latin typeface="Comic Sans MS" panose="030F0702030302020204" pitchFamily="66" charset="0"/>
            </a:endParaRPr>
          </a:p>
          <a:p>
            <a:pPr marL="381000" indent="-381000">
              <a:lnSpc>
                <a:spcPct val="90000"/>
              </a:lnSpc>
              <a:buClr>
                <a:srgbClr val="FF0000"/>
              </a:buClr>
              <a:buSzTx/>
              <a:buFont typeface="Wingdings" panose="05000000000000000000" pitchFamily="2" charset="2"/>
              <a:buAutoNum type="arabicParenR"/>
            </a:pPr>
            <a:r>
              <a:rPr lang="en-US" altLang="cs-CZ" sz="2000" dirty="0">
                <a:latin typeface="Comic Sans MS" panose="030F0702030302020204" pitchFamily="66" charset="0"/>
              </a:rPr>
              <a:t>During</a:t>
            </a:r>
            <a:r>
              <a:rPr lang="cs-CZ" altLang="cs-CZ" sz="2000" dirty="0">
                <a:latin typeface="Comic Sans MS" panose="030F0702030302020204" pitchFamily="66" charset="0"/>
              </a:rPr>
              <a:t> „</a:t>
            </a:r>
            <a:r>
              <a:rPr lang="cs-CZ" altLang="cs-CZ" sz="2000" dirty="0" err="1">
                <a:latin typeface="Comic Sans MS" panose="030F0702030302020204" pitchFamily="66" charset="0"/>
              </a:rPr>
              <a:t>neutroniza</a:t>
            </a:r>
            <a:r>
              <a:rPr lang="en-US" altLang="cs-CZ" sz="2000" dirty="0" err="1">
                <a:latin typeface="Comic Sans MS" panose="030F0702030302020204" pitchFamily="66" charset="0"/>
              </a:rPr>
              <a:t>tion</a:t>
            </a:r>
            <a:r>
              <a:rPr lang="cs-CZ" altLang="cs-CZ" sz="2000" dirty="0">
                <a:latin typeface="Comic Sans MS" panose="030F0702030302020204" pitchFamily="66" charset="0"/>
              </a:rPr>
              <a:t>“</a:t>
            </a:r>
            <a:r>
              <a:rPr lang="en-US" altLang="cs-CZ" sz="2000" dirty="0">
                <a:latin typeface="Comic Sans MS" panose="030F0702030302020204" pitchFamily="66" charset="0"/>
              </a:rPr>
              <a:t> </a:t>
            </a:r>
            <a:r>
              <a:rPr lang="cs-CZ" altLang="cs-CZ" sz="2000" dirty="0">
                <a:latin typeface="Comic Sans MS" panose="030F0702030302020204" pitchFamily="66" charset="0"/>
              </a:rPr>
              <a:t>(p</a:t>
            </a:r>
            <a:r>
              <a:rPr lang="en-US" altLang="cs-CZ" sz="2000" dirty="0">
                <a:latin typeface="Comic Sans MS" panose="030F0702030302020204" pitchFamily="66" charset="0"/>
              </a:rPr>
              <a:t> + e </a:t>
            </a:r>
            <a:r>
              <a:rPr lang="en-US" altLang="cs-CZ" sz="2000" dirty="0">
                <a:latin typeface="Comic Sans MS" panose="030F0702030302020204" pitchFamily="66" charset="0"/>
                <a:sym typeface="Symbol" panose="05050102010706020507" pitchFamily="18" charset="2"/>
              </a:rPr>
              <a:t></a:t>
            </a:r>
            <a:r>
              <a:rPr lang="en-US" altLang="cs-CZ" sz="2000" dirty="0">
                <a:latin typeface="Comic Sans MS" panose="030F0702030302020204" pitchFamily="66" charset="0"/>
              </a:rPr>
              <a:t> n + </a:t>
            </a:r>
            <a:r>
              <a:rPr lang="en-US" altLang="cs-CZ" sz="2000" dirty="0">
                <a:latin typeface="Symbol" panose="05050102010706020507" pitchFamily="18" charset="2"/>
              </a:rPr>
              <a:t>n</a:t>
            </a:r>
            <a:r>
              <a:rPr lang="cs-CZ" altLang="cs-CZ" sz="2000" dirty="0">
                <a:latin typeface="Comic Sans MS" panose="030F0702030302020204" pitchFamily="66" charset="0"/>
              </a:rPr>
              <a:t>) </a:t>
            </a:r>
            <a:r>
              <a:rPr lang="en-US" altLang="cs-CZ" sz="2000" dirty="0">
                <a:latin typeface="Comic Sans MS" panose="030F0702030302020204" pitchFamily="66" charset="0"/>
              </a:rPr>
              <a:t>and subsequent supernova explosion</a:t>
            </a:r>
            <a:endParaRPr lang="cs-CZ" altLang="cs-CZ" sz="2000" dirty="0">
              <a:latin typeface="Comic Sans MS" panose="030F0702030302020204" pitchFamily="66" charset="0"/>
            </a:endParaRPr>
          </a:p>
          <a:p>
            <a:pPr marL="381000" indent="-381000">
              <a:lnSpc>
                <a:spcPct val="90000"/>
              </a:lnSpc>
              <a:buClr>
                <a:srgbClr val="FF0000"/>
              </a:buClr>
              <a:buSzTx/>
              <a:buFont typeface="Wingdings" panose="05000000000000000000" pitchFamily="2" charset="2"/>
              <a:buAutoNum type="arabicParenR"/>
            </a:pPr>
            <a:r>
              <a:rPr lang="en-US" altLang="cs-CZ" sz="2000" dirty="0">
                <a:latin typeface="Comic Sans MS" panose="030F0702030302020204" pitchFamily="66" charset="0"/>
              </a:rPr>
              <a:t>In</a:t>
            </a:r>
            <a:r>
              <a:rPr lang="cs-CZ" altLang="cs-CZ" sz="2000" dirty="0">
                <a:latin typeface="Comic Sans MS" panose="030F0702030302020204" pitchFamily="66" charset="0"/>
              </a:rPr>
              <a:t> neutron </a:t>
            </a:r>
            <a:r>
              <a:rPr lang="en-US" altLang="cs-CZ" sz="2000" dirty="0">
                <a:latin typeface="Comic Sans MS" panose="030F0702030302020204" pitchFamily="66" charset="0"/>
              </a:rPr>
              <a:t>stars</a:t>
            </a:r>
          </a:p>
          <a:p>
            <a:pPr marL="381000" indent="-381000">
              <a:lnSpc>
                <a:spcPct val="90000"/>
              </a:lnSpc>
              <a:buClr>
                <a:srgbClr val="FF0000"/>
              </a:buClr>
              <a:buSzTx/>
              <a:buFont typeface="Wingdings" panose="05000000000000000000" pitchFamily="2" charset="2"/>
              <a:buAutoNum type="arabicParenR"/>
            </a:pPr>
            <a:r>
              <a:rPr lang="en-US" altLang="cs-CZ" sz="2000" dirty="0">
                <a:latin typeface="Comic Sans MS" panose="030F0702030302020204" pitchFamily="66" charset="0"/>
              </a:rPr>
              <a:t>“Exotic</a:t>
            </a:r>
            <a:r>
              <a:rPr lang="cs-CZ" altLang="cs-CZ" sz="2000" dirty="0">
                <a:latin typeface="Comic Sans MS" panose="030F0702030302020204" pitchFamily="66" charset="0"/>
              </a:rPr>
              <a:t> proces</a:t>
            </a:r>
            <a:r>
              <a:rPr lang="en-US" altLang="cs-CZ" sz="2000" dirty="0" err="1">
                <a:latin typeface="Comic Sans MS" panose="030F0702030302020204" pitchFamily="66" charset="0"/>
              </a:rPr>
              <a:t>ses</a:t>
            </a:r>
            <a:r>
              <a:rPr lang="en-US" altLang="cs-CZ" sz="2000" dirty="0">
                <a:latin typeface="Comic Sans MS" panose="030F0702030302020204" pitchFamily="66" charset="0"/>
              </a:rPr>
              <a:t>”</a:t>
            </a:r>
            <a:r>
              <a:rPr lang="cs-CZ" altLang="cs-CZ" sz="2000" dirty="0">
                <a:latin typeface="Comic Sans MS" panose="030F0702030302020204" pitchFamily="66" charset="0"/>
              </a:rPr>
              <a:t> (</a:t>
            </a:r>
            <a:r>
              <a:rPr lang="en-US" altLang="cs-CZ" sz="2000" dirty="0">
                <a:latin typeface="Comic Sans MS" panose="030F0702030302020204" pitchFamily="66" charset="0"/>
              </a:rPr>
              <a:t>neutron star mergers</a:t>
            </a:r>
            <a:r>
              <a:rPr lang="cs-CZ" altLang="cs-CZ" sz="2000" dirty="0">
                <a:latin typeface="Comic Sans MS" panose="030F0702030302020204" pitchFamily="66" charset="0"/>
              </a:rPr>
              <a:t>, …)</a:t>
            </a:r>
            <a:endParaRPr lang="en-US" altLang="cs-CZ" sz="2000" dirty="0">
              <a:latin typeface="Comic Sans MS" panose="030F0702030302020204" pitchFamily="66" charset="0"/>
            </a:endParaRPr>
          </a:p>
          <a:p>
            <a:pPr marL="381000" indent="-381000">
              <a:lnSpc>
                <a:spcPct val="90000"/>
              </a:lnSpc>
              <a:buClr>
                <a:srgbClr val="FF0000"/>
              </a:buClr>
              <a:buSzTx/>
              <a:buFont typeface="Wingdings" panose="05000000000000000000" pitchFamily="2" charset="2"/>
              <a:buAutoNum type="arabicParenR"/>
            </a:pPr>
            <a:endParaRPr lang="en-US" altLang="cs-CZ" sz="1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8237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51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51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51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51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51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51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Zástupný symbol pro datum 4">
            <a:extLst>
              <a:ext uri="{FF2B5EF4-FFF2-40B4-BE49-F238E27FC236}">
                <a16:creationId xmlns:a16="http://schemas.microsoft.com/office/drawing/2014/main" id="{B36C971F-8C65-1F1E-9ABF-3CEF63E14C51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cs-CZ" sz="1400">
                <a:solidFill>
                  <a:srgbClr val="0033CC"/>
                </a:solidFill>
                <a:latin typeface="Comic Sans MS" panose="030F0702030302020204" pitchFamily="66" charset="0"/>
              </a:rPr>
              <a:t>ÚČJF MFF / Hejnice, 10.4.2026</a:t>
            </a:r>
            <a:endParaRPr kumimoji="0" lang="en-CA" altLang="cs-CZ" sz="1400">
              <a:solidFill>
                <a:srgbClr val="0033CC"/>
              </a:solidFill>
              <a:latin typeface="Comic Sans MS" panose="030F0702030302020204" pitchFamily="66" charset="0"/>
            </a:endParaRPr>
          </a:p>
        </p:txBody>
      </p:sp>
      <p:sp>
        <p:nvSpPr>
          <p:cNvPr id="30723" name="Rectangle 4">
            <a:extLst>
              <a:ext uri="{FF2B5EF4-FFF2-40B4-BE49-F238E27FC236}">
                <a16:creationId xmlns:a16="http://schemas.microsoft.com/office/drawing/2014/main" id="{AAC63006-9940-A353-0BB8-1AA67BFE4C7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cs-CZ" dirty="0">
                <a:latin typeface="Comic Sans MS" panose="030F0702030302020204" pitchFamily="66" charset="0"/>
              </a:rPr>
              <a:t>Origin of </a:t>
            </a:r>
            <a:r>
              <a:rPr lang="cs-CZ" altLang="cs-CZ" dirty="0">
                <a:latin typeface="Comic Sans MS" panose="030F0702030302020204" pitchFamily="66" charset="0"/>
              </a:rPr>
              <a:t>neutron</a:t>
            </a:r>
            <a:r>
              <a:rPr lang="en-US" altLang="cs-CZ" dirty="0">
                <a:latin typeface="Comic Sans MS" panose="030F0702030302020204" pitchFamily="66" charset="0"/>
              </a:rPr>
              <a:t>s</a:t>
            </a:r>
            <a:r>
              <a:rPr lang="cs-CZ" altLang="cs-CZ" dirty="0">
                <a:latin typeface="Comic Sans MS" panose="030F0702030302020204" pitchFamily="66" charset="0"/>
              </a:rPr>
              <a:t> </a:t>
            </a:r>
            <a:r>
              <a:rPr lang="en-US" altLang="cs-CZ" dirty="0">
                <a:latin typeface="Comic Sans MS" panose="030F0702030302020204" pitchFamily="66" charset="0"/>
              </a:rPr>
              <a:t>in stars</a:t>
            </a:r>
            <a:endParaRPr lang="cs-CZ" altLang="cs-CZ" dirty="0">
              <a:latin typeface="Comic Sans MS" panose="030F0702030302020204" pitchFamily="66" charset="0"/>
            </a:endParaRPr>
          </a:p>
        </p:txBody>
      </p:sp>
      <p:sp>
        <p:nvSpPr>
          <p:cNvPr id="815110" name="Rectangle 6">
            <a:extLst>
              <a:ext uri="{FF2B5EF4-FFF2-40B4-BE49-F238E27FC236}">
                <a16:creationId xmlns:a16="http://schemas.microsoft.com/office/drawing/2014/main" id="{B10DA21F-1119-423C-CA78-0BF7E5577DAC}"/>
              </a:ext>
            </a:extLst>
          </p:cNvPr>
          <p:cNvSpPr>
            <a:spLocks noGrp="1" noChangeArrowheads="1"/>
          </p:cNvSpPr>
          <p:nvPr>
            <p:ph type="body" sz="half" idx="2"/>
          </p:nvPr>
        </p:nvSpPr>
        <p:spPr>
          <a:xfrm>
            <a:off x="533400" y="762000"/>
            <a:ext cx="8610600" cy="5562600"/>
          </a:xfrm>
        </p:spPr>
        <p:txBody>
          <a:bodyPr/>
          <a:lstStyle/>
          <a:p>
            <a:pPr marL="381000" indent="-381000">
              <a:lnSpc>
                <a:spcPct val="90000"/>
              </a:lnSpc>
            </a:pPr>
            <a:r>
              <a:rPr lang="en-US" altLang="cs-CZ" sz="2000" dirty="0">
                <a:latin typeface="Comic Sans MS" panose="030F0702030302020204" pitchFamily="66" charset="0"/>
              </a:rPr>
              <a:t>Dominating reactions are </a:t>
            </a:r>
            <a:r>
              <a:rPr lang="cs-CZ" altLang="cs-CZ" sz="2000" dirty="0">
                <a:latin typeface="Comic Sans MS" panose="030F0702030302020204" pitchFamily="66" charset="0"/>
              </a:rPr>
              <a:t>(</a:t>
            </a:r>
            <a:r>
              <a:rPr lang="cs-CZ" altLang="cs-CZ" sz="2000" dirty="0" err="1">
                <a:latin typeface="Comic Sans MS" panose="030F0702030302020204" pitchFamily="66" charset="0"/>
              </a:rPr>
              <a:t>n,</a:t>
            </a:r>
            <a:r>
              <a:rPr lang="cs-CZ" altLang="cs-CZ" sz="2000" dirty="0" err="1">
                <a:latin typeface="Symbol" panose="05050102010706020507" pitchFamily="18" charset="2"/>
              </a:rPr>
              <a:t>g</a:t>
            </a:r>
            <a:r>
              <a:rPr lang="cs-CZ" altLang="cs-CZ" sz="2000" dirty="0">
                <a:latin typeface="Comic Sans MS" panose="030F0702030302020204" pitchFamily="66" charset="0"/>
              </a:rPr>
              <a:t>) a</a:t>
            </a:r>
            <a:r>
              <a:rPr lang="en-US" altLang="cs-CZ" sz="2000" dirty="0" err="1">
                <a:latin typeface="Comic Sans MS" panose="030F0702030302020204" pitchFamily="66" charset="0"/>
              </a:rPr>
              <a:t>nd</a:t>
            </a:r>
            <a:r>
              <a:rPr lang="cs-CZ" altLang="cs-CZ" sz="2000" dirty="0">
                <a:latin typeface="Comic Sans MS" panose="030F0702030302020204" pitchFamily="66" charset="0"/>
              </a:rPr>
              <a:t> </a:t>
            </a:r>
            <a:r>
              <a:rPr lang="cs-CZ" altLang="cs-CZ" sz="2000" dirty="0">
                <a:latin typeface="Symbol" panose="05050102010706020507" pitchFamily="18" charset="2"/>
              </a:rPr>
              <a:t>b</a:t>
            </a:r>
            <a:r>
              <a:rPr lang="cs-CZ" altLang="cs-CZ" sz="2000" dirty="0">
                <a:latin typeface="Comic Sans MS" panose="030F0702030302020204" pitchFamily="66" charset="0"/>
              </a:rPr>
              <a:t>-</a:t>
            </a:r>
            <a:r>
              <a:rPr lang="en-US" altLang="cs-CZ" sz="2000" dirty="0">
                <a:latin typeface="Comic Sans MS" panose="030F0702030302020204" pitchFamily="66" charset="0"/>
              </a:rPr>
              <a:t>decays</a:t>
            </a:r>
            <a:endParaRPr lang="cs-CZ" altLang="cs-CZ" sz="2000" dirty="0">
              <a:latin typeface="Comic Sans MS" panose="030F0702030302020204" pitchFamily="66" charset="0"/>
            </a:endParaRPr>
          </a:p>
          <a:p>
            <a:pPr marL="381000" indent="-381000">
              <a:lnSpc>
                <a:spcPct val="90000"/>
              </a:lnSpc>
            </a:pPr>
            <a:r>
              <a:rPr lang="en-US" altLang="cs-CZ" sz="2000" dirty="0">
                <a:latin typeface="Comic Sans MS" panose="030F0702030302020204" pitchFamily="66" charset="0"/>
              </a:rPr>
              <a:t>Free neutrons are rare in stars</a:t>
            </a:r>
            <a:endParaRPr lang="cs-CZ" altLang="cs-CZ" sz="2000" dirty="0">
              <a:latin typeface="Comic Sans MS" panose="030F0702030302020204" pitchFamily="66" charset="0"/>
            </a:endParaRPr>
          </a:p>
          <a:p>
            <a:pPr marL="381000" indent="-38100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cs-CZ" altLang="cs-CZ" sz="2000" dirty="0">
                <a:latin typeface="Comic Sans MS" panose="030F0702030302020204" pitchFamily="66" charset="0"/>
              </a:rPr>
              <a:t>	(</a:t>
            </a:r>
            <a:r>
              <a:rPr lang="en-US" altLang="cs-CZ" sz="2000" dirty="0">
                <a:latin typeface="Comic Sans MS" panose="030F0702030302020204" pitchFamily="66" charset="0"/>
              </a:rPr>
              <a:t>no free neutrons during </a:t>
            </a:r>
            <a:r>
              <a:rPr lang="cs-CZ" altLang="cs-CZ" sz="2000" dirty="0">
                <a:latin typeface="Comic Sans MS" panose="030F0702030302020204" pitchFamily="66" charset="0"/>
              </a:rPr>
              <a:t> H </a:t>
            </a:r>
            <a:r>
              <a:rPr lang="en-US" altLang="cs-CZ" sz="2000" dirty="0">
                <a:latin typeface="Comic Sans MS" panose="030F0702030302020204" pitchFamily="66" charset="0"/>
              </a:rPr>
              <a:t>burning</a:t>
            </a:r>
            <a:r>
              <a:rPr lang="cs-CZ" altLang="cs-CZ" sz="2000" dirty="0">
                <a:latin typeface="Comic Sans MS" panose="030F0702030302020204" pitchFamily="66" charset="0"/>
              </a:rPr>
              <a:t>)</a:t>
            </a:r>
          </a:p>
          <a:p>
            <a:pPr marL="381000" indent="-381000">
              <a:lnSpc>
                <a:spcPct val="90000"/>
              </a:lnSpc>
            </a:pPr>
            <a:endParaRPr lang="cs-CZ" altLang="cs-CZ" sz="1400" dirty="0">
              <a:latin typeface="Comic Sans MS" panose="030F0702030302020204" pitchFamily="66" charset="0"/>
            </a:endParaRPr>
          </a:p>
          <a:p>
            <a:pPr marL="381000" indent="-38100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cs-CZ" sz="2000" b="1" dirty="0">
                <a:latin typeface="Comic Sans MS" panose="030F0702030302020204" pitchFamily="66" charset="0"/>
              </a:rPr>
              <a:t>Where can we find </a:t>
            </a:r>
            <a:r>
              <a:rPr lang="cs-CZ" altLang="cs-CZ" sz="2000" b="1" dirty="0">
                <a:latin typeface="Comic Sans MS" panose="030F0702030302020204" pitchFamily="66" charset="0"/>
              </a:rPr>
              <a:t>n</a:t>
            </a:r>
            <a:r>
              <a:rPr lang="en-US" altLang="cs-CZ" sz="2000" b="1" dirty="0" err="1">
                <a:latin typeface="Comic Sans MS" panose="030F0702030302020204" pitchFamily="66" charset="0"/>
              </a:rPr>
              <a:t>eutrons</a:t>
            </a:r>
            <a:r>
              <a:rPr lang="cs-CZ" altLang="cs-CZ" sz="2000" b="1" dirty="0">
                <a:latin typeface="Comic Sans MS" panose="030F0702030302020204" pitchFamily="66" charset="0"/>
              </a:rPr>
              <a:t> </a:t>
            </a:r>
            <a:r>
              <a:rPr lang="en-US" altLang="cs-CZ" sz="2000" b="1" dirty="0">
                <a:latin typeface="Comic Sans MS" panose="030F0702030302020204" pitchFamily="66" charset="0"/>
              </a:rPr>
              <a:t>suitable for heavy nuclei</a:t>
            </a:r>
            <a:r>
              <a:rPr lang="cs-CZ" altLang="cs-CZ" sz="2000" b="1" dirty="0">
                <a:latin typeface="Comic Sans MS" panose="030F0702030302020204" pitchFamily="66" charset="0"/>
              </a:rPr>
              <a:t> </a:t>
            </a:r>
            <a:r>
              <a:rPr lang="cs-CZ" altLang="cs-CZ" sz="2000" b="1" dirty="0" err="1">
                <a:latin typeface="Comic Sans MS" panose="030F0702030302020204" pitchFamily="66" charset="0"/>
              </a:rPr>
              <a:t>produ</a:t>
            </a:r>
            <a:r>
              <a:rPr lang="en-US" altLang="cs-CZ" sz="2000" b="1" dirty="0" err="1">
                <a:latin typeface="Comic Sans MS" panose="030F0702030302020204" pitchFamily="66" charset="0"/>
              </a:rPr>
              <a:t>ction</a:t>
            </a:r>
            <a:r>
              <a:rPr lang="cs-CZ" altLang="cs-CZ" sz="2000" b="1" dirty="0">
                <a:latin typeface="Comic Sans MS" panose="030F0702030302020204" pitchFamily="66" charset="0"/>
              </a:rPr>
              <a:t>?</a:t>
            </a:r>
          </a:p>
          <a:p>
            <a:pPr marL="381000" indent="-381000">
              <a:lnSpc>
                <a:spcPct val="90000"/>
              </a:lnSpc>
              <a:buClr>
                <a:srgbClr val="FF0000"/>
              </a:buClr>
              <a:buSzTx/>
              <a:buFont typeface="Wingdings" panose="05000000000000000000" pitchFamily="2" charset="2"/>
              <a:buAutoNum type="arabicParenR"/>
            </a:pPr>
            <a:r>
              <a:rPr lang="en-US" altLang="cs-CZ" sz="2000" dirty="0">
                <a:latin typeface="Comic Sans MS" panose="030F0702030302020204" pitchFamily="66" charset="0"/>
              </a:rPr>
              <a:t>In</a:t>
            </a:r>
            <a:r>
              <a:rPr lang="cs-CZ" altLang="cs-CZ" sz="2000" dirty="0">
                <a:latin typeface="Comic Sans MS" panose="030F0702030302020204" pitchFamily="66" charset="0"/>
              </a:rPr>
              <a:t> „</a:t>
            </a:r>
            <a:r>
              <a:rPr lang="en-US" altLang="cs-CZ" sz="2000" dirty="0">
                <a:latin typeface="Comic Sans MS" panose="030F0702030302020204" pitchFamily="66" charset="0"/>
              </a:rPr>
              <a:t>classical nuclear reactions</a:t>
            </a:r>
            <a:r>
              <a:rPr lang="cs-CZ" altLang="cs-CZ" sz="2000" dirty="0">
                <a:latin typeface="Comic Sans MS" panose="030F0702030302020204" pitchFamily="66" charset="0"/>
              </a:rPr>
              <a:t> “ – </a:t>
            </a:r>
            <a:r>
              <a:rPr lang="en-US" altLang="cs-CZ" sz="2000" dirty="0">
                <a:latin typeface="Comic Sans MS" panose="030F0702030302020204" pitchFamily="66" charset="0"/>
              </a:rPr>
              <a:t>almost exclusively from</a:t>
            </a:r>
          </a:p>
          <a:p>
            <a:pPr marL="838200" lvl="1" indent="-381000">
              <a:lnSpc>
                <a:spcPct val="90000"/>
              </a:lnSpc>
            </a:pPr>
            <a:r>
              <a:rPr lang="en-US" altLang="cs-CZ" sz="2000" baseline="33000" dirty="0">
                <a:latin typeface="Comic Sans MS" panose="030F0702030302020204" pitchFamily="66" charset="0"/>
              </a:rPr>
              <a:t>13</a:t>
            </a:r>
            <a:r>
              <a:rPr lang="en-US" altLang="cs-CZ" sz="2000" dirty="0">
                <a:latin typeface="Comic Sans MS" panose="030F0702030302020204" pitchFamily="66" charset="0"/>
              </a:rPr>
              <a:t>C + </a:t>
            </a:r>
            <a:r>
              <a:rPr lang="en-US" altLang="cs-CZ" sz="2000" baseline="30000" dirty="0">
                <a:latin typeface="Comic Sans MS" panose="030F0702030302020204" pitchFamily="66" charset="0"/>
              </a:rPr>
              <a:t>4</a:t>
            </a:r>
            <a:r>
              <a:rPr lang="en-US" altLang="cs-CZ" sz="2000" dirty="0">
                <a:latin typeface="Comic Sans MS" panose="030F0702030302020204" pitchFamily="66" charset="0"/>
              </a:rPr>
              <a:t>He </a:t>
            </a:r>
            <a:r>
              <a:rPr lang="en-US" altLang="cs-CZ" sz="2000" dirty="0">
                <a:latin typeface="Comic Sans MS" panose="030F0702030302020204" pitchFamily="66" charset="0"/>
                <a:cs typeface="Arial" panose="020B0604020202020204" pitchFamily="34" charset="0"/>
              </a:rPr>
              <a:t>→</a:t>
            </a:r>
            <a:r>
              <a:rPr lang="en-US" altLang="cs-CZ" sz="2000" dirty="0">
                <a:latin typeface="Comic Sans MS" panose="030F0702030302020204" pitchFamily="66" charset="0"/>
              </a:rPr>
              <a:t> </a:t>
            </a:r>
            <a:r>
              <a:rPr lang="en-US" altLang="cs-CZ" sz="2000" baseline="30000" dirty="0">
                <a:latin typeface="Comic Sans MS" panose="030F0702030302020204" pitchFamily="66" charset="0"/>
              </a:rPr>
              <a:t>16</a:t>
            </a:r>
            <a:r>
              <a:rPr lang="en-US" altLang="cs-CZ" sz="2000" dirty="0">
                <a:latin typeface="Comic Sans MS" panose="030F0702030302020204" pitchFamily="66" charset="0"/>
              </a:rPr>
              <a:t>O + n		(</a:t>
            </a:r>
            <a:r>
              <a:rPr lang="en-US" altLang="cs-CZ" sz="2000" dirty="0" err="1">
                <a:latin typeface="Comic Sans MS" panose="030F0702030302020204" pitchFamily="66" charset="0"/>
              </a:rPr>
              <a:t>kT</a:t>
            </a:r>
            <a:r>
              <a:rPr lang="en-US" altLang="cs-CZ" sz="2000" dirty="0">
                <a:latin typeface="Comic Sans MS" panose="030F0702030302020204" pitchFamily="66" charset="0"/>
              </a:rPr>
              <a:t>~ 8 keV)</a:t>
            </a:r>
          </a:p>
          <a:p>
            <a:pPr marL="838200" lvl="1" indent="-381000">
              <a:lnSpc>
                <a:spcPct val="90000"/>
              </a:lnSpc>
            </a:pPr>
            <a:r>
              <a:rPr lang="en-US" altLang="cs-CZ" sz="2000" baseline="33000" dirty="0">
                <a:latin typeface="Comic Sans MS" panose="030F0702030302020204" pitchFamily="66" charset="0"/>
              </a:rPr>
              <a:t>22</a:t>
            </a:r>
            <a:r>
              <a:rPr lang="en-US" altLang="cs-CZ" sz="2000" dirty="0">
                <a:latin typeface="Comic Sans MS" panose="030F0702030302020204" pitchFamily="66" charset="0"/>
              </a:rPr>
              <a:t>Ne + </a:t>
            </a:r>
            <a:r>
              <a:rPr lang="en-US" altLang="cs-CZ" sz="2000" baseline="30000" dirty="0">
                <a:latin typeface="Comic Sans MS" panose="030F0702030302020204" pitchFamily="66" charset="0"/>
              </a:rPr>
              <a:t>4</a:t>
            </a:r>
            <a:r>
              <a:rPr lang="en-US" altLang="cs-CZ" sz="2000" dirty="0">
                <a:latin typeface="Comic Sans MS" panose="030F0702030302020204" pitchFamily="66" charset="0"/>
              </a:rPr>
              <a:t>He </a:t>
            </a:r>
            <a:r>
              <a:rPr lang="en-US" altLang="cs-CZ" sz="2000" dirty="0">
                <a:latin typeface="Comic Sans MS" panose="030F0702030302020204" pitchFamily="66" charset="0"/>
                <a:cs typeface="Arial" panose="020B0604020202020204" pitchFamily="34" charset="0"/>
              </a:rPr>
              <a:t>→</a:t>
            </a:r>
            <a:r>
              <a:rPr lang="en-US" altLang="cs-CZ" sz="2000" dirty="0">
                <a:latin typeface="Comic Sans MS" panose="030F0702030302020204" pitchFamily="66" charset="0"/>
              </a:rPr>
              <a:t> </a:t>
            </a:r>
            <a:r>
              <a:rPr lang="en-US" altLang="cs-CZ" sz="2000" baseline="30000" dirty="0">
                <a:latin typeface="Comic Sans MS" panose="030F0702030302020204" pitchFamily="66" charset="0"/>
              </a:rPr>
              <a:t>25</a:t>
            </a:r>
            <a:r>
              <a:rPr lang="en-US" altLang="cs-CZ" sz="2000" dirty="0">
                <a:latin typeface="Comic Sans MS" panose="030F0702030302020204" pitchFamily="66" charset="0"/>
              </a:rPr>
              <a:t>Mg + n		(</a:t>
            </a:r>
            <a:r>
              <a:rPr lang="en-US" altLang="cs-CZ" sz="2000" dirty="0" err="1">
                <a:latin typeface="Comic Sans MS" panose="030F0702030302020204" pitchFamily="66" charset="0"/>
              </a:rPr>
              <a:t>kT</a:t>
            </a:r>
            <a:r>
              <a:rPr lang="en-US" altLang="cs-CZ" sz="2000" dirty="0">
                <a:latin typeface="Comic Sans MS" panose="030F0702030302020204" pitchFamily="66" charset="0"/>
              </a:rPr>
              <a:t>~ 20-40 keV)</a:t>
            </a:r>
            <a:endParaRPr lang="cs-CZ" altLang="cs-CZ" sz="2000" dirty="0">
              <a:latin typeface="Comic Sans MS" panose="030F0702030302020204" pitchFamily="66" charset="0"/>
            </a:endParaRPr>
          </a:p>
          <a:p>
            <a:pPr marL="381000" indent="-381000">
              <a:lnSpc>
                <a:spcPct val="90000"/>
              </a:lnSpc>
              <a:buClr>
                <a:srgbClr val="FF0000"/>
              </a:buClr>
              <a:buSzTx/>
              <a:buFont typeface="Wingdings" panose="05000000000000000000" pitchFamily="2" charset="2"/>
              <a:buAutoNum type="arabicParenR"/>
            </a:pPr>
            <a:r>
              <a:rPr lang="en-US" altLang="cs-CZ" sz="2000" dirty="0">
                <a:latin typeface="Comic Sans MS" panose="030F0702030302020204" pitchFamily="66" charset="0"/>
              </a:rPr>
              <a:t>During</a:t>
            </a:r>
            <a:r>
              <a:rPr lang="cs-CZ" altLang="cs-CZ" sz="2000" dirty="0">
                <a:latin typeface="Comic Sans MS" panose="030F0702030302020204" pitchFamily="66" charset="0"/>
              </a:rPr>
              <a:t> „</a:t>
            </a:r>
            <a:r>
              <a:rPr lang="cs-CZ" altLang="cs-CZ" sz="2000" dirty="0" err="1">
                <a:latin typeface="Comic Sans MS" panose="030F0702030302020204" pitchFamily="66" charset="0"/>
              </a:rPr>
              <a:t>neutroniza</a:t>
            </a:r>
            <a:r>
              <a:rPr lang="en-US" altLang="cs-CZ" sz="2000" dirty="0" err="1">
                <a:latin typeface="Comic Sans MS" panose="030F0702030302020204" pitchFamily="66" charset="0"/>
              </a:rPr>
              <a:t>tion</a:t>
            </a:r>
            <a:r>
              <a:rPr lang="cs-CZ" altLang="cs-CZ" sz="2000" dirty="0">
                <a:latin typeface="Comic Sans MS" panose="030F0702030302020204" pitchFamily="66" charset="0"/>
              </a:rPr>
              <a:t>“</a:t>
            </a:r>
            <a:r>
              <a:rPr lang="en-US" altLang="cs-CZ" sz="2000" dirty="0">
                <a:latin typeface="Comic Sans MS" panose="030F0702030302020204" pitchFamily="66" charset="0"/>
              </a:rPr>
              <a:t> </a:t>
            </a:r>
            <a:r>
              <a:rPr lang="cs-CZ" altLang="cs-CZ" sz="2000" dirty="0">
                <a:latin typeface="Comic Sans MS" panose="030F0702030302020204" pitchFamily="66" charset="0"/>
              </a:rPr>
              <a:t>(p</a:t>
            </a:r>
            <a:r>
              <a:rPr lang="en-US" altLang="cs-CZ" sz="2000" dirty="0">
                <a:latin typeface="Comic Sans MS" panose="030F0702030302020204" pitchFamily="66" charset="0"/>
              </a:rPr>
              <a:t> + e </a:t>
            </a:r>
            <a:r>
              <a:rPr lang="en-US" altLang="cs-CZ" sz="2000" dirty="0">
                <a:latin typeface="Comic Sans MS" panose="030F0702030302020204" pitchFamily="66" charset="0"/>
                <a:sym typeface="Symbol" panose="05050102010706020507" pitchFamily="18" charset="2"/>
              </a:rPr>
              <a:t></a:t>
            </a:r>
            <a:r>
              <a:rPr lang="en-US" altLang="cs-CZ" sz="2000" dirty="0">
                <a:latin typeface="Comic Sans MS" panose="030F0702030302020204" pitchFamily="66" charset="0"/>
              </a:rPr>
              <a:t> n + </a:t>
            </a:r>
            <a:r>
              <a:rPr lang="en-US" altLang="cs-CZ" sz="2000" dirty="0">
                <a:latin typeface="Symbol" panose="05050102010706020507" pitchFamily="18" charset="2"/>
              </a:rPr>
              <a:t>n</a:t>
            </a:r>
            <a:r>
              <a:rPr lang="cs-CZ" altLang="cs-CZ" sz="2000" dirty="0">
                <a:latin typeface="Comic Sans MS" panose="030F0702030302020204" pitchFamily="66" charset="0"/>
              </a:rPr>
              <a:t>) </a:t>
            </a:r>
            <a:r>
              <a:rPr lang="en-US" altLang="cs-CZ" sz="2000" dirty="0">
                <a:latin typeface="Comic Sans MS" panose="030F0702030302020204" pitchFamily="66" charset="0"/>
              </a:rPr>
              <a:t>and subsequent supernova explosion</a:t>
            </a:r>
            <a:endParaRPr lang="cs-CZ" altLang="cs-CZ" sz="2000" dirty="0">
              <a:latin typeface="Comic Sans MS" panose="030F0702030302020204" pitchFamily="66" charset="0"/>
            </a:endParaRPr>
          </a:p>
          <a:p>
            <a:pPr marL="381000" indent="-381000">
              <a:lnSpc>
                <a:spcPct val="90000"/>
              </a:lnSpc>
              <a:buClr>
                <a:srgbClr val="FF0000"/>
              </a:buClr>
              <a:buSzTx/>
              <a:buFont typeface="Wingdings" panose="05000000000000000000" pitchFamily="2" charset="2"/>
              <a:buAutoNum type="arabicParenR"/>
            </a:pPr>
            <a:r>
              <a:rPr lang="en-US" altLang="cs-CZ" sz="2000" dirty="0">
                <a:latin typeface="Comic Sans MS" panose="030F0702030302020204" pitchFamily="66" charset="0"/>
              </a:rPr>
              <a:t>In</a:t>
            </a:r>
            <a:r>
              <a:rPr lang="cs-CZ" altLang="cs-CZ" sz="2000" dirty="0">
                <a:latin typeface="Comic Sans MS" panose="030F0702030302020204" pitchFamily="66" charset="0"/>
              </a:rPr>
              <a:t> neutron </a:t>
            </a:r>
            <a:r>
              <a:rPr lang="en-US" altLang="cs-CZ" sz="2000" dirty="0">
                <a:latin typeface="Comic Sans MS" panose="030F0702030302020204" pitchFamily="66" charset="0"/>
              </a:rPr>
              <a:t>stars</a:t>
            </a:r>
          </a:p>
          <a:p>
            <a:pPr marL="381000" indent="-381000">
              <a:lnSpc>
                <a:spcPct val="90000"/>
              </a:lnSpc>
              <a:buClr>
                <a:srgbClr val="FF0000"/>
              </a:buClr>
              <a:buSzTx/>
              <a:buFont typeface="Wingdings" panose="05000000000000000000" pitchFamily="2" charset="2"/>
              <a:buAutoNum type="arabicParenR"/>
            </a:pPr>
            <a:r>
              <a:rPr lang="en-US" altLang="cs-CZ" sz="2000" dirty="0">
                <a:latin typeface="Comic Sans MS" panose="030F0702030302020204" pitchFamily="66" charset="0"/>
              </a:rPr>
              <a:t>“Exotic</a:t>
            </a:r>
            <a:r>
              <a:rPr lang="cs-CZ" altLang="cs-CZ" sz="2000" dirty="0">
                <a:latin typeface="Comic Sans MS" panose="030F0702030302020204" pitchFamily="66" charset="0"/>
              </a:rPr>
              <a:t> proces</a:t>
            </a:r>
            <a:r>
              <a:rPr lang="en-US" altLang="cs-CZ" sz="2000" dirty="0" err="1">
                <a:latin typeface="Comic Sans MS" panose="030F0702030302020204" pitchFamily="66" charset="0"/>
              </a:rPr>
              <a:t>ses</a:t>
            </a:r>
            <a:r>
              <a:rPr lang="en-US" altLang="cs-CZ" sz="2000" dirty="0">
                <a:latin typeface="Comic Sans MS" panose="030F0702030302020204" pitchFamily="66" charset="0"/>
              </a:rPr>
              <a:t>”</a:t>
            </a:r>
            <a:r>
              <a:rPr lang="cs-CZ" altLang="cs-CZ" sz="2000" dirty="0">
                <a:latin typeface="Comic Sans MS" panose="030F0702030302020204" pitchFamily="66" charset="0"/>
              </a:rPr>
              <a:t> (</a:t>
            </a:r>
            <a:r>
              <a:rPr lang="en-US" altLang="cs-CZ" sz="2000" dirty="0">
                <a:latin typeface="Comic Sans MS" panose="030F0702030302020204" pitchFamily="66" charset="0"/>
              </a:rPr>
              <a:t>neutron star mergers</a:t>
            </a:r>
            <a:r>
              <a:rPr lang="cs-CZ" altLang="cs-CZ" sz="2000" dirty="0">
                <a:latin typeface="Comic Sans MS" panose="030F0702030302020204" pitchFamily="66" charset="0"/>
              </a:rPr>
              <a:t>, …)</a:t>
            </a:r>
            <a:endParaRPr lang="en-US" altLang="cs-CZ" sz="2000" dirty="0">
              <a:latin typeface="Comic Sans MS" panose="030F0702030302020204" pitchFamily="66" charset="0"/>
            </a:endParaRPr>
          </a:p>
          <a:p>
            <a:pPr marL="381000" indent="-381000">
              <a:lnSpc>
                <a:spcPct val="90000"/>
              </a:lnSpc>
              <a:buClr>
                <a:srgbClr val="FF0000"/>
              </a:buClr>
              <a:buSzTx/>
              <a:buFont typeface="Wingdings" panose="05000000000000000000" pitchFamily="2" charset="2"/>
              <a:buAutoNum type="arabicParenR"/>
            </a:pPr>
            <a:endParaRPr lang="en-US" altLang="cs-CZ" sz="1400" dirty="0">
              <a:latin typeface="Comic Sans MS" panose="030F0702030302020204" pitchFamily="66" charset="0"/>
            </a:endParaRPr>
          </a:p>
          <a:p>
            <a:pPr marL="381000" indent="-381000">
              <a:lnSpc>
                <a:spcPct val="90000"/>
              </a:lnSpc>
              <a:buClr>
                <a:srgbClr val="FF0000"/>
              </a:buClr>
              <a:buSzTx/>
              <a:buFont typeface="Wingdings" panose="05000000000000000000" pitchFamily="2" charset="2"/>
              <a:buNone/>
            </a:pPr>
            <a:r>
              <a:rPr lang="en-US" altLang="cs-CZ" sz="2000" b="1" dirty="0">
                <a:latin typeface="Comic Sans MS" panose="030F0702030302020204" pitchFamily="66" charset="0"/>
              </a:rPr>
              <a:t>There exists two “limits” in stars that evidently work</a:t>
            </a:r>
            <a:endParaRPr lang="cs-CZ" altLang="cs-CZ" sz="2000" dirty="0">
              <a:latin typeface="Comic Sans MS" panose="030F0702030302020204" pitchFamily="66" charset="0"/>
            </a:endParaRPr>
          </a:p>
          <a:p>
            <a:pPr marL="381000" indent="-381000">
              <a:lnSpc>
                <a:spcPct val="90000"/>
              </a:lnSpc>
              <a:buClr>
                <a:srgbClr val="FF0000"/>
              </a:buClr>
              <a:buSzTx/>
              <a:buFont typeface="Wingdings" panose="05000000000000000000" pitchFamily="2" charset="2"/>
              <a:buAutoNum type="arabicParenR"/>
            </a:pPr>
            <a:r>
              <a:rPr lang="cs-CZ" altLang="cs-CZ" sz="2000" dirty="0">
                <a:latin typeface="Symbol" panose="05050102010706020507" pitchFamily="18" charset="2"/>
              </a:rPr>
              <a:t>t</a:t>
            </a:r>
            <a:r>
              <a:rPr lang="cs-CZ" altLang="cs-CZ" sz="2000" dirty="0">
                <a:latin typeface="Comic Sans MS" panose="030F0702030302020204" pitchFamily="66" charset="0"/>
              </a:rPr>
              <a:t>(</a:t>
            </a:r>
            <a:r>
              <a:rPr lang="cs-CZ" altLang="cs-CZ" sz="2000" dirty="0" err="1">
                <a:latin typeface="Comic Sans MS" panose="030F0702030302020204" pitchFamily="66" charset="0"/>
              </a:rPr>
              <a:t>n,</a:t>
            </a:r>
            <a:r>
              <a:rPr lang="cs-CZ" altLang="cs-CZ" sz="2000" dirty="0" err="1">
                <a:latin typeface="Symbol" panose="05050102010706020507" pitchFamily="18" charset="2"/>
              </a:rPr>
              <a:t>g</a:t>
            </a:r>
            <a:r>
              <a:rPr lang="cs-CZ" altLang="cs-CZ" sz="2000" dirty="0">
                <a:latin typeface="Comic Sans MS" panose="030F0702030302020204" pitchFamily="66" charset="0"/>
              </a:rPr>
              <a:t>) </a:t>
            </a:r>
            <a:r>
              <a:rPr lang="en-US" altLang="cs-CZ" sz="2000" dirty="0">
                <a:latin typeface="Comic Sans MS" panose="030F0702030302020204" pitchFamily="66" charset="0"/>
              </a:rPr>
              <a:t>&gt;&gt; </a:t>
            </a:r>
            <a:r>
              <a:rPr lang="cs-CZ" altLang="cs-CZ" sz="2000" dirty="0">
                <a:latin typeface="Symbol" panose="05050102010706020507" pitchFamily="18" charset="2"/>
              </a:rPr>
              <a:t>t</a:t>
            </a:r>
            <a:r>
              <a:rPr lang="en-US" altLang="cs-CZ" sz="2000" dirty="0">
                <a:latin typeface="Comic Sans MS" panose="030F0702030302020204" pitchFamily="66" charset="0"/>
              </a:rPr>
              <a:t>(</a:t>
            </a:r>
            <a:r>
              <a:rPr lang="en-US" altLang="cs-CZ" sz="2000" dirty="0">
                <a:latin typeface="Symbol" panose="05050102010706020507" pitchFamily="18" charset="2"/>
              </a:rPr>
              <a:t>b</a:t>
            </a:r>
            <a:r>
              <a:rPr lang="en-US" altLang="cs-CZ" sz="2000" dirty="0">
                <a:latin typeface="Comic Sans MS" panose="030F0702030302020204" pitchFamily="66" charset="0"/>
              </a:rPr>
              <a:t> decay</a:t>
            </a:r>
            <a:r>
              <a:rPr lang="cs-CZ" altLang="cs-CZ" sz="2000" dirty="0">
                <a:latin typeface="Comic Sans MS" panose="030F0702030302020204" pitchFamily="66" charset="0"/>
              </a:rPr>
              <a:t>)</a:t>
            </a:r>
            <a:r>
              <a:rPr lang="en-US" altLang="cs-CZ" sz="2000" dirty="0">
                <a:latin typeface="Comic Sans MS" panose="030F0702030302020204" pitchFamily="66" charset="0"/>
              </a:rPr>
              <a:t>		… s-process</a:t>
            </a:r>
            <a:r>
              <a:rPr lang="cs-CZ" altLang="cs-CZ" sz="2000" dirty="0">
                <a:latin typeface="Comic Sans MS" panose="030F0702030302020204" pitchFamily="66" charset="0"/>
              </a:rPr>
              <a:t> (</a:t>
            </a:r>
            <a:r>
              <a:rPr lang="cs-CZ" altLang="cs-CZ" sz="2000" dirty="0" err="1">
                <a:latin typeface="Comic Sans MS" panose="030F0702030302020204" pitchFamily="66" charset="0"/>
              </a:rPr>
              <a:t>slow</a:t>
            </a:r>
            <a:r>
              <a:rPr lang="cs-CZ" altLang="cs-CZ" sz="2000" dirty="0">
                <a:latin typeface="Comic Sans MS" panose="030F0702030302020204" pitchFamily="66" charset="0"/>
              </a:rPr>
              <a:t>)</a:t>
            </a:r>
          </a:p>
          <a:p>
            <a:pPr marL="381000" indent="-381000">
              <a:lnSpc>
                <a:spcPct val="90000"/>
              </a:lnSpc>
              <a:buClr>
                <a:srgbClr val="FF0000"/>
              </a:buClr>
              <a:buSzTx/>
              <a:buFont typeface="Wingdings" panose="05000000000000000000" pitchFamily="2" charset="2"/>
              <a:buAutoNum type="arabicParenR"/>
            </a:pPr>
            <a:r>
              <a:rPr lang="cs-CZ" altLang="cs-CZ" sz="2000" dirty="0">
                <a:latin typeface="Symbol" panose="05050102010706020507" pitchFamily="18" charset="2"/>
              </a:rPr>
              <a:t>t</a:t>
            </a:r>
            <a:r>
              <a:rPr lang="cs-CZ" altLang="cs-CZ" sz="2000" dirty="0">
                <a:latin typeface="Comic Sans MS" panose="030F0702030302020204" pitchFamily="66" charset="0"/>
              </a:rPr>
              <a:t>(</a:t>
            </a:r>
            <a:r>
              <a:rPr lang="cs-CZ" altLang="cs-CZ" sz="2000" dirty="0" err="1">
                <a:latin typeface="Comic Sans MS" panose="030F0702030302020204" pitchFamily="66" charset="0"/>
              </a:rPr>
              <a:t>n,</a:t>
            </a:r>
            <a:r>
              <a:rPr lang="cs-CZ" altLang="cs-CZ" sz="2000" dirty="0" err="1">
                <a:latin typeface="Symbol" panose="05050102010706020507" pitchFamily="18" charset="2"/>
              </a:rPr>
              <a:t>g</a:t>
            </a:r>
            <a:r>
              <a:rPr lang="cs-CZ" altLang="cs-CZ" sz="2000" dirty="0">
                <a:latin typeface="Comic Sans MS" panose="030F0702030302020204" pitchFamily="66" charset="0"/>
              </a:rPr>
              <a:t>) </a:t>
            </a:r>
            <a:r>
              <a:rPr lang="en-US" altLang="cs-CZ" sz="2000" dirty="0">
                <a:latin typeface="Comic Sans MS" panose="030F0702030302020204" pitchFamily="66" charset="0"/>
              </a:rPr>
              <a:t>&lt;&lt; </a:t>
            </a:r>
            <a:r>
              <a:rPr lang="cs-CZ" altLang="cs-CZ" sz="2000" dirty="0">
                <a:latin typeface="Symbol" panose="05050102010706020507" pitchFamily="18" charset="2"/>
              </a:rPr>
              <a:t>t</a:t>
            </a:r>
            <a:r>
              <a:rPr lang="en-US" altLang="cs-CZ" sz="2000" dirty="0">
                <a:latin typeface="Comic Sans MS" panose="030F0702030302020204" pitchFamily="66" charset="0"/>
              </a:rPr>
              <a:t>(</a:t>
            </a:r>
            <a:r>
              <a:rPr lang="en-US" altLang="cs-CZ" sz="2000" dirty="0">
                <a:latin typeface="Symbol" panose="05050102010706020507" pitchFamily="18" charset="2"/>
              </a:rPr>
              <a:t>b</a:t>
            </a:r>
            <a:r>
              <a:rPr lang="en-US" altLang="cs-CZ" sz="2000" dirty="0">
                <a:latin typeface="Comic Sans MS" panose="030F0702030302020204" pitchFamily="66" charset="0"/>
              </a:rPr>
              <a:t> decay</a:t>
            </a:r>
            <a:r>
              <a:rPr lang="cs-CZ" altLang="cs-CZ" sz="2000" dirty="0">
                <a:latin typeface="Comic Sans MS" panose="030F0702030302020204" pitchFamily="66" charset="0"/>
              </a:rPr>
              <a:t>) </a:t>
            </a:r>
            <a:r>
              <a:rPr lang="en-US" altLang="cs-CZ" sz="2000" dirty="0">
                <a:latin typeface="Comic Sans MS" panose="030F0702030302020204" pitchFamily="66" charset="0"/>
              </a:rPr>
              <a:t>		… r-process</a:t>
            </a:r>
            <a:r>
              <a:rPr lang="cs-CZ" altLang="cs-CZ" sz="2000" dirty="0">
                <a:latin typeface="Comic Sans MS" panose="030F0702030302020204" pitchFamily="66" charset="0"/>
              </a:rPr>
              <a:t> (rapid)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51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51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51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51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51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51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51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511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511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811B9C-DA33-9323-0045-53B4273AB4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Zástupný symbol pro datum 4">
            <a:extLst>
              <a:ext uri="{FF2B5EF4-FFF2-40B4-BE49-F238E27FC236}">
                <a16:creationId xmlns:a16="http://schemas.microsoft.com/office/drawing/2014/main" id="{F82E33B8-F5C1-206B-1C2A-B235905EA108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cs-CZ" sz="1400">
                <a:solidFill>
                  <a:srgbClr val="0033CC"/>
                </a:solidFill>
                <a:latin typeface="Comic Sans MS" panose="030F0702030302020204" pitchFamily="66" charset="0"/>
              </a:rPr>
              <a:t>ÚČJF MFF / Hejnice, 10.4.2026</a:t>
            </a:r>
            <a:endParaRPr kumimoji="0" lang="en-CA" altLang="cs-CZ" sz="1400">
              <a:solidFill>
                <a:srgbClr val="0033CC"/>
              </a:solidFill>
              <a:latin typeface="Comic Sans MS" panose="030F0702030302020204" pitchFamily="66" charset="0"/>
            </a:endParaRPr>
          </a:p>
        </p:txBody>
      </p:sp>
      <p:sp>
        <p:nvSpPr>
          <p:cNvPr id="30723" name="Rectangle 4">
            <a:extLst>
              <a:ext uri="{FF2B5EF4-FFF2-40B4-BE49-F238E27FC236}">
                <a16:creationId xmlns:a16="http://schemas.microsoft.com/office/drawing/2014/main" id="{5FCA7370-BC17-CDAF-74DE-03CF8A1BA0F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cs-CZ" dirty="0">
                <a:latin typeface="Comic Sans MS" panose="030F0702030302020204" pitchFamily="66" charset="0"/>
              </a:rPr>
              <a:t>Origin of </a:t>
            </a:r>
            <a:r>
              <a:rPr lang="cs-CZ" altLang="cs-CZ" dirty="0">
                <a:latin typeface="Comic Sans MS" panose="030F0702030302020204" pitchFamily="66" charset="0"/>
              </a:rPr>
              <a:t>neutron</a:t>
            </a:r>
            <a:r>
              <a:rPr lang="en-US" altLang="cs-CZ" dirty="0">
                <a:latin typeface="Comic Sans MS" panose="030F0702030302020204" pitchFamily="66" charset="0"/>
              </a:rPr>
              <a:t>s</a:t>
            </a:r>
            <a:r>
              <a:rPr lang="cs-CZ" altLang="cs-CZ" dirty="0">
                <a:latin typeface="Comic Sans MS" panose="030F0702030302020204" pitchFamily="66" charset="0"/>
              </a:rPr>
              <a:t> </a:t>
            </a:r>
            <a:r>
              <a:rPr lang="en-US" altLang="cs-CZ" dirty="0">
                <a:latin typeface="Comic Sans MS" panose="030F0702030302020204" pitchFamily="66" charset="0"/>
              </a:rPr>
              <a:t>in stars</a:t>
            </a:r>
            <a:endParaRPr lang="cs-CZ" altLang="cs-CZ" dirty="0">
              <a:latin typeface="Comic Sans MS" panose="030F0702030302020204" pitchFamily="66" charset="0"/>
            </a:endParaRPr>
          </a:p>
        </p:txBody>
      </p:sp>
      <p:sp>
        <p:nvSpPr>
          <p:cNvPr id="815110" name="Rectangle 6">
            <a:extLst>
              <a:ext uri="{FF2B5EF4-FFF2-40B4-BE49-F238E27FC236}">
                <a16:creationId xmlns:a16="http://schemas.microsoft.com/office/drawing/2014/main" id="{92903694-24DE-3296-FF05-E9E0702BAFB5}"/>
              </a:ext>
            </a:extLst>
          </p:cNvPr>
          <p:cNvSpPr>
            <a:spLocks noGrp="1" noChangeArrowheads="1"/>
          </p:cNvSpPr>
          <p:nvPr>
            <p:ph type="body" sz="half" idx="2"/>
          </p:nvPr>
        </p:nvSpPr>
        <p:spPr>
          <a:xfrm>
            <a:off x="533400" y="762000"/>
            <a:ext cx="8610600" cy="5562600"/>
          </a:xfrm>
        </p:spPr>
        <p:txBody>
          <a:bodyPr/>
          <a:lstStyle/>
          <a:p>
            <a:pPr marL="381000" indent="-381000">
              <a:lnSpc>
                <a:spcPct val="90000"/>
              </a:lnSpc>
            </a:pPr>
            <a:r>
              <a:rPr lang="en-US" altLang="cs-CZ" sz="2000" dirty="0">
                <a:latin typeface="Comic Sans MS" panose="030F0702030302020204" pitchFamily="66" charset="0"/>
              </a:rPr>
              <a:t>Dominating reactions are </a:t>
            </a:r>
            <a:r>
              <a:rPr lang="cs-CZ" altLang="cs-CZ" sz="2000" dirty="0">
                <a:latin typeface="Comic Sans MS" panose="030F0702030302020204" pitchFamily="66" charset="0"/>
              </a:rPr>
              <a:t>(</a:t>
            </a:r>
            <a:r>
              <a:rPr lang="cs-CZ" altLang="cs-CZ" sz="2000" dirty="0" err="1">
                <a:latin typeface="Comic Sans MS" panose="030F0702030302020204" pitchFamily="66" charset="0"/>
              </a:rPr>
              <a:t>n,</a:t>
            </a:r>
            <a:r>
              <a:rPr lang="cs-CZ" altLang="cs-CZ" sz="2000" dirty="0" err="1">
                <a:latin typeface="Symbol" panose="05050102010706020507" pitchFamily="18" charset="2"/>
              </a:rPr>
              <a:t>g</a:t>
            </a:r>
            <a:r>
              <a:rPr lang="cs-CZ" altLang="cs-CZ" sz="2000" dirty="0">
                <a:latin typeface="Comic Sans MS" panose="030F0702030302020204" pitchFamily="66" charset="0"/>
              </a:rPr>
              <a:t>) a</a:t>
            </a:r>
            <a:r>
              <a:rPr lang="en-US" altLang="cs-CZ" sz="2000" dirty="0" err="1">
                <a:latin typeface="Comic Sans MS" panose="030F0702030302020204" pitchFamily="66" charset="0"/>
              </a:rPr>
              <a:t>nd</a:t>
            </a:r>
            <a:r>
              <a:rPr lang="cs-CZ" altLang="cs-CZ" sz="2000" dirty="0">
                <a:latin typeface="Comic Sans MS" panose="030F0702030302020204" pitchFamily="66" charset="0"/>
              </a:rPr>
              <a:t> </a:t>
            </a:r>
            <a:r>
              <a:rPr lang="cs-CZ" altLang="cs-CZ" sz="2000" dirty="0">
                <a:latin typeface="Symbol" panose="05050102010706020507" pitchFamily="18" charset="2"/>
              </a:rPr>
              <a:t>b</a:t>
            </a:r>
            <a:r>
              <a:rPr lang="cs-CZ" altLang="cs-CZ" sz="2000" dirty="0">
                <a:latin typeface="Comic Sans MS" panose="030F0702030302020204" pitchFamily="66" charset="0"/>
              </a:rPr>
              <a:t>-</a:t>
            </a:r>
            <a:r>
              <a:rPr lang="en-US" altLang="cs-CZ" sz="2000" dirty="0">
                <a:latin typeface="Comic Sans MS" panose="030F0702030302020204" pitchFamily="66" charset="0"/>
              </a:rPr>
              <a:t>decays</a:t>
            </a:r>
            <a:endParaRPr lang="cs-CZ" altLang="cs-CZ" sz="2000" dirty="0">
              <a:latin typeface="Comic Sans MS" panose="030F0702030302020204" pitchFamily="66" charset="0"/>
            </a:endParaRPr>
          </a:p>
          <a:p>
            <a:pPr marL="381000" indent="-381000">
              <a:lnSpc>
                <a:spcPct val="90000"/>
              </a:lnSpc>
            </a:pPr>
            <a:r>
              <a:rPr lang="en-US" altLang="cs-CZ" sz="2000" dirty="0">
                <a:latin typeface="Comic Sans MS" panose="030F0702030302020204" pitchFamily="66" charset="0"/>
              </a:rPr>
              <a:t>Free neutrons are rare in stars</a:t>
            </a:r>
            <a:endParaRPr lang="cs-CZ" altLang="cs-CZ" sz="2000" dirty="0">
              <a:latin typeface="Comic Sans MS" panose="030F0702030302020204" pitchFamily="66" charset="0"/>
            </a:endParaRPr>
          </a:p>
          <a:p>
            <a:pPr marL="381000" indent="-38100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cs-CZ" altLang="cs-CZ" sz="2000" dirty="0">
                <a:latin typeface="Comic Sans MS" panose="030F0702030302020204" pitchFamily="66" charset="0"/>
              </a:rPr>
              <a:t>	(</a:t>
            </a:r>
            <a:r>
              <a:rPr lang="en-US" altLang="cs-CZ" sz="2000" dirty="0">
                <a:latin typeface="Comic Sans MS" panose="030F0702030302020204" pitchFamily="66" charset="0"/>
              </a:rPr>
              <a:t>no free neutrons during </a:t>
            </a:r>
            <a:r>
              <a:rPr lang="cs-CZ" altLang="cs-CZ" sz="2000" dirty="0">
                <a:latin typeface="Comic Sans MS" panose="030F0702030302020204" pitchFamily="66" charset="0"/>
              </a:rPr>
              <a:t> H </a:t>
            </a:r>
            <a:r>
              <a:rPr lang="en-US" altLang="cs-CZ" sz="2000" dirty="0">
                <a:latin typeface="Comic Sans MS" panose="030F0702030302020204" pitchFamily="66" charset="0"/>
              </a:rPr>
              <a:t>burning</a:t>
            </a:r>
            <a:r>
              <a:rPr lang="cs-CZ" altLang="cs-CZ" sz="2000" dirty="0">
                <a:latin typeface="Comic Sans MS" panose="030F0702030302020204" pitchFamily="66" charset="0"/>
              </a:rPr>
              <a:t>)</a:t>
            </a:r>
          </a:p>
          <a:p>
            <a:pPr marL="381000" indent="-381000">
              <a:lnSpc>
                <a:spcPct val="90000"/>
              </a:lnSpc>
            </a:pPr>
            <a:endParaRPr lang="cs-CZ" altLang="cs-CZ" sz="1400" dirty="0">
              <a:latin typeface="Comic Sans MS" panose="030F0702030302020204" pitchFamily="66" charset="0"/>
            </a:endParaRPr>
          </a:p>
          <a:p>
            <a:pPr marL="381000" indent="-38100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cs-CZ" sz="2000" b="1" dirty="0">
                <a:latin typeface="Comic Sans MS" panose="030F0702030302020204" pitchFamily="66" charset="0"/>
              </a:rPr>
              <a:t>Where can we find </a:t>
            </a:r>
            <a:r>
              <a:rPr lang="cs-CZ" altLang="cs-CZ" sz="2000" b="1" dirty="0">
                <a:latin typeface="Comic Sans MS" panose="030F0702030302020204" pitchFamily="66" charset="0"/>
              </a:rPr>
              <a:t>n</a:t>
            </a:r>
            <a:r>
              <a:rPr lang="en-US" altLang="cs-CZ" sz="2000" b="1" dirty="0" err="1">
                <a:latin typeface="Comic Sans MS" panose="030F0702030302020204" pitchFamily="66" charset="0"/>
              </a:rPr>
              <a:t>eutrons</a:t>
            </a:r>
            <a:r>
              <a:rPr lang="cs-CZ" altLang="cs-CZ" sz="2000" b="1" dirty="0">
                <a:latin typeface="Comic Sans MS" panose="030F0702030302020204" pitchFamily="66" charset="0"/>
              </a:rPr>
              <a:t> </a:t>
            </a:r>
            <a:r>
              <a:rPr lang="en-US" altLang="cs-CZ" sz="2000" b="1" dirty="0">
                <a:latin typeface="Comic Sans MS" panose="030F0702030302020204" pitchFamily="66" charset="0"/>
              </a:rPr>
              <a:t>suitable for heavy nuclei</a:t>
            </a:r>
            <a:r>
              <a:rPr lang="cs-CZ" altLang="cs-CZ" sz="2000" b="1" dirty="0">
                <a:latin typeface="Comic Sans MS" panose="030F0702030302020204" pitchFamily="66" charset="0"/>
              </a:rPr>
              <a:t> </a:t>
            </a:r>
            <a:r>
              <a:rPr lang="cs-CZ" altLang="cs-CZ" sz="2000" b="1" dirty="0" err="1">
                <a:latin typeface="Comic Sans MS" panose="030F0702030302020204" pitchFamily="66" charset="0"/>
              </a:rPr>
              <a:t>produ</a:t>
            </a:r>
            <a:r>
              <a:rPr lang="en-US" altLang="cs-CZ" sz="2000" b="1" dirty="0" err="1">
                <a:latin typeface="Comic Sans MS" panose="030F0702030302020204" pitchFamily="66" charset="0"/>
              </a:rPr>
              <a:t>ction</a:t>
            </a:r>
            <a:r>
              <a:rPr lang="cs-CZ" altLang="cs-CZ" sz="2000" b="1" dirty="0">
                <a:latin typeface="Comic Sans MS" panose="030F0702030302020204" pitchFamily="66" charset="0"/>
              </a:rPr>
              <a:t>?</a:t>
            </a:r>
          </a:p>
          <a:p>
            <a:pPr marL="381000" indent="-381000">
              <a:lnSpc>
                <a:spcPct val="90000"/>
              </a:lnSpc>
              <a:buClr>
                <a:srgbClr val="FF0000"/>
              </a:buClr>
              <a:buSzTx/>
              <a:buFont typeface="Wingdings" panose="05000000000000000000" pitchFamily="2" charset="2"/>
              <a:buAutoNum type="arabicParenR"/>
            </a:pPr>
            <a:r>
              <a:rPr lang="en-US" altLang="cs-CZ" sz="2000" dirty="0">
                <a:latin typeface="Comic Sans MS" panose="030F0702030302020204" pitchFamily="66" charset="0"/>
              </a:rPr>
              <a:t>In</a:t>
            </a:r>
            <a:r>
              <a:rPr lang="cs-CZ" altLang="cs-CZ" sz="2000" dirty="0">
                <a:latin typeface="Comic Sans MS" panose="030F0702030302020204" pitchFamily="66" charset="0"/>
              </a:rPr>
              <a:t> „</a:t>
            </a:r>
            <a:r>
              <a:rPr lang="en-US" altLang="cs-CZ" sz="2000" dirty="0">
                <a:latin typeface="Comic Sans MS" panose="030F0702030302020204" pitchFamily="66" charset="0"/>
              </a:rPr>
              <a:t>classical nuclear reactions</a:t>
            </a:r>
            <a:r>
              <a:rPr lang="cs-CZ" altLang="cs-CZ" sz="2000" dirty="0">
                <a:latin typeface="Comic Sans MS" panose="030F0702030302020204" pitchFamily="66" charset="0"/>
              </a:rPr>
              <a:t> “ – </a:t>
            </a:r>
            <a:r>
              <a:rPr lang="en-US" altLang="cs-CZ" sz="2000" dirty="0">
                <a:latin typeface="Comic Sans MS" panose="030F0702030302020204" pitchFamily="66" charset="0"/>
              </a:rPr>
              <a:t>almost exclusively from</a:t>
            </a:r>
          </a:p>
          <a:p>
            <a:pPr marL="838200" lvl="1" indent="-381000">
              <a:lnSpc>
                <a:spcPct val="90000"/>
              </a:lnSpc>
            </a:pPr>
            <a:r>
              <a:rPr lang="en-US" altLang="cs-CZ" sz="2000" baseline="33000" dirty="0">
                <a:latin typeface="Comic Sans MS" panose="030F0702030302020204" pitchFamily="66" charset="0"/>
              </a:rPr>
              <a:t>13</a:t>
            </a:r>
            <a:r>
              <a:rPr lang="en-US" altLang="cs-CZ" sz="2000" dirty="0">
                <a:latin typeface="Comic Sans MS" panose="030F0702030302020204" pitchFamily="66" charset="0"/>
              </a:rPr>
              <a:t>C + </a:t>
            </a:r>
            <a:r>
              <a:rPr lang="en-US" altLang="cs-CZ" sz="2000" baseline="30000" dirty="0">
                <a:latin typeface="Comic Sans MS" panose="030F0702030302020204" pitchFamily="66" charset="0"/>
              </a:rPr>
              <a:t>4</a:t>
            </a:r>
            <a:r>
              <a:rPr lang="en-US" altLang="cs-CZ" sz="2000" dirty="0">
                <a:latin typeface="Comic Sans MS" panose="030F0702030302020204" pitchFamily="66" charset="0"/>
              </a:rPr>
              <a:t>He </a:t>
            </a:r>
            <a:r>
              <a:rPr lang="en-US" altLang="cs-CZ" sz="2000" dirty="0">
                <a:latin typeface="Comic Sans MS" panose="030F0702030302020204" pitchFamily="66" charset="0"/>
                <a:cs typeface="Arial" panose="020B0604020202020204" pitchFamily="34" charset="0"/>
              </a:rPr>
              <a:t>→</a:t>
            </a:r>
            <a:r>
              <a:rPr lang="en-US" altLang="cs-CZ" sz="2000" dirty="0">
                <a:latin typeface="Comic Sans MS" panose="030F0702030302020204" pitchFamily="66" charset="0"/>
              </a:rPr>
              <a:t> </a:t>
            </a:r>
            <a:r>
              <a:rPr lang="en-US" altLang="cs-CZ" sz="2000" baseline="30000" dirty="0">
                <a:latin typeface="Comic Sans MS" panose="030F0702030302020204" pitchFamily="66" charset="0"/>
              </a:rPr>
              <a:t>16</a:t>
            </a:r>
            <a:r>
              <a:rPr lang="en-US" altLang="cs-CZ" sz="2000" dirty="0">
                <a:latin typeface="Comic Sans MS" panose="030F0702030302020204" pitchFamily="66" charset="0"/>
              </a:rPr>
              <a:t>O + n		(</a:t>
            </a:r>
            <a:r>
              <a:rPr lang="en-US" altLang="cs-CZ" sz="2000" dirty="0" err="1">
                <a:latin typeface="Comic Sans MS" panose="030F0702030302020204" pitchFamily="66" charset="0"/>
              </a:rPr>
              <a:t>kT</a:t>
            </a:r>
            <a:r>
              <a:rPr lang="en-US" altLang="cs-CZ" sz="2000" dirty="0">
                <a:latin typeface="Comic Sans MS" panose="030F0702030302020204" pitchFamily="66" charset="0"/>
              </a:rPr>
              <a:t>~ 8 keV)</a:t>
            </a:r>
          </a:p>
          <a:p>
            <a:pPr marL="838200" lvl="1" indent="-381000">
              <a:lnSpc>
                <a:spcPct val="90000"/>
              </a:lnSpc>
            </a:pPr>
            <a:r>
              <a:rPr lang="en-US" altLang="cs-CZ" sz="2000" baseline="33000" dirty="0">
                <a:latin typeface="Comic Sans MS" panose="030F0702030302020204" pitchFamily="66" charset="0"/>
              </a:rPr>
              <a:t>22</a:t>
            </a:r>
            <a:r>
              <a:rPr lang="en-US" altLang="cs-CZ" sz="2000" dirty="0">
                <a:latin typeface="Comic Sans MS" panose="030F0702030302020204" pitchFamily="66" charset="0"/>
              </a:rPr>
              <a:t>Ne + </a:t>
            </a:r>
            <a:r>
              <a:rPr lang="en-US" altLang="cs-CZ" sz="2000" baseline="30000" dirty="0">
                <a:latin typeface="Comic Sans MS" panose="030F0702030302020204" pitchFamily="66" charset="0"/>
              </a:rPr>
              <a:t>4</a:t>
            </a:r>
            <a:r>
              <a:rPr lang="en-US" altLang="cs-CZ" sz="2000" dirty="0">
                <a:latin typeface="Comic Sans MS" panose="030F0702030302020204" pitchFamily="66" charset="0"/>
              </a:rPr>
              <a:t>He </a:t>
            </a:r>
            <a:r>
              <a:rPr lang="en-US" altLang="cs-CZ" sz="2000" dirty="0">
                <a:latin typeface="Comic Sans MS" panose="030F0702030302020204" pitchFamily="66" charset="0"/>
                <a:cs typeface="Arial" panose="020B0604020202020204" pitchFamily="34" charset="0"/>
              </a:rPr>
              <a:t>→</a:t>
            </a:r>
            <a:r>
              <a:rPr lang="en-US" altLang="cs-CZ" sz="2000" dirty="0">
                <a:latin typeface="Comic Sans MS" panose="030F0702030302020204" pitchFamily="66" charset="0"/>
              </a:rPr>
              <a:t> </a:t>
            </a:r>
            <a:r>
              <a:rPr lang="en-US" altLang="cs-CZ" sz="2000" baseline="30000" dirty="0">
                <a:latin typeface="Comic Sans MS" panose="030F0702030302020204" pitchFamily="66" charset="0"/>
              </a:rPr>
              <a:t>25</a:t>
            </a:r>
            <a:r>
              <a:rPr lang="en-US" altLang="cs-CZ" sz="2000" dirty="0">
                <a:latin typeface="Comic Sans MS" panose="030F0702030302020204" pitchFamily="66" charset="0"/>
              </a:rPr>
              <a:t>Mg + n		(</a:t>
            </a:r>
            <a:r>
              <a:rPr lang="en-US" altLang="cs-CZ" sz="2000" dirty="0" err="1">
                <a:latin typeface="Comic Sans MS" panose="030F0702030302020204" pitchFamily="66" charset="0"/>
              </a:rPr>
              <a:t>kT</a:t>
            </a:r>
            <a:r>
              <a:rPr lang="en-US" altLang="cs-CZ" sz="2000" dirty="0">
                <a:latin typeface="Comic Sans MS" panose="030F0702030302020204" pitchFamily="66" charset="0"/>
              </a:rPr>
              <a:t>~ 20-40 keV)</a:t>
            </a:r>
            <a:endParaRPr lang="cs-CZ" altLang="cs-CZ" sz="2000" dirty="0">
              <a:latin typeface="Comic Sans MS" panose="030F0702030302020204" pitchFamily="66" charset="0"/>
            </a:endParaRPr>
          </a:p>
          <a:p>
            <a:pPr marL="381000" indent="-381000">
              <a:lnSpc>
                <a:spcPct val="90000"/>
              </a:lnSpc>
              <a:buClr>
                <a:srgbClr val="FF0000"/>
              </a:buClr>
              <a:buSzTx/>
              <a:buFont typeface="Wingdings" panose="05000000000000000000" pitchFamily="2" charset="2"/>
              <a:buAutoNum type="arabicParenR"/>
            </a:pPr>
            <a:r>
              <a:rPr lang="en-US" altLang="cs-CZ" sz="2000" dirty="0">
                <a:latin typeface="Comic Sans MS" panose="030F0702030302020204" pitchFamily="66" charset="0"/>
              </a:rPr>
              <a:t>During</a:t>
            </a:r>
            <a:r>
              <a:rPr lang="cs-CZ" altLang="cs-CZ" sz="2000" dirty="0">
                <a:latin typeface="Comic Sans MS" panose="030F0702030302020204" pitchFamily="66" charset="0"/>
              </a:rPr>
              <a:t> „</a:t>
            </a:r>
            <a:r>
              <a:rPr lang="cs-CZ" altLang="cs-CZ" sz="2000" dirty="0" err="1">
                <a:latin typeface="Comic Sans MS" panose="030F0702030302020204" pitchFamily="66" charset="0"/>
              </a:rPr>
              <a:t>neutroniza</a:t>
            </a:r>
            <a:r>
              <a:rPr lang="en-US" altLang="cs-CZ" sz="2000" dirty="0" err="1">
                <a:latin typeface="Comic Sans MS" panose="030F0702030302020204" pitchFamily="66" charset="0"/>
              </a:rPr>
              <a:t>tion</a:t>
            </a:r>
            <a:r>
              <a:rPr lang="cs-CZ" altLang="cs-CZ" sz="2000" dirty="0">
                <a:latin typeface="Comic Sans MS" panose="030F0702030302020204" pitchFamily="66" charset="0"/>
              </a:rPr>
              <a:t>“</a:t>
            </a:r>
            <a:r>
              <a:rPr lang="en-US" altLang="cs-CZ" sz="2000" dirty="0">
                <a:latin typeface="Comic Sans MS" panose="030F0702030302020204" pitchFamily="66" charset="0"/>
              </a:rPr>
              <a:t> </a:t>
            </a:r>
            <a:r>
              <a:rPr lang="cs-CZ" altLang="cs-CZ" sz="2000" dirty="0">
                <a:latin typeface="Comic Sans MS" panose="030F0702030302020204" pitchFamily="66" charset="0"/>
              </a:rPr>
              <a:t>(p</a:t>
            </a:r>
            <a:r>
              <a:rPr lang="en-US" altLang="cs-CZ" sz="2000" dirty="0">
                <a:latin typeface="Comic Sans MS" panose="030F0702030302020204" pitchFamily="66" charset="0"/>
              </a:rPr>
              <a:t> + e </a:t>
            </a:r>
            <a:r>
              <a:rPr lang="en-US" altLang="cs-CZ" sz="2000" dirty="0">
                <a:latin typeface="Comic Sans MS" panose="030F0702030302020204" pitchFamily="66" charset="0"/>
                <a:sym typeface="Symbol" panose="05050102010706020507" pitchFamily="18" charset="2"/>
              </a:rPr>
              <a:t></a:t>
            </a:r>
            <a:r>
              <a:rPr lang="en-US" altLang="cs-CZ" sz="2000" dirty="0">
                <a:latin typeface="Comic Sans MS" panose="030F0702030302020204" pitchFamily="66" charset="0"/>
              </a:rPr>
              <a:t> n + </a:t>
            </a:r>
            <a:r>
              <a:rPr lang="en-US" altLang="cs-CZ" sz="2000" dirty="0">
                <a:latin typeface="Symbol" panose="05050102010706020507" pitchFamily="18" charset="2"/>
              </a:rPr>
              <a:t>n</a:t>
            </a:r>
            <a:r>
              <a:rPr lang="cs-CZ" altLang="cs-CZ" sz="2000" dirty="0">
                <a:latin typeface="Comic Sans MS" panose="030F0702030302020204" pitchFamily="66" charset="0"/>
              </a:rPr>
              <a:t>) </a:t>
            </a:r>
            <a:r>
              <a:rPr lang="en-US" altLang="cs-CZ" sz="2000" dirty="0">
                <a:latin typeface="Comic Sans MS" panose="030F0702030302020204" pitchFamily="66" charset="0"/>
              </a:rPr>
              <a:t>and subsequent supernova explosion</a:t>
            </a:r>
            <a:endParaRPr lang="cs-CZ" altLang="cs-CZ" sz="2000" dirty="0">
              <a:latin typeface="Comic Sans MS" panose="030F0702030302020204" pitchFamily="66" charset="0"/>
            </a:endParaRPr>
          </a:p>
          <a:p>
            <a:pPr marL="381000" indent="-381000">
              <a:lnSpc>
                <a:spcPct val="90000"/>
              </a:lnSpc>
              <a:buClr>
                <a:srgbClr val="FF0000"/>
              </a:buClr>
              <a:buSzTx/>
              <a:buFont typeface="Wingdings" panose="05000000000000000000" pitchFamily="2" charset="2"/>
              <a:buAutoNum type="arabicParenR"/>
            </a:pPr>
            <a:r>
              <a:rPr lang="en-US" altLang="cs-CZ" sz="2000" dirty="0">
                <a:latin typeface="Comic Sans MS" panose="030F0702030302020204" pitchFamily="66" charset="0"/>
              </a:rPr>
              <a:t>In</a:t>
            </a:r>
            <a:r>
              <a:rPr lang="cs-CZ" altLang="cs-CZ" sz="2000" dirty="0">
                <a:latin typeface="Comic Sans MS" panose="030F0702030302020204" pitchFamily="66" charset="0"/>
              </a:rPr>
              <a:t> neutron </a:t>
            </a:r>
            <a:r>
              <a:rPr lang="en-US" altLang="cs-CZ" sz="2000" dirty="0">
                <a:latin typeface="Comic Sans MS" panose="030F0702030302020204" pitchFamily="66" charset="0"/>
              </a:rPr>
              <a:t>stars</a:t>
            </a:r>
          </a:p>
          <a:p>
            <a:pPr marL="381000" indent="-381000">
              <a:lnSpc>
                <a:spcPct val="90000"/>
              </a:lnSpc>
              <a:buClr>
                <a:srgbClr val="FF0000"/>
              </a:buClr>
              <a:buSzTx/>
              <a:buFont typeface="Wingdings" panose="05000000000000000000" pitchFamily="2" charset="2"/>
              <a:buAutoNum type="arabicParenR"/>
            </a:pPr>
            <a:r>
              <a:rPr lang="en-US" altLang="cs-CZ" sz="2000" dirty="0">
                <a:latin typeface="Comic Sans MS" panose="030F0702030302020204" pitchFamily="66" charset="0"/>
              </a:rPr>
              <a:t>“Exotic</a:t>
            </a:r>
            <a:r>
              <a:rPr lang="cs-CZ" altLang="cs-CZ" sz="2000" dirty="0">
                <a:latin typeface="Comic Sans MS" panose="030F0702030302020204" pitchFamily="66" charset="0"/>
              </a:rPr>
              <a:t> proces</a:t>
            </a:r>
            <a:r>
              <a:rPr lang="en-US" altLang="cs-CZ" sz="2000" dirty="0" err="1">
                <a:latin typeface="Comic Sans MS" panose="030F0702030302020204" pitchFamily="66" charset="0"/>
              </a:rPr>
              <a:t>ses</a:t>
            </a:r>
            <a:r>
              <a:rPr lang="en-US" altLang="cs-CZ" sz="2000" dirty="0">
                <a:latin typeface="Comic Sans MS" panose="030F0702030302020204" pitchFamily="66" charset="0"/>
              </a:rPr>
              <a:t>”</a:t>
            </a:r>
            <a:r>
              <a:rPr lang="cs-CZ" altLang="cs-CZ" sz="2000" dirty="0">
                <a:latin typeface="Comic Sans MS" panose="030F0702030302020204" pitchFamily="66" charset="0"/>
              </a:rPr>
              <a:t> (</a:t>
            </a:r>
            <a:r>
              <a:rPr lang="en-US" altLang="cs-CZ" sz="2000" dirty="0">
                <a:latin typeface="Comic Sans MS" panose="030F0702030302020204" pitchFamily="66" charset="0"/>
              </a:rPr>
              <a:t>neutron star mergers</a:t>
            </a:r>
            <a:r>
              <a:rPr lang="cs-CZ" altLang="cs-CZ" sz="2000" dirty="0">
                <a:latin typeface="Comic Sans MS" panose="030F0702030302020204" pitchFamily="66" charset="0"/>
              </a:rPr>
              <a:t>, …)</a:t>
            </a:r>
            <a:endParaRPr lang="en-US" altLang="cs-CZ" sz="2000" dirty="0">
              <a:latin typeface="Comic Sans MS" panose="030F0702030302020204" pitchFamily="66" charset="0"/>
            </a:endParaRPr>
          </a:p>
          <a:p>
            <a:pPr marL="381000" indent="-381000">
              <a:lnSpc>
                <a:spcPct val="90000"/>
              </a:lnSpc>
              <a:buClr>
                <a:srgbClr val="FF0000"/>
              </a:buClr>
              <a:buSzTx/>
              <a:buFont typeface="Wingdings" panose="05000000000000000000" pitchFamily="2" charset="2"/>
              <a:buAutoNum type="arabicParenR"/>
            </a:pPr>
            <a:endParaRPr lang="en-US" altLang="cs-CZ" sz="1400" dirty="0">
              <a:latin typeface="Comic Sans MS" panose="030F0702030302020204" pitchFamily="66" charset="0"/>
            </a:endParaRPr>
          </a:p>
          <a:p>
            <a:pPr marL="381000" indent="-381000">
              <a:lnSpc>
                <a:spcPct val="90000"/>
              </a:lnSpc>
              <a:buClr>
                <a:srgbClr val="FF0000"/>
              </a:buClr>
              <a:buSzTx/>
              <a:buFont typeface="Wingdings" panose="05000000000000000000" pitchFamily="2" charset="2"/>
              <a:buNone/>
            </a:pPr>
            <a:r>
              <a:rPr lang="en-US" altLang="cs-CZ" sz="2000" b="1" dirty="0">
                <a:latin typeface="Comic Sans MS" panose="030F0702030302020204" pitchFamily="66" charset="0"/>
              </a:rPr>
              <a:t>There exists two “limits” in stars that evidently work</a:t>
            </a:r>
            <a:endParaRPr lang="cs-CZ" altLang="cs-CZ" sz="2000" dirty="0">
              <a:latin typeface="Comic Sans MS" panose="030F0702030302020204" pitchFamily="66" charset="0"/>
            </a:endParaRPr>
          </a:p>
          <a:p>
            <a:pPr marL="381000" indent="-381000">
              <a:lnSpc>
                <a:spcPct val="90000"/>
              </a:lnSpc>
              <a:buClr>
                <a:srgbClr val="FF0000"/>
              </a:buClr>
              <a:buSzTx/>
              <a:buFont typeface="Wingdings" panose="05000000000000000000" pitchFamily="2" charset="2"/>
              <a:buAutoNum type="arabicParenR"/>
            </a:pPr>
            <a:r>
              <a:rPr lang="cs-CZ" altLang="cs-CZ" sz="2000" dirty="0">
                <a:latin typeface="Symbol" panose="05050102010706020507" pitchFamily="18" charset="2"/>
              </a:rPr>
              <a:t>t</a:t>
            </a:r>
            <a:r>
              <a:rPr lang="cs-CZ" altLang="cs-CZ" sz="2000" dirty="0">
                <a:latin typeface="Comic Sans MS" panose="030F0702030302020204" pitchFamily="66" charset="0"/>
              </a:rPr>
              <a:t>(</a:t>
            </a:r>
            <a:r>
              <a:rPr lang="cs-CZ" altLang="cs-CZ" sz="2000" dirty="0" err="1">
                <a:latin typeface="Comic Sans MS" panose="030F0702030302020204" pitchFamily="66" charset="0"/>
              </a:rPr>
              <a:t>n,</a:t>
            </a:r>
            <a:r>
              <a:rPr lang="cs-CZ" altLang="cs-CZ" sz="2000" dirty="0" err="1">
                <a:latin typeface="Symbol" panose="05050102010706020507" pitchFamily="18" charset="2"/>
              </a:rPr>
              <a:t>g</a:t>
            </a:r>
            <a:r>
              <a:rPr lang="cs-CZ" altLang="cs-CZ" sz="2000" dirty="0">
                <a:latin typeface="Comic Sans MS" panose="030F0702030302020204" pitchFamily="66" charset="0"/>
              </a:rPr>
              <a:t>) </a:t>
            </a:r>
            <a:r>
              <a:rPr lang="en-US" altLang="cs-CZ" sz="2000" dirty="0">
                <a:latin typeface="Comic Sans MS" panose="030F0702030302020204" pitchFamily="66" charset="0"/>
              </a:rPr>
              <a:t>&gt;&gt; </a:t>
            </a:r>
            <a:r>
              <a:rPr lang="cs-CZ" altLang="cs-CZ" sz="2000" dirty="0">
                <a:latin typeface="Symbol" panose="05050102010706020507" pitchFamily="18" charset="2"/>
              </a:rPr>
              <a:t>t</a:t>
            </a:r>
            <a:r>
              <a:rPr lang="en-US" altLang="cs-CZ" sz="2000" dirty="0">
                <a:latin typeface="Comic Sans MS" panose="030F0702030302020204" pitchFamily="66" charset="0"/>
              </a:rPr>
              <a:t>(</a:t>
            </a:r>
            <a:r>
              <a:rPr lang="en-US" altLang="cs-CZ" sz="2000" dirty="0">
                <a:latin typeface="Symbol" panose="05050102010706020507" pitchFamily="18" charset="2"/>
              </a:rPr>
              <a:t>b</a:t>
            </a:r>
            <a:r>
              <a:rPr lang="en-US" altLang="cs-CZ" sz="2000" dirty="0">
                <a:latin typeface="Comic Sans MS" panose="030F0702030302020204" pitchFamily="66" charset="0"/>
              </a:rPr>
              <a:t> decay</a:t>
            </a:r>
            <a:r>
              <a:rPr lang="cs-CZ" altLang="cs-CZ" sz="2000" dirty="0">
                <a:latin typeface="Comic Sans MS" panose="030F0702030302020204" pitchFamily="66" charset="0"/>
              </a:rPr>
              <a:t>)</a:t>
            </a:r>
            <a:r>
              <a:rPr lang="en-US" altLang="cs-CZ" sz="2000" dirty="0">
                <a:latin typeface="Comic Sans MS" panose="030F0702030302020204" pitchFamily="66" charset="0"/>
              </a:rPr>
              <a:t>		… s-process</a:t>
            </a:r>
            <a:r>
              <a:rPr lang="cs-CZ" altLang="cs-CZ" sz="2000" dirty="0">
                <a:latin typeface="Comic Sans MS" panose="030F0702030302020204" pitchFamily="66" charset="0"/>
              </a:rPr>
              <a:t> (</a:t>
            </a:r>
            <a:r>
              <a:rPr lang="cs-CZ" altLang="cs-CZ" sz="2000" dirty="0" err="1">
                <a:latin typeface="Comic Sans MS" panose="030F0702030302020204" pitchFamily="66" charset="0"/>
              </a:rPr>
              <a:t>slow</a:t>
            </a:r>
            <a:r>
              <a:rPr lang="cs-CZ" altLang="cs-CZ" sz="2000" dirty="0">
                <a:latin typeface="Comic Sans MS" panose="030F0702030302020204" pitchFamily="66" charset="0"/>
              </a:rPr>
              <a:t>)</a:t>
            </a:r>
          </a:p>
          <a:p>
            <a:pPr marL="381000" indent="-381000">
              <a:lnSpc>
                <a:spcPct val="90000"/>
              </a:lnSpc>
              <a:buClr>
                <a:srgbClr val="FF0000"/>
              </a:buClr>
              <a:buSzTx/>
              <a:buFont typeface="Wingdings" panose="05000000000000000000" pitchFamily="2" charset="2"/>
              <a:buAutoNum type="arabicParenR"/>
            </a:pPr>
            <a:r>
              <a:rPr lang="cs-CZ" altLang="cs-CZ" sz="2000" dirty="0">
                <a:latin typeface="Symbol" panose="05050102010706020507" pitchFamily="18" charset="2"/>
              </a:rPr>
              <a:t>t</a:t>
            </a:r>
            <a:r>
              <a:rPr lang="cs-CZ" altLang="cs-CZ" sz="2000" dirty="0">
                <a:latin typeface="Comic Sans MS" panose="030F0702030302020204" pitchFamily="66" charset="0"/>
              </a:rPr>
              <a:t>(</a:t>
            </a:r>
            <a:r>
              <a:rPr lang="cs-CZ" altLang="cs-CZ" sz="2000" dirty="0" err="1">
                <a:latin typeface="Comic Sans MS" panose="030F0702030302020204" pitchFamily="66" charset="0"/>
              </a:rPr>
              <a:t>n,</a:t>
            </a:r>
            <a:r>
              <a:rPr lang="cs-CZ" altLang="cs-CZ" sz="2000" dirty="0" err="1">
                <a:latin typeface="Symbol" panose="05050102010706020507" pitchFamily="18" charset="2"/>
              </a:rPr>
              <a:t>g</a:t>
            </a:r>
            <a:r>
              <a:rPr lang="cs-CZ" altLang="cs-CZ" sz="2000" dirty="0">
                <a:latin typeface="Comic Sans MS" panose="030F0702030302020204" pitchFamily="66" charset="0"/>
              </a:rPr>
              <a:t>) </a:t>
            </a:r>
            <a:r>
              <a:rPr lang="en-US" altLang="cs-CZ" sz="2000" dirty="0">
                <a:latin typeface="Comic Sans MS" panose="030F0702030302020204" pitchFamily="66" charset="0"/>
              </a:rPr>
              <a:t>&lt;&lt; </a:t>
            </a:r>
            <a:r>
              <a:rPr lang="cs-CZ" altLang="cs-CZ" sz="2000" dirty="0">
                <a:latin typeface="Symbol" panose="05050102010706020507" pitchFamily="18" charset="2"/>
              </a:rPr>
              <a:t>t</a:t>
            </a:r>
            <a:r>
              <a:rPr lang="en-US" altLang="cs-CZ" sz="2000" dirty="0">
                <a:latin typeface="Comic Sans MS" panose="030F0702030302020204" pitchFamily="66" charset="0"/>
              </a:rPr>
              <a:t>(</a:t>
            </a:r>
            <a:r>
              <a:rPr lang="en-US" altLang="cs-CZ" sz="2000" dirty="0">
                <a:latin typeface="Symbol" panose="05050102010706020507" pitchFamily="18" charset="2"/>
              </a:rPr>
              <a:t>b</a:t>
            </a:r>
            <a:r>
              <a:rPr lang="en-US" altLang="cs-CZ" sz="2000" dirty="0">
                <a:latin typeface="Comic Sans MS" panose="030F0702030302020204" pitchFamily="66" charset="0"/>
              </a:rPr>
              <a:t> decay</a:t>
            </a:r>
            <a:r>
              <a:rPr lang="cs-CZ" altLang="cs-CZ" sz="2000" dirty="0">
                <a:latin typeface="Comic Sans MS" panose="030F0702030302020204" pitchFamily="66" charset="0"/>
              </a:rPr>
              <a:t>) </a:t>
            </a:r>
            <a:r>
              <a:rPr lang="en-US" altLang="cs-CZ" sz="2000" dirty="0">
                <a:latin typeface="Comic Sans MS" panose="030F0702030302020204" pitchFamily="66" charset="0"/>
              </a:rPr>
              <a:t>		… r-process</a:t>
            </a:r>
            <a:r>
              <a:rPr lang="cs-CZ" altLang="cs-CZ" sz="2000" dirty="0">
                <a:latin typeface="Comic Sans MS" panose="030F0702030302020204" pitchFamily="66" charset="0"/>
              </a:rPr>
              <a:t> (rapid)</a:t>
            </a:r>
          </a:p>
          <a:p>
            <a:pPr marL="0" indent="0">
              <a:lnSpc>
                <a:spcPct val="90000"/>
              </a:lnSpc>
              <a:buClr>
                <a:srgbClr val="FF0000"/>
              </a:buClr>
              <a:buSzTx/>
              <a:buNone/>
            </a:pPr>
            <a:r>
              <a:rPr lang="en-US" altLang="cs-CZ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+</a:t>
            </a:r>
            <a:r>
              <a:rPr lang="en-US" altLang="cs-CZ" sz="2000" dirty="0">
                <a:latin typeface="Comic Sans MS" panose="030F0702030302020204" pitchFamily="66" charset="0"/>
              </a:rPr>
              <a:t>   something between		… </a:t>
            </a:r>
            <a:r>
              <a:rPr lang="en-US" altLang="cs-CZ" sz="2000" dirty="0" err="1">
                <a:latin typeface="Comic Sans MS" panose="030F0702030302020204" pitchFamily="66" charset="0"/>
              </a:rPr>
              <a:t>i</a:t>
            </a:r>
            <a:r>
              <a:rPr lang="en-US" altLang="cs-CZ" sz="2000" dirty="0">
                <a:latin typeface="Comic Sans MS" panose="030F0702030302020204" pitchFamily="66" charset="0"/>
              </a:rPr>
              <a:t>-process (intermediate)</a:t>
            </a:r>
          </a:p>
          <a:p>
            <a:pPr marL="838200" lvl="1" indent="-381000">
              <a:lnSpc>
                <a:spcPct val="90000"/>
              </a:lnSpc>
              <a:buSzTx/>
              <a:buFont typeface="Wingdings" panose="05000000000000000000" pitchFamily="2" charset="2"/>
              <a:buAutoNum type="arabicParenR"/>
            </a:pPr>
            <a:endParaRPr lang="en-US" altLang="cs-CZ" sz="2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1654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51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51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51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51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51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51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51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511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511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511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3AB25A-CBF4-EEB4-1CF9-B8DFA11B97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Zástupný symbol pro datum 4">
            <a:extLst>
              <a:ext uri="{FF2B5EF4-FFF2-40B4-BE49-F238E27FC236}">
                <a16:creationId xmlns:a16="http://schemas.microsoft.com/office/drawing/2014/main" id="{F29116AA-4574-CC18-F9BC-E6CB36717EF2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cs-CZ" sz="1400">
                <a:solidFill>
                  <a:srgbClr val="0033CC"/>
                </a:solidFill>
                <a:latin typeface="Comic Sans MS" panose="030F0702030302020204" pitchFamily="66" charset="0"/>
              </a:rPr>
              <a:t>ÚČJF MFF / Hejnice, 10.4.2026</a:t>
            </a:r>
            <a:endParaRPr kumimoji="0" lang="en-CA" altLang="cs-CZ" sz="1400">
              <a:solidFill>
                <a:srgbClr val="0033CC"/>
              </a:solidFill>
              <a:latin typeface="Comic Sans MS" panose="030F0702030302020204" pitchFamily="66" charset="0"/>
            </a:endParaRPr>
          </a:p>
        </p:txBody>
      </p:sp>
      <p:sp>
        <p:nvSpPr>
          <p:cNvPr id="30723" name="Rectangle 4">
            <a:extLst>
              <a:ext uri="{FF2B5EF4-FFF2-40B4-BE49-F238E27FC236}">
                <a16:creationId xmlns:a16="http://schemas.microsoft.com/office/drawing/2014/main" id="{3153DD3E-121F-9BAE-08A5-A7B05A75FFA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cs-CZ" dirty="0">
                <a:latin typeface="Comic Sans MS" panose="030F0702030302020204" pitchFamily="66" charset="0"/>
              </a:rPr>
              <a:t>Different </a:t>
            </a:r>
            <a:r>
              <a:rPr lang="cs-CZ" altLang="cs-CZ" dirty="0">
                <a:latin typeface="Comic Sans MS" panose="030F0702030302020204" pitchFamily="66" charset="0"/>
              </a:rPr>
              <a:t>neutron</a:t>
            </a:r>
            <a:r>
              <a:rPr lang="en-US" altLang="cs-CZ" dirty="0">
                <a:latin typeface="Comic Sans MS" panose="030F0702030302020204" pitchFamily="66" charset="0"/>
              </a:rPr>
              <a:t> capture processes</a:t>
            </a:r>
            <a:endParaRPr lang="cs-CZ" altLang="cs-CZ" dirty="0">
              <a:latin typeface="Comic Sans MS" panose="030F0702030302020204" pitchFamily="66" charset="0"/>
            </a:endParaRPr>
          </a:p>
        </p:txBody>
      </p:sp>
      <p:sp>
        <p:nvSpPr>
          <p:cNvPr id="815110" name="Rectangle 6">
            <a:extLst>
              <a:ext uri="{FF2B5EF4-FFF2-40B4-BE49-F238E27FC236}">
                <a16:creationId xmlns:a16="http://schemas.microsoft.com/office/drawing/2014/main" id="{BEEBC707-38C9-302E-EB06-1137041D1A7E}"/>
              </a:ext>
            </a:extLst>
          </p:cNvPr>
          <p:cNvSpPr>
            <a:spLocks noGrp="1" noChangeArrowheads="1"/>
          </p:cNvSpPr>
          <p:nvPr>
            <p:ph type="body" sz="half" idx="2"/>
          </p:nvPr>
        </p:nvSpPr>
        <p:spPr>
          <a:xfrm>
            <a:off x="533400" y="762000"/>
            <a:ext cx="8610600" cy="5562600"/>
          </a:xfrm>
        </p:spPr>
        <p:txBody>
          <a:bodyPr/>
          <a:lstStyle/>
          <a:p>
            <a:pPr marL="381000" indent="-381000">
              <a:lnSpc>
                <a:spcPct val="90000"/>
              </a:lnSpc>
              <a:buClr>
                <a:srgbClr val="FF0000"/>
              </a:buClr>
              <a:buSzTx/>
              <a:buFont typeface="Wingdings" panose="05000000000000000000" pitchFamily="2" charset="2"/>
              <a:buNone/>
            </a:pPr>
            <a:r>
              <a:rPr lang="en-US" altLang="cs-CZ" sz="2000" b="1" dirty="0">
                <a:latin typeface="Comic Sans MS" panose="030F0702030302020204" pitchFamily="66" charset="0"/>
              </a:rPr>
              <a:t>There exists two “limits” in stars</a:t>
            </a:r>
            <a:endParaRPr lang="cs-CZ" altLang="cs-CZ" sz="2000" dirty="0">
              <a:latin typeface="Comic Sans MS" panose="030F0702030302020204" pitchFamily="66" charset="0"/>
            </a:endParaRPr>
          </a:p>
          <a:p>
            <a:pPr marL="381000" indent="-381000">
              <a:lnSpc>
                <a:spcPct val="90000"/>
              </a:lnSpc>
              <a:buClr>
                <a:srgbClr val="FF0000"/>
              </a:buClr>
              <a:buSzTx/>
              <a:buFont typeface="Wingdings" panose="05000000000000000000" pitchFamily="2" charset="2"/>
              <a:buAutoNum type="arabicParenR"/>
            </a:pPr>
            <a:r>
              <a:rPr lang="cs-CZ" altLang="cs-CZ" sz="2000" dirty="0">
                <a:latin typeface="Symbol" panose="05050102010706020507" pitchFamily="18" charset="2"/>
              </a:rPr>
              <a:t>t</a:t>
            </a:r>
            <a:r>
              <a:rPr lang="cs-CZ" altLang="cs-CZ" sz="2000" dirty="0">
                <a:latin typeface="Comic Sans MS" panose="030F0702030302020204" pitchFamily="66" charset="0"/>
              </a:rPr>
              <a:t>(</a:t>
            </a:r>
            <a:r>
              <a:rPr lang="cs-CZ" altLang="cs-CZ" sz="2000" dirty="0" err="1">
                <a:latin typeface="Comic Sans MS" panose="030F0702030302020204" pitchFamily="66" charset="0"/>
              </a:rPr>
              <a:t>n,</a:t>
            </a:r>
            <a:r>
              <a:rPr lang="cs-CZ" altLang="cs-CZ" sz="2000" dirty="0" err="1">
                <a:latin typeface="Symbol" panose="05050102010706020507" pitchFamily="18" charset="2"/>
              </a:rPr>
              <a:t>g</a:t>
            </a:r>
            <a:r>
              <a:rPr lang="cs-CZ" altLang="cs-CZ" sz="2000" dirty="0">
                <a:latin typeface="Comic Sans MS" panose="030F0702030302020204" pitchFamily="66" charset="0"/>
              </a:rPr>
              <a:t>) </a:t>
            </a:r>
            <a:r>
              <a:rPr lang="en-US" altLang="cs-CZ" sz="2000" dirty="0">
                <a:latin typeface="Comic Sans MS" panose="030F0702030302020204" pitchFamily="66" charset="0"/>
              </a:rPr>
              <a:t>&gt;&gt; </a:t>
            </a:r>
            <a:r>
              <a:rPr lang="cs-CZ" altLang="cs-CZ" sz="2000" dirty="0">
                <a:latin typeface="Symbol" panose="05050102010706020507" pitchFamily="18" charset="2"/>
              </a:rPr>
              <a:t>t</a:t>
            </a:r>
            <a:r>
              <a:rPr lang="en-US" altLang="cs-CZ" sz="2000" dirty="0">
                <a:latin typeface="Comic Sans MS" panose="030F0702030302020204" pitchFamily="66" charset="0"/>
              </a:rPr>
              <a:t>(</a:t>
            </a:r>
            <a:r>
              <a:rPr lang="en-US" altLang="cs-CZ" sz="2000" dirty="0">
                <a:latin typeface="Symbol" panose="05050102010706020507" pitchFamily="18" charset="2"/>
              </a:rPr>
              <a:t>b</a:t>
            </a:r>
            <a:r>
              <a:rPr lang="en-US" altLang="cs-CZ" sz="2000" dirty="0">
                <a:latin typeface="Comic Sans MS" panose="030F0702030302020204" pitchFamily="66" charset="0"/>
              </a:rPr>
              <a:t> decay</a:t>
            </a:r>
            <a:r>
              <a:rPr lang="cs-CZ" altLang="cs-CZ" sz="2000" dirty="0">
                <a:latin typeface="Comic Sans MS" panose="030F0702030302020204" pitchFamily="66" charset="0"/>
              </a:rPr>
              <a:t>)</a:t>
            </a:r>
            <a:r>
              <a:rPr lang="en-US" altLang="cs-CZ" sz="2000" dirty="0">
                <a:latin typeface="Comic Sans MS" panose="030F0702030302020204" pitchFamily="66" charset="0"/>
              </a:rPr>
              <a:t>		… s-process</a:t>
            </a:r>
            <a:r>
              <a:rPr lang="cs-CZ" altLang="cs-CZ" sz="2000" dirty="0">
                <a:latin typeface="Comic Sans MS" panose="030F0702030302020204" pitchFamily="66" charset="0"/>
              </a:rPr>
              <a:t> (</a:t>
            </a:r>
            <a:r>
              <a:rPr lang="cs-CZ" altLang="cs-CZ" sz="2000" dirty="0" err="1">
                <a:latin typeface="Comic Sans MS" panose="030F0702030302020204" pitchFamily="66" charset="0"/>
              </a:rPr>
              <a:t>slow</a:t>
            </a:r>
            <a:r>
              <a:rPr lang="cs-CZ" altLang="cs-CZ" sz="2000" dirty="0">
                <a:latin typeface="Comic Sans MS" panose="030F0702030302020204" pitchFamily="66" charset="0"/>
              </a:rPr>
              <a:t>)</a:t>
            </a:r>
            <a:endParaRPr lang="en-US" altLang="cs-CZ" sz="2000" dirty="0">
              <a:latin typeface="Comic Sans MS" panose="030F0702030302020204" pitchFamily="66" charset="0"/>
            </a:endParaRPr>
          </a:p>
          <a:p>
            <a:pPr marL="381000" indent="-381000">
              <a:lnSpc>
                <a:spcPct val="90000"/>
              </a:lnSpc>
              <a:buClr>
                <a:srgbClr val="FF0000"/>
              </a:buClr>
              <a:buSzTx/>
              <a:buFont typeface="Wingdings" panose="05000000000000000000" pitchFamily="2" charset="2"/>
              <a:buAutoNum type="arabicParenR"/>
            </a:pPr>
            <a:endParaRPr lang="en-US" altLang="cs-CZ" sz="2000" dirty="0">
              <a:latin typeface="Comic Sans MS" panose="030F0702030302020204" pitchFamily="66" charset="0"/>
            </a:endParaRPr>
          </a:p>
          <a:p>
            <a:pPr lvl="1">
              <a:lnSpc>
                <a:spcPct val="90000"/>
              </a:lnSpc>
              <a:buClr>
                <a:srgbClr val="0070C0"/>
              </a:buClr>
              <a:buSzTx/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000000"/>
                </a:solidFill>
                <a:latin typeface="Comic Sans MS" panose="030F0702030302020204" pitchFamily="66" charset="0"/>
              </a:rPr>
              <a:t>Neutron density: 10</a:t>
            </a:r>
            <a:r>
              <a:rPr lang="en-US" sz="2000" baseline="30000" dirty="0">
                <a:solidFill>
                  <a:srgbClr val="000000"/>
                </a:solidFill>
                <a:latin typeface="Comic Sans MS" panose="030F0702030302020204" pitchFamily="66" charset="0"/>
              </a:rPr>
              <a:t>7</a:t>
            </a:r>
            <a:r>
              <a:rPr lang="en-US" sz="2000" dirty="0">
                <a:solidFill>
                  <a:srgbClr val="000000"/>
                </a:solidFill>
                <a:latin typeface="Comic Sans MS" panose="030F0702030302020204" pitchFamily="66" charset="0"/>
              </a:rPr>
              <a:t> -10</a:t>
            </a:r>
            <a:r>
              <a:rPr lang="en-US" sz="2000" baseline="30000" dirty="0">
                <a:solidFill>
                  <a:srgbClr val="000000"/>
                </a:solidFill>
                <a:latin typeface="Comic Sans MS" panose="030F0702030302020204" pitchFamily="66" charset="0"/>
              </a:rPr>
              <a:t>12</a:t>
            </a:r>
            <a:r>
              <a:rPr lang="en-US" sz="2000" dirty="0">
                <a:solidFill>
                  <a:srgbClr val="000000"/>
                </a:solidFill>
                <a:latin typeface="Comic Sans MS" panose="030F0702030302020204" pitchFamily="66" charset="0"/>
              </a:rPr>
              <a:t> n.cm</a:t>
            </a:r>
            <a:r>
              <a:rPr lang="en-US" sz="2000" baseline="30000" dirty="0">
                <a:solidFill>
                  <a:srgbClr val="000000"/>
                </a:solidFill>
                <a:latin typeface="Comic Sans MS" panose="030F0702030302020204" pitchFamily="66" charset="0"/>
              </a:rPr>
              <a:t>-3</a:t>
            </a:r>
            <a:r>
              <a:rPr lang="en-US" sz="2000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</a:p>
          <a:p>
            <a:pPr lvl="1">
              <a:lnSpc>
                <a:spcPct val="90000"/>
              </a:lnSpc>
              <a:buClr>
                <a:srgbClr val="0070C0"/>
              </a:buClr>
              <a:buSzTx/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000000"/>
                </a:solidFill>
                <a:latin typeface="Comic Sans MS" panose="030F0702030302020204" pitchFamily="66" charset="0"/>
              </a:rPr>
              <a:t>typical time between neutron captures: hours/days-centuries</a:t>
            </a:r>
            <a:endParaRPr lang="en-US" altLang="cs-CZ" sz="2000" dirty="0">
              <a:latin typeface="Comic Sans MS" panose="030F0702030302020204" pitchFamily="66" charset="0"/>
            </a:endParaRPr>
          </a:p>
          <a:p>
            <a:pPr marL="381000" indent="-381000">
              <a:lnSpc>
                <a:spcPct val="90000"/>
              </a:lnSpc>
              <a:buClr>
                <a:srgbClr val="FF0000"/>
              </a:buClr>
              <a:buSzTx/>
              <a:buFont typeface="Wingdings" panose="05000000000000000000" pitchFamily="2" charset="2"/>
              <a:buAutoNum type="arabicParenR"/>
            </a:pPr>
            <a:endParaRPr lang="en-US" altLang="cs-CZ" sz="2000" dirty="0">
              <a:latin typeface="Comic Sans MS" panose="030F0702030302020204" pitchFamily="66" charset="0"/>
            </a:endParaRPr>
          </a:p>
          <a:p>
            <a:pPr marL="381000" indent="-381000">
              <a:lnSpc>
                <a:spcPct val="90000"/>
              </a:lnSpc>
              <a:buClr>
                <a:srgbClr val="FF0000"/>
              </a:buClr>
              <a:buSzTx/>
              <a:buFont typeface="Wingdings" panose="05000000000000000000" pitchFamily="2" charset="2"/>
              <a:buAutoNum type="arabicParenR"/>
            </a:pPr>
            <a:r>
              <a:rPr lang="cs-CZ" altLang="cs-CZ" sz="2000" dirty="0">
                <a:latin typeface="Symbol" panose="05050102010706020507" pitchFamily="18" charset="2"/>
              </a:rPr>
              <a:t>t</a:t>
            </a:r>
            <a:r>
              <a:rPr lang="cs-CZ" altLang="cs-CZ" sz="2000" dirty="0">
                <a:latin typeface="Comic Sans MS" panose="030F0702030302020204" pitchFamily="66" charset="0"/>
              </a:rPr>
              <a:t>(</a:t>
            </a:r>
            <a:r>
              <a:rPr lang="cs-CZ" altLang="cs-CZ" sz="2000" dirty="0" err="1">
                <a:latin typeface="Comic Sans MS" panose="030F0702030302020204" pitchFamily="66" charset="0"/>
              </a:rPr>
              <a:t>n,</a:t>
            </a:r>
            <a:r>
              <a:rPr lang="cs-CZ" altLang="cs-CZ" sz="2000" dirty="0" err="1">
                <a:latin typeface="Symbol" panose="05050102010706020507" pitchFamily="18" charset="2"/>
              </a:rPr>
              <a:t>g</a:t>
            </a:r>
            <a:r>
              <a:rPr lang="cs-CZ" altLang="cs-CZ" sz="2000" dirty="0">
                <a:latin typeface="Comic Sans MS" panose="030F0702030302020204" pitchFamily="66" charset="0"/>
              </a:rPr>
              <a:t>) </a:t>
            </a:r>
            <a:r>
              <a:rPr lang="en-US" altLang="cs-CZ" sz="2000" dirty="0">
                <a:latin typeface="Comic Sans MS" panose="030F0702030302020204" pitchFamily="66" charset="0"/>
              </a:rPr>
              <a:t>&lt;&lt; </a:t>
            </a:r>
            <a:r>
              <a:rPr lang="cs-CZ" altLang="cs-CZ" sz="2000" dirty="0">
                <a:latin typeface="Symbol" panose="05050102010706020507" pitchFamily="18" charset="2"/>
              </a:rPr>
              <a:t>t</a:t>
            </a:r>
            <a:r>
              <a:rPr lang="en-US" altLang="cs-CZ" sz="2000" dirty="0">
                <a:latin typeface="Comic Sans MS" panose="030F0702030302020204" pitchFamily="66" charset="0"/>
              </a:rPr>
              <a:t>(</a:t>
            </a:r>
            <a:r>
              <a:rPr lang="en-US" altLang="cs-CZ" sz="2000" dirty="0">
                <a:latin typeface="Symbol" panose="05050102010706020507" pitchFamily="18" charset="2"/>
              </a:rPr>
              <a:t>b</a:t>
            </a:r>
            <a:r>
              <a:rPr lang="en-US" altLang="cs-CZ" sz="2000" dirty="0">
                <a:latin typeface="Comic Sans MS" panose="030F0702030302020204" pitchFamily="66" charset="0"/>
              </a:rPr>
              <a:t> decay</a:t>
            </a:r>
            <a:r>
              <a:rPr lang="cs-CZ" altLang="cs-CZ" sz="2000" dirty="0">
                <a:latin typeface="Comic Sans MS" panose="030F0702030302020204" pitchFamily="66" charset="0"/>
              </a:rPr>
              <a:t>) </a:t>
            </a:r>
            <a:r>
              <a:rPr lang="en-US" altLang="cs-CZ" sz="2000" dirty="0">
                <a:latin typeface="Comic Sans MS" panose="030F0702030302020204" pitchFamily="66" charset="0"/>
              </a:rPr>
              <a:t>		… r-process</a:t>
            </a:r>
            <a:r>
              <a:rPr lang="cs-CZ" altLang="cs-CZ" sz="2000" dirty="0">
                <a:latin typeface="Comic Sans MS" panose="030F0702030302020204" pitchFamily="66" charset="0"/>
              </a:rPr>
              <a:t> (rapid)</a:t>
            </a:r>
            <a:endParaRPr lang="en-US" altLang="cs-CZ" sz="2000" dirty="0">
              <a:latin typeface="Comic Sans MS" panose="030F0702030302020204" pitchFamily="66" charset="0"/>
            </a:endParaRPr>
          </a:p>
          <a:p>
            <a:pPr marL="381000" indent="-381000">
              <a:lnSpc>
                <a:spcPct val="90000"/>
              </a:lnSpc>
              <a:buClr>
                <a:srgbClr val="FF0000"/>
              </a:buClr>
              <a:buSzTx/>
              <a:buFont typeface="Wingdings" panose="05000000000000000000" pitchFamily="2" charset="2"/>
              <a:buAutoNum type="arabicParenR"/>
            </a:pPr>
            <a:endParaRPr lang="en-US" altLang="cs-CZ" sz="2000" dirty="0">
              <a:latin typeface="Comic Sans MS" panose="030F0702030302020204" pitchFamily="66" charset="0"/>
            </a:endParaRPr>
          </a:p>
          <a:p>
            <a:pPr lvl="1">
              <a:lnSpc>
                <a:spcPct val="90000"/>
              </a:lnSpc>
              <a:buClr>
                <a:srgbClr val="0070C0"/>
              </a:buClr>
              <a:buSzTx/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000000"/>
                </a:solidFill>
                <a:latin typeface="Comic Sans MS" panose="030F0702030302020204" pitchFamily="66" charset="0"/>
              </a:rPr>
              <a:t>Neutron density: &gt;10</a:t>
            </a:r>
            <a:r>
              <a:rPr lang="en-US" sz="2000" baseline="30000" dirty="0">
                <a:solidFill>
                  <a:srgbClr val="000000"/>
                </a:solidFill>
                <a:latin typeface="Comic Sans MS" panose="030F0702030302020204" pitchFamily="66" charset="0"/>
              </a:rPr>
              <a:t>20</a:t>
            </a:r>
            <a:r>
              <a:rPr lang="en-US" sz="2000" dirty="0">
                <a:solidFill>
                  <a:srgbClr val="000000"/>
                </a:solidFill>
                <a:latin typeface="Comic Sans MS" panose="030F0702030302020204" pitchFamily="66" charset="0"/>
              </a:rPr>
              <a:t> n.cm</a:t>
            </a:r>
            <a:r>
              <a:rPr lang="en-US" sz="2000" baseline="30000" dirty="0">
                <a:solidFill>
                  <a:srgbClr val="000000"/>
                </a:solidFill>
                <a:latin typeface="Comic Sans MS" panose="030F0702030302020204" pitchFamily="66" charset="0"/>
              </a:rPr>
              <a:t>-3</a:t>
            </a:r>
            <a:r>
              <a:rPr lang="en-US" sz="2000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</a:p>
          <a:p>
            <a:pPr lvl="1">
              <a:lnSpc>
                <a:spcPct val="90000"/>
              </a:lnSpc>
              <a:buClr>
                <a:srgbClr val="0070C0"/>
              </a:buClr>
              <a:buSzTx/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000000"/>
                </a:solidFill>
                <a:latin typeface="Comic Sans MS" panose="030F0702030302020204" pitchFamily="66" charset="0"/>
              </a:rPr>
              <a:t>typical time between neutron captures: </a:t>
            </a:r>
            <a:r>
              <a:rPr lang="en-US" sz="2000" dirty="0" err="1">
                <a:solidFill>
                  <a:srgbClr val="000000"/>
                </a:solidFill>
                <a:latin typeface="Symbol" panose="05050102010706020507" pitchFamily="18" charset="2"/>
              </a:rPr>
              <a:t>m</a:t>
            </a:r>
            <a:r>
              <a:rPr lang="en-US" sz="20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s-ms</a:t>
            </a:r>
            <a:endParaRPr lang="en-US" altLang="cs-CZ" sz="2000" dirty="0">
              <a:latin typeface="Comic Sans MS" panose="030F0702030302020204" pitchFamily="66" charset="0"/>
            </a:endParaRPr>
          </a:p>
          <a:p>
            <a:pPr marL="381000" indent="-381000">
              <a:lnSpc>
                <a:spcPct val="90000"/>
              </a:lnSpc>
              <a:buClr>
                <a:srgbClr val="FF0000"/>
              </a:buClr>
              <a:buSzTx/>
              <a:buFont typeface="Wingdings" panose="05000000000000000000" pitchFamily="2" charset="2"/>
              <a:buAutoNum type="arabicParenR"/>
            </a:pPr>
            <a:endParaRPr lang="en-US" altLang="cs-CZ" sz="2000" dirty="0">
              <a:latin typeface="Comic Sans MS" panose="030F0702030302020204" pitchFamily="66" charset="0"/>
            </a:endParaRPr>
          </a:p>
          <a:p>
            <a:pPr marL="0" indent="0">
              <a:lnSpc>
                <a:spcPct val="90000"/>
              </a:lnSpc>
              <a:buClr>
                <a:srgbClr val="FF0000"/>
              </a:buClr>
              <a:buSzTx/>
              <a:buNone/>
            </a:pPr>
            <a:r>
              <a:rPr lang="en-US" altLang="cs-CZ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+</a:t>
            </a:r>
            <a:r>
              <a:rPr lang="en-US" altLang="cs-CZ" sz="2000" dirty="0">
                <a:latin typeface="Comic Sans MS" panose="030F0702030302020204" pitchFamily="66" charset="0"/>
              </a:rPr>
              <a:t>   something between		… </a:t>
            </a:r>
            <a:r>
              <a:rPr lang="en-US" altLang="cs-CZ" sz="2000" dirty="0" err="1">
                <a:latin typeface="Comic Sans MS" panose="030F0702030302020204" pitchFamily="66" charset="0"/>
              </a:rPr>
              <a:t>i</a:t>
            </a:r>
            <a:r>
              <a:rPr lang="en-US" altLang="cs-CZ" sz="2000" dirty="0">
                <a:latin typeface="Comic Sans MS" panose="030F0702030302020204" pitchFamily="66" charset="0"/>
              </a:rPr>
              <a:t>-process (intermediate)</a:t>
            </a:r>
          </a:p>
          <a:p>
            <a:pPr marL="0" indent="0">
              <a:lnSpc>
                <a:spcPct val="90000"/>
              </a:lnSpc>
              <a:buClr>
                <a:srgbClr val="FF0000"/>
              </a:buClr>
              <a:buSzTx/>
              <a:buNone/>
            </a:pPr>
            <a:endParaRPr lang="en-US" altLang="cs-CZ" sz="2000" dirty="0">
              <a:latin typeface="Comic Sans MS" panose="030F0702030302020204" pitchFamily="66" charset="0"/>
            </a:endParaRPr>
          </a:p>
          <a:p>
            <a:pPr lvl="1">
              <a:lnSpc>
                <a:spcPct val="90000"/>
              </a:lnSpc>
              <a:buClr>
                <a:srgbClr val="0070C0"/>
              </a:buClr>
              <a:buSzTx/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000000"/>
                </a:solidFill>
                <a:latin typeface="Comic Sans MS" panose="030F0702030302020204" pitchFamily="66" charset="0"/>
              </a:rPr>
              <a:t>Neutron density: 10</a:t>
            </a:r>
            <a:r>
              <a:rPr lang="en-US" sz="2000" baseline="30000" dirty="0">
                <a:solidFill>
                  <a:srgbClr val="000000"/>
                </a:solidFill>
                <a:latin typeface="Comic Sans MS" panose="030F0702030302020204" pitchFamily="66" charset="0"/>
              </a:rPr>
              <a:t>13</a:t>
            </a:r>
            <a:r>
              <a:rPr lang="en-US" sz="2000" dirty="0">
                <a:solidFill>
                  <a:srgbClr val="000000"/>
                </a:solidFill>
                <a:latin typeface="Comic Sans MS" panose="030F0702030302020204" pitchFamily="66" charset="0"/>
              </a:rPr>
              <a:t> -10</a:t>
            </a:r>
            <a:r>
              <a:rPr lang="en-US" sz="2000" baseline="30000" dirty="0">
                <a:solidFill>
                  <a:srgbClr val="000000"/>
                </a:solidFill>
                <a:latin typeface="Comic Sans MS" panose="030F0702030302020204" pitchFamily="66" charset="0"/>
              </a:rPr>
              <a:t>15</a:t>
            </a:r>
            <a:r>
              <a:rPr lang="en-US" sz="2000" dirty="0">
                <a:solidFill>
                  <a:srgbClr val="000000"/>
                </a:solidFill>
                <a:latin typeface="Comic Sans MS" panose="030F0702030302020204" pitchFamily="66" charset="0"/>
              </a:rPr>
              <a:t> n.cm</a:t>
            </a:r>
            <a:r>
              <a:rPr lang="en-US" sz="2000" baseline="30000" dirty="0">
                <a:solidFill>
                  <a:srgbClr val="000000"/>
                </a:solidFill>
                <a:latin typeface="Comic Sans MS" panose="030F0702030302020204" pitchFamily="66" charset="0"/>
              </a:rPr>
              <a:t>-3</a:t>
            </a:r>
            <a:r>
              <a:rPr lang="en-US" sz="2000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</a:p>
          <a:p>
            <a:pPr lvl="1">
              <a:lnSpc>
                <a:spcPct val="90000"/>
              </a:lnSpc>
              <a:buClr>
                <a:srgbClr val="0070C0"/>
              </a:buClr>
              <a:buSzTx/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000000"/>
                </a:solidFill>
                <a:latin typeface="Comic Sans MS" panose="030F0702030302020204" pitchFamily="66" charset="0"/>
              </a:rPr>
              <a:t>typical time between neutron captures: seconds-minutes</a:t>
            </a:r>
            <a:endParaRPr lang="en-US" altLang="cs-CZ" sz="2000" dirty="0">
              <a:latin typeface="Comic Sans MS" panose="030F0702030302020204" pitchFamily="66" charset="0"/>
            </a:endParaRPr>
          </a:p>
          <a:p>
            <a:pPr marL="838200" lvl="1" indent="-381000">
              <a:lnSpc>
                <a:spcPct val="90000"/>
              </a:lnSpc>
              <a:buSzTx/>
              <a:buFont typeface="Wingdings" panose="05000000000000000000" pitchFamily="2" charset="2"/>
              <a:buAutoNum type="arabicParenR"/>
            </a:pPr>
            <a:endParaRPr lang="en-US" altLang="cs-CZ" sz="2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4953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5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51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51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51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51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51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51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51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511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511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Zástupný symbol pro datum 4">
            <a:extLst>
              <a:ext uri="{FF2B5EF4-FFF2-40B4-BE49-F238E27FC236}">
                <a16:creationId xmlns:a16="http://schemas.microsoft.com/office/drawing/2014/main" id="{4CE8146B-96ED-E4C5-2C6A-BB837721EFEB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cs-CZ" sz="1400">
                <a:solidFill>
                  <a:srgbClr val="0033CC"/>
                </a:solidFill>
                <a:latin typeface="Comic Sans MS" panose="030F0702030302020204" pitchFamily="66" charset="0"/>
              </a:rPr>
              <a:t>ÚČJF MFF / Hejnice, 10.4.2026</a:t>
            </a:r>
            <a:endParaRPr kumimoji="0" lang="en-CA" altLang="cs-CZ" sz="1400">
              <a:solidFill>
                <a:srgbClr val="0033CC"/>
              </a:solidFill>
              <a:latin typeface="Comic Sans MS" panose="030F0702030302020204" pitchFamily="66" charset="0"/>
            </a:endParaRPr>
          </a:p>
        </p:txBody>
      </p:sp>
      <p:sp>
        <p:nvSpPr>
          <p:cNvPr id="31747" name="Rectangle 4">
            <a:extLst>
              <a:ext uri="{FF2B5EF4-FFF2-40B4-BE49-F238E27FC236}">
                <a16:creationId xmlns:a16="http://schemas.microsoft.com/office/drawing/2014/main" id="{0F21BB5E-CFA6-045B-E5BC-9368FDFD3BF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>
                <a:latin typeface="Comic Sans MS" panose="030F0702030302020204" pitchFamily="66" charset="0"/>
              </a:rPr>
              <a:t>s-proce</a:t>
            </a:r>
            <a:r>
              <a:rPr lang="en-US" altLang="cs-CZ">
                <a:latin typeface="Comic Sans MS" panose="030F0702030302020204" pitchFamily="66" charset="0"/>
              </a:rPr>
              <a:t>s</a:t>
            </a:r>
            <a:r>
              <a:rPr lang="cs-CZ" altLang="cs-CZ">
                <a:latin typeface="Comic Sans MS" panose="030F0702030302020204" pitchFamily="66" charset="0"/>
              </a:rPr>
              <a:t>s – He</a:t>
            </a:r>
            <a:r>
              <a:rPr lang="en-US" altLang="cs-CZ">
                <a:latin typeface="Comic Sans MS" panose="030F0702030302020204" pitchFamily="66" charset="0"/>
              </a:rPr>
              <a:t> burning</a:t>
            </a:r>
            <a:endParaRPr lang="cs-CZ" altLang="cs-CZ"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748" name="Rectangle 5">
                <a:extLst>
                  <a:ext uri="{FF2B5EF4-FFF2-40B4-BE49-F238E27FC236}">
                    <a16:creationId xmlns:a16="http://schemas.microsoft.com/office/drawing/2014/main" id="{C42818B9-293A-39D7-E3F3-41184D601BE2}"/>
                  </a:ext>
                </a:extLst>
              </p:cNvPr>
              <p:cNvSpPr>
                <a:spLocks noGrp="1" noChangeArrowheads="1"/>
              </p:cNvSpPr>
              <p:nvPr>
                <p:ph type="body" sz="half" idx="1"/>
              </p:nvPr>
            </p:nvSpPr>
            <p:spPr>
              <a:xfrm>
                <a:off x="304800" y="990600"/>
                <a:ext cx="8534400" cy="5257800"/>
              </a:xfrm>
            </p:spPr>
            <p:txBody>
              <a:bodyPr/>
              <a:lstStyle/>
              <a:p>
                <a:r>
                  <a:rPr lang="en-US" altLang="cs-CZ" sz="2000" baseline="33000" dirty="0">
                    <a:latin typeface="Comic Sans MS" panose="030F0702030302020204" pitchFamily="66" charset="0"/>
                  </a:rPr>
                  <a:t>1</a:t>
                </a:r>
                <a:r>
                  <a:rPr lang="cs-CZ" altLang="cs-CZ" sz="2000" baseline="33000" dirty="0">
                    <a:latin typeface="Comic Sans MS" panose="030F0702030302020204" pitchFamily="66" charset="0"/>
                  </a:rPr>
                  <a:t>3</a:t>
                </a:r>
                <a:r>
                  <a:rPr lang="en-US" altLang="cs-CZ" sz="2000" dirty="0">
                    <a:latin typeface="Comic Sans MS" panose="030F0702030302020204" pitchFamily="66" charset="0"/>
                  </a:rPr>
                  <a:t>C</a:t>
                </a:r>
                <a:r>
                  <a:rPr lang="cs-CZ" altLang="cs-CZ" sz="2000" dirty="0">
                    <a:latin typeface="Comic Sans MS" panose="030F0702030302020204" pitchFamily="66" charset="0"/>
                  </a:rPr>
                  <a:t> </a:t>
                </a:r>
                <a:r>
                  <a:rPr lang="en-US" altLang="cs-CZ" sz="2000" dirty="0">
                    <a:latin typeface="Comic Sans MS" panose="030F0702030302020204" pitchFamily="66" charset="0"/>
                  </a:rPr>
                  <a:t>produced in</a:t>
                </a:r>
                <a:r>
                  <a:rPr lang="cs-CZ" altLang="cs-CZ" sz="2000" dirty="0">
                    <a:latin typeface="Comic Sans MS" panose="030F0702030302020204" pitchFamily="66" charset="0"/>
                  </a:rPr>
                  <a:t> CNO </a:t>
                </a:r>
                <a:r>
                  <a:rPr lang="cs-CZ" altLang="cs-CZ" sz="2000" dirty="0" err="1">
                    <a:latin typeface="Comic Sans MS" panose="030F0702030302020204" pitchFamily="66" charset="0"/>
                  </a:rPr>
                  <a:t>cy</a:t>
                </a:r>
                <a:r>
                  <a:rPr lang="en-US" altLang="cs-CZ" sz="2000" dirty="0" err="1">
                    <a:latin typeface="Comic Sans MS" panose="030F0702030302020204" pitchFamily="66" charset="0"/>
                  </a:rPr>
                  <a:t>cle</a:t>
                </a:r>
                <a:r>
                  <a:rPr lang="en-US" altLang="cs-CZ" sz="2000" dirty="0">
                    <a:latin typeface="Comic Sans MS" panose="030F0702030302020204" pitchFamily="66" charset="0"/>
                  </a:rPr>
                  <a:t> and</a:t>
                </a:r>
                <a:r>
                  <a:rPr lang="cs-CZ" altLang="cs-CZ" sz="2000" dirty="0">
                    <a:latin typeface="Comic Sans MS" panose="030F0702030302020204" pitchFamily="66" charset="0"/>
                  </a:rPr>
                  <a:t> </a:t>
                </a:r>
                <a:r>
                  <a:rPr lang="cs-CZ" altLang="cs-CZ" sz="2000" baseline="30000" dirty="0">
                    <a:latin typeface="Comic Sans MS" panose="030F0702030302020204" pitchFamily="66" charset="0"/>
                  </a:rPr>
                  <a:t>22</a:t>
                </a:r>
                <a:r>
                  <a:rPr lang="cs-CZ" altLang="cs-CZ" sz="2000" dirty="0">
                    <a:latin typeface="Comic Sans MS" panose="030F0702030302020204" pitchFamily="66" charset="0"/>
                  </a:rPr>
                  <a:t>Ne </a:t>
                </a:r>
                <a:r>
                  <a:rPr lang="en-US" altLang="cs-CZ" sz="2000" dirty="0">
                    <a:latin typeface="Comic Sans MS" panose="030F0702030302020204" pitchFamily="66" charset="0"/>
                  </a:rPr>
                  <a:t>from</a:t>
                </a:r>
                <a:r>
                  <a:rPr lang="cs-CZ" altLang="cs-CZ" sz="2000" dirty="0">
                    <a:latin typeface="Comic Sans MS" panose="030F0702030302020204" pitchFamily="66" charset="0"/>
                  </a:rPr>
                  <a:t> </a:t>
                </a:r>
                <a:r>
                  <a:rPr lang="en-US" altLang="cs-CZ" sz="2000" dirty="0">
                    <a:latin typeface="Comic Sans MS" panose="030F0702030302020204" pitchFamily="66" charset="0"/>
                  </a:rPr>
                  <a:t>“remnants”</a:t>
                </a:r>
                <a:r>
                  <a:rPr lang="cs-CZ" altLang="cs-CZ" sz="2000" dirty="0">
                    <a:latin typeface="Comic Sans MS" panose="030F0702030302020204" pitchFamily="66" charset="0"/>
                  </a:rPr>
                  <a:t> </a:t>
                </a:r>
                <a:r>
                  <a:rPr lang="en-US" altLang="cs-CZ" sz="2000" dirty="0">
                    <a:latin typeface="Comic Sans MS" panose="030F0702030302020204" pitchFamily="66" charset="0"/>
                  </a:rPr>
                  <a:t>of </a:t>
                </a:r>
                <a:r>
                  <a:rPr lang="cs-CZ" altLang="cs-CZ" sz="2000" dirty="0">
                    <a:latin typeface="Comic Sans MS" panose="030F0702030302020204" pitchFamily="66" charset="0"/>
                  </a:rPr>
                  <a:t>CNO </a:t>
                </a:r>
                <a:r>
                  <a:rPr lang="cs-CZ" altLang="cs-CZ" sz="2000" dirty="0" err="1">
                    <a:latin typeface="Comic Sans MS" panose="030F0702030302020204" pitchFamily="66" charset="0"/>
                  </a:rPr>
                  <a:t>cy</a:t>
                </a:r>
                <a:r>
                  <a:rPr lang="en-US" altLang="cs-CZ" sz="2000" dirty="0">
                    <a:latin typeface="Comic Sans MS" panose="030F0702030302020204" pitchFamily="66" charset="0"/>
                  </a:rPr>
                  <a:t>c</a:t>
                </a:r>
                <a:r>
                  <a:rPr lang="cs-CZ" altLang="cs-CZ" sz="2000" dirty="0">
                    <a:latin typeface="Comic Sans MS" panose="030F0702030302020204" pitchFamily="66" charset="0"/>
                  </a:rPr>
                  <a:t>l</a:t>
                </a:r>
                <a:r>
                  <a:rPr lang="en-US" altLang="cs-CZ" sz="2000" dirty="0">
                    <a:latin typeface="Comic Sans MS" panose="030F0702030302020204" pitchFamily="66" charset="0"/>
                  </a:rPr>
                  <a:t>e</a:t>
                </a:r>
                <a:endParaRPr lang="cs-CZ" altLang="cs-CZ" sz="2000" dirty="0">
                  <a:latin typeface="Comic Sans MS" panose="030F0702030302020204" pitchFamily="66" charset="0"/>
                </a:endParaRPr>
              </a:p>
              <a:p>
                <a:pPr lvl="1"/>
                <a:r>
                  <a:rPr lang="en-US" altLang="cs-CZ" sz="2000" baseline="33000" dirty="0">
                    <a:latin typeface="Comic Sans MS" panose="030F0702030302020204" pitchFamily="66" charset="0"/>
                  </a:rPr>
                  <a:t>1</a:t>
                </a:r>
                <a:r>
                  <a:rPr lang="cs-CZ" altLang="cs-CZ" sz="2000" baseline="33000" dirty="0">
                    <a:latin typeface="Comic Sans MS" panose="030F0702030302020204" pitchFamily="66" charset="0"/>
                  </a:rPr>
                  <a:t>2</a:t>
                </a:r>
                <a:r>
                  <a:rPr lang="en-US" altLang="cs-CZ" sz="2000" dirty="0">
                    <a:latin typeface="Comic Sans MS" panose="030F0702030302020204" pitchFamily="66" charset="0"/>
                  </a:rPr>
                  <a:t>C </a:t>
                </a:r>
                <a:r>
                  <a:rPr lang="cs-CZ" altLang="cs-CZ" sz="2000" dirty="0">
                    <a:latin typeface="Comic Sans MS" panose="030F0702030302020204" pitchFamily="66" charset="0"/>
                  </a:rPr>
                  <a:t>(</a:t>
                </a:r>
                <a:r>
                  <a:rPr lang="cs-CZ" altLang="cs-CZ" sz="2000" dirty="0" err="1">
                    <a:latin typeface="Comic Sans MS" panose="030F0702030302020204" pitchFamily="66" charset="0"/>
                  </a:rPr>
                  <a:t>p,</a:t>
                </a:r>
                <a:r>
                  <a:rPr lang="cs-CZ" altLang="cs-CZ" sz="2000" dirty="0" err="1">
                    <a:latin typeface="Symbol" panose="05050102010706020507" pitchFamily="18" charset="2"/>
                  </a:rPr>
                  <a:t>g</a:t>
                </a:r>
                <a:r>
                  <a:rPr lang="cs-CZ" altLang="cs-CZ" sz="2000" dirty="0">
                    <a:latin typeface="Comic Sans MS" panose="030F0702030302020204" pitchFamily="66" charset="0"/>
                  </a:rPr>
                  <a:t>) </a:t>
                </a:r>
                <a:r>
                  <a:rPr lang="en-US" altLang="cs-CZ" sz="2000" baseline="33000" dirty="0">
                    <a:latin typeface="Comic Sans MS" panose="030F0702030302020204" pitchFamily="66" charset="0"/>
                  </a:rPr>
                  <a:t>1</a:t>
                </a:r>
                <a:r>
                  <a:rPr lang="cs-CZ" altLang="cs-CZ" sz="2000" baseline="33000" dirty="0">
                    <a:latin typeface="Comic Sans MS" panose="030F0702030302020204" pitchFamily="66" charset="0"/>
                  </a:rPr>
                  <a:t>3</a:t>
                </a:r>
                <a:r>
                  <a:rPr lang="en-US" altLang="cs-CZ" sz="2000" dirty="0">
                    <a:latin typeface="Comic Sans MS" panose="030F0702030302020204" pitchFamily="66" charset="0"/>
                  </a:rPr>
                  <a:t>N</a:t>
                </a:r>
                <a:r>
                  <a:rPr lang="cs-CZ" altLang="cs-CZ" sz="2000" dirty="0">
                    <a:latin typeface="Comic Sans MS" panose="030F0702030302020204" pitchFamily="66" charset="0"/>
                  </a:rPr>
                  <a:t> (</a:t>
                </a:r>
                <a:r>
                  <a:rPr lang="cs-CZ" altLang="cs-CZ" sz="2000" dirty="0">
                    <a:latin typeface="Symbol" panose="05050102010706020507" pitchFamily="18" charset="2"/>
                  </a:rPr>
                  <a:t>b</a:t>
                </a:r>
                <a:r>
                  <a:rPr lang="en-US" altLang="cs-CZ" sz="2000" baseline="30000" dirty="0">
                    <a:latin typeface="Comic Sans MS" panose="030F0702030302020204" pitchFamily="66" charset="0"/>
                  </a:rPr>
                  <a:t>+</a:t>
                </a:r>
                <a:r>
                  <a:rPr lang="cs-CZ" altLang="cs-CZ" sz="2000" dirty="0">
                    <a:latin typeface="Comic Sans MS" panose="030F0702030302020204" pitchFamily="66" charset="0"/>
                  </a:rPr>
                  <a:t>)</a:t>
                </a:r>
                <a:r>
                  <a:rPr lang="en-US" altLang="cs-CZ" sz="2000" dirty="0">
                    <a:latin typeface="Comic Sans MS" panose="030F0702030302020204" pitchFamily="66" charset="0"/>
                  </a:rPr>
                  <a:t> </a:t>
                </a:r>
                <a:r>
                  <a:rPr lang="en-US" altLang="cs-CZ" sz="2000" baseline="33000" dirty="0">
                    <a:latin typeface="Comic Sans MS" panose="030F0702030302020204" pitchFamily="66" charset="0"/>
                  </a:rPr>
                  <a:t>1</a:t>
                </a:r>
                <a:r>
                  <a:rPr lang="cs-CZ" altLang="cs-CZ" sz="2000" baseline="33000" dirty="0">
                    <a:latin typeface="Comic Sans MS" panose="030F0702030302020204" pitchFamily="66" charset="0"/>
                  </a:rPr>
                  <a:t>3</a:t>
                </a:r>
                <a:r>
                  <a:rPr lang="en-US" altLang="cs-CZ" sz="2000" dirty="0">
                    <a:latin typeface="Comic Sans MS" panose="030F0702030302020204" pitchFamily="66" charset="0"/>
                  </a:rPr>
                  <a:t>C</a:t>
                </a:r>
                <a:r>
                  <a:rPr lang="cs-CZ" altLang="cs-CZ" sz="2000" dirty="0">
                    <a:latin typeface="Comic Sans MS" panose="030F0702030302020204" pitchFamily="66" charset="0"/>
                  </a:rPr>
                  <a:t>			 </a:t>
                </a:r>
                <a:r>
                  <a:rPr lang="en-US" altLang="cs-CZ" sz="2000" baseline="33000" dirty="0">
                    <a:latin typeface="Comic Sans MS" panose="030F0702030302020204" pitchFamily="66" charset="0"/>
                  </a:rPr>
                  <a:t>13</a:t>
                </a:r>
                <a:r>
                  <a:rPr lang="en-US" altLang="cs-CZ" sz="2000" dirty="0">
                    <a:latin typeface="Comic Sans MS" panose="030F0702030302020204" pitchFamily="66" charset="0"/>
                  </a:rPr>
                  <a:t>C + </a:t>
                </a:r>
                <a:r>
                  <a:rPr lang="en-US" altLang="cs-CZ" sz="2000" baseline="30000" dirty="0">
                    <a:latin typeface="Comic Sans MS" panose="030F0702030302020204" pitchFamily="66" charset="0"/>
                  </a:rPr>
                  <a:t>4</a:t>
                </a:r>
                <a:r>
                  <a:rPr lang="en-US" altLang="cs-CZ" sz="2000" dirty="0">
                    <a:latin typeface="Comic Sans MS" panose="030F0702030302020204" pitchFamily="66" charset="0"/>
                  </a:rPr>
                  <a:t>He </a:t>
                </a:r>
                <a:r>
                  <a:rPr lang="en-US" altLang="cs-CZ" sz="2000" dirty="0">
                    <a:latin typeface="Comic Sans MS" panose="030F0702030302020204" pitchFamily="66" charset="0"/>
                    <a:cs typeface="Arial" panose="020B0604020202020204" pitchFamily="34" charset="0"/>
                  </a:rPr>
                  <a:t>→</a:t>
                </a:r>
                <a:r>
                  <a:rPr lang="en-US" altLang="cs-CZ" sz="2000" dirty="0">
                    <a:latin typeface="Comic Sans MS" panose="030F0702030302020204" pitchFamily="66" charset="0"/>
                  </a:rPr>
                  <a:t> </a:t>
                </a:r>
                <a:r>
                  <a:rPr lang="en-US" altLang="cs-CZ" sz="2000" baseline="30000" dirty="0">
                    <a:latin typeface="Comic Sans MS" panose="030F0702030302020204" pitchFamily="66" charset="0"/>
                  </a:rPr>
                  <a:t>16</a:t>
                </a:r>
                <a:r>
                  <a:rPr lang="en-US" altLang="cs-CZ" sz="2000" dirty="0">
                    <a:latin typeface="Comic Sans MS" panose="030F0702030302020204" pitchFamily="66" charset="0"/>
                  </a:rPr>
                  <a:t>O + n</a:t>
                </a:r>
              </a:p>
              <a:p>
                <a:pPr lvl="1"/>
                <a:r>
                  <a:rPr lang="en-US" altLang="cs-CZ" sz="2000" baseline="33000" dirty="0">
                    <a:latin typeface="Comic Sans MS" panose="030F0702030302020204" pitchFamily="66" charset="0"/>
                  </a:rPr>
                  <a:t>14</a:t>
                </a:r>
                <a:r>
                  <a:rPr lang="en-US" altLang="cs-CZ" sz="2000" dirty="0">
                    <a:latin typeface="Comic Sans MS" panose="030F0702030302020204" pitchFamily="66" charset="0"/>
                  </a:rPr>
                  <a:t>N </a:t>
                </a:r>
                <a:r>
                  <a:rPr lang="cs-CZ" altLang="cs-CZ" sz="2000" dirty="0">
                    <a:latin typeface="Comic Sans MS" panose="030F0702030302020204" pitchFamily="66" charset="0"/>
                  </a:rPr>
                  <a:t>(</a:t>
                </a:r>
                <a:r>
                  <a:rPr lang="en-US" altLang="cs-CZ" sz="2000" dirty="0">
                    <a:latin typeface="Symbol" panose="05050102010706020507" pitchFamily="18" charset="2"/>
                  </a:rPr>
                  <a:t>a</a:t>
                </a:r>
                <a:r>
                  <a:rPr lang="cs-CZ" altLang="cs-CZ" sz="2000" dirty="0">
                    <a:latin typeface="Comic Sans MS" panose="030F0702030302020204" pitchFamily="66" charset="0"/>
                  </a:rPr>
                  <a:t>,</a:t>
                </a:r>
                <a:r>
                  <a:rPr lang="cs-CZ" altLang="cs-CZ" sz="2000" dirty="0">
                    <a:latin typeface="Symbol" panose="05050102010706020507" pitchFamily="18" charset="2"/>
                  </a:rPr>
                  <a:t>g</a:t>
                </a:r>
                <a:r>
                  <a:rPr lang="cs-CZ" altLang="cs-CZ" sz="2000" dirty="0">
                    <a:latin typeface="Comic Sans MS" panose="030F0702030302020204" pitchFamily="66" charset="0"/>
                  </a:rPr>
                  <a:t>) </a:t>
                </a:r>
                <a:r>
                  <a:rPr lang="en-US" altLang="cs-CZ" sz="2000" baseline="33000" dirty="0">
                    <a:latin typeface="Comic Sans MS" panose="030F0702030302020204" pitchFamily="66" charset="0"/>
                  </a:rPr>
                  <a:t>18</a:t>
                </a:r>
                <a:r>
                  <a:rPr lang="en-US" altLang="cs-CZ" sz="2000" dirty="0">
                    <a:latin typeface="Comic Sans MS" panose="030F0702030302020204" pitchFamily="66" charset="0"/>
                  </a:rPr>
                  <a:t>F</a:t>
                </a:r>
                <a:r>
                  <a:rPr lang="cs-CZ" altLang="cs-CZ" sz="2000" dirty="0">
                    <a:latin typeface="Comic Sans MS" panose="030F0702030302020204" pitchFamily="66" charset="0"/>
                  </a:rPr>
                  <a:t> (</a:t>
                </a:r>
                <a:r>
                  <a:rPr lang="cs-CZ" altLang="cs-CZ" sz="2000" dirty="0">
                    <a:latin typeface="Symbol" panose="05050102010706020507" pitchFamily="18" charset="2"/>
                  </a:rPr>
                  <a:t>b</a:t>
                </a:r>
                <a:r>
                  <a:rPr lang="en-US" altLang="cs-CZ" sz="2000" baseline="30000" dirty="0">
                    <a:latin typeface="Comic Sans MS" panose="030F0702030302020204" pitchFamily="66" charset="0"/>
                  </a:rPr>
                  <a:t>+</a:t>
                </a:r>
                <a:r>
                  <a:rPr lang="cs-CZ" altLang="cs-CZ" sz="2000" dirty="0">
                    <a:latin typeface="Comic Sans MS" panose="030F0702030302020204" pitchFamily="66" charset="0"/>
                  </a:rPr>
                  <a:t>)</a:t>
                </a:r>
                <a:r>
                  <a:rPr lang="en-US" altLang="cs-CZ" sz="2000" dirty="0">
                    <a:latin typeface="Comic Sans MS" panose="030F0702030302020204" pitchFamily="66" charset="0"/>
                  </a:rPr>
                  <a:t> </a:t>
                </a:r>
                <a:r>
                  <a:rPr lang="en-US" altLang="cs-CZ" sz="2000" baseline="33000" dirty="0">
                    <a:latin typeface="Comic Sans MS" panose="030F0702030302020204" pitchFamily="66" charset="0"/>
                  </a:rPr>
                  <a:t>18</a:t>
                </a:r>
                <a:r>
                  <a:rPr lang="en-US" altLang="cs-CZ" sz="2000" dirty="0">
                    <a:latin typeface="Comic Sans MS" panose="030F0702030302020204" pitchFamily="66" charset="0"/>
                  </a:rPr>
                  <a:t>O </a:t>
                </a:r>
                <a:r>
                  <a:rPr lang="cs-CZ" altLang="cs-CZ" sz="2000" dirty="0">
                    <a:latin typeface="Comic Sans MS" panose="030F0702030302020204" pitchFamily="66" charset="0"/>
                  </a:rPr>
                  <a:t>(</a:t>
                </a:r>
                <a:r>
                  <a:rPr lang="en-US" altLang="cs-CZ" sz="2000" dirty="0">
                    <a:latin typeface="Symbol" panose="05050102010706020507" pitchFamily="18" charset="2"/>
                  </a:rPr>
                  <a:t>a</a:t>
                </a:r>
                <a:r>
                  <a:rPr lang="cs-CZ" altLang="cs-CZ" sz="2000" dirty="0">
                    <a:latin typeface="Comic Sans MS" panose="030F0702030302020204" pitchFamily="66" charset="0"/>
                  </a:rPr>
                  <a:t>,</a:t>
                </a:r>
                <a:r>
                  <a:rPr lang="cs-CZ" altLang="cs-CZ" sz="2000" dirty="0">
                    <a:latin typeface="Symbol" panose="05050102010706020507" pitchFamily="18" charset="2"/>
                  </a:rPr>
                  <a:t>g</a:t>
                </a:r>
                <a:r>
                  <a:rPr lang="cs-CZ" altLang="cs-CZ" sz="2000" dirty="0">
                    <a:latin typeface="Comic Sans MS" panose="030F0702030302020204" pitchFamily="66" charset="0"/>
                  </a:rPr>
                  <a:t>) </a:t>
                </a:r>
                <a:r>
                  <a:rPr lang="en-US" altLang="cs-CZ" sz="2000" baseline="33000" dirty="0">
                    <a:latin typeface="Comic Sans MS" panose="030F0702030302020204" pitchFamily="66" charset="0"/>
                  </a:rPr>
                  <a:t>22</a:t>
                </a:r>
                <a:r>
                  <a:rPr lang="en-US" altLang="cs-CZ" sz="2000" dirty="0">
                    <a:latin typeface="Comic Sans MS" panose="030F0702030302020204" pitchFamily="66" charset="0"/>
                  </a:rPr>
                  <a:t>Ne</a:t>
                </a:r>
                <a:r>
                  <a:rPr lang="cs-CZ" altLang="cs-CZ" sz="2000" dirty="0">
                    <a:latin typeface="Comic Sans MS" panose="030F0702030302020204" pitchFamily="66" charset="0"/>
                  </a:rPr>
                  <a:t>		 </a:t>
                </a:r>
                <a:r>
                  <a:rPr lang="en-US" altLang="cs-CZ" sz="2000" baseline="33000" dirty="0">
                    <a:latin typeface="Comic Sans MS" panose="030F0702030302020204" pitchFamily="66" charset="0"/>
                  </a:rPr>
                  <a:t>22</a:t>
                </a:r>
                <a:r>
                  <a:rPr lang="en-US" altLang="cs-CZ" sz="2000" dirty="0">
                    <a:latin typeface="Comic Sans MS" panose="030F0702030302020204" pitchFamily="66" charset="0"/>
                  </a:rPr>
                  <a:t>Ne + </a:t>
                </a:r>
                <a:r>
                  <a:rPr lang="en-US" altLang="cs-CZ" sz="2000" baseline="30000" dirty="0">
                    <a:latin typeface="Comic Sans MS" panose="030F0702030302020204" pitchFamily="66" charset="0"/>
                  </a:rPr>
                  <a:t>4</a:t>
                </a:r>
                <a:r>
                  <a:rPr lang="en-US" altLang="cs-CZ" sz="2000" dirty="0">
                    <a:latin typeface="Comic Sans MS" panose="030F0702030302020204" pitchFamily="66" charset="0"/>
                  </a:rPr>
                  <a:t>He </a:t>
                </a:r>
                <a:r>
                  <a:rPr lang="en-US" altLang="cs-CZ" sz="2000" dirty="0">
                    <a:latin typeface="Comic Sans MS" panose="030F0702030302020204" pitchFamily="66" charset="0"/>
                    <a:cs typeface="Arial" panose="020B0604020202020204" pitchFamily="34" charset="0"/>
                  </a:rPr>
                  <a:t>→</a:t>
                </a:r>
                <a:r>
                  <a:rPr lang="en-US" altLang="cs-CZ" sz="2000" dirty="0">
                    <a:latin typeface="Comic Sans MS" panose="030F0702030302020204" pitchFamily="66" charset="0"/>
                  </a:rPr>
                  <a:t> </a:t>
                </a:r>
                <a:r>
                  <a:rPr lang="en-US" altLang="cs-CZ" sz="2000" baseline="30000" dirty="0">
                    <a:latin typeface="Comic Sans MS" panose="030F0702030302020204" pitchFamily="66" charset="0"/>
                  </a:rPr>
                  <a:t>25</a:t>
                </a:r>
                <a:r>
                  <a:rPr lang="en-US" altLang="cs-CZ" sz="2000" dirty="0">
                    <a:latin typeface="Comic Sans MS" panose="030F0702030302020204" pitchFamily="66" charset="0"/>
                  </a:rPr>
                  <a:t>Mg + n</a:t>
                </a:r>
                <a:endParaRPr lang="cs-CZ" altLang="cs-CZ" sz="2000" dirty="0">
                  <a:latin typeface="Comic Sans MS" panose="030F0702030302020204" pitchFamily="66" charset="0"/>
                </a:endParaRPr>
              </a:p>
              <a:p>
                <a:pPr lvl="1"/>
                <a:endParaRPr lang="cs-CZ" altLang="cs-CZ" sz="2000" dirty="0">
                  <a:latin typeface="Comic Sans MS" panose="030F0702030302020204" pitchFamily="66" charset="0"/>
                </a:endParaRPr>
              </a:p>
              <a:p>
                <a:r>
                  <a:rPr lang="en-US" altLang="cs-CZ" sz="2000" dirty="0">
                    <a:latin typeface="Comic Sans MS" panose="030F0702030302020204" pitchFamily="66" charset="0"/>
                  </a:rPr>
                  <a:t>He burning is required</a:t>
                </a:r>
                <a:endParaRPr lang="cs-CZ" altLang="cs-CZ" sz="2000" dirty="0">
                  <a:latin typeface="Comic Sans MS" panose="030F0702030302020204" pitchFamily="66" charset="0"/>
                </a:endParaRPr>
              </a:p>
              <a:p>
                <a:pPr lvl="1"/>
                <a:r>
                  <a:rPr lang="en-US" altLang="cs-CZ" sz="2000" dirty="0">
                    <a:latin typeface="Comic Sans MS" panose="030F0702030302020204" pitchFamily="66" charset="0"/>
                  </a:rPr>
                  <a:t>Fusion of</a:t>
                </a:r>
                <a:r>
                  <a:rPr lang="cs-CZ" altLang="cs-CZ" sz="2000" dirty="0">
                    <a:latin typeface="Comic Sans MS" panose="030F0702030302020204" pitchFamily="66" charset="0"/>
                  </a:rPr>
                  <a:t> Ne</a:t>
                </a:r>
                <a:r>
                  <a:rPr lang="en-US" altLang="cs-CZ" sz="2000" dirty="0">
                    <a:latin typeface="Comic Sans MS" panose="030F0702030302020204" pitchFamily="66" charset="0"/>
                  </a:rPr>
                  <a:t> + </a:t>
                </a:r>
                <a:r>
                  <a:rPr lang="cs-CZ" altLang="cs-CZ" sz="2000" dirty="0">
                    <a:latin typeface="Comic Sans MS" panose="030F0702030302020204" pitchFamily="66" charset="0"/>
                  </a:rPr>
                  <a:t>He </a:t>
                </a:r>
                <a:r>
                  <a:rPr lang="en-US" altLang="cs-CZ" sz="2000" dirty="0">
                    <a:latin typeface="Comic Sans MS" panose="030F0702030302020204" pitchFamily="66" charset="0"/>
                  </a:rPr>
                  <a:t>in center of very heavy stars</a:t>
                </a:r>
                <a:r>
                  <a:rPr lang="cs-CZ" altLang="cs-CZ" sz="2000" dirty="0">
                    <a:latin typeface="Comic Sans MS" panose="030F0702030302020204" pitchFamily="66" charset="0"/>
                  </a:rPr>
                  <a:t> (M</a:t>
                </a:r>
                <a:r>
                  <a:rPr lang="en-US" altLang="cs-CZ" sz="2000" dirty="0">
                    <a:latin typeface="Comic Sans MS" panose="030F0702030302020204" pitchFamily="66" charset="0"/>
                  </a:rPr>
                  <a:t> ~ </a:t>
                </a:r>
                <a:r>
                  <a:rPr lang="cs-CZ" altLang="cs-CZ" sz="2000" dirty="0">
                    <a:latin typeface="Comic Sans MS" panose="030F0702030302020204" pitchFamily="66" charset="0"/>
                  </a:rPr>
                  <a:t>15-30 M</a:t>
                </a:r>
                <a14:m>
                  <m:oMath xmlns:m="http://schemas.openxmlformats.org/officeDocument/2006/math">
                    <m:r>
                      <a:rPr lang="ar-AE" sz="2000" baseline="-25000">
                        <a:latin typeface="Cambria Math" panose="02040503050406030204" pitchFamily="18" charset="0"/>
                      </a:rPr>
                      <m:t>⊙</m:t>
                    </m:r>
                  </m:oMath>
                </a14:m>
                <a:r>
                  <a:rPr lang="cs-CZ" altLang="cs-CZ" sz="2000" dirty="0">
                    <a:latin typeface="Comic Sans MS" panose="030F0702030302020204" pitchFamily="66" charset="0"/>
                  </a:rPr>
                  <a:t>) </a:t>
                </a:r>
              </a:p>
              <a:p>
                <a:pPr lvl="2"/>
                <a:r>
                  <a:rPr lang="en-US" altLang="cs-CZ" sz="1800" dirty="0">
                    <a:latin typeface="Comic Sans MS" panose="030F0702030302020204" pitchFamily="66" charset="0"/>
                  </a:rPr>
                  <a:t>During He and subsequent C (T up to ~ 1 GK, 90 keV) burning</a:t>
                </a:r>
              </a:p>
              <a:p>
                <a:pPr lvl="2"/>
                <a:r>
                  <a:rPr lang="en-US" altLang="cs-CZ" sz="1800" dirty="0">
                    <a:latin typeface="Comic Sans MS" panose="030F0702030302020204" pitchFamily="66" charset="0"/>
                  </a:rPr>
                  <a:t>CNO cycle takes place in the shell above</a:t>
                </a:r>
                <a:r>
                  <a:rPr lang="cs-CZ" altLang="cs-CZ" sz="1800" dirty="0">
                    <a:latin typeface="Comic Sans MS" panose="030F0702030302020204" pitchFamily="66" charset="0"/>
                  </a:rPr>
                  <a:t> He </a:t>
                </a:r>
                <a:r>
                  <a:rPr lang="en-US" altLang="cs-CZ" sz="1800" dirty="0">
                    <a:latin typeface="Comic Sans MS" panose="030F0702030302020204" pitchFamily="66" charset="0"/>
                  </a:rPr>
                  <a:t>burning</a:t>
                </a:r>
                <a:endParaRPr lang="cs-CZ" altLang="cs-CZ" sz="1800" dirty="0">
                  <a:latin typeface="Comic Sans MS" panose="030F0702030302020204" pitchFamily="66" charset="0"/>
                </a:endParaRPr>
              </a:p>
              <a:p>
                <a:pPr lvl="2"/>
                <a:r>
                  <a:rPr lang="en-US" altLang="cs-CZ" sz="1800" dirty="0">
                    <a:latin typeface="Comic Sans MS" panose="030F0702030302020204" pitchFamily="66" charset="0"/>
                  </a:rPr>
                  <a:t>Only isotopes with</a:t>
                </a:r>
                <a:r>
                  <a:rPr lang="cs-CZ" altLang="cs-CZ" sz="1800" dirty="0">
                    <a:latin typeface="Comic Sans MS" panose="030F0702030302020204" pitchFamily="66" charset="0"/>
                  </a:rPr>
                  <a:t> A </a:t>
                </a:r>
                <a:r>
                  <a:rPr lang="en-US" altLang="cs-CZ" sz="1800" dirty="0">
                    <a:latin typeface="Comic Sans MS" panose="030F0702030302020204" pitchFamily="66" charset="0"/>
                  </a:rPr>
                  <a:t>&lt; 90 are produced</a:t>
                </a:r>
              </a:p>
              <a:p>
                <a:pPr lvl="1"/>
                <a:r>
                  <a:rPr lang="cs-CZ" altLang="cs-CZ" sz="2000" dirty="0" err="1">
                    <a:latin typeface="Comic Sans MS" panose="030F0702030302020204" pitchFamily="66" charset="0"/>
                  </a:rPr>
                  <a:t>Asymptotic</a:t>
                </a:r>
                <a:r>
                  <a:rPr lang="cs-CZ" altLang="cs-CZ" sz="2000" dirty="0">
                    <a:latin typeface="Comic Sans MS" panose="030F0702030302020204" pitchFamily="66" charset="0"/>
                  </a:rPr>
                  <a:t> </a:t>
                </a:r>
                <a:r>
                  <a:rPr lang="cs-CZ" altLang="cs-CZ" sz="2000" dirty="0" err="1">
                    <a:latin typeface="Comic Sans MS" panose="030F0702030302020204" pitchFamily="66" charset="0"/>
                  </a:rPr>
                  <a:t>Giant</a:t>
                </a:r>
                <a:r>
                  <a:rPr lang="cs-CZ" altLang="cs-CZ" sz="2000" dirty="0">
                    <a:latin typeface="Comic Sans MS" panose="030F0702030302020204" pitchFamily="66" charset="0"/>
                  </a:rPr>
                  <a:t> </a:t>
                </a:r>
                <a:r>
                  <a:rPr lang="cs-CZ" altLang="cs-CZ" sz="2000" dirty="0" err="1">
                    <a:latin typeface="Comic Sans MS" panose="030F0702030302020204" pitchFamily="66" charset="0"/>
                  </a:rPr>
                  <a:t>Branch</a:t>
                </a:r>
                <a:r>
                  <a:rPr lang="cs-CZ" altLang="cs-CZ" sz="2000" dirty="0">
                    <a:latin typeface="Comic Sans MS" panose="030F0702030302020204" pitchFamily="66" charset="0"/>
                  </a:rPr>
                  <a:t> (AGB) </a:t>
                </a:r>
                <a:r>
                  <a:rPr lang="en-US" altLang="cs-CZ" sz="2000" dirty="0">
                    <a:latin typeface="Comic Sans MS" panose="030F0702030302020204" pitchFamily="66" charset="0"/>
                  </a:rPr>
                  <a:t>stars</a:t>
                </a:r>
                <a:endParaRPr lang="cs-CZ" altLang="cs-CZ" sz="2000" dirty="0">
                  <a:latin typeface="Comic Sans MS" panose="030F0702030302020204" pitchFamily="66" charset="0"/>
                </a:endParaRPr>
              </a:p>
              <a:p>
                <a:pPr lvl="2"/>
                <a:r>
                  <a:rPr lang="en-US" altLang="cs-CZ" sz="1800" dirty="0">
                    <a:latin typeface="Comic Sans MS" panose="030F0702030302020204" pitchFamily="66" charset="0"/>
                  </a:rPr>
                  <a:t>Stars with initial mass about</a:t>
                </a:r>
                <a:r>
                  <a:rPr lang="cs-CZ" altLang="cs-CZ" sz="1800" dirty="0">
                    <a:latin typeface="Comic Sans MS" panose="030F0702030302020204" pitchFamily="66" charset="0"/>
                  </a:rPr>
                  <a:t> 0.5 </a:t>
                </a:r>
                <a:r>
                  <a:rPr lang="en-US" altLang="cs-CZ" sz="1800" dirty="0">
                    <a:latin typeface="Comic Sans MS" panose="030F0702030302020204" pitchFamily="66" charset="0"/>
                  </a:rPr>
                  <a:t> </a:t>
                </a:r>
                <a:r>
                  <a:rPr lang="cs-CZ" altLang="cs-CZ" sz="1800" dirty="0">
                    <a:latin typeface="Comic Sans MS" panose="030F0702030302020204" pitchFamily="66" charset="0"/>
                  </a:rPr>
                  <a:t>- </a:t>
                </a:r>
                <a:r>
                  <a:rPr lang="en-US" altLang="cs-CZ" sz="1800" dirty="0">
                    <a:latin typeface="Comic Sans MS" panose="030F0702030302020204" pitchFamily="66" charset="0"/>
                  </a:rPr>
                  <a:t>8</a:t>
                </a:r>
                <a:r>
                  <a:rPr lang="cs-CZ" altLang="cs-CZ" sz="1800" dirty="0">
                    <a:latin typeface="Comic Sans MS" panose="030F0702030302020204" pitchFamily="66" charset="0"/>
                  </a:rPr>
                  <a:t> M</a:t>
                </a:r>
                <a14:m>
                  <m:oMath xmlns:m="http://schemas.openxmlformats.org/officeDocument/2006/math">
                    <m:r>
                      <a:rPr lang="ar-AE" sz="1800" baseline="-25000" smtClean="0">
                        <a:latin typeface="Cambria Math" panose="02040503050406030204" pitchFamily="18" charset="0"/>
                      </a:rPr>
                      <m:t>⊙</m:t>
                    </m:r>
                  </m:oMath>
                </a14:m>
                <a:r>
                  <a:rPr lang="cs-CZ" altLang="cs-CZ" sz="1800" dirty="0">
                    <a:latin typeface="Comic Sans MS" panose="030F0702030302020204" pitchFamily="66" charset="0"/>
                  </a:rPr>
                  <a:t> </a:t>
                </a:r>
                <a:r>
                  <a:rPr lang="en-US" altLang="cs-CZ" sz="1800" dirty="0">
                    <a:latin typeface="Comic Sans MS" panose="030F0702030302020204" pitchFamily="66" charset="0"/>
                  </a:rPr>
                  <a:t>where </a:t>
                </a:r>
                <a:r>
                  <a:rPr lang="cs-CZ" altLang="cs-CZ" sz="1800" dirty="0">
                    <a:latin typeface="Comic Sans MS" panose="030F0702030302020204" pitchFamily="66" charset="0"/>
                  </a:rPr>
                  <a:t>H a</a:t>
                </a:r>
                <a:r>
                  <a:rPr lang="en-US" altLang="cs-CZ" sz="1800" dirty="0" err="1">
                    <a:latin typeface="Comic Sans MS" panose="030F0702030302020204" pitchFamily="66" charset="0"/>
                  </a:rPr>
                  <a:t>nd</a:t>
                </a:r>
                <a:r>
                  <a:rPr lang="cs-CZ" altLang="cs-CZ" sz="1800" dirty="0">
                    <a:latin typeface="Comic Sans MS" panose="030F0702030302020204" pitchFamily="66" charset="0"/>
                  </a:rPr>
                  <a:t> He </a:t>
                </a:r>
                <a:r>
                  <a:rPr lang="en-US" altLang="cs-CZ" sz="1800" dirty="0">
                    <a:latin typeface="Comic Sans MS" panose="030F0702030302020204" pitchFamily="66" charset="0"/>
                  </a:rPr>
                  <a:t>burning in the center has finished but </a:t>
                </a:r>
                <a:r>
                  <a:rPr lang="cs-CZ" altLang="cs-CZ" sz="1800" dirty="0">
                    <a:latin typeface="Comic Sans MS" panose="030F0702030302020204" pitchFamily="66" charset="0"/>
                  </a:rPr>
                  <a:t>C a</a:t>
                </a:r>
                <a:r>
                  <a:rPr lang="en-US" altLang="cs-CZ" sz="1800" dirty="0" err="1">
                    <a:latin typeface="Comic Sans MS" panose="030F0702030302020204" pitchFamily="66" charset="0"/>
                  </a:rPr>
                  <a:t>nd</a:t>
                </a:r>
                <a:r>
                  <a:rPr lang="cs-CZ" altLang="cs-CZ" sz="1800" dirty="0">
                    <a:latin typeface="Comic Sans MS" panose="030F0702030302020204" pitchFamily="66" charset="0"/>
                  </a:rPr>
                  <a:t> 0 </a:t>
                </a:r>
                <a:r>
                  <a:rPr lang="en-US" altLang="cs-CZ" sz="1800" dirty="0">
                    <a:latin typeface="Comic Sans MS" panose="030F0702030302020204" pitchFamily="66" charset="0"/>
                  </a:rPr>
                  <a:t>is not ignited</a:t>
                </a:r>
                <a:endParaRPr lang="cs-CZ" altLang="cs-CZ" sz="1800" dirty="0">
                  <a:latin typeface="Comic Sans MS" panose="030F0702030302020204" pitchFamily="66" charset="0"/>
                </a:endParaRPr>
              </a:p>
              <a:p>
                <a:pPr lvl="2"/>
                <a:r>
                  <a:rPr lang="en-US" altLang="cs-CZ" sz="1800" dirty="0">
                    <a:latin typeface="Comic Sans MS" panose="030F0702030302020204" pitchFamily="66" charset="0"/>
                  </a:rPr>
                  <a:t>Main source of </a:t>
                </a:r>
                <a:r>
                  <a:rPr lang="cs-CZ" altLang="cs-CZ" sz="1800" dirty="0">
                    <a:latin typeface="Comic Sans MS" panose="030F0702030302020204" pitchFamily="66" charset="0"/>
                  </a:rPr>
                  <a:t>n </a:t>
                </a:r>
                <a:r>
                  <a:rPr lang="en-US" altLang="cs-CZ" sz="1800" dirty="0">
                    <a:latin typeface="Comic Sans MS" panose="030F0702030302020204" pitchFamily="66" charset="0"/>
                  </a:rPr>
                  <a:t>is reaction on</a:t>
                </a:r>
                <a:r>
                  <a:rPr lang="cs-CZ" altLang="cs-CZ" sz="1800" dirty="0">
                    <a:latin typeface="Comic Sans MS" panose="030F0702030302020204" pitchFamily="66" charset="0"/>
                  </a:rPr>
                  <a:t> </a:t>
                </a:r>
                <a:r>
                  <a:rPr lang="en-US" altLang="cs-CZ" sz="1800" baseline="33000" dirty="0">
                    <a:latin typeface="Comic Sans MS" panose="030F0702030302020204" pitchFamily="66" charset="0"/>
                  </a:rPr>
                  <a:t>13</a:t>
                </a:r>
                <a:r>
                  <a:rPr lang="en-US" altLang="cs-CZ" sz="1800" dirty="0">
                    <a:latin typeface="Comic Sans MS" panose="030F0702030302020204" pitchFamily="66" charset="0"/>
                  </a:rPr>
                  <a:t>C</a:t>
                </a:r>
                <a:r>
                  <a:rPr lang="cs-CZ" altLang="cs-CZ" sz="1800" dirty="0">
                    <a:latin typeface="Comic Sans MS" panose="030F0702030302020204" pitchFamily="66" charset="0"/>
                  </a:rPr>
                  <a:t>, </a:t>
                </a:r>
                <a:r>
                  <a:rPr lang="en-US" altLang="cs-CZ" sz="1800" dirty="0">
                    <a:latin typeface="Comic Sans MS" panose="030F0702030302020204" pitchFamily="66" charset="0"/>
                  </a:rPr>
                  <a:t>but</a:t>
                </a:r>
                <a:r>
                  <a:rPr lang="cs-CZ" altLang="cs-CZ" sz="1800" dirty="0">
                    <a:latin typeface="Comic Sans MS" panose="030F0702030302020204" pitchFamily="66" charset="0"/>
                  </a:rPr>
                  <a:t> </a:t>
                </a:r>
                <a:r>
                  <a:rPr lang="en-US" altLang="cs-CZ" sz="1800" baseline="33000" dirty="0">
                    <a:latin typeface="Comic Sans MS" panose="030F0702030302020204" pitchFamily="66" charset="0"/>
                  </a:rPr>
                  <a:t>22</a:t>
                </a:r>
                <a:r>
                  <a:rPr lang="en-US" altLang="cs-CZ" sz="1800" dirty="0">
                    <a:latin typeface="Comic Sans MS" panose="030F0702030302020204" pitchFamily="66" charset="0"/>
                  </a:rPr>
                  <a:t>Ne also contributes </a:t>
                </a:r>
                <a:endParaRPr lang="cs-CZ" altLang="cs-CZ" sz="1800" dirty="0">
                  <a:latin typeface="Comic Sans MS" panose="030F0702030302020204" pitchFamily="66" charset="0"/>
                </a:endParaRPr>
              </a:p>
              <a:p>
                <a:pPr lvl="2"/>
                <a:r>
                  <a:rPr lang="en-US" altLang="cs-CZ" sz="1800" dirty="0">
                    <a:latin typeface="Comic Sans MS" panose="030F0702030302020204" pitchFamily="66" charset="0"/>
                  </a:rPr>
                  <a:t>Mixing of 2 shells – H burning via CNO cycle (</a:t>
                </a:r>
                <a:r>
                  <a:rPr lang="cs-CZ" altLang="cs-CZ" sz="1800" baseline="30000" dirty="0">
                    <a:latin typeface="Comic Sans MS" panose="030F0702030302020204" pitchFamily="66" charset="0"/>
                  </a:rPr>
                  <a:t>12</a:t>
                </a:r>
                <a:r>
                  <a:rPr lang="cs-CZ" altLang="cs-CZ" sz="1800" dirty="0">
                    <a:latin typeface="Comic Sans MS" panose="030F0702030302020204" pitchFamily="66" charset="0"/>
                  </a:rPr>
                  <a:t>C</a:t>
                </a:r>
                <a:r>
                  <a:rPr lang="en-US" altLang="cs-CZ" sz="1800" dirty="0">
                    <a:latin typeface="Comic Sans MS" panose="030F0702030302020204" pitchFamily="66" charset="0"/>
                  </a:rPr>
                  <a:t> must be present) and He burning shell - required</a:t>
                </a:r>
                <a:endParaRPr lang="cs-CZ" altLang="cs-CZ" sz="1800" dirty="0"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31748" name="Rectangle 5">
                <a:extLst>
                  <a:ext uri="{FF2B5EF4-FFF2-40B4-BE49-F238E27FC236}">
                    <a16:creationId xmlns:a16="http://schemas.microsoft.com/office/drawing/2014/main" id="{C42818B9-293A-39D7-E3F3-41184D601BE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1"/>
              </p:nvPr>
            </p:nvSpPr>
            <p:spPr>
              <a:xfrm>
                <a:off x="304800" y="990600"/>
                <a:ext cx="8534400" cy="5257800"/>
              </a:xfrm>
              <a:blipFill>
                <a:blip r:embed="rId3"/>
                <a:stretch>
                  <a:fillRect t="-696" r="-12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Zástupný symbol pro datum 3">
            <a:extLst>
              <a:ext uri="{FF2B5EF4-FFF2-40B4-BE49-F238E27FC236}">
                <a16:creationId xmlns:a16="http://schemas.microsoft.com/office/drawing/2014/main" id="{6249ED3A-4597-3D1B-4C10-381F5501107C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cs-CZ" sz="1400">
                <a:solidFill>
                  <a:srgbClr val="0033CC"/>
                </a:solidFill>
                <a:latin typeface="Comic Sans MS" panose="030F0702030302020204" pitchFamily="66" charset="0"/>
              </a:rPr>
              <a:t>ÚČJF MFF / Hejnice, 10.4.2026</a:t>
            </a:r>
            <a:endParaRPr kumimoji="0" lang="en-CA" altLang="cs-CZ" sz="1400">
              <a:solidFill>
                <a:srgbClr val="0033CC"/>
              </a:solidFill>
              <a:latin typeface="Comic Sans MS" panose="030F0702030302020204" pitchFamily="66" charset="0"/>
            </a:endParaRPr>
          </a:p>
        </p:txBody>
      </p:sp>
      <p:sp>
        <p:nvSpPr>
          <p:cNvPr id="33795" name="Rectangle 2">
            <a:extLst>
              <a:ext uri="{FF2B5EF4-FFF2-40B4-BE49-F238E27FC236}">
                <a16:creationId xmlns:a16="http://schemas.microsoft.com/office/drawing/2014/main" id="{C961BCDA-CC88-090A-8565-17C5BAEAD46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>
                <a:latin typeface="Comic Sans MS" panose="030F0702030302020204" pitchFamily="66" charset="0"/>
              </a:rPr>
              <a:t>AGB </a:t>
            </a:r>
            <a:r>
              <a:rPr lang="en-US" altLang="cs-CZ">
                <a:latin typeface="Comic Sans MS" panose="030F0702030302020204" pitchFamily="66" charset="0"/>
              </a:rPr>
              <a:t>stars</a:t>
            </a:r>
            <a:endParaRPr lang="cs-CZ" altLang="cs-CZ">
              <a:latin typeface="Comic Sans MS" panose="030F0702030302020204" pitchFamily="66" charset="0"/>
            </a:endParaRPr>
          </a:p>
        </p:txBody>
      </p:sp>
      <p:sp>
        <p:nvSpPr>
          <p:cNvPr id="33796" name="Rectangle 3">
            <a:extLst>
              <a:ext uri="{FF2B5EF4-FFF2-40B4-BE49-F238E27FC236}">
                <a16:creationId xmlns:a16="http://schemas.microsoft.com/office/drawing/2014/main" id="{267C19B6-491D-EAA8-9131-3E797670F26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5638800" y="838200"/>
            <a:ext cx="3352800" cy="6096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cs-CZ" altLang="cs-CZ" sz="2000">
                <a:latin typeface="Comic Sans MS" panose="030F0702030302020204" pitchFamily="66" charset="0"/>
              </a:rPr>
              <a:t>	Hertzsprung-Russell Diagram</a:t>
            </a:r>
            <a:r>
              <a:rPr lang="cs-CZ" altLang="cs-CZ" sz="2000"/>
              <a:t> </a:t>
            </a:r>
          </a:p>
        </p:txBody>
      </p:sp>
      <p:pic>
        <p:nvPicPr>
          <p:cNvPr id="33797" name="Picture 9">
            <a:extLst>
              <a:ext uri="{FF2B5EF4-FFF2-40B4-BE49-F238E27FC236}">
                <a16:creationId xmlns:a16="http://schemas.microsoft.com/office/drawing/2014/main" id="{AA8F06BA-6F45-2C78-39FC-56E95C8860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8" y="762000"/>
            <a:ext cx="5427662" cy="556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>
                    <a:clrChange>
                      <a:clrFrom>
                        <a:srgbClr val="FFFFFF"/>
                      </a:clrFrom>
                      <a:clrTo>
                        <a:srgbClr val="FFFFFF">
                          <a:alpha val="0"/>
                        </a:srgbClr>
                      </a:clrTo>
                    </a:clrChange>
                  </a:blip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3798" name="Picture 10">
            <a:extLst>
              <a:ext uri="{FF2B5EF4-FFF2-40B4-BE49-F238E27FC236}">
                <a16:creationId xmlns:a16="http://schemas.microsoft.com/office/drawing/2014/main" id="{C9D9F2E1-B04C-04E2-B7FE-DB0DBCC68F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3733800"/>
            <a:ext cx="3276600" cy="2444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9E1F4D-721C-D2E7-0317-6F0C49D910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Zástupný symbol pro datum 4">
            <a:extLst>
              <a:ext uri="{FF2B5EF4-FFF2-40B4-BE49-F238E27FC236}">
                <a16:creationId xmlns:a16="http://schemas.microsoft.com/office/drawing/2014/main" id="{BE4D7B6A-38E4-950B-7234-BDAF8C8950DD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cs-CZ" sz="1400">
                <a:solidFill>
                  <a:srgbClr val="0033CC"/>
                </a:solidFill>
                <a:latin typeface="Comic Sans MS" panose="030F0702030302020204" pitchFamily="66" charset="0"/>
              </a:rPr>
              <a:t>ÚČJF MFF / Hejnice, 10.4.2026</a:t>
            </a:r>
            <a:endParaRPr kumimoji="0" lang="en-CA" altLang="cs-CZ" sz="1400">
              <a:solidFill>
                <a:srgbClr val="0033CC"/>
              </a:solidFill>
              <a:latin typeface="Comic Sans MS" panose="030F0702030302020204" pitchFamily="66" charset="0"/>
            </a:endParaRPr>
          </a:p>
        </p:txBody>
      </p:sp>
      <p:sp>
        <p:nvSpPr>
          <p:cNvPr id="34819" name="Rectangle 2">
            <a:extLst>
              <a:ext uri="{FF2B5EF4-FFF2-40B4-BE49-F238E27FC236}">
                <a16:creationId xmlns:a16="http://schemas.microsoft.com/office/drawing/2014/main" id="{6E607BED-4EB8-9E37-5538-F5C1C30ABEE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24695" rIns="0" bIns="0" anchor="ctr"/>
          <a:lstStyle/>
          <a:p>
            <a:pPr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cs-CZ" altLang="cs-CZ" dirty="0">
                <a:latin typeface="Comic Sans MS" panose="030F0702030302020204" pitchFamily="66" charset="0"/>
              </a:rPr>
              <a:t>s-proces</a:t>
            </a:r>
            <a:r>
              <a:rPr lang="en-US" altLang="cs-CZ" dirty="0">
                <a:latin typeface="Comic Sans MS" panose="030F0702030302020204" pitchFamily="66" charset="0"/>
              </a:rPr>
              <a:t>s</a:t>
            </a:r>
            <a:r>
              <a:rPr lang="cs-CZ" altLang="cs-CZ" dirty="0">
                <a:latin typeface="Comic Sans MS" panose="030F0702030302020204" pitchFamily="66" charset="0"/>
              </a:rPr>
              <a:t> </a:t>
            </a:r>
            <a:r>
              <a:rPr lang="en-US" altLang="cs-CZ" dirty="0">
                <a:latin typeface="Comic Sans MS" panose="030F0702030302020204" pitchFamily="66" charset="0"/>
              </a:rPr>
              <a:t>in</a:t>
            </a:r>
            <a:r>
              <a:rPr lang="cs-CZ" altLang="cs-CZ" dirty="0">
                <a:latin typeface="Comic Sans MS" panose="030F0702030302020204" pitchFamily="66" charset="0"/>
              </a:rPr>
              <a:t> AGB </a:t>
            </a:r>
            <a:r>
              <a:rPr lang="en-US" altLang="cs-CZ" dirty="0">
                <a:latin typeface="Comic Sans MS" panose="030F0702030302020204" pitchFamily="66" charset="0"/>
              </a:rPr>
              <a:t>stars</a:t>
            </a:r>
          </a:p>
        </p:txBody>
      </p:sp>
      <p:sp>
        <p:nvSpPr>
          <p:cNvPr id="34820" name="Rectangle 6">
            <a:extLst>
              <a:ext uri="{FF2B5EF4-FFF2-40B4-BE49-F238E27FC236}">
                <a16:creationId xmlns:a16="http://schemas.microsoft.com/office/drawing/2014/main" id="{DA34EA0A-8FD3-AFFA-F915-3E61D7E9EAD8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953000" y="2895600"/>
            <a:ext cx="3962400" cy="3429000"/>
          </a:xfrm>
        </p:spPr>
        <p:txBody>
          <a:bodyPr/>
          <a:lstStyle/>
          <a:p>
            <a:r>
              <a:rPr kumimoji="0" lang="en-US" altLang="cs-CZ" sz="1800" dirty="0" err="1">
                <a:latin typeface="Comic Sans MS" panose="030F0702030302020204" pitchFamily="66" charset="0"/>
              </a:rPr>
              <a:t>kT</a:t>
            </a:r>
            <a:r>
              <a:rPr kumimoji="0" lang="en-US" altLang="cs-CZ" sz="1800" dirty="0">
                <a:latin typeface="Comic Sans MS" panose="030F0702030302020204" pitchFamily="66" charset="0"/>
              </a:rPr>
              <a:t> </a:t>
            </a:r>
            <a:r>
              <a:rPr kumimoji="0" lang="en-US" altLang="cs-CZ" sz="1800" dirty="0">
                <a:latin typeface="Comic Sans MS" panose="030F0702030302020204" pitchFamily="66" charset="0"/>
                <a:sym typeface="Symbol" panose="05050102010706020507" pitchFamily="18" charset="2"/>
              </a:rPr>
              <a:t></a:t>
            </a:r>
            <a:r>
              <a:rPr kumimoji="0" lang="cs-CZ" altLang="cs-CZ" sz="1800" dirty="0">
                <a:latin typeface="Comic Sans MS" panose="030F0702030302020204" pitchFamily="66" charset="0"/>
              </a:rPr>
              <a:t> 8</a:t>
            </a:r>
            <a:r>
              <a:rPr kumimoji="0" lang="en-US" altLang="cs-CZ" sz="1800" dirty="0">
                <a:latin typeface="Comic Sans MS" panose="030F0702030302020204" pitchFamily="66" charset="0"/>
              </a:rPr>
              <a:t> keV</a:t>
            </a:r>
            <a:r>
              <a:rPr kumimoji="0" lang="cs-CZ" altLang="cs-CZ" sz="1800" dirty="0">
                <a:latin typeface="Comic Sans MS" panose="030F0702030302020204" pitchFamily="66" charset="0"/>
              </a:rPr>
              <a:t> </a:t>
            </a:r>
            <a:r>
              <a:rPr kumimoji="0" lang="en-US" altLang="cs-CZ" sz="1800" dirty="0">
                <a:latin typeface="Comic Sans MS" panose="030F0702030302020204" pitchFamily="66" charset="0"/>
              </a:rPr>
              <a:t>(9x10</a:t>
            </a:r>
            <a:r>
              <a:rPr kumimoji="0" lang="en-US" altLang="cs-CZ" sz="1800" baseline="30000" dirty="0">
                <a:latin typeface="Comic Sans MS" panose="030F0702030302020204" pitchFamily="66" charset="0"/>
              </a:rPr>
              <a:t>7</a:t>
            </a:r>
            <a:r>
              <a:rPr kumimoji="0" lang="en-US" altLang="cs-CZ" sz="1800" dirty="0">
                <a:latin typeface="Comic Sans MS" panose="030F0702030302020204" pitchFamily="66" charset="0"/>
              </a:rPr>
              <a:t>K)</a:t>
            </a:r>
          </a:p>
          <a:p>
            <a:r>
              <a:rPr kumimoji="0" lang="en-US" altLang="cs-CZ" sz="1800" dirty="0">
                <a:latin typeface="Comic Sans MS" panose="030F0702030302020204" pitchFamily="66" charset="0"/>
              </a:rPr>
              <a:t>Duration: 10</a:t>
            </a:r>
            <a:r>
              <a:rPr kumimoji="0" lang="en-US" altLang="cs-CZ" sz="1800" baseline="30000" dirty="0">
                <a:latin typeface="Comic Sans MS" panose="030F0702030302020204" pitchFamily="66" charset="0"/>
              </a:rPr>
              <a:t>4</a:t>
            </a:r>
            <a:r>
              <a:rPr kumimoji="0" lang="en-US" altLang="cs-CZ" sz="1800" dirty="0">
                <a:latin typeface="Comic Sans MS" panose="030F0702030302020204" pitchFamily="66" charset="0"/>
              </a:rPr>
              <a:t>-10</a:t>
            </a:r>
            <a:r>
              <a:rPr kumimoji="0" lang="en-US" altLang="cs-CZ" sz="1800" baseline="30000" dirty="0">
                <a:latin typeface="Comic Sans MS" panose="030F0702030302020204" pitchFamily="66" charset="0"/>
              </a:rPr>
              <a:t>5</a:t>
            </a:r>
            <a:r>
              <a:rPr kumimoji="0" lang="en-US" altLang="cs-CZ" sz="1800" dirty="0">
                <a:latin typeface="Comic Sans MS" panose="030F0702030302020204" pitchFamily="66" charset="0"/>
              </a:rPr>
              <a:t> y</a:t>
            </a:r>
          </a:p>
          <a:p>
            <a:r>
              <a:rPr lang="en-US" sz="1800" dirty="0">
                <a:latin typeface="Comic Sans MS" panose="030F0702030302020204" pitchFamily="66" charset="0"/>
              </a:rPr>
              <a:t>During this long phase the slow radiative burning of a possible </a:t>
            </a:r>
            <a:r>
              <a:rPr lang="en-US" sz="1800" baseline="30000" dirty="0">
                <a:latin typeface="Comic Sans MS" panose="030F0702030302020204" pitchFamily="66" charset="0"/>
              </a:rPr>
              <a:t>13</a:t>
            </a:r>
            <a:r>
              <a:rPr lang="en-US" sz="1800" dirty="0">
                <a:latin typeface="Comic Sans MS" panose="030F0702030302020204" pitchFamily="66" charset="0"/>
              </a:rPr>
              <a:t>C pocket can release neutrons </a:t>
            </a:r>
            <a:endParaRPr kumimoji="0" lang="en-US" altLang="cs-CZ" sz="1800" dirty="0">
              <a:latin typeface="Comic Sans MS" panose="030F0702030302020204" pitchFamily="66" charset="0"/>
            </a:endParaRPr>
          </a:p>
          <a:p>
            <a:r>
              <a:rPr lang="en-US" sz="1800" dirty="0">
                <a:solidFill>
                  <a:srgbClr val="000000"/>
                </a:solidFill>
                <a:latin typeface="Comic Sans MS" panose="030F0702030302020204" pitchFamily="66" charset="0"/>
              </a:rPr>
              <a:t>n density10</a:t>
            </a:r>
            <a:r>
              <a:rPr lang="en-US" sz="1800" baseline="30000" dirty="0">
                <a:solidFill>
                  <a:srgbClr val="000000"/>
                </a:solidFill>
                <a:latin typeface="Comic Sans MS" panose="030F0702030302020204" pitchFamily="66" charset="0"/>
              </a:rPr>
              <a:t>6</a:t>
            </a:r>
            <a:r>
              <a:rPr lang="en-US" sz="1800" dirty="0">
                <a:solidFill>
                  <a:srgbClr val="000000"/>
                </a:solidFill>
                <a:latin typeface="Comic Sans MS" panose="030F0702030302020204" pitchFamily="66" charset="0"/>
              </a:rPr>
              <a:t> -10</a:t>
            </a:r>
            <a:r>
              <a:rPr lang="en-US" sz="1800" baseline="30000" dirty="0">
                <a:solidFill>
                  <a:srgbClr val="000000"/>
                </a:solidFill>
                <a:latin typeface="Comic Sans MS" panose="030F0702030302020204" pitchFamily="66" charset="0"/>
              </a:rPr>
              <a:t>8</a:t>
            </a:r>
            <a:r>
              <a:rPr lang="en-US" sz="1800" dirty="0">
                <a:solidFill>
                  <a:srgbClr val="000000"/>
                </a:solidFill>
                <a:latin typeface="Comic Sans MS" panose="030F0702030302020204" pitchFamily="66" charset="0"/>
              </a:rPr>
              <a:t> n.cm</a:t>
            </a:r>
            <a:r>
              <a:rPr lang="en-US" sz="1800" baseline="30000" dirty="0">
                <a:solidFill>
                  <a:srgbClr val="000000"/>
                </a:solidFill>
                <a:latin typeface="Comic Sans MS" panose="030F0702030302020204" pitchFamily="66" charset="0"/>
              </a:rPr>
              <a:t>-3</a:t>
            </a:r>
          </a:p>
          <a:p>
            <a:r>
              <a:rPr lang="en-US" sz="1800" dirty="0">
                <a:latin typeface="Comic Sans MS" panose="030F0702030302020204" pitchFamily="66" charset="0"/>
              </a:rPr>
              <a:t>time between n captures </a:t>
            </a:r>
            <a:r>
              <a:rPr lang="en-US" sz="1800" i="1" dirty="0">
                <a:latin typeface="Comic Sans MS" panose="030F0702030302020204" pitchFamily="66" charset="0"/>
              </a:rPr>
              <a:t>years to centuries</a:t>
            </a:r>
            <a:endParaRPr kumimoji="0" lang="en-US" altLang="cs-CZ" sz="1800" dirty="0">
              <a:latin typeface="Comic Sans MS" panose="030F0702030302020204" pitchFamily="66" charset="0"/>
            </a:endParaRPr>
          </a:p>
          <a:p>
            <a:r>
              <a:rPr kumimoji="0" lang="en-US" altLang="cs-CZ" sz="1800" dirty="0">
                <a:latin typeface="Comic Sans MS" panose="030F0702030302020204" pitchFamily="66" charset="0"/>
              </a:rPr>
              <a:t>Heavier nuclei</a:t>
            </a:r>
            <a:r>
              <a:rPr kumimoji="0" lang="cs-CZ" altLang="cs-CZ" sz="1800" dirty="0">
                <a:latin typeface="Comic Sans MS" panose="030F0702030302020204" pitchFamily="66" charset="0"/>
              </a:rPr>
              <a:t> (</a:t>
            </a:r>
            <a:r>
              <a:rPr kumimoji="0" lang="cs-CZ" altLang="cs-CZ" sz="1800" baseline="30000" dirty="0">
                <a:latin typeface="Comic Sans MS" panose="030F0702030302020204" pitchFamily="66" charset="0"/>
              </a:rPr>
              <a:t>56</a:t>
            </a:r>
            <a:r>
              <a:rPr kumimoji="0" lang="cs-CZ" altLang="cs-CZ" sz="1800" dirty="0">
                <a:latin typeface="Comic Sans MS" panose="030F0702030302020204" pitchFamily="66" charset="0"/>
              </a:rPr>
              <a:t>Fe,…)</a:t>
            </a:r>
            <a:r>
              <a:rPr kumimoji="0" lang="en-US" altLang="cs-CZ" sz="1800" dirty="0">
                <a:latin typeface="Comic Sans MS" panose="030F0702030302020204" pitchFamily="66" charset="0"/>
              </a:rPr>
              <a:t>, which the n capture takes place, must be present</a:t>
            </a:r>
            <a:r>
              <a:rPr kumimoji="0" lang="cs-CZ" altLang="cs-CZ" sz="1800" dirty="0">
                <a:latin typeface="Comic Sans MS" panose="030F0702030302020204" pitchFamily="66" charset="0"/>
              </a:rPr>
              <a:t> </a:t>
            </a:r>
          </a:p>
        </p:txBody>
      </p:sp>
      <p:pic>
        <p:nvPicPr>
          <p:cNvPr id="34822" name="Picture 3">
            <a:extLst>
              <a:ext uri="{FF2B5EF4-FFF2-40B4-BE49-F238E27FC236}">
                <a16:creationId xmlns:a16="http://schemas.microsoft.com/office/drawing/2014/main" id="{23A8EC24-5921-BA64-3510-D0B51A5497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743200"/>
            <a:ext cx="4845086" cy="357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>
                    <a:clrChange>
                      <a:clrFrom>
                        <a:srgbClr val="FFFFFF"/>
                      </a:clrFrom>
                      <a:clrTo>
                        <a:srgbClr val="FFFFFF">
                          <a:alpha val="0"/>
                        </a:srgbClr>
                      </a:clrTo>
                    </a:clrChange>
                  </a:blip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" name="TextovéPole 7">
            <a:extLst>
              <a:ext uri="{FF2B5EF4-FFF2-40B4-BE49-F238E27FC236}">
                <a16:creationId xmlns:a16="http://schemas.microsoft.com/office/drawing/2014/main" id="{0EA90CA4-F45D-D23B-CFDA-008984BFB977}"/>
              </a:ext>
            </a:extLst>
          </p:cNvPr>
          <p:cNvSpPr txBox="1"/>
          <p:nvPr/>
        </p:nvSpPr>
        <p:spPr>
          <a:xfrm>
            <a:off x="457200" y="762000"/>
            <a:ext cx="8458200" cy="20159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2000" b="1" dirty="0" err="1">
                <a:latin typeface="Comic Sans MS" panose="030F0702030302020204" pitchFamily="66" charset="0"/>
              </a:rPr>
              <a:t>Interpulse</a:t>
            </a:r>
            <a:r>
              <a:rPr lang="en-US" sz="2000" b="1" dirty="0">
                <a:latin typeface="Comic Sans MS" panose="030F0702030302020204" pitchFamily="66" charset="0"/>
              </a:rPr>
              <a:t>:</a:t>
            </a:r>
            <a:r>
              <a:rPr lang="en-US" sz="2000" dirty="0">
                <a:latin typeface="Comic Sans MS" panose="030F0702030302020204" pitchFamily="66" charset="0"/>
              </a:rPr>
              <a:t>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dirty="0">
                <a:latin typeface="Comic Sans MS" panose="030F0702030302020204" pitchFamily="66" charset="0"/>
              </a:rPr>
              <a:t>H</a:t>
            </a:r>
            <a:r>
              <a:rPr lang="en-US" sz="1800" b="1" dirty="0">
                <a:latin typeface="Comic Sans MS" panose="030F0702030302020204" pitchFamily="66" charset="0"/>
              </a:rPr>
              <a:t>‑burning shell</a:t>
            </a:r>
            <a:r>
              <a:rPr lang="en-US" sz="1800" dirty="0">
                <a:latin typeface="Comic Sans MS" panose="030F0702030302020204" pitchFamily="66" charset="0"/>
              </a:rPr>
              <a:t> is the star’s main energy source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dirty="0">
                <a:latin typeface="Comic Sans MS" panose="030F0702030302020204" pitchFamily="66" charset="0"/>
              </a:rPr>
              <a:t>steadily converts H → He, depositing a growing He layer (</a:t>
            </a:r>
            <a:r>
              <a:rPr lang="en-US" sz="1800" i="1" dirty="0" err="1">
                <a:latin typeface="Comic Sans MS" panose="030F0702030302020204" pitchFamily="66" charset="0"/>
              </a:rPr>
              <a:t>intershell</a:t>
            </a:r>
            <a:r>
              <a:rPr lang="en-US" sz="1800" dirty="0">
                <a:latin typeface="Comic Sans MS" panose="030F0702030302020204" pitchFamily="66" charset="0"/>
              </a:rPr>
              <a:t>) above the degenerate C–O core.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dirty="0">
                <a:latin typeface="Comic Sans MS" panose="030F0702030302020204" pitchFamily="66" charset="0"/>
              </a:rPr>
              <a:t>He shell is stable during this time. The star slowly evolves until the He layer becomes thick enough to ignite unstably.</a:t>
            </a:r>
          </a:p>
        </p:txBody>
      </p:sp>
    </p:spTree>
    <p:extLst>
      <p:ext uri="{BB962C8B-B14F-4D97-AF65-F5344CB8AC3E}">
        <p14:creationId xmlns:p14="http://schemas.microsoft.com/office/powerpoint/2010/main" val="265574805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9A5C81-F95B-27D7-C99E-999987A848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Zástupný symbol pro datum 4">
            <a:extLst>
              <a:ext uri="{FF2B5EF4-FFF2-40B4-BE49-F238E27FC236}">
                <a16:creationId xmlns:a16="http://schemas.microsoft.com/office/drawing/2014/main" id="{80C5872D-FE9F-4E1D-A2FC-03EDC7707E6E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cs-CZ" sz="1400">
                <a:solidFill>
                  <a:srgbClr val="0033CC"/>
                </a:solidFill>
                <a:latin typeface="Comic Sans MS" panose="030F0702030302020204" pitchFamily="66" charset="0"/>
              </a:rPr>
              <a:t>ÚČJF MFF / Hejnice, 10.4.2026</a:t>
            </a:r>
            <a:endParaRPr kumimoji="0" lang="en-CA" altLang="cs-CZ" sz="1400">
              <a:solidFill>
                <a:srgbClr val="0033CC"/>
              </a:solidFill>
              <a:latin typeface="Comic Sans MS" panose="030F0702030302020204" pitchFamily="66" charset="0"/>
            </a:endParaRPr>
          </a:p>
        </p:txBody>
      </p:sp>
      <p:sp>
        <p:nvSpPr>
          <p:cNvPr id="34819" name="Rectangle 2">
            <a:extLst>
              <a:ext uri="{FF2B5EF4-FFF2-40B4-BE49-F238E27FC236}">
                <a16:creationId xmlns:a16="http://schemas.microsoft.com/office/drawing/2014/main" id="{7F4E62EC-A037-137A-72DC-107BEFE41F1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24695" rIns="0" bIns="0" anchor="ctr"/>
          <a:lstStyle/>
          <a:p>
            <a:pPr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cs-CZ" altLang="cs-CZ" dirty="0">
                <a:latin typeface="Comic Sans MS" panose="030F0702030302020204" pitchFamily="66" charset="0"/>
              </a:rPr>
              <a:t>s-proces</a:t>
            </a:r>
            <a:r>
              <a:rPr lang="en-US" altLang="cs-CZ" dirty="0">
                <a:latin typeface="Comic Sans MS" panose="030F0702030302020204" pitchFamily="66" charset="0"/>
              </a:rPr>
              <a:t>s</a:t>
            </a:r>
            <a:r>
              <a:rPr lang="cs-CZ" altLang="cs-CZ" dirty="0">
                <a:latin typeface="Comic Sans MS" panose="030F0702030302020204" pitchFamily="66" charset="0"/>
              </a:rPr>
              <a:t> </a:t>
            </a:r>
            <a:r>
              <a:rPr lang="en-US" altLang="cs-CZ" dirty="0">
                <a:latin typeface="Comic Sans MS" panose="030F0702030302020204" pitchFamily="66" charset="0"/>
              </a:rPr>
              <a:t>in</a:t>
            </a:r>
            <a:r>
              <a:rPr lang="cs-CZ" altLang="cs-CZ" dirty="0">
                <a:latin typeface="Comic Sans MS" panose="030F0702030302020204" pitchFamily="66" charset="0"/>
              </a:rPr>
              <a:t> AGB </a:t>
            </a:r>
            <a:r>
              <a:rPr lang="en-US" altLang="cs-CZ" dirty="0">
                <a:latin typeface="Comic Sans MS" panose="030F0702030302020204" pitchFamily="66" charset="0"/>
              </a:rPr>
              <a:t>stars</a:t>
            </a:r>
          </a:p>
        </p:txBody>
      </p:sp>
      <p:sp>
        <p:nvSpPr>
          <p:cNvPr id="34820" name="Rectangle 6">
            <a:extLst>
              <a:ext uri="{FF2B5EF4-FFF2-40B4-BE49-F238E27FC236}">
                <a16:creationId xmlns:a16="http://schemas.microsoft.com/office/drawing/2014/main" id="{0DEE0B4E-2C31-0CAD-D166-FD4EF6A1B1CB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953000" y="2895600"/>
            <a:ext cx="3962400" cy="3429000"/>
          </a:xfrm>
        </p:spPr>
        <p:txBody>
          <a:bodyPr/>
          <a:lstStyle/>
          <a:p>
            <a:r>
              <a:rPr kumimoji="0" lang="en-US" altLang="cs-CZ" sz="1800" dirty="0" err="1">
                <a:latin typeface="Comic Sans MS" panose="030F0702030302020204" pitchFamily="66" charset="0"/>
              </a:rPr>
              <a:t>kT</a:t>
            </a:r>
            <a:r>
              <a:rPr kumimoji="0" lang="en-US" altLang="cs-CZ" sz="1800" dirty="0">
                <a:latin typeface="Comic Sans MS" panose="030F0702030302020204" pitchFamily="66" charset="0"/>
              </a:rPr>
              <a:t> </a:t>
            </a:r>
            <a:r>
              <a:rPr kumimoji="0" lang="en-US" altLang="cs-CZ" sz="1800" dirty="0">
                <a:latin typeface="Comic Sans MS" panose="030F0702030302020204" pitchFamily="66" charset="0"/>
                <a:sym typeface="Symbol" panose="05050102010706020507" pitchFamily="18" charset="2"/>
              </a:rPr>
              <a:t></a:t>
            </a:r>
            <a:r>
              <a:rPr kumimoji="0" lang="cs-CZ" altLang="cs-CZ" sz="1800" dirty="0">
                <a:latin typeface="Comic Sans MS" panose="030F0702030302020204" pitchFamily="66" charset="0"/>
              </a:rPr>
              <a:t> 8</a:t>
            </a:r>
            <a:r>
              <a:rPr kumimoji="0" lang="en-US" altLang="cs-CZ" sz="1800" dirty="0">
                <a:latin typeface="Comic Sans MS" panose="030F0702030302020204" pitchFamily="66" charset="0"/>
              </a:rPr>
              <a:t> keV</a:t>
            </a:r>
            <a:r>
              <a:rPr kumimoji="0" lang="cs-CZ" altLang="cs-CZ" sz="1800" dirty="0">
                <a:latin typeface="Comic Sans MS" panose="030F0702030302020204" pitchFamily="66" charset="0"/>
              </a:rPr>
              <a:t> </a:t>
            </a:r>
            <a:r>
              <a:rPr kumimoji="0" lang="en-US" altLang="cs-CZ" sz="1800" dirty="0">
                <a:latin typeface="Comic Sans MS" panose="030F0702030302020204" pitchFamily="66" charset="0"/>
              </a:rPr>
              <a:t>(9x10</a:t>
            </a:r>
            <a:r>
              <a:rPr kumimoji="0" lang="en-US" altLang="cs-CZ" sz="1800" baseline="30000" dirty="0">
                <a:latin typeface="Comic Sans MS" panose="030F0702030302020204" pitchFamily="66" charset="0"/>
              </a:rPr>
              <a:t>7</a:t>
            </a:r>
            <a:r>
              <a:rPr kumimoji="0" lang="en-US" altLang="cs-CZ" sz="1800" dirty="0">
                <a:latin typeface="Comic Sans MS" panose="030F0702030302020204" pitchFamily="66" charset="0"/>
              </a:rPr>
              <a:t>K)</a:t>
            </a:r>
          </a:p>
          <a:p>
            <a:r>
              <a:rPr kumimoji="0" lang="en-US" altLang="cs-CZ" sz="1800" dirty="0">
                <a:latin typeface="Comic Sans MS" panose="030F0702030302020204" pitchFamily="66" charset="0"/>
              </a:rPr>
              <a:t>Duration: 10</a:t>
            </a:r>
            <a:r>
              <a:rPr kumimoji="0" lang="en-US" altLang="cs-CZ" sz="1800" baseline="30000" dirty="0">
                <a:latin typeface="Comic Sans MS" panose="030F0702030302020204" pitchFamily="66" charset="0"/>
              </a:rPr>
              <a:t>4</a:t>
            </a:r>
            <a:r>
              <a:rPr kumimoji="0" lang="en-US" altLang="cs-CZ" sz="1800" dirty="0">
                <a:latin typeface="Comic Sans MS" panose="030F0702030302020204" pitchFamily="66" charset="0"/>
              </a:rPr>
              <a:t>-10</a:t>
            </a:r>
            <a:r>
              <a:rPr kumimoji="0" lang="en-US" altLang="cs-CZ" sz="1800" baseline="30000" dirty="0">
                <a:latin typeface="Comic Sans MS" panose="030F0702030302020204" pitchFamily="66" charset="0"/>
              </a:rPr>
              <a:t>5</a:t>
            </a:r>
            <a:r>
              <a:rPr kumimoji="0" lang="en-US" altLang="cs-CZ" sz="1800" dirty="0">
                <a:latin typeface="Comic Sans MS" panose="030F0702030302020204" pitchFamily="66" charset="0"/>
              </a:rPr>
              <a:t> y</a:t>
            </a:r>
          </a:p>
          <a:p>
            <a:r>
              <a:rPr lang="en-US" sz="1800" dirty="0">
                <a:latin typeface="Comic Sans MS" panose="030F0702030302020204" pitchFamily="66" charset="0"/>
              </a:rPr>
              <a:t>During this long phase the slow radiative burning of a possible </a:t>
            </a:r>
            <a:r>
              <a:rPr lang="en-US" sz="1800" baseline="30000" dirty="0">
                <a:latin typeface="Comic Sans MS" panose="030F0702030302020204" pitchFamily="66" charset="0"/>
              </a:rPr>
              <a:t>13</a:t>
            </a:r>
            <a:r>
              <a:rPr lang="en-US" sz="1800" dirty="0">
                <a:latin typeface="Comic Sans MS" panose="030F0702030302020204" pitchFamily="66" charset="0"/>
              </a:rPr>
              <a:t>C pocket can release neutrons </a:t>
            </a:r>
            <a:endParaRPr kumimoji="0" lang="en-US" altLang="cs-CZ" sz="1800" dirty="0">
              <a:latin typeface="Comic Sans MS" panose="030F0702030302020204" pitchFamily="66" charset="0"/>
            </a:endParaRPr>
          </a:p>
          <a:p>
            <a:r>
              <a:rPr lang="en-US" sz="1800" dirty="0">
                <a:solidFill>
                  <a:srgbClr val="000000"/>
                </a:solidFill>
                <a:latin typeface="Comic Sans MS" panose="030F0702030302020204" pitchFamily="66" charset="0"/>
              </a:rPr>
              <a:t>n density10</a:t>
            </a:r>
            <a:r>
              <a:rPr lang="en-US" sz="1800" baseline="30000" dirty="0">
                <a:solidFill>
                  <a:srgbClr val="000000"/>
                </a:solidFill>
                <a:latin typeface="Comic Sans MS" panose="030F0702030302020204" pitchFamily="66" charset="0"/>
              </a:rPr>
              <a:t>6</a:t>
            </a:r>
            <a:r>
              <a:rPr lang="en-US" sz="1800" dirty="0">
                <a:solidFill>
                  <a:srgbClr val="000000"/>
                </a:solidFill>
                <a:latin typeface="Comic Sans MS" panose="030F0702030302020204" pitchFamily="66" charset="0"/>
              </a:rPr>
              <a:t> -10</a:t>
            </a:r>
            <a:r>
              <a:rPr lang="en-US" sz="1800" baseline="30000" dirty="0">
                <a:solidFill>
                  <a:srgbClr val="000000"/>
                </a:solidFill>
                <a:latin typeface="Comic Sans MS" panose="030F0702030302020204" pitchFamily="66" charset="0"/>
              </a:rPr>
              <a:t>8</a:t>
            </a:r>
            <a:r>
              <a:rPr lang="en-US" sz="1800" dirty="0">
                <a:solidFill>
                  <a:srgbClr val="000000"/>
                </a:solidFill>
                <a:latin typeface="Comic Sans MS" panose="030F0702030302020204" pitchFamily="66" charset="0"/>
              </a:rPr>
              <a:t> n.cm</a:t>
            </a:r>
            <a:r>
              <a:rPr lang="en-US" sz="1800" baseline="30000" dirty="0">
                <a:solidFill>
                  <a:srgbClr val="000000"/>
                </a:solidFill>
                <a:latin typeface="Comic Sans MS" panose="030F0702030302020204" pitchFamily="66" charset="0"/>
              </a:rPr>
              <a:t>-3</a:t>
            </a:r>
          </a:p>
          <a:p>
            <a:r>
              <a:rPr lang="en-US" sz="1800" dirty="0">
                <a:latin typeface="Comic Sans MS" panose="030F0702030302020204" pitchFamily="66" charset="0"/>
              </a:rPr>
              <a:t>time between n captures </a:t>
            </a:r>
            <a:r>
              <a:rPr lang="en-US" sz="1800" i="1" dirty="0">
                <a:latin typeface="Comic Sans MS" panose="030F0702030302020204" pitchFamily="66" charset="0"/>
              </a:rPr>
              <a:t>years to centuries</a:t>
            </a:r>
            <a:endParaRPr kumimoji="0" lang="en-US" altLang="cs-CZ" sz="1800" dirty="0">
              <a:latin typeface="Comic Sans MS" panose="030F0702030302020204" pitchFamily="66" charset="0"/>
            </a:endParaRPr>
          </a:p>
          <a:p>
            <a:r>
              <a:rPr kumimoji="0" lang="en-US" altLang="cs-CZ" sz="1800" dirty="0">
                <a:latin typeface="Comic Sans MS" panose="030F0702030302020204" pitchFamily="66" charset="0"/>
              </a:rPr>
              <a:t>Heavier nuclei</a:t>
            </a:r>
            <a:r>
              <a:rPr kumimoji="0" lang="cs-CZ" altLang="cs-CZ" sz="1800" dirty="0">
                <a:latin typeface="Comic Sans MS" panose="030F0702030302020204" pitchFamily="66" charset="0"/>
              </a:rPr>
              <a:t> (</a:t>
            </a:r>
            <a:r>
              <a:rPr kumimoji="0" lang="cs-CZ" altLang="cs-CZ" sz="1800" baseline="30000" dirty="0">
                <a:latin typeface="Comic Sans MS" panose="030F0702030302020204" pitchFamily="66" charset="0"/>
              </a:rPr>
              <a:t>56</a:t>
            </a:r>
            <a:r>
              <a:rPr kumimoji="0" lang="cs-CZ" altLang="cs-CZ" sz="1800" dirty="0">
                <a:latin typeface="Comic Sans MS" panose="030F0702030302020204" pitchFamily="66" charset="0"/>
              </a:rPr>
              <a:t>Fe,…)</a:t>
            </a:r>
            <a:r>
              <a:rPr kumimoji="0" lang="en-US" altLang="cs-CZ" sz="1800" dirty="0">
                <a:latin typeface="Comic Sans MS" panose="030F0702030302020204" pitchFamily="66" charset="0"/>
              </a:rPr>
              <a:t>, which the n capture takes place, must be present</a:t>
            </a:r>
            <a:r>
              <a:rPr kumimoji="0" lang="cs-CZ" altLang="cs-CZ" sz="1800" dirty="0">
                <a:latin typeface="Comic Sans MS" panose="030F0702030302020204" pitchFamily="66" charset="0"/>
              </a:rPr>
              <a:t> </a:t>
            </a:r>
          </a:p>
        </p:txBody>
      </p:sp>
      <p:pic>
        <p:nvPicPr>
          <p:cNvPr id="34822" name="Picture 3">
            <a:extLst>
              <a:ext uri="{FF2B5EF4-FFF2-40B4-BE49-F238E27FC236}">
                <a16:creationId xmlns:a16="http://schemas.microsoft.com/office/drawing/2014/main" id="{E59BEBCF-5815-FDA0-6581-F8868BBE81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743200"/>
            <a:ext cx="4845086" cy="357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>
                    <a:clrChange>
                      <a:clrFrom>
                        <a:srgbClr val="FFFFFF"/>
                      </a:clrFrom>
                      <a:clrTo>
                        <a:srgbClr val="FFFFFF">
                          <a:alpha val="0"/>
                        </a:srgbClr>
                      </a:clrTo>
                    </a:clrChange>
                  </a:blip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" name="TextovéPole 7">
            <a:extLst>
              <a:ext uri="{FF2B5EF4-FFF2-40B4-BE49-F238E27FC236}">
                <a16:creationId xmlns:a16="http://schemas.microsoft.com/office/drawing/2014/main" id="{ABA0DE85-A69C-6759-3528-9C4324A318B6}"/>
              </a:ext>
            </a:extLst>
          </p:cNvPr>
          <p:cNvSpPr txBox="1"/>
          <p:nvPr/>
        </p:nvSpPr>
        <p:spPr>
          <a:xfrm>
            <a:off x="457200" y="762000"/>
            <a:ext cx="8458200" cy="20159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2000" b="1" dirty="0" err="1">
                <a:latin typeface="Comic Sans MS" panose="030F0702030302020204" pitchFamily="66" charset="0"/>
              </a:rPr>
              <a:t>Interpulse</a:t>
            </a:r>
            <a:r>
              <a:rPr lang="en-US" sz="2000" b="1" dirty="0">
                <a:latin typeface="Comic Sans MS" panose="030F0702030302020204" pitchFamily="66" charset="0"/>
              </a:rPr>
              <a:t>:</a:t>
            </a:r>
            <a:r>
              <a:rPr lang="en-US" sz="2000" dirty="0">
                <a:latin typeface="Comic Sans MS" panose="030F0702030302020204" pitchFamily="66" charset="0"/>
              </a:rPr>
              <a:t>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dirty="0">
                <a:latin typeface="Comic Sans MS" panose="030F0702030302020204" pitchFamily="66" charset="0"/>
              </a:rPr>
              <a:t>H</a:t>
            </a:r>
            <a:r>
              <a:rPr lang="en-US" sz="1800" b="1" dirty="0">
                <a:latin typeface="Comic Sans MS" panose="030F0702030302020204" pitchFamily="66" charset="0"/>
              </a:rPr>
              <a:t>‑burning shell</a:t>
            </a:r>
            <a:r>
              <a:rPr lang="en-US" sz="1800" dirty="0">
                <a:latin typeface="Comic Sans MS" panose="030F0702030302020204" pitchFamily="66" charset="0"/>
              </a:rPr>
              <a:t> is the star’s main energy source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dirty="0">
                <a:latin typeface="Comic Sans MS" panose="030F0702030302020204" pitchFamily="66" charset="0"/>
              </a:rPr>
              <a:t>steadily converts H → He, depositing a growing He layer (</a:t>
            </a:r>
            <a:r>
              <a:rPr lang="en-US" sz="1800" i="1" dirty="0" err="1">
                <a:latin typeface="Comic Sans MS" panose="030F0702030302020204" pitchFamily="66" charset="0"/>
              </a:rPr>
              <a:t>intershell</a:t>
            </a:r>
            <a:r>
              <a:rPr lang="en-US" sz="1800" dirty="0">
                <a:latin typeface="Comic Sans MS" panose="030F0702030302020204" pitchFamily="66" charset="0"/>
              </a:rPr>
              <a:t>) above the degenerate C–O core.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dirty="0">
                <a:latin typeface="Comic Sans MS" panose="030F0702030302020204" pitchFamily="66" charset="0"/>
              </a:rPr>
              <a:t>He shell is stable during this time. The star slowly evolves until the He layer becomes thick enough to ignite unstably.</a:t>
            </a:r>
          </a:p>
        </p:txBody>
      </p:sp>
      <p:sp>
        <p:nvSpPr>
          <p:cNvPr id="2" name="Ovál 1">
            <a:extLst>
              <a:ext uri="{FF2B5EF4-FFF2-40B4-BE49-F238E27FC236}">
                <a16:creationId xmlns:a16="http://schemas.microsoft.com/office/drawing/2014/main" id="{339B10A7-4B64-9884-3A64-E605FA565A76}"/>
              </a:ext>
            </a:extLst>
          </p:cNvPr>
          <p:cNvSpPr/>
          <p:nvPr/>
        </p:nvSpPr>
        <p:spPr bwMode="auto">
          <a:xfrm>
            <a:off x="2057400" y="3733800"/>
            <a:ext cx="762000" cy="106680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3" name="Ovál 2">
            <a:extLst>
              <a:ext uri="{FF2B5EF4-FFF2-40B4-BE49-F238E27FC236}">
                <a16:creationId xmlns:a16="http://schemas.microsoft.com/office/drawing/2014/main" id="{DE62E4EF-C61E-39B2-2D82-00028B6661A3}"/>
              </a:ext>
            </a:extLst>
          </p:cNvPr>
          <p:cNvSpPr/>
          <p:nvPr/>
        </p:nvSpPr>
        <p:spPr bwMode="auto">
          <a:xfrm>
            <a:off x="3505200" y="3733800"/>
            <a:ext cx="762000" cy="106680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921254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93B4CC-A951-F82F-6088-A00D352FD1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Zástupný symbol pro datum 4">
            <a:extLst>
              <a:ext uri="{FF2B5EF4-FFF2-40B4-BE49-F238E27FC236}">
                <a16:creationId xmlns:a16="http://schemas.microsoft.com/office/drawing/2014/main" id="{01E3D49B-66D3-5A51-AD2F-0EBBCA59A3BF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cs-CZ" sz="1400">
                <a:solidFill>
                  <a:srgbClr val="0033CC"/>
                </a:solidFill>
                <a:latin typeface="Comic Sans MS" panose="030F0702030302020204" pitchFamily="66" charset="0"/>
              </a:rPr>
              <a:t>ÚČJF MFF / Hejnice, 10.4.2026</a:t>
            </a:r>
            <a:endParaRPr kumimoji="0" lang="en-CA" altLang="cs-CZ" sz="1400">
              <a:solidFill>
                <a:srgbClr val="0033CC"/>
              </a:solidFill>
              <a:latin typeface="Comic Sans MS" panose="030F0702030302020204" pitchFamily="66" charset="0"/>
            </a:endParaRPr>
          </a:p>
        </p:txBody>
      </p:sp>
      <p:pic>
        <p:nvPicPr>
          <p:cNvPr id="9219" name="Picture 3">
            <a:extLst>
              <a:ext uri="{FF2B5EF4-FFF2-40B4-BE49-F238E27FC236}">
                <a16:creationId xmlns:a16="http://schemas.microsoft.com/office/drawing/2014/main" id="{A76740CF-5EBC-9C2C-20AA-8651978CCB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703263"/>
            <a:ext cx="5562600" cy="429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220" name="Rectangle 2">
            <a:extLst>
              <a:ext uri="{FF2B5EF4-FFF2-40B4-BE49-F238E27FC236}">
                <a16:creationId xmlns:a16="http://schemas.microsoft.com/office/drawing/2014/main" id="{144F543A-255B-2893-AD60-E40D820A3A2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24695" rIns="0" bIns="0" anchor="ctr"/>
          <a:lstStyle/>
          <a:p>
            <a:pPr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cs-CZ">
                <a:latin typeface="Comic Sans MS" panose="030F0702030302020204" pitchFamily="66" charset="0"/>
              </a:rPr>
              <a:t>Elements in the solar system</a:t>
            </a:r>
          </a:p>
        </p:txBody>
      </p:sp>
      <p:sp>
        <p:nvSpPr>
          <p:cNvPr id="9223" name="Text Box 4">
            <a:extLst>
              <a:ext uri="{FF2B5EF4-FFF2-40B4-BE49-F238E27FC236}">
                <a16:creationId xmlns:a16="http://schemas.microsoft.com/office/drawing/2014/main" id="{669DA89E-49B6-2275-5FDC-A78AE6CFCC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10200" y="1279525"/>
            <a:ext cx="3021013" cy="34607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60876" rIns="90000" bIns="45000"/>
          <a:lstStyle>
            <a:lvl1pPr defTabSz="457200"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45720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457200">
              <a:spcBef>
                <a:spcPct val="20000"/>
              </a:spcBef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457200">
              <a:spcBef>
                <a:spcPct val="20000"/>
              </a:spcBef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457200">
              <a:spcBef>
                <a:spcPct val="20000"/>
              </a:spcBef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93000"/>
              </a:lnSpc>
              <a:spcBef>
                <a:spcPct val="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kumimoji="0" lang="en-US" altLang="cs-CZ" sz="1800">
                <a:solidFill>
                  <a:srgbClr val="000000"/>
                </a:solidFill>
                <a:latin typeface="Comic Sans MS" panose="030F0702030302020204" pitchFamily="66" charset="0"/>
              </a:rPr>
              <a:t>Anders a Grevesse, 1989</a:t>
            </a:r>
          </a:p>
        </p:txBody>
      </p:sp>
    </p:spTree>
    <p:extLst>
      <p:ext uri="{BB962C8B-B14F-4D97-AF65-F5344CB8AC3E}">
        <p14:creationId xmlns:p14="http://schemas.microsoft.com/office/powerpoint/2010/main" val="259503474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A5310B-176C-AE99-B34D-8877A225F9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Zástupný symbol pro datum 4">
            <a:extLst>
              <a:ext uri="{FF2B5EF4-FFF2-40B4-BE49-F238E27FC236}">
                <a16:creationId xmlns:a16="http://schemas.microsoft.com/office/drawing/2014/main" id="{0FBE862E-A7AB-D0D6-34C9-3B3D94031714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cs-CZ" sz="1400">
                <a:solidFill>
                  <a:srgbClr val="0033CC"/>
                </a:solidFill>
                <a:latin typeface="Comic Sans MS" panose="030F0702030302020204" pitchFamily="66" charset="0"/>
              </a:rPr>
              <a:t>ÚČJF MFF / Hejnice, 10.4.2026</a:t>
            </a:r>
            <a:endParaRPr kumimoji="0" lang="en-CA" altLang="cs-CZ" sz="1400">
              <a:solidFill>
                <a:srgbClr val="0033CC"/>
              </a:solidFill>
              <a:latin typeface="Comic Sans MS" panose="030F0702030302020204" pitchFamily="66" charset="0"/>
            </a:endParaRPr>
          </a:p>
        </p:txBody>
      </p:sp>
      <p:sp>
        <p:nvSpPr>
          <p:cNvPr id="34819" name="Rectangle 2">
            <a:extLst>
              <a:ext uri="{FF2B5EF4-FFF2-40B4-BE49-F238E27FC236}">
                <a16:creationId xmlns:a16="http://schemas.microsoft.com/office/drawing/2014/main" id="{45B532BD-F83F-3C4A-D17B-B46B73D4166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4267200" cy="533400"/>
          </a:xfr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24695" rIns="0" bIns="0" anchor="ctr"/>
          <a:lstStyle/>
          <a:p>
            <a:pPr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cs-CZ" altLang="cs-CZ" dirty="0">
                <a:latin typeface="Comic Sans MS" panose="030F0702030302020204" pitchFamily="66" charset="0"/>
              </a:rPr>
              <a:t>s-proces</a:t>
            </a:r>
            <a:r>
              <a:rPr lang="en-US" altLang="cs-CZ" dirty="0">
                <a:latin typeface="Comic Sans MS" panose="030F0702030302020204" pitchFamily="66" charset="0"/>
              </a:rPr>
              <a:t>s</a:t>
            </a:r>
            <a:r>
              <a:rPr lang="cs-CZ" altLang="cs-CZ" dirty="0">
                <a:latin typeface="Comic Sans MS" panose="030F0702030302020204" pitchFamily="66" charset="0"/>
              </a:rPr>
              <a:t> </a:t>
            </a:r>
            <a:r>
              <a:rPr lang="en-US" altLang="cs-CZ" dirty="0">
                <a:latin typeface="Comic Sans MS" panose="030F0702030302020204" pitchFamily="66" charset="0"/>
              </a:rPr>
              <a:t>in</a:t>
            </a:r>
            <a:r>
              <a:rPr lang="cs-CZ" altLang="cs-CZ" dirty="0">
                <a:latin typeface="Comic Sans MS" panose="030F0702030302020204" pitchFamily="66" charset="0"/>
              </a:rPr>
              <a:t> AGB </a:t>
            </a:r>
            <a:r>
              <a:rPr lang="en-US" altLang="cs-CZ" dirty="0">
                <a:latin typeface="Comic Sans MS" panose="030F0702030302020204" pitchFamily="66" charset="0"/>
              </a:rPr>
              <a:t>stars</a:t>
            </a:r>
          </a:p>
        </p:txBody>
      </p:sp>
      <p:sp>
        <p:nvSpPr>
          <p:cNvPr id="34820" name="Rectangle 6">
            <a:extLst>
              <a:ext uri="{FF2B5EF4-FFF2-40B4-BE49-F238E27FC236}">
                <a16:creationId xmlns:a16="http://schemas.microsoft.com/office/drawing/2014/main" id="{7C22906B-94CE-D39C-9A55-B75C7B08F19A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953000" y="2895600"/>
            <a:ext cx="3962400" cy="3429000"/>
          </a:xfrm>
        </p:spPr>
        <p:txBody>
          <a:bodyPr/>
          <a:lstStyle/>
          <a:p>
            <a:r>
              <a:rPr kumimoji="0" lang="en-US" altLang="cs-CZ" sz="1800" dirty="0">
                <a:latin typeface="Comic Sans MS" panose="030F0702030302020204" pitchFamily="66" charset="0"/>
              </a:rPr>
              <a:t>T </a:t>
            </a:r>
            <a:r>
              <a:rPr kumimoji="0" lang="en-US" altLang="cs-CZ" sz="1800" dirty="0">
                <a:latin typeface="Comic Sans MS" panose="030F0702030302020204" pitchFamily="66" charset="0"/>
                <a:sym typeface="Symbol" panose="05050102010706020507" pitchFamily="18" charset="2"/>
              </a:rPr>
              <a:t></a:t>
            </a:r>
            <a:r>
              <a:rPr kumimoji="0" lang="cs-CZ" altLang="cs-CZ" sz="1800" dirty="0">
                <a:latin typeface="Comic Sans MS" panose="030F0702030302020204" pitchFamily="66" charset="0"/>
              </a:rPr>
              <a:t> </a:t>
            </a:r>
            <a:r>
              <a:rPr kumimoji="0" lang="en-US" altLang="cs-CZ" sz="1800" dirty="0">
                <a:latin typeface="Comic Sans MS" panose="030F0702030302020204" pitchFamily="66" charset="0"/>
              </a:rPr>
              <a:t>25 keV</a:t>
            </a:r>
            <a:r>
              <a:rPr kumimoji="0" lang="cs-CZ" altLang="cs-CZ" sz="1800" dirty="0">
                <a:latin typeface="Comic Sans MS" panose="030F0702030302020204" pitchFamily="66" charset="0"/>
              </a:rPr>
              <a:t> </a:t>
            </a:r>
            <a:r>
              <a:rPr kumimoji="0" lang="en-US" altLang="cs-CZ" sz="1800" dirty="0">
                <a:latin typeface="Comic Sans MS" panose="030F0702030302020204" pitchFamily="66" charset="0"/>
              </a:rPr>
              <a:t>(3x10</a:t>
            </a:r>
            <a:r>
              <a:rPr kumimoji="0" lang="en-US" altLang="cs-CZ" sz="1800" baseline="30000" dirty="0">
                <a:latin typeface="Comic Sans MS" panose="030F0702030302020204" pitchFamily="66" charset="0"/>
              </a:rPr>
              <a:t>8</a:t>
            </a:r>
            <a:r>
              <a:rPr kumimoji="0" lang="en-US" altLang="cs-CZ" sz="1800" dirty="0">
                <a:latin typeface="Comic Sans MS" panose="030F0702030302020204" pitchFamily="66" charset="0"/>
              </a:rPr>
              <a:t>K) </a:t>
            </a:r>
            <a:r>
              <a:rPr kumimoji="0" lang="cs-CZ" altLang="cs-CZ" sz="1800" dirty="0">
                <a:latin typeface="Comic Sans MS" panose="030F0702030302020204" pitchFamily="66" charset="0"/>
              </a:rPr>
              <a:t>(</a:t>
            </a:r>
            <a:r>
              <a:rPr kumimoji="0" lang="en-US" altLang="cs-CZ" sz="1800" baseline="30000" dirty="0">
                <a:latin typeface="Comic Sans MS" panose="030F0702030302020204" pitchFamily="66" charset="0"/>
              </a:rPr>
              <a:t>13</a:t>
            </a:r>
            <a:r>
              <a:rPr kumimoji="0" lang="en-US" altLang="cs-CZ" sz="1800" dirty="0">
                <a:latin typeface="Comic Sans MS" panose="030F0702030302020204" pitchFamily="66" charset="0"/>
              </a:rPr>
              <a:t>C</a:t>
            </a:r>
            <a:r>
              <a:rPr kumimoji="0" lang="cs-CZ" altLang="cs-CZ" sz="1800" dirty="0">
                <a:latin typeface="Comic Sans MS" panose="030F0702030302020204" pitchFamily="66" charset="0"/>
              </a:rPr>
              <a:t>)</a:t>
            </a:r>
            <a:r>
              <a:rPr kumimoji="0" lang="en-US" altLang="cs-CZ" sz="1800" dirty="0">
                <a:latin typeface="Comic Sans MS" panose="030F0702030302020204" pitchFamily="66" charset="0"/>
              </a:rPr>
              <a:t> </a:t>
            </a:r>
          </a:p>
          <a:p>
            <a:r>
              <a:rPr kumimoji="0" lang="en-US" altLang="cs-CZ" sz="1800" dirty="0">
                <a:latin typeface="Comic Sans MS" panose="030F0702030302020204" pitchFamily="66" charset="0"/>
              </a:rPr>
              <a:t>Duration: 1-100 y</a:t>
            </a:r>
          </a:p>
          <a:p>
            <a:r>
              <a:rPr lang="en-US" sz="1800" dirty="0">
                <a:latin typeface="Comic Sans MS" panose="030F0702030302020204" pitchFamily="66" charset="0"/>
              </a:rPr>
              <a:t>Neutrons are produced during </a:t>
            </a:r>
            <a:r>
              <a:rPr lang="en-US" sz="1800" baseline="30000" dirty="0">
                <a:latin typeface="Comic Sans MS" panose="030F0702030302020204" pitchFamily="66" charset="0"/>
              </a:rPr>
              <a:t>22</a:t>
            </a:r>
            <a:r>
              <a:rPr lang="en-US" sz="1800" dirty="0">
                <a:latin typeface="Comic Sans MS" panose="030F0702030302020204" pitchFamily="66" charset="0"/>
              </a:rPr>
              <a:t>Ne burning</a:t>
            </a:r>
            <a:endParaRPr kumimoji="0" lang="en-US" altLang="cs-CZ" sz="1800" dirty="0">
              <a:latin typeface="Comic Sans MS" panose="030F0702030302020204" pitchFamily="66" charset="0"/>
            </a:endParaRPr>
          </a:p>
          <a:p>
            <a:r>
              <a:rPr lang="en-US" sz="1800" dirty="0">
                <a:solidFill>
                  <a:srgbClr val="000000"/>
                </a:solidFill>
                <a:latin typeface="Comic Sans MS" panose="030F0702030302020204" pitchFamily="66" charset="0"/>
              </a:rPr>
              <a:t>n density10</a:t>
            </a:r>
            <a:r>
              <a:rPr lang="en-US" sz="1800" baseline="30000" dirty="0">
                <a:solidFill>
                  <a:srgbClr val="000000"/>
                </a:solidFill>
                <a:latin typeface="Comic Sans MS" panose="030F0702030302020204" pitchFamily="66" charset="0"/>
              </a:rPr>
              <a:t>9</a:t>
            </a:r>
            <a:r>
              <a:rPr lang="en-US" sz="1800" dirty="0">
                <a:solidFill>
                  <a:srgbClr val="000000"/>
                </a:solidFill>
                <a:latin typeface="Comic Sans MS" panose="030F0702030302020204" pitchFamily="66" charset="0"/>
              </a:rPr>
              <a:t> -10</a:t>
            </a:r>
            <a:r>
              <a:rPr lang="en-US" sz="1800" baseline="30000" dirty="0">
                <a:solidFill>
                  <a:srgbClr val="000000"/>
                </a:solidFill>
                <a:latin typeface="Comic Sans MS" panose="030F0702030302020204" pitchFamily="66" charset="0"/>
              </a:rPr>
              <a:t>11</a:t>
            </a:r>
            <a:r>
              <a:rPr lang="en-US" sz="1800" dirty="0">
                <a:solidFill>
                  <a:srgbClr val="000000"/>
                </a:solidFill>
                <a:latin typeface="Comic Sans MS" panose="030F0702030302020204" pitchFamily="66" charset="0"/>
              </a:rPr>
              <a:t> n.cm</a:t>
            </a:r>
            <a:r>
              <a:rPr lang="en-US" sz="1800" baseline="30000" dirty="0">
                <a:solidFill>
                  <a:srgbClr val="000000"/>
                </a:solidFill>
                <a:latin typeface="Comic Sans MS" panose="030F0702030302020204" pitchFamily="66" charset="0"/>
              </a:rPr>
              <a:t>-3</a:t>
            </a:r>
          </a:p>
          <a:p>
            <a:r>
              <a:rPr lang="en-US" sz="1800" dirty="0">
                <a:latin typeface="Comic Sans MS" panose="030F0702030302020204" pitchFamily="66" charset="0"/>
              </a:rPr>
              <a:t>time between n captures </a:t>
            </a:r>
            <a:r>
              <a:rPr lang="en-US" sz="1800" i="1" dirty="0">
                <a:latin typeface="Comic Sans MS" panose="030F0702030302020204" pitchFamily="66" charset="0"/>
              </a:rPr>
              <a:t>days to months</a:t>
            </a:r>
            <a:endParaRPr kumimoji="0" lang="en-US" altLang="cs-CZ" sz="1800" dirty="0">
              <a:latin typeface="Comic Sans MS" panose="030F0702030302020204" pitchFamily="66" charset="0"/>
            </a:endParaRPr>
          </a:p>
          <a:p>
            <a:r>
              <a:rPr kumimoji="0" lang="en-US" altLang="cs-CZ" sz="1800" dirty="0">
                <a:latin typeface="Comic Sans MS" panose="030F0702030302020204" pitchFamily="66" charset="0"/>
              </a:rPr>
              <a:t>Heavier nuclei</a:t>
            </a:r>
            <a:r>
              <a:rPr kumimoji="0" lang="cs-CZ" altLang="cs-CZ" sz="1800" dirty="0">
                <a:latin typeface="Comic Sans MS" panose="030F0702030302020204" pitchFamily="66" charset="0"/>
              </a:rPr>
              <a:t> (</a:t>
            </a:r>
            <a:r>
              <a:rPr kumimoji="0" lang="cs-CZ" altLang="cs-CZ" sz="1800" baseline="30000" dirty="0">
                <a:latin typeface="Comic Sans MS" panose="030F0702030302020204" pitchFamily="66" charset="0"/>
              </a:rPr>
              <a:t>56</a:t>
            </a:r>
            <a:r>
              <a:rPr kumimoji="0" lang="cs-CZ" altLang="cs-CZ" sz="1800" dirty="0">
                <a:latin typeface="Comic Sans MS" panose="030F0702030302020204" pitchFamily="66" charset="0"/>
              </a:rPr>
              <a:t>Fe,…)</a:t>
            </a:r>
            <a:r>
              <a:rPr kumimoji="0" lang="en-US" altLang="cs-CZ" sz="1800" dirty="0">
                <a:latin typeface="Comic Sans MS" panose="030F0702030302020204" pitchFamily="66" charset="0"/>
              </a:rPr>
              <a:t>, which the n capture takes place, must be present</a:t>
            </a:r>
            <a:r>
              <a:rPr kumimoji="0" lang="cs-CZ" altLang="cs-CZ" sz="1800" dirty="0">
                <a:latin typeface="Comic Sans MS" panose="030F0702030302020204" pitchFamily="66" charset="0"/>
              </a:rPr>
              <a:t> </a:t>
            </a:r>
          </a:p>
        </p:txBody>
      </p:sp>
      <p:pic>
        <p:nvPicPr>
          <p:cNvPr id="34822" name="Picture 3">
            <a:extLst>
              <a:ext uri="{FF2B5EF4-FFF2-40B4-BE49-F238E27FC236}">
                <a16:creationId xmlns:a16="http://schemas.microsoft.com/office/drawing/2014/main" id="{5D6F5474-D92A-2562-9687-5C51BD9283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743200"/>
            <a:ext cx="4845086" cy="357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>
                    <a:clrChange>
                      <a:clrFrom>
                        <a:srgbClr val="FFFFFF"/>
                      </a:clrFrom>
                      <a:clrTo>
                        <a:srgbClr val="FFFFFF">
                          <a:alpha val="0"/>
                        </a:srgbClr>
                      </a:clrTo>
                    </a:clrChange>
                  </a:blip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" name="TextovéPole 7">
            <a:extLst>
              <a:ext uri="{FF2B5EF4-FFF2-40B4-BE49-F238E27FC236}">
                <a16:creationId xmlns:a16="http://schemas.microsoft.com/office/drawing/2014/main" id="{8B171175-ADE1-A394-AD79-8746F04E57FF}"/>
              </a:ext>
            </a:extLst>
          </p:cNvPr>
          <p:cNvSpPr txBox="1"/>
          <p:nvPr/>
        </p:nvSpPr>
        <p:spPr>
          <a:xfrm>
            <a:off x="457200" y="762000"/>
            <a:ext cx="4845086" cy="7540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2000" b="1" dirty="0">
                <a:latin typeface="Comic Sans MS" panose="030F0702030302020204" pitchFamily="66" charset="0"/>
              </a:rPr>
              <a:t>Thermal pulse:</a:t>
            </a:r>
            <a:r>
              <a:rPr lang="en-US" sz="2000" dirty="0">
                <a:latin typeface="Comic Sans MS" panose="030F0702030302020204" pitchFamily="66" charset="0"/>
              </a:rPr>
              <a:t>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dirty="0">
                <a:latin typeface="Comic Sans MS" panose="030F0702030302020204" pitchFamily="66" charset="0"/>
              </a:rPr>
              <a:t>He</a:t>
            </a:r>
            <a:r>
              <a:rPr lang="en-US" sz="1800" b="1" dirty="0">
                <a:latin typeface="Comic Sans MS" panose="030F0702030302020204" pitchFamily="66" charset="0"/>
              </a:rPr>
              <a:t>‑</a:t>
            </a:r>
            <a:r>
              <a:rPr lang="en-US" sz="1800" dirty="0">
                <a:latin typeface="Comic Sans MS" panose="030F0702030302020204" pitchFamily="66" charset="0"/>
              </a:rPr>
              <a:t>burning flash and “convective” pulse</a:t>
            </a:r>
          </a:p>
        </p:txBody>
      </p:sp>
      <p:pic>
        <p:nvPicPr>
          <p:cNvPr id="2" name="Obrázek 1">
            <a:extLst>
              <a:ext uri="{FF2B5EF4-FFF2-40B4-BE49-F238E27FC236}">
                <a16:creationId xmlns:a16="http://schemas.microsoft.com/office/drawing/2014/main" id="{4FBF286B-6F7F-2FA2-4B69-5EAF1E3561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00638" y="36276"/>
            <a:ext cx="3213483" cy="2859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75009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B9394E-28EC-17DA-A21F-15774680CE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Zástupný symbol pro datum 4">
            <a:extLst>
              <a:ext uri="{FF2B5EF4-FFF2-40B4-BE49-F238E27FC236}">
                <a16:creationId xmlns:a16="http://schemas.microsoft.com/office/drawing/2014/main" id="{212B1D99-9E12-C8A3-F0B0-6A561C003030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cs-CZ" sz="1400">
                <a:solidFill>
                  <a:srgbClr val="0033CC"/>
                </a:solidFill>
                <a:latin typeface="Comic Sans MS" panose="030F0702030302020204" pitchFamily="66" charset="0"/>
              </a:rPr>
              <a:t>ÚČJF MFF / Hejnice, 10.4.2026</a:t>
            </a:r>
            <a:endParaRPr kumimoji="0" lang="en-CA" altLang="cs-CZ" sz="1400">
              <a:solidFill>
                <a:srgbClr val="0033CC"/>
              </a:solidFill>
              <a:latin typeface="Comic Sans MS" panose="030F0702030302020204" pitchFamily="66" charset="0"/>
            </a:endParaRPr>
          </a:p>
        </p:txBody>
      </p:sp>
      <p:sp>
        <p:nvSpPr>
          <p:cNvPr id="34819" name="Rectangle 2">
            <a:extLst>
              <a:ext uri="{FF2B5EF4-FFF2-40B4-BE49-F238E27FC236}">
                <a16:creationId xmlns:a16="http://schemas.microsoft.com/office/drawing/2014/main" id="{E8CE9E48-C146-9FD3-FC49-0A5541926C6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4267200" cy="533400"/>
          </a:xfr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24695" rIns="0" bIns="0" anchor="ctr"/>
          <a:lstStyle/>
          <a:p>
            <a:pPr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cs-CZ" altLang="cs-CZ" dirty="0">
                <a:latin typeface="Comic Sans MS" panose="030F0702030302020204" pitchFamily="66" charset="0"/>
              </a:rPr>
              <a:t>s-proces</a:t>
            </a:r>
            <a:r>
              <a:rPr lang="en-US" altLang="cs-CZ" dirty="0">
                <a:latin typeface="Comic Sans MS" panose="030F0702030302020204" pitchFamily="66" charset="0"/>
              </a:rPr>
              <a:t>s</a:t>
            </a:r>
            <a:r>
              <a:rPr lang="cs-CZ" altLang="cs-CZ" dirty="0">
                <a:latin typeface="Comic Sans MS" panose="030F0702030302020204" pitchFamily="66" charset="0"/>
              </a:rPr>
              <a:t> </a:t>
            </a:r>
            <a:r>
              <a:rPr lang="en-US" altLang="cs-CZ" dirty="0">
                <a:latin typeface="Comic Sans MS" panose="030F0702030302020204" pitchFamily="66" charset="0"/>
              </a:rPr>
              <a:t>in</a:t>
            </a:r>
            <a:r>
              <a:rPr lang="cs-CZ" altLang="cs-CZ" dirty="0">
                <a:latin typeface="Comic Sans MS" panose="030F0702030302020204" pitchFamily="66" charset="0"/>
              </a:rPr>
              <a:t> AGB </a:t>
            </a:r>
            <a:r>
              <a:rPr lang="en-US" altLang="cs-CZ" dirty="0">
                <a:latin typeface="Comic Sans MS" panose="030F0702030302020204" pitchFamily="66" charset="0"/>
              </a:rPr>
              <a:t>stars</a:t>
            </a:r>
          </a:p>
        </p:txBody>
      </p:sp>
      <p:sp>
        <p:nvSpPr>
          <p:cNvPr id="34820" name="Rectangle 6">
            <a:extLst>
              <a:ext uri="{FF2B5EF4-FFF2-40B4-BE49-F238E27FC236}">
                <a16:creationId xmlns:a16="http://schemas.microsoft.com/office/drawing/2014/main" id="{457419F3-F7CF-C436-2A16-976A5767FF23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953000" y="2895600"/>
            <a:ext cx="3962400" cy="3429000"/>
          </a:xfrm>
        </p:spPr>
        <p:txBody>
          <a:bodyPr/>
          <a:lstStyle/>
          <a:p>
            <a:r>
              <a:rPr kumimoji="0" lang="en-US" altLang="cs-CZ" sz="1800" dirty="0">
                <a:latin typeface="Comic Sans MS" panose="030F0702030302020204" pitchFamily="66" charset="0"/>
              </a:rPr>
              <a:t>T </a:t>
            </a:r>
            <a:r>
              <a:rPr kumimoji="0" lang="en-US" altLang="cs-CZ" sz="1800" dirty="0">
                <a:latin typeface="Comic Sans MS" panose="030F0702030302020204" pitchFamily="66" charset="0"/>
                <a:sym typeface="Symbol" panose="05050102010706020507" pitchFamily="18" charset="2"/>
              </a:rPr>
              <a:t></a:t>
            </a:r>
            <a:r>
              <a:rPr kumimoji="0" lang="cs-CZ" altLang="cs-CZ" sz="1800" dirty="0">
                <a:latin typeface="Comic Sans MS" panose="030F0702030302020204" pitchFamily="66" charset="0"/>
              </a:rPr>
              <a:t> </a:t>
            </a:r>
            <a:r>
              <a:rPr kumimoji="0" lang="en-US" altLang="cs-CZ" sz="1800" dirty="0">
                <a:latin typeface="Comic Sans MS" panose="030F0702030302020204" pitchFamily="66" charset="0"/>
              </a:rPr>
              <a:t>25 keV</a:t>
            </a:r>
            <a:r>
              <a:rPr kumimoji="0" lang="cs-CZ" altLang="cs-CZ" sz="1800" dirty="0">
                <a:latin typeface="Comic Sans MS" panose="030F0702030302020204" pitchFamily="66" charset="0"/>
              </a:rPr>
              <a:t> </a:t>
            </a:r>
            <a:r>
              <a:rPr kumimoji="0" lang="en-US" altLang="cs-CZ" sz="1800" dirty="0">
                <a:latin typeface="Comic Sans MS" panose="030F0702030302020204" pitchFamily="66" charset="0"/>
              </a:rPr>
              <a:t>(3x10</a:t>
            </a:r>
            <a:r>
              <a:rPr kumimoji="0" lang="en-US" altLang="cs-CZ" sz="1800" baseline="30000" dirty="0">
                <a:latin typeface="Comic Sans MS" panose="030F0702030302020204" pitchFamily="66" charset="0"/>
              </a:rPr>
              <a:t>8</a:t>
            </a:r>
            <a:r>
              <a:rPr kumimoji="0" lang="en-US" altLang="cs-CZ" sz="1800" dirty="0">
                <a:latin typeface="Comic Sans MS" panose="030F0702030302020204" pitchFamily="66" charset="0"/>
              </a:rPr>
              <a:t>K) </a:t>
            </a:r>
            <a:r>
              <a:rPr kumimoji="0" lang="cs-CZ" altLang="cs-CZ" sz="1800" dirty="0">
                <a:latin typeface="Comic Sans MS" panose="030F0702030302020204" pitchFamily="66" charset="0"/>
              </a:rPr>
              <a:t>(</a:t>
            </a:r>
            <a:r>
              <a:rPr kumimoji="0" lang="en-US" altLang="cs-CZ" sz="1800" baseline="30000" dirty="0">
                <a:latin typeface="Comic Sans MS" panose="030F0702030302020204" pitchFamily="66" charset="0"/>
              </a:rPr>
              <a:t>13</a:t>
            </a:r>
            <a:r>
              <a:rPr kumimoji="0" lang="en-US" altLang="cs-CZ" sz="1800" dirty="0">
                <a:latin typeface="Comic Sans MS" panose="030F0702030302020204" pitchFamily="66" charset="0"/>
              </a:rPr>
              <a:t>C</a:t>
            </a:r>
            <a:r>
              <a:rPr kumimoji="0" lang="cs-CZ" altLang="cs-CZ" sz="1800" dirty="0">
                <a:latin typeface="Comic Sans MS" panose="030F0702030302020204" pitchFamily="66" charset="0"/>
              </a:rPr>
              <a:t>)</a:t>
            </a:r>
            <a:r>
              <a:rPr kumimoji="0" lang="en-US" altLang="cs-CZ" sz="1800" dirty="0">
                <a:latin typeface="Comic Sans MS" panose="030F0702030302020204" pitchFamily="66" charset="0"/>
              </a:rPr>
              <a:t> </a:t>
            </a:r>
          </a:p>
          <a:p>
            <a:r>
              <a:rPr kumimoji="0" lang="en-US" altLang="cs-CZ" sz="1800" dirty="0">
                <a:latin typeface="Comic Sans MS" panose="030F0702030302020204" pitchFamily="66" charset="0"/>
              </a:rPr>
              <a:t>Duration: 1-100 y</a:t>
            </a:r>
          </a:p>
          <a:p>
            <a:r>
              <a:rPr lang="en-US" sz="1800" dirty="0">
                <a:latin typeface="Comic Sans MS" panose="030F0702030302020204" pitchFamily="66" charset="0"/>
              </a:rPr>
              <a:t>Neutrons are produced during </a:t>
            </a:r>
            <a:r>
              <a:rPr lang="en-US" sz="1800" baseline="30000" dirty="0">
                <a:latin typeface="Comic Sans MS" panose="030F0702030302020204" pitchFamily="66" charset="0"/>
              </a:rPr>
              <a:t>22</a:t>
            </a:r>
            <a:r>
              <a:rPr lang="en-US" sz="1800" dirty="0">
                <a:latin typeface="Comic Sans MS" panose="030F0702030302020204" pitchFamily="66" charset="0"/>
              </a:rPr>
              <a:t>Ne burning</a:t>
            </a:r>
            <a:endParaRPr kumimoji="0" lang="en-US" altLang="cs-CZ" sz="1800" dirty="0">
              <a:latin typeface="Comic Sans MS" panose="030F0702030302020204" pitchFamily="66" charset="0"/>
            </a:endParaRPr>
          </a:p>
          <a:p>
            <a:r>
              <a:rPr lang="en-US" sz="1800" dirty="0">
                <a:solidFill>
                  <a:srgbClr val="000000"/>
                </a:solidFill>
                <a:latin typeface="Comic Sans MS" panose="030F0702030302020204" pitchFamily="66" charset="0"/>
              </a:rPr>
              <a:t>n density10</a:t>
            </a:r>
            <a:r>
              <a:rPr lang="en-US" sz="1800" baseline="30000" dirty="0">
                <a:solidFill>
                  <a:srgbClr val="000000"/>
                </a:solidFill>
                <a:latin typeface="Comic Sans MS" panose="030F0702030302020204" pitchFamily="66" charset="0"/>
              </a:rPr>
              <a:t>9</a:t>
            </a:r>
            <a:r>
              <a:rPr lang="en-US" sz="1800" dirty="0">
                <a:solidFill>
                  <a:srgbClr val="000000"/>
                </a:solidFill>
                <a:latin typeface="Comic Sans MS" panose="030F0702030302020204" pitchFamily="66" charset="0"/>
              </a:rPr>
              <a:t> -10</a:t>
            </a:r>
            <a:r>
              <a:rPr lang="en-US" sz="1800" baseline="30000" dirty="0">
                <a:solidFill>
                  <a:srgbClr val="000000"/>
                </a:solidFill>
                <a:latin typeface="Comic Sans MS" panose="030F0702030302020204" pitchFamily="66" charset="0"/>
              </a:rPr>
              <a:t>11</a:t>
            </a:r>
            <a:r>
              <a:rPr lang="en-US" sz="1800" dirty="0">
                <a:solidFill>
                  <a:srgbClr val="000000"/>
                </a:solidFill>
                <a:latin typeface="Comic Sans MS" panose="030F0702030302020204" pitchFamily="66" charset="0"/>
              </a:rPr>
              <a:t> n.cm</a:t>
            </a:r>
            <a:r>
              <a:rPr lang="en-US" sz="1800" baseline="30000" dirty="0">
                <a:solidFill>
                  <a:srgbClr val="000000"/>
                </a:solidFill>
                <a:latin typeface="Comic Sans MS" panose="030F0702030302020204" pitchFamily="66" charset="0"/>
              </a:rPr>
              <a:t>-3</a:t>
            </a:r>
          </a:p>
          <a:p>
            <a:r>
              <a:rPr lang="en-US" sz="1800" dirty="0">
                <a:latin typeface="Comic Sans MS" panose="030F0702030302020204" pitchFamily="66" charset="0"/>
              </a:rPr>
              <a:t>time between n captures </a:t>
            </a:r>
            <a:r>
              <a:rPr lang="en-US" sz="1800" i="1" dirty="0">
                <a:latin typeface="Comic Sans MS" panose="030F0702030302020204" pitchFamily="66" charset="0"/>
              </a:rPr>
              <a:t>days to months</a:t>
            </a:r>
            <a:endParaRPr kumimoji="0" lang="en-US" altLang="cs-CZ" sz="1800" dirty="0">
              <a:latin typeface="Comic Sans MS" panose="030F0702030302020204" pitchFamily="66" charset="0"/>
            </a:endParaRPr>
          </a:p>
          <a:p>
            <a:r>
              <a:rPr kumimoji="0" lang="en-US" altLang="cs-CZ" sz="1800" dirty="0">
                <a:latin typeface="Comic Sans MS" panose="030F0702030302020204" pitchFamily="66" charset="0"/>
              </a:rPr>
              <a:t>Heavier nuclei</a:t>
            </a:r>
            <a:r>
              <a:rPr kumimoji="0" lang="cs-CZ" altLang="cs-CZ" sz="1800" dirty="0">
                <a:latin typeface="Comic Sans MS" panose="030F0702030302020204" pitchFamily="66" charset="0"/>
              </a:rPr>
              <a:t> (</a:t>
            </a:r>
            <a:r>
              <a:rPr kumimoji="0" lang="cs-CZ" altLang="cs-CZ" sz="1800" baseline="30000" dirty="0">
                <a:latin typeface="Comic Sans MS" panose="030F0702030302020204" pitchFamily="66" charset="0"/>
              </a:rPr>
              <a:t>56</a:t>
            </a:r>
            <a:r>
              <a:rPr kumimoji="0" lang="cs-CZ" altLang="cs-CZ" sz="1800" dirty="0">
                <a:latin typeface="Comic Sans MS" panose="030F0702030302020204" pitchFamily="66" charset="0"/>
              </a:rPr>
              <a:t>Fe,…)</a:t>
            </a:r>
            <a:r>
              <a:rPr kumimoji="0" lang="en-US" altLang="cs-CZ" sz="1800" dirty="0">
                <a:latin typeface="Comic Sans MS" panose="030F0702030302020204" pitchFamily="66" charset="0"/>
              </a:rPr>
              <a:t>, which the n capture takes place, must be present</a:t>
            </a:r>
            <a:r>
              <a:rPr kumimoji="0" lang="cs-CZ" altLang="cs-CZ" sz="1800" dirty="0">
                <a:latin typeface="Comic Sans MS" panose="030F0702030302020204" pitchFamily="66" charset="0"/>
              </a:rPr>
              <a:t> </a:t>
            </a:r>
          </a:p>
        </p:txBody>
      </p:sp>
      <p:pic>
        <p:nvPicPr>
          <p:cNvPr id="34822" name="Picture 3">
            <a:extLst>
              <a:ext uri="{FF2B5EF4-FFF2-40B4-BE49-F238E27FC236}">
                <a16:creationId xmlns:a16="http://schemas.microsoft.com/office/drawing/2014/main" id="{74AEB2F1-5F08-0270-1504-ADE559B432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743200"/>
            <a:ext cx="4845086" cy="357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>
                    <a:clrChange>
                      <a:clrFrom>
                        <a:srgbClr val="FFFFFF"/>
                      </a:clrFrom>
                      <a:clrTo>
                        <a:srgbClr val="FFFFFF">
                          <a:alpha val="0"/>
                        </a:srgbClr>
                      </a:clrTo>
                    </a:clrChange>
                  </a:blip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" name="TextovéPole 7">
            <a:extLst>
              <a:ext uri="{FF2B5EF4-FFF2-40B4-BE49-F238E27FC236}">
                <a16:creationId xmlns:a16="http://schemas.microsoft.com/office/drawing/2014/main" id="{3638126F-EDBB-1A17-7331-288DC3EF36C5}"/>
              </a:ext>
            </a:extLst>
          </p:cNvPr>
          <p:cNvSpPr txBox="1"/>
          <p:nvPr/>
        </p:nvSpPr>
        <p:spPr>
          <a:xfrm>
            <a:off x="457200" y="762000"/>
            <a:ext cx="4845086" cy="7540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2000" b="1" dirty="0">
                <a:latin typeface="Comic Sans MS" panose="030F0702030302020204" pitchFamily="66" charset="0"/>
              </a:rPr>
              <a:t>Thermal pulse:</a:t>
            </a:r>
            <a:r>
              <a:rPr lang="en-US" sz="2000" dirty="0">
                <a:latin typeface="Comic Sans MS" panose="030F0702030302020204" pitchFamily="66" charset="0"/>
              </a:rPr>
              <a:t>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dirty="0">
                <a:latin typeface="Comic Sans MS" panose="030F0702030302020204" pitchFamily="66" charset="0"/>
              </a:rPr>
              <a:t>He</a:t>
            </a:r>
            <a:r>
              <a:rPr lang="en-US" sz="1800" b="1" dirty="0">
                <a:latin typeface="Comic Sans MS" panose="030F0702030302020204" pitchFamily="66" charset="0"/>
              </a:rPr>
              <a:t>‑</a:t>
            </a:r>
            <a:r>
              <a:rPr lang="en-US" sz="1800" dirty="0">
                <a:latin typeface="Comic Sans MS" panose="030F0702030302020204" pitchFamily="66" charset="0"/>
              </a:rPr>
              <a:t>burning flash and “convective” pulse</a:t>
            </a:r>
          </a:p>
        </p:txBody>
      </p:sp>
      <p:sp>
        <p:nvSpPr>
          <p:cNvPr id="3" name="Ovál 2">
            <a:extLst>
              <a:ext uri="{FF2B5EF4-FFF2-40B4-BE49-F238E27FC236}">
                <a16:creationId xmlns:a16="http://schemas.microsoft.com/office/drawing/2014/main" id="{33BFFFF0-DD38-9FAF-F693-ADE82E1204E4}"/>
              </a:ext>
            </a:extLst>
          </p:cNvPr>
          <p:cNvSpPr/>
          <p:nvPr/>
        </p:nvSpPr>
        <p:spPr bwMode="auto">
          <a:xfrm>
            <a:off x="2727342" y="3733800"/>
            <a:ext cx="473057" cy="106680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4" name="Ovál 3">
            <a:extLst>
              <a:ext uri="{FF2B5EF4-FFF2-40B4-BE49-F238E27FC236}">
                <a16:creationId xmlns:a16="http://schemas.microsoft.com/office/drawing/2014/main" id="{9AFE6678-6398-AE98-0191-A94374BB87E5}"/>
              </a:ext>
            </a:extLst>
          </p:cNvPr>
          <p:cNvSpPr/>
          <p:nvPr/>
        </p:nvSpPr>
        <p:spPr bwMode="auto">
          <a:xfrm>
            <a:off x="4251343" y="3733800"/>
            <a:ext cx="473057" cy="106680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3337335E-5FCF-4950-CB83-E3533DDB82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00638" y="36276"/>
            <a:ext cx="3213483" cy="2859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931743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F06F72-49B9-0005-F925-6185CD4253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Zástupný symbol pro datum 4">
            <a:extLst>
              <a:ext uri="{FF2B5EF4-FFF2-40B4-BE49-F238E27FC236}">
                <a16:creationId xmlns:a16="http://schemas.microsoft.com/office/drawing/2014/main" id="{991E1505-8FF3-AFA6-98BC-F3AE949F73F3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cs-CZ" sz="1400">
                <a:solidFill>
                  <a:srgbClr val="0033CC"/>
                </a:solidFill>
                <a:latin typeface="Comic Sans MS" panose="030F0702030302020204" pitchFamily="66" charset="0"/>
              </a:rPr>
              <a:t>ÚČJF MFF / Hejnice, 10.4.2026</a:t>
            </a:r>
            <a:endParaRPr kumimoji="0" lang="en-CA" altLang="cs-CZ" sz="1400">
              <a:solidFill>
                <a:srgbClr val="0033CC"/>
              </a:solidFill>
              <a:latin typeface="Comic Sans MS" panose="030F0702030302020204" pitchFamily="66" charset="0"/>
            </a:endParaRPr>
          </a:p>
        </p:txBody>
      </p:sp>
      <p:sp>
        <p:nvSpPr>
          <p:cNvPr id="34819" name="Rectangle 2">
            <a:extLst>
              <a:ext uri="{FF2B5EF4-FFF2-40B4-BE49-F238E27FC236}">
                <a16:creationId xmlns:a16="http://schemas.microsoft.com/office/drawing/2014/main" id="{6AAAFF0B-F98E-78CE-1253-2F5D250AA64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24695" rIns="0" bIns="0" anchor="ctr"/>
          <a:lstStyle/>
          <a:p>
            <a:pPr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cs-CZ" altLang="cs-CZ" dirty="0">
                <a:latin typeface="Comic Sans MS" panose="030F0702030302020204" pitchFamily="66" charset="0"/>
              </a:rPr>
              <a:t>s-proces</a:t>
            </a:r>
            <a:r>
              <a:rPr lang="en-US" altLang="cs-CZ" dirty="0">
                <a:latin typeface="Comic Sans MS" panose="030F0702030302020204" pitchFamily="66" charset="0"/>
              </a:rPr>
              <a:t>s</a:t>
            </a:r>
            <a:r>
              <a:rPr lang="cs-CZ" altLang="cs-CZ" dirty="0">
                <a:latin typeface="Comic Sans MS" panose="030F0702030302020204" pitchFamily="66" charset="0"/>
              </a:rPr>
              <a:t> </a:t>
            </a:r>
            <a:r>
              <a:rPr lang="en-US" altLang="cs-CZ" dirty="0">
                <a:latin typeface="Comic Sans MS" panose="030F0702030302020204" pitchFamily="66" charset="0"/>
              </a:rPr>
              <a:t>in</a:t>
            </a:r>
            <a:r>
              <a:rPr lang="cs-CZ" altLang="cs-CZ" dirty="0">
                <a:latin typeface="Comic Sans MS" panose="030F0702030302020204" pitchFamily="66" charset="0"/>
              </a:rPr>
              <a:t> AGB </a:t>
            </a:r>
            <a:r>
              <a:rPr lang="en-US" altLang="cs-CZ" dirty="0">
                <a:latin typeface="Comic Sans MS" panose="030F0702030302020204" pitchFamily="66" charset="0"/>
              </a:rPr>
              <a:t>stars</a:t>
            </a:r>
          </a:p>
        </p:txBody>
      </p:sp>
      <p:sp>
        <p:nvSpPr>
          <p:cNvPr id="34820" name="Rectangle 6">
            <a:extLst>
              <a:ext uri="{FF2B5EF4-FFF2-40B4-BE49-F238E27FC236}">
                <a16:creationId xmlns:a16="http://schemas.microsoft.com/office/drawing/2014/main" id="{7775D10B-D9FA-3671-ECCC-84583E403C54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953000" y="3657600"/>
            <a:ext cx="3962400" cy="2667000"/>
          </a:xfrm>
        </p:spPr>
        <p:txBody>
          <a:bodyPr/>
          <a:lstStyle/>
          <a:p>
            <a:r>
              <a:rPr kumimoji="0" lang="en-US" altLang="cs-CZ" sz="1800" dirty="0">
                <a:latin typeface="Comic Sans MS" panose="030F0702030302020204" pitchFamily="66" charset="0"/>
              </a:rPr>
              <a:t>A part of this material is ejected from the star</a:t>
            </a:r>
          </a:p>
          <a:p>
            <a:endParaRPr kumimoji="0" lang="en-US" altLang="cs-CZ" sz="1800" dirty="0">
              <a:latin typeface="Comic Sans MS" panose="030F0702030302020204" pitchFamily="66" charset="0"/>
            </a:endParaRPr>
          </a:p>
          <a:p>
            <a:endParaRPr kumimoji="0" lang="en-US" altLang="cs-CZ" sz="1800" dirty="0">
              <a:latin typeface="Comic Sans MS" panose="030F0702030302020204" pitchFamily="66" charset="0"/>
            </a:endParaRPr>
          </a:p>
          <a:p>
            <a:endParaRPr kumimoji="0" lang="en-US" altLang="cs-CZ" sz="1800" dirty="0">
              <a:latin typeface="Comic Sans MS" panose="030F0702030302020204" pitchFamily="66" charset="0"/>
            </a:endParaRPr>
          </a:p>
          <a:p>
            <a:r>
              <a:rPr kumimoji="0" lang="en-US" altLang="cs-CZ" sz="1800" dirty="0">
                <a:latin typeface="Comic Sans MS" panose="030F0702030302020204" pitchFamily="66" charset="0"/>
              </a:rPr>
              <a:t>Heavier nuclei</a:t>
            </a:r>
            <a:r>
              <a:rPr kumimoji="0" lang="cs-CZ" altLang="cs-CZ" sz="1800" dirty="0">
                <a:latin typeface="Comic Sans MS" panose="030F0702030302020204" pitchFamily="66" charset="0"/>
              </a:rPr>
              <a:t> (</a:t>
            </a:r>
            <a:r>
              <a:rPr kumimoji="0" lang="cs-CZ" altLang="cs-CZ" sz="1800" baseline="30000" dirty="0">
                <a:latin typeface="Comic Sans MS" panose="030F0702030302020204" pitchFamily="66" charset="0"/>
              </a:rPr>
              <a:t>56</a:t>
            </a:r>
            <a:r>
              <a:rPr kumimoji="0" lang="cs-CZ" altLang="cs-CZ" sz="1800" dirty="0">
                <a:latin typeface="Comic Sans MS" panose="030F0702030302020204" pitchFamily="66" charset="0"/>
              </a:rPr>
              <a:t>Fe,…)</a:t>
            </a:r>
            <a:r>
              <a:rPr kumimoji="0" lang="en-US" altLang="cs-CZ" sz="1800" dirty="0">
                <a:latin typeface="Comic Sans MS" panose="030F0702030302020204" pitchFamily="66" charset="0"/>
              </a:rPr>
              <a:t>, which the n capture takes place, must be present</a:t>
            </a:r>
            <a:r>
              <a:rPr kumimoji="0" lang="cs-CZ" altLang="cs-CZ" sz="1800" dirty="0">
                <a:latin typeface="Comic Sans MS" panose="030F0702030302020204" pitchFamily="66" charset="0"/>
              </a:rPr>
              <a:t> </a:t>
            </a:r>
          </a:p>
        </p:txBody>
      </p:sp>
      <p:pic>
        <p:nvPicPr>
          <p:cNvPr id="34822" name="Picture 3">
            <a:extLst>
              <a:ext uri="{FF2B5EF4-FFF2-40B4-BE49-F238E27FC236}">
                <a16:creationId xmlns:a16="http://schemas.microsoft.com/office/drawing/2014/main" id="{D8EF9838-D0CD-A320-530D-7982491D79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743200"/>
            <a:ext cx="4845086" cy="357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>
                    <a:clrChange>
                      <a:clrFrom>
                        <a:srgbClr val="FFFFFF"/>
                      </a:clrFrom>
                      <a:clrTo>
                        <a:srgbClr val="FFFFFF">
                          <a:alpha val="0"/>
                        </a:srgbClr>
                      </a:clrTo>
                    </a:clrChange>
                  </a:blip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" name="TextovéPole 7">
            <a:extLst>
              <a:ext uri="{FF2B5EF4-FFF2-40B4-BE49-F238E27FC236}">
                <a16:creationId xmlns:a16="http://schemas.microsoft.com/office/drawing/2014/main" id="{2FAFEF5D-D3AF-A6C6-116D-D8E9EDC8F0DA}"/>
              </a:ext>
            </a:extLst>
          </p:cNvPr>
          <p:cNvSpPr txBox="1"/>
          <p:nvPr/>
        </p:nvSpPr>
        <p:spPr>
          <a:xfrm>
            <a:off x="457200" y="762000"/>
            <a:ext cx="8458200" cy="2292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2000" b="1" dirty="0">
                <a:latin typeface="Comic Sans MS" panose="030F0702030302020204" pitchFamily="66" charset="0"/>
              </a:rPr>
              <a:t>TP followed with the</a:t>
            </a:r>
            <a:r>
              <a:rPr lang="en-US" sz="2000" dirty="0">
                <a:latin typeface="Comic Sans MS" panose="030F0702030302020204" pitchFamily="66" charset="0"/>
              </a:rPr>
              <a:t> </a:t>
            </a:r>
            <a:r>
              <a:rPr lang="en-US" sz="2000" b="1" dirty="0">
                <a:latin typeface="Comic Sans MS" panose="030F0702030302020204" pitchFamily="66" charset="0"/>
              </a:rPr>
              <a:t>third dredge‑up:</a:t>
            </a:r>
            <a:r>
              <a:rPr lang="en-US" sz="2000" dirty="0">
                <a:latin typeface="Comic Sans MS" panose="030F0702030302020204" pitchFamily="66" charset="0"/>
              </a:rPr>
              <a:t>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dirty="0">
                <a:latin typeface="Comic Sans MS" panose="030F0702030302020204" pitchFamily="66" charset="0"/>
              </a:rPr>
              <a:t>mixing event occurring after a convective He‑shell flash.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dirty="0">
                <a:latin typeface="Comic Sans MS" panose="030F0702030302020204" pitchFamily="66" charset="0"/>
              </a:rPr>
              <a:t>star’s deep convective envelope penetrates inward and brings material from the He‑</a:t>
            </a:r>
            <a:r>
              <a:rPr lang="en-US" sz="1800" dirty="0" err="1">
                <a:latin typeface="Comic Sans MS" panose="030F0702030302020204" pitchFamily="66" charset="0"/>
              </a:rPr>
              <a:t>intershell</a:t>
            </a:r>
            <a:r>
              <a:rPr lang="en-US" sz="1800" dirty="0">
                <a:latin typeface="Comic Sans MS" panose="030F0702030302020204" pitchFamily="66" charset="0"/>
              </a:rPr>
              <a:t> (products of He burning and s‑process nucleosynthesis) up to the stellar surface, altering surface composition (notably increasing C and s‑process element abundances).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1800" dirty="0">
              <a:latin typeface="Comic Sans MS" panose="030F0702030302020204" pitchFamily="66" charset="0"/>
            </a:endParaRPr>
          </a:p>
        </p:txBody>
      </p:sp>
      <p:sp>
        <p:nvSpPr>
          <p:cNvPr id="2" name="Ovál 1">
            <a:extLst>
              <a:ext uri="{FF2B5EF4-FFF2-40B4-BE49-F238E27FC236}">
                <a16:creationId xmlns:a16="http://schemas.microsoft.com/office/drawing/2014/main" id="{B3E79D06-3279-C85E-CDC5-1763CC501465}"/>
              </a:ext>
            </a:extLst>
          </p:cNvPr>
          <p:cNvSpPr/>
          <p:nvPr/>
        </p:nvSpPr>
        <p:spPr bwMode="auto">
          <a:xfrm>
            <a:off x="3200401" y="3810000"/>
            <a:ext cx="304799" cy="106680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3" name="Ovál 2">
            <a:extLst>
              <a:ext uri="{FF2B5EF4-FFF2-40B4-BE49-F238E27FC236}">
                <a16:creationId xmlns:a16="http://schemas.microsoft.com/office/drawing/2014/main" id="{9BAD6E63-A39D-9A08-0FF3-E0292127D370}"/>
              </a:ext>
            </a:extLst>
          </p:cNvPr>
          <p:cNvSpPr/>
          <p:nvPr/>
        </p:nvSpPr>
        <p:spPr bwMode="auto">
          <a:xfrm>
            <a:off x="1752601" y="3810000"/>
            <a:ext cx="304799" cy="106680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65412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Zástupný symbol pro datum 3">
            <a:extLst>
              <a:ext uri="{FF2B5EF4-FFF2-40B4-BE49-F238E27FC236}">
                <a16:creationId xmlns:a16="http://schemas.microsoft.com/office/drawing/2014/main" id="{C180609C-2DD9-5E61-EDEB-C17514A222F1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cs-CZ" sz="1400">
                <a:solidFill>
                  <a:srgbClr val="0033CC"/>
                </a:solidFill>
                <a:latin typeface="Comic Sans MS" panose="030F0702030302020204" pitchFamily="66" charset="0"/>
              </a:rPr>
              <a:t>ÚČJF MFF / Hejnice, 10.4.2026</a:t>
            </a:r>
            <a:endParaRPr kumimoji="0" lang="en-CA" altLang="cs-CZ" sz="1400">
              <a:solidFill>
                <a:srgbClr val="0033CC"/>
              </a:solidFill>
              <a:latin typeface="Comic Sans MS" panose="030F0702030302020204" pitchFamily="66" charset="0"/>
            </a:endParaRPr>
          </a:p>
        </p:txBody>
      </p:sp>
      <p:sp>
        <p:nvSpPr>
          <p:cNvPr id="36867" name="Rectangle 2">
            <a:extLst>
              <a:ext uri="{FF2B5EF4-FFF2-40B4-BE49-F238E27FC236}">
                <a16:creationId xmlns:a16="http://schemas.microsoft.com/office/drawing/2014/main" id="{E97FC328-57A8-178A-F2CA-624EA89DA7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24613" y="1828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36868" name="Rectangle 3">
            <a:extLst>
              <a:ext uri="{FF2B5EF4-FFF2-40B4-BE49-F238E27FC236}">
                <a16:creationId xmlns:a16="http://schemas.microsoft.com/office/drawing/2014/main" id="{9CB1FE0D-7EE8-4F1A-9CDF-273FDFCC7B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9613" y="5638800"/>
            <a:ext cx="306387" cy="306388"/>
          </a:xfrm>
          <a:prstGeom prst="rect">
            <a:avLst/>
          </a:prstGeom>
          <a:solidFill>
            <a:schemeClr val="tx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36869" name="Rectangle 4">
            <a:extLst>
              <a:ext uri="{FF2B5EF4-FFF2-40B4-BE49-F238E27FC236}">
                <a16:creationId xmlns:a16="http://schemas.microsoft.com/office/drawing/2014/main" id="{39DAB35D-F010-6A73-6341-70DF7B667A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1613" y="5257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36870" name="Rectangle 5">
            <a:extLst>
              <a:ext uri="{FF2B5EF4-FFF2-40B4-BE49-F238E27FC236}">
                <a16:creationId xmlns:a16="http://schemas.microsoft.com/office/drawing/2014/main" id="{B87E0FB2-E02A-C8D7-4968-BE428DD473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95613" y="4114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36871" name="Rectangle 6">
            <a:extLst>
              <a:ext uri="{FF2B5EF4-FFF2-40B4-BE49-F238E27FC236}">
                <a16:creationId xmlns:a16="http://schemas.microsoft.com/office/drawing/2014/main" id="{F4B757A3-E51F-58FC-CBBE-8AEF78C2DE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95613" y="4495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36872" name="Rectangle 7">
            <a:extLst>
              <a:ext uri="{FF2B5EF4-FFF2-40B4-BE49-F238E27FC236}">
                <a16:creationId xmlns:a16="http://schemas.microsoft.com/office/drawing/2014/main" id="{5A7A69B3-0E40-C2DA-53A0-E51385C3AE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9613" y="4876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36873" name="Rectangle 8">
            <a:extLst>
              <a:ext uri="{FF2B5EF4-FFF2-40B4-BE49-F238E27FC236}">
                <a16:creationId xmlns:a16="http://schemas.microsoft.com/office/drawing/2014/main" id="{FD9007BD-370B-920A-75DF-264DFC40DC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1613" y="4876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36874" name="Rectangle 9">
            <a:extLst>
              <a:ext uri="{FF2B5EF4-FFF2-40B4-BE49-F238E27FC236}">
                <a16:creationId xmlns:a16="http://schemas.microsoft.com/office/drawing/2014/main" id="{C06B63D7-66AE-2E03-C167-2EA7775F64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19613" y="3733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36875" name="Rectangle 10">
            <a:extLst>
              <a:ext uri="{FF2B5EF4-FFF2-40B4-BE49-F238E27FC236}">
                <a16:creationId xmlns:a16="http://schemas.microsoft.com/office/drawing/2014/main" id="{F3654661-934D-DF52-1443-F4DAF8DD0F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19613" y="4114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36876" name="Rectangle 11">
            <a:extLst>
              <a:ext uri="{FF2B5EF4-FFF2-40B4-BE49-F238E27FC236}">
                <a16:creationId xmlns:a16="http://schemas.microsoft.com/office/drawing/2014/main" id="{707A8957-03C4-E18C-CCC4-552E6776AD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05613" y="1066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36877" name="Rectangle 12">
            <a:extLst>
              <a:ext uri="{FF2B5EF4-FFF2-40B4-BE49-F238E27FC236}">
                <a16:creationId xmlns:a16="http://schemas.microsoft.com/office/drawing/2014/main" id="{BE0C580A-1881-0D87-C763-492D1553EE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67613" y="2590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36878" name="Rectangle 13">
            <a:extLst>
              <a:ext uri="{FF2B5EF4-FFF2-40B4-BE49-F238E27FC236}">
                <a16:creationId xmlns:a16="http://schemas.microsoft.com/office/drawing/2014/main" id="{7DF467DC-9F06-771B-92B5-F087AD88B4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43613" y="3352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36879" name="Rectangle 14">
            <a:extLst>
              <a:ext uri="{FF2B5EF4-FFF2-40B4-BE49-F238E27FC236}">
                <a16:creationId xmlns:a16="http://schemas.microsoft.com/office/drawing/2014/main" id="{C3260A47-152C-9B6D-EE51-5AAA9D79B7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19613" y="2590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36880" name="Rectangle 15">
            <a:extLst>
              <a:ext uri="{FF2B5EF4-FFF2-40B4-BE49-F238E27FC236}">
                <a16:creationId xmlns:a16="http://schemas.microsoft.com/office/drawing/2014/main" id="{5DE0EFF0-CB3E-AF18-A84D-0C223A2C2E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48613" y="1066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36881" name="Rectangle 16">
            <a:extLst>
              <a:ext uri="{FF2B5EF4-FFF2-40B4-BE49-F238E27FC236}">
                <a16:creationId xmlns:a16="http://schemas.microsoft.com/office/drawing/2014/main" id="{1AE6932E-B75F-3C27-4BEE-F249CE2098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0613" y="5638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36882" name="Rectangle 17">
            <a:extLst>
              <a:ext uri="{FF2B5EF4-FFF2-40B4-BE49-F238E27FC236}">
                <a16:creationId xmlns:a16="http://schemas.microsoft.com/office/drawing/2014/main" id="{CDB0688E-DEFC-87FD-AE5E-6072F64D45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1613" y="5638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36883" name="Rectangle 18">
            <a:extLst>
              <a:ext uri="{FF2B5EF4-FFF2-40B4-BE49-F238E27FC236}">
                <a16:creationId xmlns:a16="http://schemas.microsoft.com/office/drawing/2014/main" id="{88DD7E88-733D-C24E-00DB-3ECCC679A3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76613" y="4114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36884" name="Rectangle 19">
            <a:extLst>
              <a:ext uri="{FF2B5EF4-FFF2-40B4-BE49-F238E27FC236}">
                <a16:creationId xmlns:a16="http://schemas.microsoft.com/office/drawing/2014/main" id="{BA0CB4C5-0DA4-AC7A-F697-D6BCDCD520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33613" y="4114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36885" name="Rectangle 20">
            <a:extLst>
              <a:ext uri="{FF2B5EF4-FFF2-40B4-BE49-F238E27FC236}">
                <a16:creationId xmlns:a16="http://schemas.microsoft.com/office/drawing/2014/main" id="{0ED7B71D-B212-9DE5-D709-2A24C51D89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33613" y="4495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36886" name="Rectangle 21">
            <a:extLst>
              <a:ext uri="{FF2B5EF4-FFF2-40B4-BE49-F238E27FC236}">
                <a16:creationId xmlns:a16="http://schemas.microsoft.com/office/drawing/2014/main" id="{872E9C0F-A8DA-272C-C5F7-E3F37782CF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95613" y="4876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36887" name="Rectangle 22">
            <a:extLst>
              <a:ext uri="{FF2B5EF4-FFF2-40B4-BE49-F238E27FC236}">
                <a16:creationId xmlns:a16="http://schemas.microsoft.com/office/drawing/2014/main" id="{84DB7348-54D1-DA94-6954-FA3FE3CF7F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33613" y="4876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36888" name="Rectangle 23">
            <a:extLst>
              <a:ext uri="{FF2B5EF4-FFF2-40B4-BE49-F238E27FC236}">
                <a16:creationId xmlns:a16="http://schemas.microsoft.com/office/drawing/2014/main" id="{7A572434-8779-AC98-CCD7-C827A1E4A9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52613" y="4876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36889" name="Rectangle 24">
            <a:extLst>
              <a:ext uri="{FF2B5EF4-FFF2-40B4-BE49-F238E27FC236}">
                <a16:creationId xmlns:a16="http://schemas.microsoft.com/office/drawing/2014/main" id="{A9610650-D5DC-8ACD-3D75-272AA0D1AE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81613" y="1828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36890" name="Rectangle 25">
            <a:extLst>
              <a:ext uri="{FF2B5EF4-FFF2-40B4-BE49-F238E27FC236}">
                <a16:creationId xmlns:a16="http://schemas.microsoft.com/office/drawing/2014/main" id="{449BF31C-0A3A-7CA2-E52D-A729350FCA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57613" y="3352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36891" name="Rectangle 26">
            <a:extLst>
              <a:ext uri="{FF2B5EF4-FFF2-40B4-BE49-F238E27FC236}">
                <a16:creationId xmlns:a16="http://schemas.microsoft.com/office/drawing/2014/main" id="{97D536C8-2CAC-A1BD-5300-3311B7A9E2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57613" y="3733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36892" name="Rectangle 27">
            <a:extLst>
              <a:ext uri="{FF2B5EF4-FFF2-40B4-BE49-F238E27FC236}">
                <a16:creationId xmlns:a16="http://schemas.microsoft.com/office/drawing/2014/main" id="{4748CCE5-AC8F-6346-0D8B-CD3EEE3C45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57613" y="4114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36893" name="Rectangle 28">
            <a:extLst>
              <a:ext uri="{FF2B5EF4-FFF2-40B4-BE49-F238E27FC236}">
                <a16:creationId xmlns:a16="http://schemas.microsoft.com/office/drawing/2014/main" id="{9F38628C-52AF-D485-72FB-DA04861548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19613" y="3352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36894" name="Rectangle 29">
            <a:extLst>
              <a:ext uri="{FF2B5EF4-FFF2-40B4-BE49-F238E27FC236}">
                <a16:creationId xmlns:a16="http://schemas.microsoft.com/office/drawing/2014/main" id="{314CF92F-B9FF-ABEC-B0D8-F195F736DD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00613" y="3352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36895" name="Rectangle 30">
            <a:extLst>
              <a:ext uri="{FF2B5EF4-FFF2-40B4-BE49-F238E27FC236}">
                <a16:creationId xmlns:a16="http://schemas.microsoft.com/office/drawing/2014/main" id="{581A4FC3-ACA4-C19A-2EDF-47DFEDAE6F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81613" y="2590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36896" name="Rectangle 31">
            <a:extLst>
              <a:ext uri="{FF2B5EF4-FFF2-40B4-BE49-F238E27FC236}">
                <a16:creationId xmlns:a16="http://schemas.microsoft.com/office/drawing/2014/main" id="{6A952336-18CD-7400-2AB7-723AE88292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81613" y="2971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36897" name="Rectangle 32">
            <a:extLst>
              <a:ext uri="{FF2B5EF4-FFF2-40B4-BE49-F238E27FC236}">
                <a16:creationId xmlns:a16="http://schemas.microsoft.com/office/drawing/2014/main" id="{3ACB1873-C845-A638-8E4D-43665666C6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81613" y="3352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36898" name="Rectangle 33">
            <a:extLst>
              <a:ext uri="{FF2B5EF4-FFF2-40B4-BE49-F238E27FC236}">
                <a16:creationId xmlns:a16="http://schemas.microsoft.com/office/drawing/2014/main" id="{24BFC14E-1C7A-2E6F-6B85-E785C806DA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62613" y="2590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36899" name="Rectangle 34">
            <a:extLst>
              <a:ext uri="{FF2B5EF4-FFF2-40B4-BE49-F238E27FC236}">
                <a16:creationId xmlns:a16="http://schemas.microsoft.com/office/drawing/2014/main" id="{4126A6D4-2077-A51D-826A-767C8427E8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43613" y="1828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36900" name="Rectangle 35">
            <a:extLst>
              <a:ext uri="{FF2B5EF4-FFF2-40B4-BE49-F238E27FC236}">
                <a16:creationId xmlns:a16="http://schemas.microsoft.com/office/drawing/2014/main" id="{8D77DD1F-18AA-4C05-8728-06EAC01D11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43613" y="2209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36901" name="Rectangle 36">
            <a:extLst>
              <a:ext uri="{FF2B5EF4-FFF2-40B4-BE49-F238E27FC236}">
                <a16:creationId xmlns:a16="http://schemas.microsoft.com/office/drawing/2014/main" id="{02D984EF-4A5D-C9C6-0238-CBA1F57188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43613" y="2590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36902" name="Rectangle 37">
            <a:extLst>
              <a:ext uri="{FF2B5EF4-FFF2-40B4-BE49-F238E27FC236}">
                <a16:creationId xmlns:a16="http://schemas.microsoft.com/office/drawing/2014/main" id="{7DFCFF58-5601-ACD4-FC0C-90E3CC6B50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05613" y="1828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36903" name="Rectangle 38">
            <a:extLst>
              <a:ext uri="{FF2B5EF4-FFF2-40B4-BE49-F238E27FC236}">
                <a16:creationId xmlns:a16="http://schemas.microsoft.com/office/drawing/2014/main" id="{866F146E-128B-9763-9037-CF3BAD846C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05613" y="2209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36904" name="Rectangle 39">
            <a:extLst>
              <a:ext uri="{FF2B5EF4-FFF2-40B4-BE49-F238E27FC236}">
                <a16:creationId xmlns:a16="http://schemas.microsoft.com/office/drawing/2014/main" id="{37D995CF-FB04-4AFC-7353-A04453A2F6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05613" y="2590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36905" name="Rectangle 40">
            <a:extLst>
              <a:ext uri="{FF2B5EF4-FFF2-40B4-BE49-F238E27FC236}">
                <a16:creationId xmlns:a16="http://schemas.microsoft.com/office/drawing/2014/main" id="{E5207F1C-223C-FD17-2201-D0EA318A9B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86613" y="1828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36906" name="Rectangle 41">
            <a:extLst>
              <a:ext uri="{FF2B5EF4-FFF2-40B4-BE49-F238E27FC236}">
                <a16:creationId xmlns:a16="http://schemas.microsoft.com/office/drawing/2014/main" id="{8D93A83C-EFC2-AD0F-D6BB-3D48E557B5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67613" y="1066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36907" name="Rectangle 42">
            <a:extLst>
              <a:ext uri="{FF2B5EF4-FFF2-40B4-BE49-F238E27FC236}">
                <a16:creationId xmlns:a16="http://schemas.microsoft.com/office/drawing/2014/main" id="{0FDE6149-2BAA-9E80-FA7F-DA7D8019A9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67613" y="1447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36908" name="Rectangle 43">
            <a:extLst>
              <a:ext uri="{FF2B5EF4-FFF2-40B4-BE49-F238E27FC236}">
                <a16:creationId xmlns:a16="http://schemas.microsoft.com/office/drawing/2014/main" id="{FACDD220-91BB-A912-EBFB-2469D960E8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67613" y="1828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36909" name="Rectangle 44">
            <a:extLst>
              <a:ext uri="{FF2B5EF4-FFF2-40B4-BE49-F238E27FC236}">
                <a16:creationId xmlns:a16="http://schemas.microsoft.com/office/drawing/2014/main" id="{D4DA73CD-27D2-62BE-57F9-76123E1DFA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29613" y="1066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36910" name="Rectangle 45">
            <a:extLst>
              <a:ext uri="{FF2B5EF4-FFF2-40B4-BE49-F238E27FC236}">
                <a16:creationId xmlns:a16="http://schemas.microsoft.com/office/drawing/2014/main" id="{F62BB055-46C0-5355-CBAD-F5C48195FA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29613" y="1447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36911" name="Rectangle 46">
            <a:extLst>
              <a:ext uri="{FF2B5EF4-FFF2-40B4-BE49-F238E27FC236}">
                <a16:creationId xmlns:a16="http://schemas.microsoft.com/office/drawing/2014/main" id="{AEE32F5A-D725-BFA1-ECF5-9F995CF749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29613" y="1828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36912" name="Text Box 47">
            <a:extLst>
              <a:ext uri="{FF2B5EF4-FFF2-40B4-BE49-F238E27FC236}">
                <a16:creationId xmlns:a16="http://schemas.microsoft.com/office/drawing/2014/main" id="{C24B46C7-67D8-67B4-60EA-53483C741C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413" y="5614988"/>
            <a:ext cx="4778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6" tIns="45719" rIns="91436" bIns="45719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cs-CZ" sz="2000">
                <a:latin typeface="Comic Sans MS" panose="030F0702030302020204" pitchFamily="66" charset="0"/>
              </a:rPr>
              <a:t>Fe</a:t>
            </a:r>
          </a:p>
        </p:txBody>
      </p:sp>
      <p:sp>
        <p:nvSpPr>
          <p:cNvPr id="36913" name="Text Box 48">
            <a:extLst>
              <a:ext uri="{FF2B5EF4-FFF2-40B4-BE49-F238E27FC236}">
                <a16:creationId xmlns:a16="http://schemas.microsoft.com/office/drawing/2014/main" id="{40D6EAB6-9490-AF57-1F9A-3995B069EF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413" y="5233988"/>
            <a:ext cx="4699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6" tIns="45719" rIns="91436" bIns="45719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cs-CZ" sz="2000">
                <a:latin typeface="Comic Sans MS" panose="030F0702030302020204" pitchFamily="66" charset="0"/>
              </a:rPr>
              <a:t>Co</a:t>
            </a:r>
          </a:p>
        </p:txBody>
      </p:sp>
      <p:sp>
        <p:nvSpPr>
          <p:cNvPr id="36914" name="Text Box 49">
            <a:extLst>
              <a:ext uri="{FF2B5EF4-FFF2-40B4-BE49-F238E27FC236}">
                <a16:creationId xmlns:a16="http://schemas.microsoft.com/office/drawing/2014/main" id="{9C2DA41F-BED4-610C-DF54-0A64B8F3EB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413" y="4852988"/>
            <a:ext cx="4587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6" tIns="45719" rIns="91436" bIns="45719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cs-CZ" sz="2000">
                <a:latin typeface="Comic Sans MS" panose="030F0702030302020204" pitchFamily="66" charset="0"/>
              </a:rPr>
              <a:t>Ni</a:t>
            </a:r>
          </a:p>
        </p:txBody>
      </p:sp>
      <p:sp>
        <p:nvSpPr>
          <p:cNvPr id="36915" name="Text Box 50">
            <a:extLst>
              <a:ext uri="{FF2B5EF4-FFF2-40B4-BE49-F238E27FC236}">
                <a16:creationId xmlns:a16="http://schemas.microsoft.com/office/drawing/2014/main" id="{620F3CDC-EA3B-70E9-4386-5226E21476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67413" y="1423988"/>
            <a:ext cx="4953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6" tIns="45719" rIns="91436" bIns="45719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cs-CZ" sz="2000">
                <a:latin typeface="Comic Sans MS" panose="030F0702030302020204" pitchFamily="66" charset="0"/>
              </a:rPr>
              <a:t>Rb</a:t>
            </a:r>
          </a:p>
        </p:txBody>
      </p:sp>
      <p:sp>
        <p:nvSpPr>
          <p:cNvPr id="36916" name="Text Box 51">
            <a:extLst>
              <a:ext uri="{FF2B5EF4-FFF2-40B4-BE49-F238E27FC236}">
                <a16:creationId xmlns:a16="http://schemas.microsoft.com/office/drawing/2014/main" id="{B99E1BB6-F51B-22CB-E371-A3CAA0EE4A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43213" y="3709988"/>
            <a:ext cx="4873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6" tIns="45719" rIns="91436" bIns="45719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cs-CZ" sz="2000">
                <a:latin typeface="Comic Sans MS" panose="030F0702030302020204" pitchFamily="66" charset="0"/>
              </a:rPr>
              <a:t>Ga</a:t>
            </a:r>
          </a:p>
        </p:txBody>
      </p:sp>
      <p:sp>
        <p:nvSpPr>
          <p:cNvPr id="36917" name="Text Box 52">
            <a:extLst>
              <a:ext uri="{FF2B5EF4-FFF2-40B4-BE49-F238E27FC236}">
                <a16:creationId xmlns:a16="http://schemas.microsoft.com/office/drawing/2014/main" id="{A9D7F69A-FD0A-9EA2-4059-B9B8526D2E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43213" y="3328988"/>
            <a:ext cx="4968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6" tIns="45719" rIns="91436" bIns="45719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cs-CZ" sz="2000">
                <a:latin typeface="Comic Sans MS" panose="030F0702030302020204" pitchFamily="66" charset="0"/>
              </a:rPr>
              <a:t>Ge</a:t>
            </a:r>
          </a:p>
        </p:txBody>
      </p:sp>
      <p:sp>
        <p:nvSpPr>
          <p:cNvPr id="36918" name="Text Box 53">
            <a:extLst>
              <a:ext uri="{FF2B5EF4-FFF2-40B4-BE49-F238E27FC236}">
                <a16:creationId xmlns:a16="http://schemas.microsoft.com/office/drawing/2014/main" id="{4D3C4F99-5345-03D3-3CB3-B9E20FE86B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9213" y="4090988"/>
            <a:ext cx="4937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6" tIns="45719" rIns="91436" bIns="45719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cs-CZ" sz="2000">
                <a:latin typeface="Comic Sans MS" panose="030F0702030302020204" pitchFamily="66" charset="0"/>
              </a:rPr>
              <a:t>Zn</a:t>
            </a:r>
          </a:p>
        </p:txBody>
      </p:sp>
      <p:sp>
        <p:nvSpPr>
          <p:cNvPr id="36919" name="Text Box 54">
            <a:extLst>
              <a:ext uri="{FF2B5EF4-FFF2-40B4-BE49-F238E27FC236}">
                <a16:creationId xmlns:a16="http://schemas.microsoft.com/office/drawing/2014/main" id="{FD2034F2-02D9-7CA2-1C68-067196DDBF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9213" y="4471988"/>
            <a:ext cx="4683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6" tIns="45719" rIns="91436" bIns="45719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cs-CZ" sz="2000">
                <a:latin typeface="Comic Sans MS" panose="030F0702030302020204" pitchFamily="66" charset="0"/>
              </a:rPr>
              <a:t>Cu</a:t>
            </a:r>
          </a:p>
        </p:txBody>
      </p:sp>
      <p:sp>
        <p:nvSpPr>
          <p:cNvPr id="36920" name="Text Box 55">
            <a:extLst>
              <a:ext uri="{FF2B5EF4-FFF2-40B4-BE49-F238E27FC236}">
                <a16:creationId xmlns:a16="http://schemas.microsoft.com/office/drawing/2014/main" id="{8466CA0F-4DDD-A827-D78B-A8D8D4888A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81413" y="2566988"/>
            <a:ext cx="5000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6" tIns="45719" rIns="91436" bIns="45719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cs-CZ" sz="2000">
                <a:latin typeface="Comic Sans MS" panose="030F0702030302020204" pitchFamily="66" charset="0"/>
              </a:rPr>
              <a:t>Se</a:t>
            </a:r>
          </a:p>
        </p:txBody>
      </p:sp>
      <p:sp>
        <p:nvSpPr>
          <p:cNvPr id="36921" name="Text Box 56">
            <a:extLst>
              <a:ext uri="{FF2B5EF4-FFF2-40B4-BE49-F238E27FC236}">
                <a16:creationId xmlns:a16="http://schemas.microsoft.com/office/drawing/2014/main" id="{822C1E84-DF72-A9F8-8829-8B5E371C68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43413" y="2185988"/>
            <a:ext cx="4667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6" tIns="45719" rIns="91436" bIns="45719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cs-CZ" sz="2000">
                <a:latin typeface="Comic Sans MS" panose="030F0702030302020204" pitchFamily="66" charset="0"/>
              </a:rPr>
              <a:t>Br</a:t>
            </a:r>
          </a:p>
        </p:txBody>
      </p:sp>
      <p:sp>
        <p:nvSpPr>
          <p:cNvPr id="36922" name="Text Box 57">
            <a:extLst>
              <a:ext uri="{FF2B5EF4-FFF2-40B4-BE49-F238E27FC236}">
                <a16:creationId xmlns:a16="http://schemas.microsoft.com/office/drawing/2014/main" id="{5BD8956B-6A61-EC9A-27BA-4E7DAA017F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81413" y="2947988"/>
            <a:ext cx="4937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6" tIns="45719" rIns="91436" bIns="45719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cs-CZ" sz="2000">
                <a:latin typeface="Comic Sans MS" panose="030F0702030302020204" pitchFamily="66" charset="0"/>
              </a:rPr>
              <a:t>As</a:t>
            </a:r>
          </a:p>
        </p:txBody>
      </p:sp>
      <p:sp>
        <p:nvSpPr>
          <p:cNvPr id="36923" name="Text Box 58">
            <a:extLst>
              <a:ext uri="{FF2B5EF4-FFF2-40B4-BE49-F238E27FC236}">
                <a16:creationId xmlns:a16="http://schemas.microsoft.com/office/drawing/2014/main" id="{A3FC4FED-70F9-4085-982F-526BECE968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67413" y="1042988"/>
            <a:ext cx="482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6" tIns="45719" rIns="91436" bIns="45719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cs-CZ" sz="2000">
                <a:latin typeface="Comic Sans MS" panose="030F0702030302020204" pitchFamily="66" charset="0"/>
              </a:rPr>
              <a:t>Sr</a:t>
            </a:r>
          </a:p>
        </p:txBody>
      </p:sp>
      <p:sp>
        <p:nvSpPr>
          <p:cNvPr id="36924" name="Text Box 59">
            <a:extLst>
              <a:ext uri="{FF2B5EF4-FFF2-40B4-BE49-F238E27FC236}">
                <a16:creationId xmlns:a16="http://schemas.microsoft.com/office/drawing/2014/main" id="{96057E48-6F55-F652-1773-D8AD6AC67D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43413" y="1804988"/>
            <a:ext cx="4619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6" tIns="45719" rIns="91436" bIns="45719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cs-CZ" sz="2000">
                <a:latin typeface="Comic Sans MS" panose="030F0702030302020204" pitchFamily="66" charset="0"/>
              </a:rPr>
              <a:t>Kr</a:t>
            </a:r>
          </a:p>
        </p:txBody>
      </p:sp>
      <p:sp>
        <p:nvSpPr>
          <p:cNvPr id="834620" name="Line 60">
            <a:extLst>
              <a:ext uri="{FF2B5EF4-FFF2-40B4-BE49-F238E27FC236}">
                <a16:creationId xmlns:a16="http://schemas.microsoft.com/office/drawing/2014/main" id="{1B68522D-1A4C-64E3-979A-211106BD0B86}"/>
              </a:ext>
            </a:extLst>
          </p:cNvPr>
          <p:cNvSpPr>
            <a:spLocks noChangeShapeType="1"/>
          </p:cNvSpPr>
          <p:nvPr/>
        </p:nvSpPr>
        <p:spPr bwMode="auto">
          <a:xfrm>
            <a:off x="862013" y="5791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4621" name="Line 61">
            <a:extLst>
              <a:ext uri="{FF2B5EF4-FFF2-40B4-BE49-F238E27FC236}">
                <a16:creationId xmlns:a16="http://schemas.microsoft.com/office/drawing/2014/main" id="{BABBF7E8-B6F3-2D97-69C6-4B22757D01D0}"/>
              </a:ext>
            </a:extLst>
          </p:cNvPr>
          <p:cNvSpPr>
            <a:spLocks noChangeShapeType="1"/>
          </p:cNvSpPr>
          <p:nvPr/>
        </p:nvSpPr>
        <p:spPr bwMode="auto">
          <a:xfrm>
            <a:off x="1243013" y="5791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4622" name="Line 62">
            <a:extLst>
              <a:ext uri="{FF2B5EF4-FFF2-40B4-BE49-F238E27FC236}">
                <a16:creationId xmlns:a16="http://schemas.microsoft.com/office/drawing/2014/main" id="{B8D7B5C5-A0BE-F3CB-D39D-3D533B2F2A39}"/>
              </a:ext>
            </a:extLst>
          </p:cNvPr>
          <p:cNvSpPr>
            <a:spLocks noChangeShapeType="1"/>
          </p:cNvSpPr>
          <p:nvPr/>
        </p:nvSpPr>
        <p:spPr bwMode="auto">
          <a:xfrm>
            <a:off x="1624013" y="5791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4623" name="Line 63">
            <a:extLst>
              <a:ext uri="{FF2B5EF4-FFF2-40B4-BE49-F238E27FC236}">
                <a16:creationId xmlns:a16="http://schemas.microsoft.com/office/drawing/2014/main" id="{36D153E8-FFA5-7723-1D36-43F7DD8ED1CA}"/>
              </a:ext>
            </a:extLst>
          </p:cNvPr>
          <p:cNvSpPr>
            <a:spLocks noChangeShapeType="1"/>
          </p:cNvSpPr>
          <p:nvPr/>
        </p:nvSpPr>
        <p:spPr bwMode="auto">
          <a:xfrm>
            <a:off x="1624013" y="5029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4624" name="Line 64">
            <a:extLst>
              <a:ext uri="{FF2B5EF4-FFF2-40B4-BE49-F238E27FC236}">
                <a16:creationId xmlns:a16="http://schemas.microsoft.com/office/drawing/2014/main" id="{0ADBF7DF-798C-2B0D-0101-5679AFF04B77}"/>
              </a:ext>
            </a:extLst>
          </p:cNvPr>
          <p:cNvSpPr>
            <a:spLocks noChangeShapeType="1"/>
          </p:cNvSpPr>
          <p:nvPr/>
        </p:nvSpPr>
        <p:spPr bwMode="auto">
          <a:xfrm>
            <a:off x="2005013" y="5029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4625" name="Line 65">
            <a:extLst>
              <a:ext uri="{FF2B5EF4-FFF2-40B4-BE49-F238E27FC236}">
                <a16:creationId xmlns:a16="http://schemas.microsoft.com/office/drawing/2014/main" id="{4E72D462-C666-FA28-2651-0086172C3C0E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1624013" y="5410200"/>
            <a:ext cx="381000" cy="381000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4626" name="Line 66">
            <a:extLst>
              <a:ext uri="{FF2B5EF4-FFF2-40B4-BE49-F238E27FC236}">
                <a16:creationId xmlns:a16="http://schemas.microsoft.com/office/drawing/2014/main" id="{081CDADC-785A-641A-787C-9FDC777B8C4D}"/>
              </a:ext>
            </a:extLst>
          </p:cNvPr>
          <p:cNvSpPr>
            <a:spLocks noChangeShapeType="1"/>
          </p:cNvSpPr>
          <p:nvPr/>
        </p:nvSpPr>
        <p:spPr bwMode="auto">
          <a:xfrm>
            <a:off x="2386013" y="5029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4627" name="Line 67">
            <a:extLst>
              <a:ext uri="{FF2B5EF4-FFF2-40B4-BE49-F238E27FC236}">
                <a16:creationId xmlns:a16="http://schemas.microsoft.com/office/drawing/2014/main" id="{F6BCBC94-3D70-B192-3298-D3B6C4052B01}"/>
              </a:ext>
            </a:extLst>
          </p:cNvPr>
          <p:cNvSpPr>
            <a:spLocks noChangeShapeType="1"/>
          </p:cNvSpPr>
          <p:nvPr/>
        </p:nvSpPr>
        <p:spPr bwMode="auto">
          <a:xfrm>
            <a:off x="3910013" y="4267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4628" name="Line 68">
            <a:extLst>
              <a:ext uri="{FF2B5EF4-FFF2-40B4-BE49-F238E27FC236}">
                <a16:creationId xmlns:a16="http://schemas.microsoft.com/office/drawing/2014/main" id="{5D62F8B3-7987-C352-D705-A038D60C16A2}"/>
              </a:ext>
            </a:extLst>
          </p:cNvPr>
          <p:cNvSpPr>
            <a:spLocks noChangeShapeType="1"/>
          </p:cNvSpPr>
          <p:nvPr/>
        </p:nvSpPr>
        <p:spPr bwMode="auto">
          <a:xfrm>
            <a:off x="3148013" y="4648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4629" name="Line 69">
            <a:extLst>
              <a:ext uri="{FF2B5EF4-FFF2-40B4-BE49-F238E27FC236}">
                <a16:creationId xmlns:a16="http://schemas.microsoft.com/office/drawing/2014/main" id="{9AD49769-2412-B462-7B9E-8B34CEDC130A}"/>
              </a:ext>
            </a:extLst>
          </p:cNvPr>
          <p:cNvSpPr>
            <a:spLocks noChangeShapeType="1"/>
          </p:cNvSpPr>
          <p:nvPr/>
        </p:nvSpPr>
        <p:spPr bwMode="auto">
          <a:xfrm>
            <a:off x="3148013" y="5029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4630" name="Line 70">
            <a:extLst>
              <a:ext uri="{FF2B5EF4-FFF2-40B4-BE49-F238E27FC236}">
                <a16:creationId xmlns:a16="http://schemas.microsoft.com/office/drawing/2014/main" id="{04027255-6A72-8779-88B0-816D20DF6656}"/>
              </a:ext>
            </a:extLst>
          </p:cNvPr>
          <p:cNvSpPr>
            <a:spLocks noChangeShapeType="1"/>
          </p:cNvSpPr>
          <p:nvPr/>
        </p:nvSpPr>
        <p:spPr bwMode="auto">
          <a:xfrm>
            <a:off x="1624013" y="5410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4631" name="Line 71">
            <a:extLst>
              <a:ext uri="{FF2B5EF4-FFF2-40B4-BE49-F238E27FC236}">
                <a16:creationId xmlns:a16="http://schemas.microsoft.com/office/drawing/2014/main" id="{04BD8FB5-D855-92CA-69A4-15268DCDEEBC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148013" y="4648200"/>
            <a:ext cx="381000" cy="381000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4632" name="Line 72">
            <a:extLst>
              <a:ext uri="{FF2B5EF4-FFF2-40B4-BE49-F238E27FC236}">
                <a16:creationId xmlns:a16="http://schemas.microsoft.com/office/drawing/2014/main" id="{016A559C-632B-1E8F-53FF-94061F86FFBA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1624013" y="5029200"/>
            <a:ext cx="381000" cy="381000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4633" name="Line 73">
            <a:extLst>
              <a:ext uri="{FF2B5EF4-FFF2-40B4-BE49-F238E27FC236}">
                <a16:creationId xmlns:a16="http://schemas.microsoft.com/office/drawing/2014/main" id="{96917A78-4BD0-E594-2C92-9B05C729F567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148013" y="4267200"/>
            <a:ext cx="381000" cy="381000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834634" name="Group 74">
            <a:extLst>
              <a:ext uri="{FF2B5EF4-FFF2-40B4-BE49-F238E27FC236}">
                <a16:creationId xmlns:a16="http://schemas.microsoft.com/office/drawing/2014/main" id="{C7656A1D-46A3-52E4-67BB-7204661C2D70}"/>
              </a:ext>
            </a:extLst>
          </p:cNvPr>
          <p:cNvGrpSpPr>
            <a:grpSpLocks/>
          </p:cNvGrpSpPr>
          <p:nvPr/>
        </p:nvGrpSpPr>
        <p:grpSpPr bwMode="auto">
          <a:xfrm>
            <a:off x="2386013" y="4648200"/>
            <a:ext cx="762000" cy="381000"/>
            <a:chOff x="1344" y="3312"/>
            <a:chExt cx="480" cy="240"/>
          </a:xfrm>
        </p:grpSpPr>
        <p:sp>
          <p:nvSpPr>
            <p:cNvPr id="37004" name="Line 75">
              <a:extLst>
                <a:ext uri="{FF2B5EF4-FFF2-40B4-BE49-F238E27FC236}">
                  <a16:creationId xmlns:a16="http://schemas.microsoft.com/office/drawing/2014/main" id="{98559C87-A403-A472-8086-34DF96AA37F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84" y="3552"/>
              <a:ext cx="240" cy="0"/>
            </a:xfrm>
            <a:prstGeom prst="line">
              <a:avLst/>
            </a:prstGeom>
            <a:noFill/>
            <a:ln w="76200">
              <a:solidFill>
                <a:srgbClr val="00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005" name="Line 76">
              <a:extLst>
                <a:ext uri="{FF2B5EF4-FFF2-40B4-BE49-F238E27FC236}">
                  <a16:creationId xmlns:a16="http://schemas.microsoft.com/office/drawing/2014/main" id="{425D613A-F978-724E-7028-F5420C8631D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344" y="3312"/>
              <a:ext cx="240" cy="240"/>
            </a:xfrm>
            <a:prstGeom prst="line">
              <a:avLst/>
            </a:prstGeom>
            <a:noFill/>
            <a:ln w="76200">
              <a:solidFill>
                <a:srgbClr val="0000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34637" name="Line 77">
            <a:extLst>
              <a:ext uri="{FF2B5EF4-FFF2-40B4-BE49-F238E27FC236}">
                <a16:creationId xmlns:a16="http://schemas.microsoft.com/office/drawing/2014/main" id="{035D9C90-771C-77A3-B4C6-4EE3E84AFD3C}"/>
              </a:ext>
            </a:extLst>
          </p:cNvPr>
          <p:cNvSpPr>
            <a:spLocks noChangeShapeType="1"/>
          </p:cNvSpPr>
          <p:nvPr/>
        </p:nvSpPr>
        <p:spPr bwMode="auto">
          <a:xfrm>
            <a:off x="4672013" y="3886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4638" name="Line 78">
            <a:extLst>
              <a:ext uri="{FF2B5EF4-FFF2-40B4-BE49-F238E27FC236}">
                <a16:creationId xmlns:a16="http://schemas.microsoft.com/office/drawing/2014/main" id="{D2148408-8A42-77B8-0531-76634D065DC8}"/>
              </a:ext>
            </a:extLst>
          </p:cNvPr>
          <p:cNvSpPr>
            <a:spLocks noChangeShapeType="1"/>
          </p:cNvSpPr>
          <p:nvPr/>
        </p:nvSpPr>
        <p:spPr bwMode="auto">
          <a:xfrm>
            <a:off x="2386013" y="4267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4639" name="Line 79">
            <a:extLst>
              <a:ext uri="{FF2B5EF4-FFF2-40B4-BE49-F238E27FC236}">
                <a16:creationId xmlns:a16="http://schemas.microsoft.com/office/drawing/2014/main" id="{5BF20173-28AC-6B24-0791-ED49ABF18C90}"/>
              </a:ext>
            </a:extLst>
          </p:cNvPr>
          <p:cNvSpPr>
            <a:spLocks noChangeShapeType="1"/>
          </p:cNvSpPr>
          <p:nvPr/>
        </p:nvSpPr>
        <p:spPr bwMode="auto">
          <a:xfrm>
            <a:off x="2386013" y="4648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4640" name="Line 80">
            <a:extLst>
              <a:ext uri="{FF2B5EF4-FFF2-40B4-BE49-F238E27FC236}">
                <a16:creationId xmlns:a16="http://schemas.microsoft.com/office/drawing/2014/main" id="{917D56C1-C590-1663-F29C-38A9CBA7E28D}"/>
              </a:ext>
            </a:extLst>
          </p:cNvPr>
          <p:cNvSpPr>
            <a:spLocks noChangeShapeType="1"/>
          </p:cNvSpPr>
          <p:nvPr/>
        </p:nvSpPr>
        <p:spPr bwMode="auto">
          <a:xfrm>
            <a:off x="3529013" y="4267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4641" name="Line 81">
            <a:extLst>
              <a:ext uri="{FF2B5EF4-FFF2-40B4-BE49-F238E27FC236}">
                <a16:creationId xmlns:a16="http://schemas.microsoft.com/office/drawing/2014/main" id="{4F6AB2BD-867D-BA89-941B-93C01640130B}"/>
              </a:ext>
            </a:extLst>
          </p:cNvPr>
          <p:cNvSpPr>
            <a:spLocks noChangeShapeType="1"/>
          </p:cNvSpPr>
          <p:nvPr/>
        </p:nvSpPr>
        <p:spPr bwMode="auto">
          <a:xfrm>
            <a:off x="3148013" y="4267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4642" name="Line 82">
            <a:extLst>
              <a:ext uri="{FF2B5EF4-FFF2-40B4-BE49-F238E27FC236}">
                <a16:creationId xmlns:a16="http://schemas.microsoft.com/office/drawing/2014/main" id="{0AA4BD04-756A-554B-231B-ED0FDCEE86F8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910013" y="3505200"/>
            <a:ext cx="381000" cy="381000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4643" name="Line 83">
            <a:extLst>
              <a:ext uri="{FF2B5EF4-FFF2-40B4-BE49-F238E27FC236}">
                <a16:creationId xmlns:a16="http://schemas.microsoft.com/office/drawing/2014/main" id="{EDB3261D-A476-D577-CFD4-270033689B1C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910013" y="3886200"/>
            <a:ext cx="381000" cy="381000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4644" name="Line 84">
            <a:extLst>
              <a:ext uri="{FF2B5EF4-FFF2-40B4-BE49-F238E27FC236}">
                <a16:creationId xmlns:a16="http://schemas.microsoft.com/office/drawing/2014/main" id="{18E91F8F-E3D2-5FD4-05D0-9D03E2C7226B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291013" y="3505200"/>
            <a:ext cx="381000" cy="381000"/>
          </a:xfrm>
          <a:prstGeom prst="line">
            <a:avLst/>
          </a:prstGeom>
          <a:noFill/>
          <a:ln w="762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834645" name="Group 85">
            <a:extLst>
              <a:ext uri="{FF2B5EF4-FFF2-40B4-BE49-F238E27FC236}">
                <a16:creationId xmlns:a16="http://schemas.microsoft.com/office/drawing/2014/main" id="{80A9B3EF-2A33-808A-2DA8-EA9E675DFDC7}"/>
              </a:ext>
            </a:extLst>
          </p:cNvPr>
          <p:cNvGrpSpPr>
            <a:grpSpLocks/>
          </p:cNvGrpSpPr>
          <p:nvPr/>
        </p:nvGrpSpPr>
        <p:grpSpPr bwMode="auto">
          <a:xfrm>
            <a:off x="2386013" y="4267200"/>
            <a:ext cx="762000" cy="762000"/>
            <a:chOff x="1344" y="3072"/>
            <a:chExt cx="480" cy="480"/>
          </a:xfrm>
        </p:grpSpPr>
        <p:sp>
          <p:nvSpPr>
            <p:cNvPr id="37002" name="Line 86">
              <a:extLst>
                <a:ext uri="{FF2B5EF4-FFF2-40B4-BE49-F238E27FC236}">
                  <a16:creationId xmlns:a16="http://schemas.microsoft.com/office/drawing/2014/main" id="{13741581-DF3C-54DD-93AE-32871A674CE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344" y="3072"/>
              <a:ext cx="240" cy="240"/>
            </a:xfrm>
            <a:prstGeom prst="line">
              <a:avLst/>
            </a:prstGeom>
            <a:noFill/>
            <a:ln w="76200">
              <a:solidFill>
                <a:srgbClr val="0000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003" name="Line 87">
              <a:extLst>
                <a:ext uri="{FF2B5EF4-FFF2-40B4-BE49-F238E27FC236}">
                  <a16:creationId xmlns:a16="http://schemas.microsoft.com/office/drawing/2014/main" id="{505CE1AF-9243-B401-05D4-6DAF69641BF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584" y="3312"/>
              <a:ext cx="240" cy="240"/>
            </a:xfrm>
            <a:prstGeom prst="line">
              <a:avLst/>
            </a:prstGeom>
            <a:noFill/>
            <a:ln w="76200">
              <a:solidFill>
                <a:srgbClr val="CC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34648" name="Line 88">
            <a:extLst>
              <a:ext uri="{FF2B5EF4-FFF2-40B4-BE49-F238E27FC236}">
                <a16:creationId xmlns:a16="http://schemas.microsoft.com/office/drawing/2014/main" id="{84558400-4BFC-5451-149F-C3F160DECD17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2767013" y="4267200"/>
            <a:ext cx="381000" cy="381000"/>
          </a:xfrm>
          <a:prstGeom prst="line">
            <a:avLst/>
          </a:prstGeom>
          <a:noFill/>
          <a:ln w="762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4649" name="Line 89">
            <a:extLst>
              <a:ext uri="{FF2B5EF4-FFF2-40B4-BE49-F238E27FC236}">
                <a16:creationId xmlns:a16="http://schemas.microsoft.com/office/drawing/2014/main" id="{2179001D-235C-15DA-01CB-3ACC237DCB71}"/>
              </a:ext>
            </a:extLst>
          </p:cNvPr>
          <p:cNvSpPr>
            <a:spLocks noChangeShapeType="1"/>
          </p:cNvSpPr>
          <p:nvPr/>
        </p:nvSpPr>
        <p:spPr bwMode="auto">
          <a:xfrm>
            <a:off x="6196013" y="2362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4650" name="Line 90">
            <a:extLst>
              <a:ext uri="{FF2B5EF4-FFF2-40B4-BE49-F238E27FC236}">
                <a16:creationId xmlns:a16="http://schemas.microsoft.com/office/drawing/2014/main" id="{A679F705-6614-5BA6-CCB6-8DBEBAB7BB4C}"/>
              </a:ext>
            </a:extLst>
          </p:cNvPr>
          <p:cNvSpPr>
            <a:spLocks noChangeShapeType="1"/>
          </p:cNvSpPr>
          <p:nvPr/>
        </p:nvSpPr>
        <p:spPr bwMode="auto">
          <a:xfrm>
            <a:off x="5434013" y="3124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4651" name="Line 91">
            <a:extLst>
              <a:ext uri="{FF2B5EF4-FFF2-40B4-BE49-F238E27FC236}">
                <a16:creationId xmlns:a16="http://schemas.microsoft.com/office/drawing/2014/main" id="{B079E574-7E9E-D3E2-E531-53A92333A305}"/>
              </a:ext>
            </a:extLst>
          </p:cNvPr>
          <p:cNvSpPr>
            <a:spLocks noChangeShapeType="1"/>
          </p:cNvSpPr>
          <p:nvPr/>
        </p:nvSpPr>
        <p:spPr bwMode="auto">
          <a:xfrm>
            <a:off x="5434013" y="3505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4652" name="Line 92">
            <a:extLst>
              <a:ext uri="{FF2B5EF4-FFF2-40B4-BE49-F238E27FC236}">
                <a16:creationId xmlns:a16="http://schemas.microsoft.com/office/drawing/2014/main" id="{DFF92847-0761-E2DA-EA8D-4F88B6265E88}"/>
              </a:ext>
            </a:extLst>
          </p:cNvPr>
          <p:cNvSpPr>
            <a:spLocks noChangeShapeType="1"/>
          </p:cNvSpPr>
          <p:nvPr/>
        </p:nvSpPr>
        <p:spPr bwMode="auto">
          <a:xfrm>
            <a:off x="5053013" y="3505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4653" name="Line 93">
            <a:extLst>
              <a:ext uri="{FF2B5EF4-FFF2-40B4-BE49-F238E27FC236}">
                <a16:creationId xmlns:a16="http://schemas.microsoft.com/office/drawing/2014/main" id="{EADB3A1A-F4E3-684B-872F-0E6FC17097A0}"/>
              </a:ext>
            </a:extLst>
          </p:cNvPr>
          <p:cNvSpPr>
            <a:spLocks noChangeShapeType="1"/>
          </p:cNvSpPr>
          <p:nvPr/>
        </p:nvSpPr>
        <p:spPr bwMode="auto">
          <a:xfrm>
            <a:off x="4672013" y="3505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4654" name="Line 94">
            <a:extLst>
              <a:ext uri="{FF2B5EF4-FFF2-40B4-BE49-F238E27FC236}">
                <a16:creationId xmlns:a16="http://schemas.microsoft.com/office/drawing/2014/main" id="{0C8689F9-3B34-AB66-701F-00A66C642C27}"/>
              </a:ext>
            </a:extLst>
          </p:cNvPr>
          <p:cNvSpPr>
            <a:spLocks noChangeShapeType="1"/>
          </p:cNvSpPr>
          <p:nvPr/>
        </p:nvSpPr>
        <p:spPr bwMode="auto">
          <a:xfrm>
            <a:off x="3910013" y="3505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4655" name="Line 95">
            <a:extLst>
              <a:ext uri="{FF2B5EF4-FFF2-40B4-BE49-F238E27FC236}">
                <a16:creationId xmlns:a16="http://schemas.microsoft.com/office/drawing/2014/main" id="{44E9B41E-D69C-ADF4-6E91-D55D484AA0FD}"/>
              </a:ext>
            </a:extLst>
          </p:cNvPr>
          <p:cNvSpPr>
            <a:spLocks noChangeShapeType="1"/>
          </p:cNvSpPr>
          <p:nvPr/>
        </p:nvSpPr>
        <p:spPr bwMode="auto">
          <a:xfrm>
            <a:off x="3910013" y="3886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957" name="Line 96">
            <a:extLst>
              <a:ext uri="{FF2B5EF4-FFF2-40B4-BE49-F238E27FC236}">
                <a16:creationId xmlns:a16="http://schemas.microsoft.com/office/drawing/2014/main" id="{7F0F80A1-1485-A06D-A410-CF2A2022C6C3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941388" y="2209800"/>
            <a:ext cx="457200" cy="457200"/>
          </a:xfrm>
          <a:prstGeom prst="line">
            <a:avLst/>
          </a:prstGeom>
          <a:noFill/>
          <a:ln w="50800">
            <a:solidFill>
              <a:srgbClr val="CC000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834657" name="Group 97">
            <a:extLst>
              <a:ext uri="{FF2B5EF4-FFF2-40B4-BE49-F238E27FC236}">
                <a16:creationId xmlns:a16="http://schemas.microsoft.com/office/drawing/2014/main" id="{4C2BAFBC-CBBA-0A35-4EFC-46AC43A7820F}"/>
              </a:ext>
            </a:extLst>
          </p:cNvPr>
          <p:cNvGrpSpPr>
            <a:grpSpLocks/>
          </p:cNvGrpSpPr>
          <p:nvPr/>
        </p:nvGrpSpPr>
        <p:grpSpPr bwMode="auto">
          <a:xfrm>
            <a:off x="6196013" y="1981200"/>
            <a:ext cx="762000" cy="762000"/>
            <a:chOff x="3744" y="1632"/>
            <a:chExt cx="480" cy="480"/>
          </a:xfrm>
        </p:grpSpPr>
        <p:sp>
          <p:nvSpPr>
            <p:cNvPr id="37000" name="Line 98">
              <a:extLst>
                <a:ext uri="{FF2B5EF4-FFF2-40B4-BE49-F238E27FC236}">
                  <a16:creationId xmlns:a16="http://schemas.microsoft.com/office/drawing/2014/main" id="{DEE3194D-49A7-CE00-22AB-BBCBF261ECF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744" y="1632"/>
              <a:ext cx="240" cy="240"/>
            </a:xfrm>
            <a:prstGeom prst="line">
              <a:avLst/>
            </a:prstGeom>
            <a:noFill/>
            <a:ln w="76200">
              <a:solidFill>
                <a:srgbClr val="0000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001" name="Line 99">
              <a:extLst>
                <a:ext uri="{FF2B5EF4-FFF2-40B4-BE49-F238E27FC236}">
                  <a16:creationId xmlns:a16="http://schemas.microsoft.com/office/drawing/2014/main" id="{26DF2D94-4C82-113D-9F5D-94F2E9A28F9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984" y="1872"/>
              <a:ext cx="240" cy="240"/>
            </a:xfrm>
            <a:prstGeom prst="line">
              <a:avLst/>
            </a:prstGeom>
            <a:noFill/>
            <a:ln w="76200">
              <a:solidFill>
                <a:srgbClr val="CC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34660" name="Line 100">
            <a:extLst>
              <a:ext uri="{FF2B5EF4-FFF2-40B4-BE49-F238E27FC236}">
                <a16:creationId xmlns:a16="http://schemas.microsoft.com/office/drawing/2014/main" id="{EABAD3A6-3571-8ADF-4924-50E1A513E992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958013" y="2362200"/>
            <a:ext cx="381000" cy="381000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4661" name="Line 101">
            <a:extLst>
              <a:ext uri="{FF2B5EF4-FFF2-40B4-BE49-F238E27FC236}">
                <a16:creationId xmlns:a16="http://schemas.microsoft.com/office/drawing/2014/main" id="{B39FCBAD-A46A-5B89-18F2-1ACB122AA068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434013" y="2743200"/>
            <a:ext cx="381000" cy="381000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4662" name="Line 102">
            <a:extLst>
              <a:ext uri="{FF2B5EF4-FFF2-40B4-BE49-F238E27FC236}">
                <a16:creationId xmlns:a16="http://schemas.microsoft.com/office/drawing/2014/main" id="{BF8E06E0-ACA6-26AD-BA55-7BE2E2F16B89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434013" y="3124200"/>
            <a:ext cx="381000" cy="381000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4663" name="Line 103">
            <a:extLst>
              <a:ext uri="{FF2B5EF4-FFF2-40B4-BE49-F238E27FC236}">
                <a16:creationId xmlns:a16="http://schemas.microsoft.com/office/drawing/2014/main" id="{335461A6-3947-FDE4-978B-5264E5999531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672013" y="3505200"/>
            <a:ext cx="381000" cy="381000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834664" name="Group 104">
            <a:extLst>
              <a:ext uri="{FF2B5EF4-FFF2-40B4-BE49-F238E27FC236}">
                <a16:creationId xmlns:a16="http://schemas.microsoft.com/office/drawing/2014/main" id="{E75EAA10-1B93-C90E-0E1F-1FDA1402CCF8}"/>
              </a:ext>
            </a:extLst>
          </p:cNvPr>
          <p:cNvGrpSpPr>
            <a:grpSpLocks/>
          </p:cNvGrpSpPr>
          <p:nvPr/>
        </p:nvGrpSpPr>
        <p:grpSpPr bwMode="auto">
          <a:xfrm>
            <a:off x="6196013" y="2362200"/>
            <a:ext cx="762000" cy="381000"/>
            <a:chOff x="3744" y="1872"/>
            <a:chExt cx="480" cy="240"/>
          </a:xfrm>
        </p:grpSpPr>
        <p:sp>
          <p:nvSpPr>
            <p:cNvPr id="36998" name="Line 105">
              <a:extLst>
                <a:ext uri="{FF2B5EF4-FFF2-40B4-BE49-F238E27FC236}">
                  <a16:creationId xmlns:a16="http://schemas.microsoft.com/office/drawing/2014/main" id="{EFEE47D0-73F0-7F26-91AB-6214616E48B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744" y="1872"/>
              <a:ext cx="240" cy="240"/>
            </a:xfrm>
            <a:prstGeom prst="line">
              <a:avLst/>
            </a:prstGeom>
            <a:noFill/>
            <a:ln w="76200">
              <a:solidFill>
                <a:srgbClr val="0000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999" name="Line 106">
              <a:extLst>
                <a:ext uri="{FF2B5EF4-FFF2-40B4-BE49-F238E27FC236}">
                  <a16:creationId xmlns:a16="http://schemas.microsoft.com/office/drawing/2014/main" id="{3CADE69C-E21D-E434-851A-3A4E708DC7F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84" y="2112"/>
              <a:ext cx="240" cy="0"/>
            </a:xfrm>
            <a:prstGeom prst="line">
              <a:avLst/>
            </a:prstGeom>
            <a:noFill/>
            <a:ln w="76200">
              <a:solidFill>
                <a:srgbClr val="00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34667" name="Line 107">
            <a:extLst>
              <a:ext uri="{FF2B5EF4-FFF2-40B4-BE49-F238E27FC236}">
                <a16:creationId xmlns:a16="http://schemas.microsoft.com/office/drawing/2014/main" id="{2E3ED854-AD61-91E0-FAB3-65BB51B2CDF5}"/>
              </a:ext>
            </a:extLst>
          </p:cNvPr>
          <p:cNvSpPr>
            <a:spLocks noChangeShapeType="1"/>
          </p:cNvSpPr>
          <p:nvPr/>
        </p:nvSpPr>
        <p:spPr bwMode="auto">
          <a:xfrm>
            <a:off x="6196013" y="2743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4668" name="Line 108">
            <a:extLst>
              <a:ext uri="{FF2B5EF4-FFF2-40B4-BE49-F238E27FC236}">
                <a16:creationId xmlns:a16="http://schemas.microsoft.com/office/drawing/2014/main" id="{4ADBA685-1554-1DDA-3A30-FD0936155913}"/>
              </a:ext>
            </a:extLst>
          </p:cNvPr>
          <p:cNvSpPr>
            <a:spLocks noChangeShapeType="1"/>
          </p:cNvSpPr>
          <p:nvPr/>
        </p:nvSpPr>
        <p:spPr bwMode="auto">
          <a:xfrm>
            <a:off x="5815013" y="2743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4669" name="Line 109">
            <a:extLst>
              <a:ext uri="{FF2B5EF4-FFF2-40B4-BE49-F238E27FC236}">
                <a16:creationId xmlns:a16="http://schemas.microsoft.com/office/drawing/2014/main" id="{3883CF3C-2D0C-CB1D-66F3-2FFB4248645A}"/>
              </a:ext>
            </a:extLst>
          </p:cNvPr>
          <p:cNvSpPr>
            <a:spLocks noChangeShapeType="1"/>
          </p:cNvSpPr>
          <p:nvPr/>
        </p:nvSpPr>
        <p:spPr bwMode="auto">
          <a:xfrm>
            <a:off x="5434013" y="2743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4670" name="Line 110">
            <a:extLst>
              <a:ext uri="{FF2B5EF4-FFF2-40B4-BE49-F238E27FC236}">
                <a16:creationId xmlns:a16="http://schemas.microsoft.com/office/drawing/2014/main" id="{5D1896C3-1E71-0488-4EB9-40D4679E0F03}"/>
              </a:ext>
            </a:extLst>
          </p:cNvPr>
          <p:cNvSpPr>
            <a:spLocks noChangeShapeType="1"/>
          </p:cNvSpPr>
          <p:nvPr/>
        </p:nvSpPr>
        <p:spPr bwMode="auto">
          <a:xfrm>
            <a:off x="6196013" y="1981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4671" name="Line 111">
            <a:extLst>
              <a:ext uri="{FF2B5EF4-FFF2-40B4-BE49-F238E27FC236}">
                <a16:creationId xmlns:a16="http://schemas.microsoft.com/office/drawing/2014/main" id="{5147FF5A-BD30-74E4-07AA-BF99A875FA2D}"/>
              </a:ext>
            </a:extLst>
          </p:cNvPr>
          <p:cNvSpPr>
            <a:spLocks noChangeShapeType="1"/>
          </p:cNvSpPr>
          <p:nvPr/>
        </p:nvSpPr>
        <p:spPr bwMode="auto">
          <a:xfrm>
            <a:off x="6577013" y="1981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4672" name="Line 112">
            <a:extLst>
              <a:ext uri="{FF2B5EF4-FFF2-40B4-BE49-F238E27FC236}">
                <a16:creationId xmlns:a16="http://schemas.microsoft.com/office/drawing/2014/main" id="{BAD523E4-9561-97C6-5DF2-11127EC4EEEF}"/>
              </a:ext>
            </a:extLst>
          </p:cNvPr>
          <p:cNvSpPr>
            <a:spLocks noChangeShapeType="1"/>
          </p:cNvSpPr>
          <p:nvPr/>
        </p:nvSpPr>
        <p:spPr bwMode="auto">
          <a:xfrm>
            <a:off x="6958013" y="1981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4673" name="Line 113">
            <a:extLst>
              <a:ext uri="{FF2B5EF4-FFF2-40B4-BE49-F238E27FC236}">
                <a16:creationId xmlns:a16="http://schemas.microsoft.com/office/drawing/2014/main" id="{710D7DF1-A28A-9F11-ABF7-687830507E66}"/>
              </a:ext>
            </a:extLst>
          </p:cNvPr>
          <p:cNvSpPr>
            <a:spLocks noChangeShapeType="1"/>
          </p:cNvSpPr>
          <p:nvPr/>
        </p:nvSpPr>
        <p:spPr bwMode="auto">
          <a:xfrm>
            <a:off x="7720013" y="1981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4674" name="Line 114">
            <a:extLst>
              <a:ext uri="{FF2B5EF4-FFF2-40B4-BE49-F238E27FC236}">
                <a16:creationId xmlns:a16="http://schemas.microsoft.com/office/drawing/2014/main" id="{C22AD746-D184-B0DF-0F7E-EEBEA6743DB9}"/>
              </a:ext>
            </a:extLst>
          </p:cNvPr>
          <p:cNvSpPr>
            <a:spLocks noChangeShapeType="1"/>
          </p:cNvSpPr>
          <p:nvPr/>
        </p:nvSpPr>
        <p:spPr bwMode="auto">
          <a:xfrm>
            <a:off x="6958013" y="2743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4675" name="Line 115">
            <a:extLst>
              <a:ext uri="{FF2B5EF4-FFF2-40B4-BE49-F238E27FC236}">
                <a16:creationId xmlns:a16="http://schemas.microsoft.com/office/drawing/2014/main" id="{73A97A34-C546-E62E-6E2A-B2DD9521C8AA}"/>
              </a:ext>
            </a:extLst>
          </p:cNvPr>
          <p:cNvSpPr>
            <a:spLocks noChangeShapeType="1"/>
          </p:cNvSpPr>
          <p:nvPr/>
        </p:nvSpPr>
        <p:spPr bwMode="auto">
          <a:xfrm>
            <a:off x="6958013" y="2362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4676" name="Line 116">
            <a:extLst>
              <a:ext uri="{FF2B5EF4-FFF2-40B4-BE49-F238E27FC236}">
                <a16:creationId xmlns:a16="http://schemas.microsoft.com/office/drawing/2014/main" id="{7830B48F-169F-5E9B-5EC5-671D23AF2EDF}"/>
              </a:ext>
            </a:extLst>
          </p:cNvPr>
          <p:cNvSpPr>
            <a:spLocks noChangeShapeType="1"/>
          </p:cNvSpPr>
          <p:nvPr/>
        </p:nvSpPr>
        <p:spPr bwMode="auto">
          <a:xfrm>
            <a:off x="8482013" y="1600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4677" name="Line 117">
            <a:extLst>
              <a:ext uri="{FF2B5EF4-FFF2-40B4-BE49-F238E27FC236}">
                <a16:creationId xmlns:a16="http://schemas.microsoft.com/office/drawing/2014/main" id="{88834786-C09C-C4A0-10C6-4BE7CF04FC6A}"/>
              </a:ext>
            </a:extLst>
          </p:cNvPr>
          <p:cNvSpPr>
            <a:spLocks noChangeShapeType="1"/>
          </p:cNvSpPr>
          <p:nvPr/>
        </p:nvSpPr>
        <p:spPr bwMode="auto">
          <a:xfrm>
            <a:off x="8101013" y="1219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4678" name="Line 118">
            <a:extLst>
              <a:ext uri="{FF2B5EF4-FFF2-40B4-BE49-F238E27FC236}">
                <a16:creationId xmlns:a16="http://schemas.microsoft.com/office/drawing/2014/main" id="{0D62FAA9-0CA2-EA44-C822-6FC1D6152285}"/>
              </a:ext>
            </a:extLst>
          </p:cNvPr>
          <p:cNvSpPr>
            <a:spLocks noChangeShapeType="1"/>
          </p:cNvSpPr>
          <p:nvPr/>
        </p:nvSpPr>
        <p:spPr bwMode="auto">
          <a:xfrm>
            <a:off x="7720013" y="1219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4679" name="Line 119">
            <a:extLst>
              <a:ext uri="{FF2B5EF4-FFF2-40B4-BE49-F238E27FC236}">
                <a16:creationId xmlns:a16="http://schemas.microsoft.com/office/drawing/2014/main" id="{1D725AB7-5225-5B8B-47AF-760457207B83}"/>
              </a:ext>
            </a:extLst>
          </p:cNvPr>
          <p:cNvSpPr>
            <a:spLocks noChangeShapeType="1"/>
          </p:cNvSpPr>
          <p:nvPr/>
        </p:nvSpPr>
        <p:spPr bwMode="auto">
          <a:xfrm>
            <a:off x="7720013" y="1600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4680" name="Line 120">
            <a:extLst>
              <a:ext uri="{FF2B5EF4-FFF2-40B4-BE49-F238E27FC236}">
                <a16:creationId xmlns:a16="http://schemas.microsoft.com/office/drawing/2014/main" id="{1661E579-2554-8AF8-ADE5-8AD7E41BDB9E}"/>
              </a:ext>
            </a:extLst>
          </p:cNvPr>
          <p:cNvSpPr>
            <a:spLocks noChangeShapeType="1"/>
          </p:cNvSpPr>
          <p:nvPr/>
        </p:nvSpPr>
        <p:spPr bwMode="auto">
          <a:xfrm>
            <a:off x="8482013" y="1981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4681" name="Line 121">
            <a:extLst>
              <a:ext uri="{FF2B5EF4-FFF2-40B4-BE49-F238E27FC236}">
                <a16:creationId xmlns:a16="http://schemas.microsoft.com/office/drawing/2014/main" id="{A78AA9B8-C3CC-7516-CBA9-C5C3B32306EE}"/>
              </a:ext>
            </a:extLst>
          </p:cNvPr>
          <p:cNvSpPr>
            <a:spLocks noChangeShapeType="1"/>
          </p:cNvSpPr>
          <p:nvPr/>
        </p:nvSpPr>
        <p:spPr bwMode="auto">
          <a:xfrm>
            <a:off x="7339013" y="1981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4682" name="Line 122">
            <a:extLst>
              <a:ext uri="{FF2B5EF4-FFF2-40B4-BE49-F238E27FC236}">
                <a16:creationId xmlns:a16="http://schemas.microsoft.com/office/drawing/2014/main" id="{D7E8B7BD-5A8E-95DF-12C5-31A83559F53B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8482013" y="1600200"/>
            <a:ext cx="381000" cy="381000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834683" name="Group 123">
            <a:extLst>
              <a:ext uri="{FF2B5EF4-FFF2-40B4-BE49-F238E27FC236}">
                <a16:creationId xmlns:a16="http://schemas.microsoft.com/office/drawing/2014/main" id="{0D15706B-42C5-54BD-EE8A-461E3BAE3C99}"/>
              </a:ext>
            </a:extLst>
          </p:cNvPr>
          <p:cNvGrpSpPr>
            <a:grpSpLocks/>
          </p:cNvGrpSpPr>
          <p:nvPr/>
        </p:nvGrpSpPr>
        <p:grpSpPr bwMode="auto">
          <a:xfrm>
            <a:off x="7720013" y="1600200"/>
            <a:ext cx="762000" cy="381000"/>
            <a:chOff x="4704" y="1392"/>
            <a:chExt cx="480" cy="240"/>
          </a:xfrm>
        </p:grpSpPr>
        <p:sp>
          <p:nvSpPr>
            <p:cNvPr id="36996" name="Line 124">
              <a:extLst>
                <a:ext uri="{FF2B5EF4-FFF2-40B4-BE49-F238E27FC236}">
                  <a16:creationId xmlns:a16="http://schemas.microsoft.com/office/drawing/2014/main" id="{818035CE-602D-CD22-1243-29F9B778263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44" y="1632"/>
              <a:ext cx="240" cy="0"/>
            </a:xfrm>
            <a:prstGeom prst="line">
              <a:avLst/>
            </a:prstGeom>
            <a:noFill/>
            <a:ln w="76200">
              <a:solidFill>
                <a:srgbClr val="00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997" name="Line 125">
              <a:extLst>
                <a:ext uri="{FF2B5EF4-FFF2-40B4-BE49-F238E27FC236}">
                  <a16:creationId xmlns:a16="http://schemas.microsoft.com/office/drawing/2014/main" id="{46169303-05EF-7A9B-1CA1-F1FF611E4B3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704" y="1392"/>
              <a:ext cx="240" cy="240"/>
            </a:xfrm>
            <a:prstGeom prst="line">
              <a:avLst/>
            </a:prstGeom>
            <a:noFill/>
            <a:ln w="76200">
              <a:solidFill>
                <a:srgbClr val="0000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34686" name="Line 126">
            <a:extLst>
              <a:ext uri="{FF2B5EF4-FFF2-40B4-BE49-F238E27FC236}">
                <a16:creationId xmlns:a16="http://schemas.microsoft.com/office/drawing/2014/main" id="{97C1B9BD-2E74-8166-D78D-ACD5C07FA208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958013" y="1981200"/>
            <a:ext cx="381000" cy="381000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982" name="Line 127">
            <a:extLst>
              <a:ext uri="{FF2B5EF4-FFF2-40B4-BE49-F238E27FC236}">
                <a16:creationId xmlns:a16="http://schemas.microsoft.com/office/drawing/2014/main" id="{35DA190F-4AAB-8572-235E-D8B4C8D09C14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941388" y="1539875"/>
            <a:ext cx="457200" cy="457200"/>
          </a:xfrm>
          <a:prstGeom prst="line">
            <a:avLst/>
          </a:prstGeom>
          <a:noFill/>
          <a:ln w="50800">
            <a:solidFill>
              <a:srgbClr val="0000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4688" name="Line 128">
            <a:extLst>
              <a:ext uri="{FF2B5EF4-FFF2-40B4-BE49-F238E27FC236}">
                <a16:creationId xmlns:a16="http://schemas.microsoft.com/office/drawing/2014/main" id="{FB0FA421-57ED-F9E0-B366-9E3CED6FBA32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8482013" y="1219200"/>
            <a:ext cx="381000" cy="381000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4689" name="Line 129">
            <a:extLst>
              <a:ext uri="{FF2B5EF4-FFF2-40B4-BE49-F238E27FC236}">
                <a16:creationId xmlns:a16="http://schemas.microsoft.com/office/drawing/2014/main" id="{DD4B5C18-417F-E689-ACEF-3AB76691DB52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7720013" y="1219200"/>
            <a:ext cx="381000" cy="381000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4690" name="Line 130">
            <a:extLst>
              <a:ext uri="{FF2B5EF4-FFF2-40B4-BE49-F238E27FC236}">
                <a16:creationId xmlns:a16="http://schemas.microsoft.com/office/drawing/2014/main" id="{74FDFB6A-9FBD-425F-5ADA-E8727D9A0E25}"/>
              </a:ext>
            </a:extLst>
          </p:cNvPr>
          <p:cNvSpPr>
            <a:spLocks noChangeShapeType="1"/>
          </p:cNvSpPr>
          <p:nvPr/>
        </p:nvSpPr>
        <p:spPr bwMode="auto">
          <a:xfrm>
            <a:off x="8482013" y="1219200"/>
            <a:ext cx="5334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986" name="Text Box 131">
            <a:extLst>
              <a:ext uri="{FF2B5EF4-FFF2-40B4-BE49-F238E27FC236}">
                <a16:creationId xmlns:a16="http://schemas.microsoft.com/office/drawing/2014/main" id="{2F592120-B819-5814-22DC-A8C1FE395D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5363" y="762000"/>
            <a:ext cx="7191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6" tIns="45719" rIns="91436" bIns="45719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cs-CZ" sz="2000" b="1">
                <a:solidFill>
                  <a:srgbClr val="009900"/>
                </a:solidFill>
                <a:latin typeface="Comic Sans MS" panose="030F0702030302020204" pitchFamily="66" charset="0"/>
              </a:rPr>
              <a:t>(n,</a:t>
            </a:r>
            <a:r>
              <a:rPr kumimoji="0" lang="en-US" altLang="cs-CZ" sz="2000" b="1">
                <a:solidFill>
                  <a:srgbClr val="009900"/>
                </a:solidFill>
                <a:latin typeface="Symbol" panose="05050102010706020507" pitchFamily="18" charset="2"/>
              </a:rPr>
              <a:t>g</a:t>
            </a:r>
            <a:r>
              <a:rPr kumimoji="0" lang="en-US" altLang="cs-CZ" sz="2000" b="1">
                <a:solidFill>
                  <a:srgbClr val="009900"/>
                </a:solidFill>
                <a:latin typeface="Comic Sans MS" panose="030F0702030302020204" pitchFamily="66" charset="0"/>
              </a:rPr>
              <a:t>)</a:t>
            </a:r>
          </a:p>
        </p:txBody>
      </p:sp>
      <p:sp>
        <p:nvSpPr>
          <p:cNvPr id="36987" name="Line 132">
            <a:extLst>
              <a:ext uri="{FF2B5EF4-FFF2-40B4-BE49-F238E27FC236}">
                <a16:creationId xmlns:a16="http://schemas.microsoft.com/office/drawing/2014/main" id="{8974CB66-4BE3-2BE7-DF0B-BF72508E9B4F}"/>
              </a:ext>
            </a:extLst>
          </p:cNvPr>
          <p:cNvSpPr>
            <a:spLocks noChangeShapeType="1"/>
          </p:cNvSpPr>
          <p:nvPr/>
        </p:nvSpPr>
        <p:spPr bwMode="auto">
          <a:xfrm>
            <a:off x="914400" y="1235075"/>
            <a:ext cx="533400" cy="0"/>
          </a:xfrm>
          <a:prstGeom prst="line">
            <a:avLst/>
          </a:prstGeom>
          <a:noFill/>
          <a:ln w="50800">
            <a:solidFill>
              <a:srgbClr val="0099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988" name="Text Box 133">
            <a:extLst>
              <a:ext uri="{FF2B5EF4-FFF2-40B4-BE49-F238E27FC236}">
                <a16:creationId xmlns:a16="http://schemas.microsoft.com/office/drawing/2014/main" id="{5EE94504-98F3-4B18-100D-68B0F87AF2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93788" y="1371600"/>
            <a:ext cx="5826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6" tIns="45719" rIns="91436" bIns="45719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cs-CZ" sz="2000" b="1">
                <a:solidFill>
                  <a:srgbClr val="000099"/>
                </a:solidFill>
              </a:rPr>
              <a:t>(</a:t>
            </a:r>
            <a:r>
              <a:rPr kumimoji="0" lang="en-US" altLang="cs-CZ" sz="2000" b="1">
                <a:solidFill>
                  <a:srgbClr val="000099"/>
                </a:solidFill>
                <a:latin typeface="Symbol" panose="05050102010706020507" pitchFamily="18" charset="2"/>
              </a:rPr>
              <a:t>b</a:t>
            </a:r>
            <a:r>
              <a:rPr kumimoji="0" lang="en-US" altLang="cs-CZ" sz="2000" b="1" baseline="30000">
                <a:solidFill>
                  <a:srgbClr val="000099"/>
                </a:solidFill>
                <a:latin typeface="Symbol" panose="05050102010706020507" pitchFamily="18" charset="2"/>
              </a:rPr>
              <a:t>-</a:t>
            </a:r>
            <a:r>
              <a:rPr kumimoji="0" lang="en-US" altLang="cs-CZ" sz="2000" b="1">
                <a:solidFill>
                  <a:srgbClr val="000099"/>
                </a:solidFill>
              </a:rPr>
              <a:t>)</a:t>
            </a:r>
          </a:p>
        </p:txBody>
      </p:sp>
      <p:sp>
        <p:nvSpPr>
          <p:cNvPr id="36989" name="Text Box 134">
            <a:extLst>
              <a:ext uri="{FF2B5EF4-FFF2-40B4-BE49-F238E27FC236}">
                <a16:creationId xmlns:a16="http://schemas.microsoft.com/office/drawing/2014/main" id="{E3333F84-5D37-AA2B-3402-2BFE8E407C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93788" y="2057400"/>
            <a:ext cx="5826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6" tIns="45719" rIns="91436" bIns="45719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cs-CZ" sz="2000" b="1">
                <a:solidFill>
                  <a:srgbClr val="CC0000"/>
                </a:solidFill>
              </a:rPr>
              <a:t>(</a:t>
            </a:r>
            <a:r>
              <a:rPr kumimoji="0" lang="en-US" altLang="cs-CZ" sz="2000" b="1">
                <a:solidFill>
                  <a:srgbClr val="CC0000"/>
                </a:solidFill>
                <a:latin typeface="Symbol" panose="05050102010706020507" pitchFamily="18" charset="2"/>
              </a:rPr>
              <a:t>b</a:t>
            </a:r>
            <a:r>
              <a:rPr kumimoji="0" lang="en-US" altLang="cs-CZ" sz="2000" b="1" baseline="30000">
                <a:solidFill>
                  <a:srgbClr val="CC0000"/>
                </a:solidFill>
                <a:latin typeface="Symbol" panose="05050102010706020507" pitchFamily="18" charset="2"/>
              </a:rPr>
              <a:t>+</a:t>
            </a:r>
            <a:r>
              <a:rPr kumimoji="0" lang="en-US" altLang="cs-CZ" sz="2000" b="1">
                <a:solidFill>
                  <a:srgbClr val="CC0000"/>
                </a:solidFill>
              </a:rPr>
              <a:t>)</a:t>
            </a:r>
          </a:p>
        </p:txBody>
      </p:sp>
      <p:sp>
        <p:nvSpPr>
          <p:cNvPr id="36990" name="Line 154">
            <a:extLst>
              <a:ext uri="{FF2B5EF4-FFF2-40B4-BE49-F238E27FC236}">
                <a16:creationId xmlns:a16="http://schemas.microsoft.com/office/drawing/2014/main" id="{9ACD0A36-19CE-2047-4531-C51DC2F46FD2}"/>
              </a:ext>
            </a:extLst>
          </p:cNvPr>
          <p:cNvSpPr>
            <a:spLocks noChangeShapeType="1"/>
          </p:cNvSpPr>
          <p:nvPr/>
        </p:nvSpPr>
        <p:spPr bwMode="auto">
          <a:xfrm>
            <a:off x="252413" y="6184900"/>
            <a:ext cx="868203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991" name="Text Box 155">
            <a:extLst>
              <a:ext uri="{FF2B5EF4-FFF2-40B4-BE49-F238E27FC236}">
                <a16:creationId xmlns:a16="http://schemas.microsoft.com/office/drawing/2014/main" id="{C33CAC4A-A4D2-B858-5BBD-BC4588C469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0400" y="5703888"/>
            <a:ext cx="20478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6" tIns="45719" rIns="91436" bIns="45719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de-DE" altLang="cs-CZ" sz="2000">
                <a:latin typeface="Comic Sans MS" panose="030F0702030302020204" pitchFamily="66" charset="0"/>
              </a:rPr>
              <a:t>neutron number</a:t>
            </a:r>
            <a:endParaRPr kumimoji="0" lang="en-US" altLang="cs-CZ" sz="2000">
              <a:latin typeface="Comic Sans MS" panose="030F0702030302020204" pitchFamily="66" charset="0"/>
            </a:endParaRPr>
          </a:p>
        </p:txBody>
      </p:sp>
      <p:sp>
        <p:nvSpPr>
          <p:cNvPr id="36992" name="Line 156">
            <a:extLst>
              <a:ext uri="{FF2B5EF4-FFF2-40B4-BE49-F238E27FC236}">
                <a16:creationId xmlns:a16="http://schemas.microsoft.com/office/drawing/2014/main" id="{56D48986-9F36-FF56-C57B-A0A2736FE76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28600" y="838200"/>
            <a:ext cx="0" cy="5334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993" name="Text Box 157">
            <a:extLst>
              <a:ext uri="{FF2B5EF4-FFF2-40B4-BE49-F238E27FC236}">
                <a16:creationId xmlns:a16="http://schemas.microsoft.com/office/drawing/2014/main" id="{922E3631-D6F7-A0A3-904A-12E1A440025C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-553243" y="1512094"/>
            <a:ext cx="19129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6" tIns="45719" rIns="91436" bIns="45719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de-DE" altLang="cs-CZ" sz="2000">
                <a:latin typeface="Comic Sans MS" panose="030F0702030302020204" pitchFamily="66" charset="0"/>
              </a:rPr>
              <a:t>proton number</a:t>
            </a:r>
            <a:endParaRPr kumimoji="0" lang="en-US" altLang="cs-CZ" sz="2000">
              <a:latin typeface="Comic Sans MS" panose="030F0702030302020204" pitchFamily="66" charset="0"/>
            </a:endParaRPr>
          </a:p>
        </p:txBody>
      </p:sp>
      <p:sp>
        <p:nvSpPr>
          <p:cNvPr id="36994" name="Rectangle 172">
            <a:extLst>
              <a:ext uri="{FF2B5EF4-FFF2-40B4-BE49-F238E27FC236}">
                <a16:creationId xmlns:a16="http://schemas.microsoft.com/office/drawing/2014/main" id="{8303CCA0-6C6E-118C-62C8-E17ED2B43A2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>
                <a:latin typeface="Comic Sans MS" panose="030F0702030302020204" pitchFamily="66" charset="0"/>
              </a:rPr>
              <a:t>s-proces</a:t>
            </a:r>
            <a:r>
              <a:rPr lang="en-US" altLang="cs-CZ">
                <a:latin typeface="Comic Sans MS" panose="030F0702030302020204" pitchFamily="66" charset="0"/>
              </a:rPr>
              <a:t>s</a:t>
            </a:r>
            <a:endParaRPr lang="cs-CZ" altLang="cs-CZ">
              <a:latin typeface="Comic Sans MS" panose="030F0702030302020204" pitchFamily="66" charset="0"/>
            </a:endParaRPr>
          </a:p>
        </p:txBody>
      </p:sp>
      <p:sp>
        <p:nvSpPr>
          <p:cNvPr id="36995" name="Rectangle 173">
            <a:extLst>
              <a:ext uri="{FF2B5EF4-FFF2-40B4-BE49-F238E27FC236}">
                <a16:creationId xmlns:a16="http://schemas.microsoft.com/office/drawing/2014/main" id="{40FDE5E6-B177-A161-8BF0-27E70D9FD8B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5181600" y="4267200"/>
            <a:ext cx="3733800" cy="1295400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cs-CZ" altLang="cs-CZ" sz="2000">
                <a:latin typeface="Comic Sans MS" panose="030F0702030302020204" pitchFamily="66" charset="0"/>
              </a:rPr>
              <a:t>t(n,</a:t>
            </a:r>
            <a:r>
              <a:rPr lang="cs-CZ" altLang="cs-CZ" sz="2000">
                <a:latin typeface="Symbol" panose="05050102010706020507" pitchFamily="18" charset="2"/>
              </a:rPr>
              <a:t>g</a:t>
            </a:r>
            <a:r>
              <a:rPr lang="cs-CZ" altLang="cs-CZ" sz="2000">
                <a:latin typeface="Comic Sans MS" panose="030F0702030302020204" pitchFamily="66" charset="0"/>
              </a:rPr>
              <a:t>) </a:t>
            </a:r>
            <a:r>
              <a:rPr lang="en-US" altLang="cs-CZ" sz="2000">
                <a:latin typeface="Comic Sans MS" panose="030F0702030302020204" pitchFamily="66" charset="0"/>
              </a:rPr>
              <a:t>&gt;&gt; t(</a:t>
            </a:r>
            <a:r>
              <a:rPr lang="en-US" altLang="cs-CZ" sz="2000">
                <a:latin typeface="Symbol" panose="05050102010706020507" pitchFamily="18" charset="2"/>
              </a:rPr>
              <a:t>b</a:t>
            </a:r>
            <a:r>
              <a:rPr lang="en-US" altLang="cs-CZ" sz="2000">
                <a:latin typeface="Comic Sans MS" panose="030F0702030302020204" pitchFamily="66" charset="0"/>
              </a:rPr>
              <a:t> decay</a:t>
            </a:r>
            <a:r>
              <a:rPr lang="cs-CZ" altLang="cs-CZ" sz="2000">
                <a:latin typeface="Comic Sans MS" panose="030F0702030302020204" pitchFamily="66" charset="0"/>
              </a:rPr>
              <a:t>)</a:t>
            </a:r>
          </a:p>
          <a:p>
            <a:pPr>
              <a:buFont typeface="Wingdings" panose="05000000000000000000" pitchFamily="2" charset="2"/>
              <a:buNone/>
            </a:pPr>
            <a:r>
              <a:rPr lang="cs-CZ" altLang="cs-CZ" sz="2000">
                <a:latin typeface="Comic Sans MS" panose="030F0702030302020204" pitchFamily="66" charset="0"/>
              </a:rPr>
              <a:t>t(</a:t>
            </a:r>
            <a:r>
              <a:rPr lang="cs-CZ" altLang="cs-CZ" sz="2000">
                <a:latin typeface="Symbol" panose="05050102010706020507" pitchFamily="18" charset="2"/>
              </a:rPr>
              <a:t>b</a:t>
            </a:r>
            <a:r>
              <a:rPr lang="cs-CZ" altLang="cs-CZ" sz="2000">
                <a:latin typeface="Comic Sans MS" panose="030F0702030302020204" pitchFamily="66" charset="0"/>
              </a:rPr>
              <a:t>)</a:t>
            </a:r>
            <a:r>
              <a:rPr lang="en-US" altLang="cs-CZ" sz="2000" baseline="-25000">
                <a:latin typeface="Comic Sans MS" panose="030F0702030302020204" pitchFamily="66" charset="0"/>
              </a:rPr>
              <a:t>not-stable</a:t>
            </a:r>
            <a:r>
              <a:rPr lang="cs-CZ" altLang="cs-CZ" sz="2000">
                <a:latin typeface="Comic Sans MS" panose="030F0702030302020204" pitchFamily="66" charset="0"/>
              </a:rPr>
              <a:t> </a:t>
            </a:r>
            <a:r>
              <a:rPr lang="en-US" altLang="cs-CZ" sz="2000">
                <a:latin typeface="Comic Sans MS" panose="030F0702030302020204" pitchFamily="66" charset="0"/>
              </a:rPr>
              <a:t>~ </a:t>
            </a:r>
            <a:r>
              <a:rPr lang="cs-CZ" altLang="cs-CZ" sz="2000">
                <a:latin typeface="Comic Sans MS" panose="030F0702030302020204" pitchFamily="66" charset="0"/>
              </a:rPr>
              <a:t>min - </a:t>
            </a:r>
            <a:r>
              <a:rPr lang="en-US" altLang="cs-CZ" sz="2000">
                <a:latin typeface="Comic Sans MS" panose="030F0702030302020204" pitchFamily="66" charset="0"/>
              </a:rPr>
              <a:t>days</a:t>
            </a:r>
            <a:endParaRPr lang="cs-CZ" altLang="cs-CZ" sz="2000">
              <a:latin typeface="Comic Sans MS" panose="030F0702030302020204" pitchFamily="66" charset="0"/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cs-CZ" altLang="cs-CZ" sz="2000">
                <a:latin typeface="Comic Sans MS" panose="030F0702030302020204" pitchFamily="66" charset="0"/>
              </a:rPr>
              <a:t>t(</a:t>
            </a:r>
            <a:r>
              <a:rPr lang="cs-CZ" altLang="cs-CZ" sz="2000">
                <a:latin typeface="Symbol" panose="05050102010706020507" pitchFamily="18" charset="2"/>
              </a:rPr>
              <a:t>b</a:t>
            </a:r>
            <a:r>
              <a:rPr lang="cs-CZ" altLang="cs-CZ" sz="2000">
                <a:latin typeface="Comic Sans MS" panose="030F0702030302020204" pitchFamily="66" charset="0"/>
              </a:rPr>
              <a:t>)</a:t>
            </a:r>
            <a:r>
              <a:rPr lang="en-US" altLang="cs-CZ" sz="2000" baseline="-25000">
                <a:latin typeface="Comic Sans MS" panose="030F0702030302020204" pitchFamily="66" charset="0"/>
              </a:rPr>
              <a:t>branching points</a:t>
            </a:r>
            <a:r>
              <a:rPr lang="cs-CZ" altLang="cs-CZ" sz="2000">
                <a:latin typeface="Comic Sans MS" panose="030F0702030302020204" pitchFamily="66" charset="0"/>
              </a:rPr>
              <a:t> </a:t>
            </a:r>
            <a:r>
              <a:rPr lang="en-US" altLang="cs-CZ" sz="2000">
                <a:latin typeface="Comic Sans MS" panose="030F0702030302020204" pitchFamily="66" charset="0"/>
              </a:rPr>
              <a:t>~</a:t>
            </a:r>
            <a:r>
              <a:rPr lang="cs-CZ" altLang="cs-CZ" sz="2000">
                <a:latin typeface="Comic Sans MS" panose="030F0702030302020204" pitchFamily="66" charset="0"/>
              </a:rPr>
              <a:t> 10-10</a:t>
            </a:r>
            <a:r>
              <a:rPr lang="cs-CZ" altLang="cs-CZ" sz="2000" baseline="30000">
                <a:latin typeface="Comic Sans MS" panose="030F0702030302020204" pitchFamily="66" charset="0"/>
              </a:rPr>
              <a:t>5</a:t>
            </a:r>
            <a:r>
              <a:rPr lang="cs-CZ" altLang="cs-CZ" sz="2000">
                <a:latin typeface="Comic Sans MS" panose="030F0702030302020204" pitchFamily="66" charset="0"/>
              </a:rPr>
              <a:t> </a:t>
            </a:r>
            <a:r>
              <a:rPr lang="en-US" altLang="cs-CZ" sz="2000">
                <a:latin typeface="Comic Sans MS" panose="030F0702030302020204" pitchFamily="66" charset="0"/>
              </a:rPr>
              <a:t>years</a:t>
            </a:r>
            <a:endParaRPr lang="cs-CZ" altLang="cs-CZ" sz="2000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834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1" dur="500"/>
                                        <p:tgtEl>
                                          <p:spTgt spid="834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834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9" dur="500"/>
                                        <p:tgtEl>
                                          <p:spTgt spid="834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3" dur="200"/>
                                        <p:tgtEl>
                                          <p:spTgt spid="834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200"/>
                            </p:stCondLst>
                            <p:childTnLst>
                              <p:par>
                                <p:cTn id="25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7" dur="200"/>
                                        <p:tgtEl>
                                          <p:spTgt spid="834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2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1" dur="200"/>
                                        <p:tgtEl>
                                          <p:spTgt spid="8346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2600"/>
                            </p:stCondLst>
                            <p:childTnLst>
                              <p:par>
                                <p:cTn id="3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5" dur="200"/>
                                        <p:tgtEl>
                                          <p:spTgt spid="8346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2800"/>
                            </p:stCondLst>
                            <p:childTnLst>
                              <p:par>
                                <p:cTn id="3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9" dur="200"/>
                                        <p:tgtEl>
                                          <p:spTgt spid="834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346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346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8" dur="200"/>
                                        <p:tgtEl>
                                          <p:spTgt spid="834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3700"/>
                            </p:stCondLst>
                            <p:childTnLst>
                              <p:par>
                                <p:cTn id="50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52" dur="200"/>
                                        <p:tgtEl>
                                          <p:spTgt spid="834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3900"/>
                            </p:stCondLst>
                            <p:childTnLst>
                              <p:par>
                                <p:cTn id="5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6" dur="200"/>
                                        <p:tgtEl>
                                          <p:spTgt spid="834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4100"/>
                            </p:stCondLst>
                            <p:childTnLst>
                              <p:par>
                                <p:cTn id="58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60" dur="200"/>
                                        <p:tgtEl>
                                          <p:spTgt spid="834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4300"/>
                            </p:stCondLst>
                            <p:childTnLst>
                              <p:par>
                                <p:cTn id="62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64" dur="200"/>
                                        <p:tgtEl>
                                          <p:spTgt spid="834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6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200" fill="hold"/>
                                        <p:tgtEl>
                                          <p:spTgt spid="8346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" fill="hold"/>
                                        <p:tgtEl>
                                          <p:spTgt spid="8346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4700"/>
                            </p:stCondLst>
                            <p:childTnLst>
                              <p:par>
                                <p:cTn id="7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3" dur="200"/>
                                        <p:tgtEl>
                                          <p:spTgt spid="834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4900"/>
                            </p:stCondLst>
                            <p:childTnLst>
                              <p:par>
                                <p:cTn id="7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7" dur="200"/>
                                        <p:tgtEl>
                                          <p:spTgt spid="8346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5100"/>
                            </p:stCondLst>
                            <p:childTnLst>
                              <p:par>
                                <p:cTn id="7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81" dur="200"/>
                                        <p:tgtEl>
                                          <p:spTgt spid="834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5300"/>
                            </p:stCondLst>
                            <p:childTnLst>
                              <p:par>
                                <p:cTn id="8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85" dur="200"/>
                                        <p:tgtEl>
                                          <p:spTgt spid="834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8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89" dur="200"/>
                                        <p:tgtEl>
                                          <p:spTgt spid="834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5700"/>
                            </p:stCondLst>
                            <p:childTnLst>
                              <p:par>
                                <p:cTn id="91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93" dur="200"/>
                                        <p:tgtEl>
                                          <p:spTgt spid="834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5900"/>
                            </p:stCondLst>
                            <p:childTnLst>
                              <p:par>
                                <p:cTn id="9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97" dur="200"/>
                                        <p:tgtEl>
                                          <p:spTgt spid="834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 nodeType="afterGroup">
                            <p:stCondLst>
                              <p:cond delay="6100"/>
                            </p:stCondLst>
                            <p:childTnLst>
                              <p:par>
                                <p:cTn id="99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01" dur="200"/>
                                        <p:tgtEl>
                                          <p:spTgt spid="834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 nodeType="afterGroup">
                            <p:stCondLst>
                              <p:cond delay="6300"/>
                            </p:stCondLst>
                            <p:childTnLst>
                              <p:par>
                                <p:cTn id="10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05" dur="200"/>
                                        <p:tgtEl>
                                          <p:spTgt spid="834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10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9" dur="200"/>
                                        <p:tgtEl>
                                          <p:spTgt spid="834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 nodeType="afterGroup">
                            <p:stCondLst>
                              <p:cond delay="6700"/>
                            </p:stCondLst>
                            <p:childTnLst>
                              <p:par>
                                <p:cTn id="11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13" dur="200"/>
                                        <p:tgtEl>
                                          <p:spTgt spid="834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 nodeType="afterGroup">
                            <p:stCondLst>
                              <p:cond delay="6900"/>
                            </p:stCondLst>
                            <p:childTnLst>
                              <p:par>
                                <p:cTn id="115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17" dur="200"/>
                                        <p:tgtEl>
                                          <p:spTgt spid="834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 nodeType="afterGroup">
                            <p:stCondLst>
                              <p:cond delay="7100"/>
                            </p:stCondLst>
                            <p:childTnLst>
                              <p:par>
                                <p:cTn id="11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1" dur="200"/>
                                        <p:tgtEl>
                                          <p:spTgt spid="834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 nodeType="afterGroup">
                            <p:stCondLst>
                              <p:cond delay="7300"/>
                            </p:stCondLst>
                            <p:childTnLst>
                              <p:par>
                                <p:cTn id="12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5" dur="200"/>
                                        <p:tgtEl>
                                          <p:spTgt spid="834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12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9" dur="200"/>
                                        <p:tgtEl>
                                          <p:spTgt spid="834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 nodeType="afterGroup">
                            <p:stCondLst>
                              <p:cond delay="7700"/>
                            </p:stCondLst>
                            <p:childTnLst>
                              <p:par>
                                <p:cTn id="131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33" dur="200"/>
                                        <p:tgtEl>
                                          <p:spTgt spid="834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 nodeType="afterGroup">
                            <p:stCondLst>
                              <p:cond delay="7900"/>
                            </p:stCondLst>
                            <p:childTnLst>
                              <p:par>
                                <p:cTn id="13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37" dur="200"/>
                                        <p:tgtEl>
                                          <p:spTgt spid="834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 nodeType="afterGroup">
                            <p:stCondLst>
                              <p:cond delay="8100"/>
                            </p:stCondLst>
                            <p:childTnLst>
                              <p:par>
                                <p:cTn id="139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41" dur="200"/>
                                        <p:tgtEl>
                                          <p:spTgt spid="834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 nodeType="afterGroup">
                            <p:stCondLst>
                              <p:cond delay="8300"/>
                            </p:stCondLst>
                            <p:childTnLst>
                              <p:par>
                                <p:cTn id="14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45" dur="200"/>
                                        <p:tgtEl>
                                          <p:spTgt spid="834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14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49" dur="200"/>
                                        <p:tgtEl>
                                          <p:spTgt spid="834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 nodeType="afterGroup">
                            <p:stCondLst>
                              <p:cond delay="8700"/>
                            </p:stCondLst>
                            <p:childTnLst>
                              <p:par>
                                <p:cTn id="15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3" dur="200"/>
                                        <p:tgtEl>
                                          <p:spTgt spid="834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 nodeType="afterGroup">
                            <p:stCondLst>
                              <p:cond delay="8900"/>
                            </p:stCondLst>
                            <p:childTnLst>
                              <p:par>
                                <p:cTn id="15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200" fill="hold"/>
                                        <p:tgtEl>
                                          <p:spTgt spid="8346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200" fill="hold"/>
                                        <p:tgtEl>
                                          <p:spTgt spid="8346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 nodeType="afterGroup">
                            <p:stCondLst>
                              <p:cond delay="9100"/>
                            </p:stCondLst>
                            <p:childTnLst>
                              <p:par>
                                <p:cTn id="16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62" dur="200"/>
                                        <p:tgtEl>
                                          <p:spTgt spid="834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 nodeType="afterGroup">
                            <p:stCondLst>
                              <p:cond delay="9300"/>
                            </p:stCondLst>
                            <p:childTnLst>
                              <p:par>
                                <p:cTn id="164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66" dur="200"/>
                                        <p:tgtEl>
                                          <p:spTgt spid="834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16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0" dur="200"/>
                                        <p:tgtEl>
                                          <p:spTgt spid="834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 nodeType="afterGroup">
                            <p:stCondLst>
                              <p:cond delay="9700"/>
                            </p:stCondLst>
                            <p:childTnLst>
                              <p:par>
                                <p:cTn id="172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74" dur="200"/>
                                        <p:tgtEl>
                                          <p:spTgt spid="834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 nodeType="afterGroup">
                            <p:stCondLst>
                              <p:cond delay="9900"/>
                            </p:stCondLst>
                            <p:childTnLst>
                              <p:par>
                                <p:cTn id="17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8" dur="200"/>
                                        <p:tgtEl>
                                          <p:spTgt spid="834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 nodeType="afterGroup">
                            <p:stCondLst>
                              <p:cond delay="10100"/>
                            </p:stCondLst>
                            <p:childTnLst>
                              <p:par>
                                <p:cTn id="18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200" fill="hold"/>
                                        <p:tgtEl>
                                          <p:spTgt spid="8346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200" fill="hold"/>
                                        <p:tgtEl>
                                          <p:spTgt spid="8346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 nodeType="afterGroup">
                            <p:stCondLst>
                              <p:cond delay="10300"/>
                            </p:stCondLst>
                            <p:childTnLst>
                              <p:par>
                                <p:cTn id="18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87" dur="200"/>
                                        <p:tgtEl>
                                          <p:spTgt spid="8346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18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1" dur="200"/>
                                        <p:tgtEl>
                                          <p:spTgt spid="834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 nodeType="afterGroup">
                            <p:stCondLst>
                              <p:cond delay="10700"/>
                            </p:stCondLst>
                            <p:childTnLst>
                              <p:par>
                                <p:cTn id="19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5" dur="200"/>
                                        <p:tgtEl>
                                          <p:spTgt spid="8346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 nodeType="afterGroup">
                            <p:stCondLst>
                              <p:cond delay="10900"/>
                            </p:stCondLst>
                            <p:childTnLst>
                              <p:par>
                                <p:cTn id="19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9" dur="200"/>
                                        <p:tgtEl>
                                          <p:spTgt spid="834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" fill="hold" nodeType="afterGroup">
                            <p:stCondLst>
                              <p:cond delay="11100"/>
                            </p:stCondLst>
                            <p:childTnLst>
                              <p:par>
                                <p:cTn id="20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03" dur="200"/>
                                        <p:tgtEl>
                                          <p:spTgt spid="834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" fill="hold" nodeType="afterGroup">
                            <p:stCondLst>
                              <p:cond delay="11300"/>
                            </p:stCondLst>
                            <p:childTnLst>
                              <p:par>
                                <p:cTn id="20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7" dur="200" fill="hold"/>
                                        <p:tgtEl>
                                          <p:spTgt spid="8346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200" fill="hold"/>
                                        <p:tgtEl>
                                          <p:spTgt spid="8346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21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12" dur="200"/>
                                        <p:tgtEl>
                                          <p:spTgt spid="834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" fill="hold" nodeType="afterGroup">
                            <p:stCondLst>
                              <p:cond delay="11700"/>
                            </p:stCondLst>
                            <p:childTnLst>
                              <p:par>
                                <p:cTn id="214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16" dur="200"/>
                                        <p:tgtEl>
                                          <p:spTgt spid="834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 nodeType="afterGroup">
                            <p:stCondLst>
                              <p:cond delay="11900"/>
                            </p:stCondLst>
                            <p:childTnLst>
                              <p:par>
                                <p:cTn id="21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20" dur="200"/>
                                        <p:tgtEl>
                                          <p:spTgt spid="834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" fill="hold" nodeType="afterGroup">
                            <p:stCondLst>
                              <p:cond delay="12100"/>
                            </p:stCondLst>
                            <p:childTnLst>
                              <p:par>
                                <p:cTn id="222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24" dur="200"/>
                                        <p:tgtEl>
                                          <p:spTgt spid="834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" fill="hold" nodeType="afterGroup">
                            <p:stCondLst>
                              <p:cond delay="12300"/>
                            </p:stCondLst>
                            <p:childTnLst>
                              <p:par>
                                <p:cTn id="22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28" dur="200"/>
                                        <p:tgtEl>
                                          <p:spTgt spid="834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230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32" dur="200"/>
                                        <p:tgtEl>
                                          <p:spTgt spid="834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3" fill="hold" nodeType="afterGroup">
                            <p:stCondLst>
                              <p:cond delay="12700"/>
                            </p:stCondLst>
                            <p:childTnLst>
                              <p:par>
                                <p:cTn id="23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36" dur="200"/>
                                        <p:tgtEl>
                                          <p:spTgt spid="834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7" fill="hold" nodeType="afterGroup">
                            <p:stCondLst>
                              <p:cond delay="12900"/>
                            </p:stCondLst>
                            <p:childTnLst>
                              <p:par>
                                <p:cTn id="23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40" dur="200"/>
                                        <p:tgtEl>
                                          <p:spTgt spid="834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1" fill="hold" nodeType="afterGroup">
                            <p:stCondLst>
                              <p:cond delay="13100"/>
                            </p:stCondLst>
                            <p:childTnLst>
                              <p:par>
                                <p:cTn id="242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44" dur="200"/>
                                        <p:tgtEl>
                                          <p:spTgt spid="834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1D4BFB-21A4-CD15-9CE5-3B67CC435E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Zástupný symbol pro datum 3">
            <a:extLst>
              <a:ext uri="{FF2B5EF4-FFF2-40B4-BE49-F238E27FC236}">
                <a16:creationId xmlns:a16="http://schemas.microsoft.com/office/drawing/2014/main" id="{5B9624AF-101F-6569-93CC-577E2D45625A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cs-CZ" sz="1400">
                <a:solidFill>
                  <a:srgbClr val="0033CC"/>
                </a:solidFill>
                <a:latin typeface="Comic Sans MS" panose="030F0702030302020204" pitchFamily="66" charset="0"/>
              </a:rPr>
              <a:t>ÚČJF MFF / Hejnice, 10.4.2026</a:t>
            </a:r>
            <a:endParaRPr kumimoji="0" lang="en-CA" altLang="cs-CZ" sz="1400">
              <a:solidFill>
                <a:srgbClr val="0033CC"/>
              </a:solidFill>
              <a:latin typeface="Comic Sans MS" panose="030F0702030302020204" pitchFamily="66" charset="0"/>
            </a:endParaRPr>
          </a:p>
        </p:txBody>
      </p:sp>
      <p:sp>
        <p:nvSpPr>
          <p:cNvPr id="36867" name="Rectangle 2">
            <a:extLst>
              <a:ext uri="{FF2B5EF4-FFF2-40B4-BE49-F238E27FC236}">
                <a16:creationId xmlns:a16="http://schemas.microsoft.com/office/drawing/2014/main" id="{9A9774D5-33AE-8015-29F9-1A421F8518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24613" y="1828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36868" name="Rectangle 3">
            <a:extLst>
              <a:ext uri="{FF2B5EF4-FFF2-40B4-BE49-F238E27FC236}">
                <a16:creationId xmlns:a16="http://schemas.microsoft.com/office/drawing/2014/main" id="{086AFD91-09BA-21BF-6500-F06BF27169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9613" y="5638800"/>
            <a:ext cx="306387" cy="306388"/>
          </a:xfrm>
          <a:prstGeom prst="rect">
            <a:avLst/>
          </a:prstGeom>
          <a:solidFill>
            <a:schemeClr val="tx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36869" name="Rectangle 4">
            <a:extLst>
              <a:ext uri="{FF2B5EF4-FFF2-40B4-BE49-F238E27FC236}">
                <a16:creationId xmlns:a16="http://schemas.microsoft.com/office/drawing/2014/main" id="{1E4C8B76-233C-AAEF-F11D-8FA9F17FC8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1613" y="5257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36870" name="Rectangle 5">
            <a:extLst>
              <a:ext uri="{FF2B5EF4-FFF2-40B4-BE49-F238E27FC236}">
                <a16:creationId xmlns:a16="http://schemas.microsoft.com/office/drawing/2014/main" id="{949927C4-7D2C-7783-46F3-57919E7F17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95613" y="4114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36871" name="Rectangle 6">
            <a:extLst>
              <a:ext uri="{FF2B5EF4-FFF2-40B4-BE49-F238E27FC236}">
                <a16:creationId xmlns:a16="http://schemas.microsoft.com/office/drawing/2014/main" id="{3FA9408D-14D3-89F2-B7F4-F0AF32DDA7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95613" y="4495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36872" name="Rectangle 7">
            <a:extLst>
              <a:ext uri="{FF2B5EF4-FFF2-40B4-BE49-F238E27FC236}">
                <a16:creationId xmlns:a16="http://schemas.microsoft.com/office/drawing/2014/main" id="{29F88FAE-5315-B39C-4B1B-1D57A8637C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9613" y="4876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36873" name="Rectangle 8">
            <a:extLst>
              <a:ext uri="{FF2B5EF4-FFF2-40B4-BE49-F238E27FC236}">
                <a16:creationId xmlns:a16="http://schemas.microsoft.com/office/drawing/2014/main" id="{4736EE92-5F61-FA03-5DBA-766A6BD28C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1613" y="4876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36874" name="Rectangle 9">
            <a:extLst>
              <a:ext uri="{FF2B5EF4-FFF2-40B4-BE49-F238E27FC236}">
                <a16:creationId xmlns:a16="http://schemas.microsoft.com/office/drawing/2014/main" id="{8E1ACCBF-D134-4707-A69E-2DDF083959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19613" y="3733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36875" name="Rectangle 10">
            <a:extLst>
              <a:ext uri="{FF2B5EF4-FFF2-40B4-BE49-F238E27FC236}">
                <a16:creationId xmlns:a16="http://schemas.microsoft.com/office/drawing/2014/main" id="{97C793BD-4FCE-577E-2771-ADBF893449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19613" y="4114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36876" name="Rectangle 11">
            <a:extLst>
              <a:ext uri="{FF2B5EF4-FFF2-40B4-BE49-F238E27FC236}">
                <a16:creationId xmlns:a16="http://schemas.microsoft.com/office/drawing/2014/main" id="{9C084D60-76E5-64FA-14AF-00567425A7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05613" y="1066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36877" name="Rectangle 12">
            <a:extLst>
              <a:ext uri="{FF2B5EF4-FFF2-40B4-BE49-F238E27FC236}">
                <a16:creationId xmlns:a16="http://schemas.microsoft.com/office/drawing/2014/main" id="{829F218E-F443-6684-2518-D66C3D0213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67613" y="2590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36878" name="Rectangle 13">
            <a:extLst>
              <a:ext uri="{FF2B5EF4-FFF2-40B4-BE49-F238E27FC236}">
                <a16:creationId xmlns:a16="http://schemas.microsoft.com/office/drawing/2014/main" id="{0FD0AA39-32DF-526E-CAAF-5090CE8860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43613" y="3352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36879" name="Rectangle 14">
            <a:extLst>
              <a:ext uri="{FF2B5EF4-FFF2-40B4-BE49-F238E27FC236}">
                <a16:creationId xmlns:a16="http://schemas.microsoft.com/office/drawing/2014/main" id="{3BAACF12-4496-2AEC-CF65-B517246593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19613" y="2590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36880" name="Rectangle 15">
            <a:extLst>
              <a:ext uri="{FF2B5EF4-FFF2-40B4-BE49-F238E27FC236}">
                <a16:creationId xmlns:a16="http://schemas.microsoft.com/office/drawing/2014/main" id="{373A3366-2A27-2BCD-DC81-2B524CB7EB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48613" y="1066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36881" name="Rectangle 16">
            <a:extLst>
              <a:ext uri="{FF2B5EF4-FFF2-40B4-BE49-F238E27FC236}">
                <a16:creationId xmlns:a16="http://schemas.microsoft.com/office/drawing/2014/main" id="{52CA5E18-99CE-68E2-BC89-EC80E260BF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0613" y="5638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36882" name="Rectangle 17">
            <a:extLst>
              <a:ext uri="{FF2B5EF4-FFF2-40B4-BE49-F238E27FC236}">
                <a16:creationId xmlns:a16="http://schemas.microsoft.com/office/drawing/2014/main" id="{57F1FA11-CC2F-5A21-FFE8-668F68B402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1613" y="5638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36883" name="Rectangle 18">
            <a:extLst>
              <a:ext uri="{FF2B5EF4-FFF2-40B4-BE49-F238E27FC236}">
                <a16:creationId xmlns:a16="http://schemas.microsoft.com/office/drawing/2014/main" id="{2FFC850F-153E-B336-E77A-A6D8E14F1F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76613" y="4114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36884" name="Rectangle 19">
            <a:extLst>
              <a:ext uri="{FF2B5EF4-FFF2-40B4-BE49-F238E27FC236}">
                <a16:creationId xmlns:a16="http://schemas.microsoft.com/office/drawing/2014/main" id="{59D8CC71-BA6B-B8BF-4A68-C455DBBA61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33613" y="4114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36885" name="Rectangle 20">
            <a:extLst>
              <a:ext uri="{FF2B5EF4-FFF2-40B4-BE49-F238E27FC236}">
                <a16:creationId xmlns:a16="http://schemas.microsoft.com/office/drawing/2014/main" id="{DE4EFE4E-C6B3-AD7C-C12F-AC6D99F5F9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33613" y="4495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36886" name="Rectangle 21">
            <a:extLst>
              <a:ext uri="{FF2B5EF4-FFF2-40B4-BE49-F238E27FC236}">
                <a16:creationId xmlns:a16="http://schemas.microsoft.com/office/drawing/2014/main" id="{93640454-FA23-D8B5-A31F-410A7D1837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95613" y="4876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36887" name="Rectangle 22">
            <a:extLst>
              <a:ext uri="{FF2B5EF4-FFF2-40B4-BE49-F238E27FC236}">
                <a16:creationId xmlns:a16="http://schemas.microsoft.com/office/drawing/2014/main" id="{C292D124-C11E-FAEC-999C-F8E4859028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33613" y="4876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36888" name="Rectangle 23">
            <a:extLst>
              <a:ext uri="{FF2B5EF4-FFF2-40B4-BE49-F238E27FC236}">
                <a16:creationId xmlns:a16="http://schemas.microsoft.com/office/drawing/2014/main" id="{47E91EAE-883F-B854-8095-D799F6E46F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52613" y="4876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36889" name="Rectangle 24">
            <a:extLst>
              <a:ext uri="{FF2B5EF4-FFF2-40B4-BE49-F238E27FC236}">
                <a16:creationId xmlns:a16="http://schemas.microsoft.com/office/drawing/2014/main" id="{3C5BBE71-0499-4720-A8C4-2A3A117D40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81613" y="1828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36890" name="Rectangle 25">
            <a:extLst>
              <a:ext uri="{FF2B5EF4-FFF2-40B4-BE49-F238E27FC236}">
                <a16:creationId xmlns:a16="http://schemas.microsoft.com/office/drawing/2014/main" id="{F5CAE4A8-C3A9-72D1-7E77-BAAADA4BCB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57613" y="3352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36891" name="Rectangle 26">
            <a:extLst>
              <a:ext uri="{FF2B5EF4-FFF2-40B4-BE49-F238E27FC236}">
                <a16:creationId xmlns:a16="http://schemas.microsoft.com/office/drawing/2014/main" id="{1F23AEE8-9DA6-8097-1018-4527A590D4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57613" y="3733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36892" name="Rectangle 27">
            <a:extLst>
              <a:ext uri="{FF2B5EF4-FFF2-40B4-BE49-F238E27FC236}">
                <a16:creationId xmlns:a16="http://schemas.microsoft.com/office/drawing/2014/main" id="{90AE849F-48E7-BDEE-6DAA-C02080EB68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57613" y="4114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36893" name="Rectangle 28">
            <a:extLst>
              <a:ext uri="{FF2B5EF4-FFF2-40B4-BE49-F238E27FC236}">
                <a16:creationId xmlns:a16="http://schemas.microsoft.com/office/drawing/2014/main" id="{E7D8F906-CC22-B2FA-1A23-0F5B3AA41B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19613" y="3352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36894" name="Rectangle 29">
            <a:extLst>
              <a:ext uri="{FF2B5EF4-FFF2-40B4-BE49-F238E27FC236}">
                <a16:creationId xmlns:a16="http://schemas.microsoft.com/office/drawing/2014/main" id="{F72BF923-D74E-B8E0-39F2-3A92B65072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00613" y="3352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36895" name="Rectangle 30">
            <a:extLst>
              <a:ext uri="{FF2B5EF4-FFF2-40B4-BE49-F238E27FC236}">
                <a16:creationId xmlns:a16="http://schemas.microsoft.com/office/drawing/2014/main" id="{6677FDD3-7E9D-AB76-13EC-AF9359574B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81613" y="2590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36896" name="Rectangle 31">
            <a:extLst>
              <a:ext uri="{FF2B5EF4-FFF2-40B4-BE49-F238E27FC236}">
                <a16:creationId xmlns:a16="http://schemas.microsoft.com/office/drawing/2014/main" id="{6E993061-8375-16EF-FCBA-142EEAE665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81613" y="2971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36897" name="Rectangle 32">
            <a:extLst>
              <a:ext uri="{FF2B5EF4-FFF2-40B4-BE49-F238E27FC236}">
                <a16:creationId xmlns:a16="http://schemas.microsoft.com/office/drawing/2014/main" id="{BB958E61-F239-D6B0-83A7-6ACE8EA69A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81613" y="3352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36898" name="Rectangle 33">
            <a:extLst>
              <a:ext uri="{FF2B5EF4-FFF2-40B4-BE49-F238E27FC236}">
                <a16:creationId xmlns:a16="http://schemas.microsoft.com/office/drawing/2014/main" id="{96B8DD8E-32B3-E436-6071-0561478C1B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62613" y="2590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36899" name="Rectangle 34">
            <a:extLst>
              <a:ext uri="{FF2B5EF4-FFF2-40B4-BE49-F238E27FC236}">
                <a16:creationId xmlns:a16="http://schemas.microsoft.com/office/drawing/2014/main" id="{985A6604-E27D-C5D7-3179-B8A107F338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43613" y="1828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36900" name="Rectangle 35">
            <a:extLst>
              <a:ext uri="{FF2B5EF4-FFF2-40B4-BE49-F238E27FC236}">
                <a16:creationId xmlns:a16="http://schemas.microsoft.com/office/drawing/2014/main" id="{DA963E59-BD2F-6FD7-2AE7-5124834812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43613" y="2209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36901" name="Rectangle 36">
            <a:extLst>
              <a:ext uri="{FF2B5EF4-FFF2-40B4-BE49-F238E27FC236}">
                <a16:creationId xmlns:a16="http://schemas.microsoft.com/office/drawing/2014/main" id="{7C7C2AD1-28F0-5C0B-16AD-2C4D4E0A19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43613" y="2590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36902" name="Rectangle 37">
            <a:extLst>
              <a:ext uri="{FF2B5EF4-FFF2-40B4-BE49-F238E27FC236}">
                <a16:creationId xmlns:a16="http://schemas.microsoft.com/office/drawing/2014/main" id="{5F9CD298-83C2-3390-0EB2-FE94BDB5AF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05613" y="1828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36903" name="Rectangle 38">
            <a:extLst>
              <a:ext uri="{FF2B5EF4-FFF2-40B4-BE49-F238E27FC236}">
                <a16:creationId xmlns:a16="http://schemas.microsoft.com/office/drawing/2014/main" id="{102B7CBC-297E-CD8D-A3DC-F39A1EF0AF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05613" y="2209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36904" name="Rectangle 39">
            <a:extLst>
              <a:ext uri="{FF2B5EF4-FFF2-40B4-BE49-F238E27FC236}">
                <a16:creationId xmlns:a16="http://schemas.microsoft.com/office/drawing/2014/main" id="{1C6B2F96-271A-45B6-7D37-5D64AC9370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05613" y="2590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36905" name="Rectangle 40">
            <a:extLst>
              <a:ext uri="{FF2B5EF4-FFF2-40B4-BE49-F238E27FC236}">
                <a16:creationId xmlns:a16="http://schemas.microsoft.com/office/drawing/2014/main" id="{D35169DA-518E-F612-BCC2-4E23B1E5EE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86613" y="1828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36906" name="Rectangle 41">
            <a:extLst>
              <a:ext uri="{FF2B5EF4-FFF2-40B4-BE49-F238E27FC236}">
                <a16:creationId xmlns:a16="http://schemas.microsoft.com/office/drawing/2014/main" id="{F5CF0EA1-EEA1-1773-C45B-A27D8EAA69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67613" y="1066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36907" name="Rectangle 42">
            <a:extLst>
              <a:ext uri="{FF2B5EF4-FFF2-40B4-BE49-F238E27FC236}">
                <a16:creationId xmlns:a16="http://schemas.microsoft.com/office/drawing/2014/main" id="{B3F517F0-D055-39D3-7A06-89B8BCC9E6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67613" y="1447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36908" name="Rectangle 43">
            <a:extLst>
              <a:ext uri="{FF2B5EF4-FFF2-40B4-BE49-F238E27FC236}">
                <a16:creationId xmlns:a16="http://schemas.microsoft.com/office/drawing/2014/main" id="{C2466C38-4576-AF66-A9DC-B95F53695E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67613" y="1828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36909" name="Rectangle 44">
            <a:extLst>
              <a:ext uri="{FF2B5EF4-FFF2-40B4-BE49-F238E27FC236}">
                <a16:creationId xmlns:a16="http://schemas.microsoft.com/office/drawing/2014/main" id="{03F4FF61-331D-FEE2-CB9B-823F235464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29613" y="1066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36910" name="Rectangle 45">
            <a:extLst>
              <a:ext uri="{FF2B5EF4-FFF2-40B4-BE49-F238E27FC236}">
                <a16:creationId xmlns:a16="http://schemas.microsoft.com/office/drawing/2014/main" id="{562B3D45-9180-FB9B-7053-DC39671E5D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29613" y="1447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36911" name="Rectangle 46">
            <a:extLst>
              <a:ext uri="{FF2B5EF4-FFF2-40B4-BE49-F238E27FC236}">
                <a16:creationId xmlns:a16="http://schemas.microsoft.com/office/drawing/2014/main" id="{23357F30-748B-8E6C-5684-2AEBBD0D26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29613" y="1828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36912" name="Text Box 47">
            <a:extLst>
              <a:ext uri="{FF2B5EF4-FFF2-40B4-BE49-F238E27FC236}">
                <a16:creationId xmlns:a16="http://schemas.microsoft.com/office/drawing/2014/main" id="{6B97B8CE-8A41-C3BD-13EC-5A3C64C1BF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413" y="5614988"/>
            <a:ext cx="4778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6" tIns="45719" rIns="91436" bIns="45719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cs-CZ" sz="2000">
                <a:latin typeface="Comic Sans MS" panose="030F0702030302020204" pitchFamily="66" charset="0"/>
              </a:rPr>
              <a:t>Fe</a:t>
            </a:r>
          </a:p>
        </p:txBody>
      </p:sp>
      <p:sp>
        <p:nvSpPr>
          <p:cNvPr id="36913" name="Text Box 48">
            <a:extLst>
              <a:ext uri="{FF2B5EF4-FFF2-40B4-BE49-F238E27FC236}">
                <a16:creationId xmlns:a16="http://schemas.microsoft.com/office/drawing/2014/main" id="{BAA1C8AA-9006-8823-6BA6-8C4F5AAC52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413" y="5233988"/>
            <a:ext cx="4699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6" tIns="45719" rIns="91436" bIns="45719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cs-CZ" sz="2000">
                <a:latin typeface="Comic Sans MS" panose="030F0702030302020204" pitchFamily="66" charset="0"/>
              </a:rPr>
              <a:t>Co</a:t>
            </a:r>
          </a:p>
        </p:txBody>
      </p:sp>
      <p:sp>
        <p:nvSpPr>
          <p:cNvPr id="36914" name="Text Box 49">
            <a:extLst>
              <a:ext uri="{FF2B5EF4-FFF2-40B4-BE49-F238E27FC236}">
                <a16:creationId xmlns:a16="http://schemas.microsoft.com/office/drawing/2014/main" id="{BB26385B-1BD8-1B47-FE13-E1064B739A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413" y="4852988"/>
            <a:ext cx="4587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6" tIns="45719" rIns="91436" bIns="45719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cs-CZ" sz="2000">
                <a:latin typeface="Comic Sans MS" panose="030F0702030302020204" pitchFamily="66" charset="0"/>
              </a:rPr>
              <a:t>Ni</a:t>
            </a:r>
          </a:p>
        </p:txBody>
      </p:sp>
      <p:sp>
        <p:nvSpPr>
          <p:cNvPr id="36915" name="Text Box 50">
            <a:extLst>
              <a:ext uri="{FF2B5EF4-FFF2-40B4-BE49-F238E27FC236}">
                <a16:creationId xmlns:a16="http://schemas.microsoft.com/office/drawing/2014/main" id="{11FD93C0-5E82-8189-9DB6-6912DFE0B8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67413" y="1423988"/>
            <a:ext cx="4953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6" tIns="45719" rIns="91436" bIns="45719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cs-CZ" sz="2000">
                <a:latin typeface="Comic Sans MS" panose="030F0702030302020204" pitchFamily="66" charset="0"/>
              </a:rPr>
              <a:t>Rb</a:t>
            </a:r>
          </a:p>
        </p:txBody>
      </p:sp>
      <p:sp>
        <p:nvSpPr>
          <p:cNvPr id="36916" name="Text Box 51">
            <a:extLst>
              <a:ext uri="{FF2B5EF4-FFF2-40B4-BE49-F238E27FC236}">
                <a16:creationId xmlns:a16="http://schemas.microsoft.com/office/drawing/2014/main" id="{3EE1811B-0DB6-468F-B36A-3CE75B5783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43213" y="3709988"/>
            <a:ext cx="4873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6" tIns="45719" rIns="91436" bIns="45719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cs-CZ" sz="2000">
                <a:latin typeface="Comic Sans MS" panose="030F0702030302020204" pitchFamily="66" charset="0"/>
              </a:rPr>
              <a:t>Ga</a:t>
            </a:r>
          </a:p>
        </p:txBody>
      </p:sp>
      <p:sp>
        <p:nvSpPr>
          <p:cNvPr id="36917" name="Text Box 52">
            <a:extLst>
              <a:ext uri="{FF2B5EF4-FFF2-40B4-BE49-F238E27FC236}">
                <a16:creationId xmlns:a16="http://schemas.microsoft.com/office/drawing/2014/main" id="{23E6BC63-F464-6243-4F22-ED3777FAD3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43213" y="3328988"/>
            <a:ext cx="4968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6" tIns="45719" rIns="91436" bIns="45719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cs-CZ" sz="2000">
                <a:latin typeface="Comic Sans MS" panose="030F0702030302020204" pitchFamily="66" charset="0"/>
              </a:rPr>
              <a:t>Ge</a:t>
            </a:r>
          </a:p>
        </p:txBody>
      </p:sp>
      <p:sp>
        <p:nvSpPr>
          <p:cNvPr id="36918" name="Text Box 53">
            <a:extLst>
              <a:ext uri="{FF2B5EF4-FFF2-40B4-BE49-F238E27FC236}">
                <a16:creationId xmlns:a16="http://schemas.microsoft.com/office/drawing/2014/main" id="{DFD32602-9E3F-5B81-953D-C40FA7E6C2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9213" y="4090988"/>
            <a:ext cx="4937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6" tIns="45719" rIns="91436" bIns="45719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cs-CZ" sz="2000">
                <a:latin typeface="Comic Sans MS" panose="030F0702030302020204" pitchFamily="66" charset="0"/>
              </a:rPr>
              <a:t>Zn</a:t>
            </a:r>
          </a:p>
        </p:txBody>
      </p:sp>
      <p:sp>
        <p:nvSpPr>
          <p:cNvPr id="36919" name="Text Box 54">
            <a:extLst>
              <a:ext uri="{FF2B5EF4-FFF2-40B4-BE49-F238E27FC236}">
                <a16:creationId xmlns:a16="http://schemas.microsoft.com/office/drawing/2014/main" id="{7EBABA99-720B-443B-85AF-195E829E7E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9213" y="4471988"/>
            <a:ext cx="4683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6" tIns="45719" rIns="91436" bIns="45719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cs-CZ" sz="2000">
                <a:latin typeface="Comic Sans MS" panose="030F0702030302020204" pitchFamily="66" charset="0"/>
              </a:rPr>
              <a:t>Cu</a:t>
            </a:r>
          </a:p>
        </p:txBody>
      </p:sp>
      <p:sp>
        <p:nvSpPr>
          <p:cNvPr id="36920" name="Text Box 55">
            <a:extLst>
              <a:ext uri="{FF2B5EF4-FFF2-40B4-BE49-F238E27FC236}">
                <a16:creationId xmlns:a16="http://schemas.microsoft.com/office/drawing/2014/main" id="{90C7F733-F0BD-E338-598B-1C40949323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81413" y="2566988"/>
            <a:ext cx="5000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6" tIns="45719" rIns="91436" bIns="45719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cs-CZ" sz="2000">
                <a:latin typeface="Comic Sans MS" panose="030F0702030302020204" pitchFamily="66" charset="0"/>
              </a:rPr>
              <a:t>Se</a:t>
            </a:r>
          </a:p>
        </p:txBody>
      </p:sp>
      <p:sp>
        <p:nvSpPr>
          <p:cNvPr id="36921" name="Text Box 56">
            <a:extLst>
              <a:ext uri="{FF2B5EF4-FFF2-40B4-BE49-F238E27FC236}">
                <a16:creationId xmlns:a16="http://schemas.microsoft.com/office/drawing/2014/main" id="{0B871C22-81CF-F7FE-F993-8EAA5BFCA0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43413" y="2185988"/>
            <a:ext cx="4667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6" tIns="45719" rIns="91436" bIns="45719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cs-CZ" sz="2000">
                <a:latin typeface="Comic Sans MS" panose="030F0702030302020204" pitchFamily="66" charset="0"/>
              </a:rPr>
              <a:t>Br</a:t>
            </a:r>
          </a:p>
        </p:txBody>
      </p:sp>
      <p:sp>
        <p:nvSpPr>
          <p:cNvPr id="36922" name="Text Box 57">
            <a:extLst>
              <a:ext uri="{FF2B5EF4-FFF2-40B4-BE49-F238E27FC236}">
                <a16:creationId xmlns:a16="http://schemas.microsoft.com/office/drawing/2014/main" id="{1330CEFF-3A29-97A2-5E7D-033A16F136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81413" y="2947988"/>
            <a:ext cx="4937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6" tIns="45719" rIns="91436" bIns="45719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cs-CZ" sz="2000">
                <a:latin typeface="Comic Sans MS" panose="030F0702030302020204" pitchFamily="66" charset="0"/>
              </a:rPr>
              <a:t>As</a:t>
            </a:r>
          </a:p>
        </p:txBody>
      </p:sp>
      <p:sp>
        <p:nvSpPr>
          <p:cNvPr id="36923" name="Text Box 58">
            <a:extLst>
              <a:ext uri="{FF2B5EF4-FFF2-40B4-BE49-F238E27FC236}">
                <a16:creationId xmlns:a16="http://schemas.microsoft.com/office/drawing/2014/main" id="{22631D51-2B69-00ED-CEDC-66D46090DF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67413" y="1042988"/>
            <a:ext cx="482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6" tIns="45719" rIns="91436" bIns="45719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cs-CZ" sz="2000">
                <a:latin typeface="Comic Sans MS" panose="030F0702030302020204" pitchFamily="66" charset="0"/>
              </a:rPr>
              <a:t>Sr</a:t>
            </a:r>
          </a:p>
        </p:txBody>
      </p:sp>
      <p:sp>
        <p:nvSpPr>
          <p:cNvPr id="36924" name="Text Box 59">
            <a:extLst>
              <a:ext uri="{FF2B5EF4-FFF2-40B4-BE49-F238E27FC236}">
                <a16:creationId xmlns:a16="http://schemas.microsoft.com/office/drawing/2014/main" id="{93B0C5AC-1685-54AC-A96C-BD2B6A04BE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43413" y="1804988"/>
            <a:ext cx="4619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6" tIns="45719" rIns="91436" bIns="45719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cs-CZ" sz="2000">
                <a:latin typeface="Comic Sans MS" panose="030F0702030302020204" pitchFamily="66" charset="0"/>
              </a:rPr>
              <a:t>Kr</a:t>
            </a:r>
          </a:p>
        </p:txBody>
      </p:sp>
      <p:sp>
        <p:nvSpPr>
          <p:cNvPr id="834620" name="Line 60">
            <a:extLst>
              <a:ext uri="{FF2B5EF4-FFF2-40B4-BE49-F238E27FC236}">
                <a16:creationId xmlns:a16="http://schemas.microsoft.com/office/drawing/2014/main" id="{FF66F17D-8D73-B80F-02B6-5C8A5775C737}"/>
              </a:ext>
            </a:extLst>
          </p:cNvPr>
          <p:cNvSpPr>
            <a:spLocks noChangeShapeType="1"/>
          </p:cNvSpPr>
          <p:nvPr/>
        </p:nvSpPr>
        <p:spPr bwMode="auto">
          <a:xfrm>
            <a:off x="862013" y="5791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4621" name="Line 61">
            <a:extLst>
              <a:ext uri="{FF2B5EF4-FFF2-40B4-BE49-F238E27FC236}">
                <a16:creationId xmlns:a16="http://schemas.microsoft.com/office/drawing/2014/main" id="{F1394546-6051-61F5-BB69-EC6947402DED}"/>
              </a:ext>
            </a:extLst>
          </p:cNvPr>
          <p:cNvSpPr>
            <a:spLocks noChangeShapeType="1"/>
          </p:cNvSpPr>
          <p:nvPr/>
        </p:nvSpPr>
        <p:spPr bwMode="auto">
          <a:xfrm>
            <a:off x="1243013" y="5791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4622" name="Line 62">
            <a:extLst>
              <a:ext uri="{FF2B5EF4-FFF2-40B4-BE49-F238E27FC236}">
                <a16:creationId xmlns:a16="http://schemas.microsoft.com/office/drawing/2014/main" id="{99EFE5B7-EBB5-A398-5E63-6441F7F64DE3}"/>
              </a:ext>
            </a:extLst>
          </p:cNvPr>
          <p:cNvSpPr>
            <a:spLocks noChangeShapeType="1"/>
          </p:cNvSpPr>
          <p:nvPr/>
        </p:nvSpPr>
        <p:spPr bwMode="auto">
          <a:xfrm>
            <a:off x="1624013" y="5791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4623" name="Line 63">
            <a:extLst>
              <a:ext uri="{FF2B5EF4-FFF2-40B4-BE49-F238E27FC236}">
                <a16:creationId xmlns:a16="http://schemas.microsoft.com/office/drawing/2014/main" id="{DA7DA7F1-D97E-7EA9-6BC5-90E11C216C41}"/>
              </a:ext>
            </a:extLst>
          </p:cNvPr>
          <p:cNvSpPr>
            <a:spLocks noChangeShapeType="1"/>
          </p:cNvSpPr>
          <p:nvPr/>
        </p:nvSpPr>
        <p:spPr bwMode="auto">
          <a:xfrm>
            <a:off x="1624013" y="5029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4624" name="Line 64">
            <a:extLst>
              <a:ext uri="{FF2B5EF4-FFF2-40B4-BE49-F238E27FC236}">
                <a16:creationId xmlns:a16="http://schemas.microsoft.com/office/drawing/2014/main" id="{F97CC076-D27C-3FCA-9614-5DB38C2B49EA}"/>
              </a:ext>
            </a:extLst>
          </p:cNvPr>
          <p:cNvSpPr>
            <a:spLocks noChangeShapeType="1"/>
          </p:cNvSpPr>
          <p:nvPr/>
        </p:nvSpPr>
        <p:spPr bwMode="auto">
          <a:xfrm>
            <a:off x="2005013" y="5029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4625" name="Line 65">
            <a:extLst>
              <a:ext uri="{FF2B5EF4-FFF2-40B4-BE49-F238E27FC236}">
                <a16:creationId xmlns:a16="http://schemas.microsoft.com/office/drawing/2014/main" id="{929E5F6A-0359-7C68-3104-5ACE31538B41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1624013" y="5410200"/>
            <a:ext cx="381000" cy="381000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4626" name="Line 66">
            <a:extLst>
              <a:ext uri="{FF2B5EF4-FFF2-40B4-BE49-F238E27FC236}">
                <a16:creationId xmlns:a16="http://schemas.microsoft.com/office/drawing/2014/main" id="{219B6D3D-8CE4-1BA4-F3DC-FCB40291D22E}"/>
              </a:ext>
            </a:extLst>
          </p:cNvPr>
          <p:cNvSpPr>
            <a:spLocks noChangeShapeType="1"/>
          </p:cNvSpPr>
          <p:nvPr/>
        </p:nvSpPr>
        <p:spPr bwMode="auto">
          <a:xfrm>
            <a:off x="2386013" y="5029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4627" name="Line 67">
            <a:extLst>
              <a:ext uri="{FF2B5EF4-FFF2-40B4-BE49-F238E27FC236}">
                <a16:creationId xmlns:a16="http://schemas.microsoft.com/office/drawing/2014/main" id="{719423FE-280D-506E-0E48-F459FE8861DB}"/>
              </a:ext>
            </a:extLst>
          </p:cNvPr>
          <p:cNvSpPr>
            <a:spLocks noChangeShapeType="1"/>
          </p:cNvSpPr>
          <p:nvPr/>
        </p:nvSpPr>
        <p:spPr bwMode="auto">
          <a:xfrm>
            <a:off x="3910013" y="4267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4628" name="Line 68">
            <a:extLst>
              <a:ext uri="{FF2B5EF4-FFF2-40B4-BE49-F238E27FC236}">
                <a16:creationId xmlns:a16="http://schemas.microsoft.com/office/drawing/2014/main" id="{878D5345-3D36-4423-425C-E76BED2700B8}"/>
              </a:ext>
            </a:extLst>
          </p:cNvPr>
          <p:cNvSpPr>
            <a:spLocks noChangeShapeType="1"/>
          </p:cNvSpPr>
          <p:nvPr/>
        </p:nvSpPr>
        <p:spPr bwMode="auto">
          <a:xfrm>
            <a:off x="3148013" y="4648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4629" name="Line 69">
            <a:extLst>
              <a:ext uri="{FF2B5EF4-FFF2-40B4-BE49-F238E27FC236}">
                <a16:creationId xmlns:a16="http://schemas.microsoft.com/office/drawing/2014/main" id="{053549BF-A2A6-C6D3-CECD-6F6AACBDD88E}"/>
              </a:ext>
            </a:extLst>
          </p:cNvPr>
          <p:cNvSpPr>
            <a:spLocks noChangeShapeType="1"/>
          </p:cNvSpPr>
          <p:nvPr/>
        </p:nvSpPr>
        <p:spPr bwMode="auto">
          <a:xfrm>
            <a:off x="3148013" y="5029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4630" name="Line 70">
            <a:extLst>
              <a:ext uri="{FF2B5EF4-FFF2-40B4-BE49-F238E27FC236}">
                <a16:creationId xmlns:a16="http://schemas.microsoft.com/office/drawing/2014/main" id="{88DB9D44-E689-6D7E-C34B-2B5B5322E16B}"/>
              </a:ext>
            </a:extLst>
          </p:cNvPr>
          <p:cNvSpPr>
            <a:spLocks noChangeShapeType="1"/>
          </p:cNvSpPr>
          <p:nvPr/>
        </p:nvSpPr>
        <p:spPr bwMode="auto">
          <a:xfrm>
            <a:off x="1624013" y="5410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4631" name="Line 71">
            <a:extLst>
              <a:ext uri="{FF2B5EF4-FFF2-40B4-BE49-F238E27FC236}">
                <a16:creationId xmlns:a16="http://schemas.microsoft.com/office/drawing/2014/main" id="{E1238A85-580A-48D0-61F6-28B86C0B97CB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148013" y="4648200"/>
            <a:ext cx="381000" cy="381000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4632" name="Line 72">
            <a:extLst>
              <a:ext uri="{FF2B5EF4-FFF2-40B4-BE49-F238E27FC236}">
                <a16:creationId xmlns:a16="http://schemas.microsoft.com/office/drawing/2014/main" id="{24D7F88E-3E14-0C09-6857-FE061E2B1C0F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1624013" y="5029200"/>
            <a:ext cx="381000" cy="381000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4633" name="Line 73">
            <a:extLst>
              <a:ext uri="{FF2B5EF4-FFF2-40B4-BE49-F238E27FC236}">
                <a16:creationId xmlns:a16="http://schemas.microsoft.com/office/drawing/2014/main" id="{E67839B6-1B4A-A665-11EF-4AA3E6ACBF71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148013" y="4267200"/>
            <a:ext cx="381000" cy="381000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834634" name="Group 74">
            <a:extLst>
              <a:ext uri="{FF2B5EF4-FFF2-40B4-BE49-F238E27FC236}">
                <a16:creationId xmlns:a16="http://schemas.microsoft.com/office/drawing/2014/main" id="{31EB4025-E027-79C4-0224-8DAAB05D9E08}"/>
              </a:ext>
            </a:extLst>
          </p:cNvPr>
          <p:cNvGrpSpPr>
            <a:grpSpLocks/>
          </p:cNvGrpSpPr>
          <p:nvPr/>
        </p:nvGrpSpPr>
        <p:grpSpPr bwMode="auto">
          <a:xfrm>
            <a:off x="2386013" y="4648200"/>
            <a:ext cx="762000" cy="381000"/>
            <a:chOff x="1344" y="3312"/>
            <a:chExt cx="480" cy="240"/>
          </a:xfrm>
        </p:grpSpPr>
        <p:sp>
          <p:nvSpPr>
            <p:cNvPr id="37004" name="Line 75">
              <a:extLst>
                <a:ext uri="{FF2B5EF4-FFF2-40B4-BE49-F238E27FC236}">
                  <a16:creationId xmlns:a16="http://schemas.microsoft.com/office/drawing/2014/main" id="{3016D5B7-0F99-2956-97B3-712343205E4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84" y="3552"/>
              <a:ext cx="240" cy="0"/>
            </a:xfrm>
            <a:prstGeom prst="line">
              <a:avLst/>
            </a:prstGeom>
            <a:noFill/>
            <a:ln w="76200">
              <a:solidFill>
                <a:srgbClr val="00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005" name="Line 76">
              <a:extLst>
                <a:ext uri="{FF2B5EF4-FFF2-40B4-BE49-F238E27FC236}">
                  <a16:creationId xmlns:a16="http://schemas.microsoft.com/office/drawing/2014/main" id="{EF55A485-DAFA-541D-DC20-36D8B8D5BC1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344" y="3312"/>
              <a:ext cx="240" cy="240"/>
            </a:xfrm>
            <a:prstGeom prst="line">
              <a:avLst/>
            </a:prstGeom>
            <a:noFill/>
            <a:ln w="76200">
              <a:solidFill>
                <a:srgbClr val="0000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34637" name="Line 77">
            <a:extLst>
              <a:ext uri="{FF2B5EF4-FFF2-40B4-BE49-F238E27FC236}">
                <a16:creationId xmlns:a16="http://schemas.microsoft.com/office/drawing/2014/main" id="{61B86C6B-BFAF-52C3-289D-31442BD78C3D}"/>
              </a:ext>
            </a:extLst>
          </p:cNvPr>
          <p:cNvSpPr>
            <a:spLocks noChangeShapeType="1"/>
          </p:cNvSpPr>
          <p:nvPr/>
        </p:nvSpPr>
        <p:spPr bwMode="auto">
          <a:xfrm>
            <a:off x="4672013" y="3886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4638" name="Line 78">
            <a:extLst>
              <a:ext uri="{FF2B5EF4-FFF2-40B4-BE49-F238E27FC236}">
                <a16:creationId xmlns:a16="http://schemas.microsoft.com/office/drawing/2014/main" id="{7B97D1B7-735F-2D59-0584-2189551FC94F}"/>
              </a:ext>
            </a:extLst>
          </p:cNvPr>
          <p:cNvSpPr>
            <a:spLocks noChangeShapeType="1"/>
          </p:cNvSpPr>
          <p:nvPr/>
        </p:nvSpPr>
        <p:spPr bwMode="auto">
          <a:xfrm>
            <a:off x="2386013" y="4267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4639" name="Line 79">
            <a:extLst>
              <a:ext uri="{FF2B5EF4-FFF2-40B4-BE49-F238E27FC236}">
                <a16:creationId xmlns:a16="http://schemas.microsoft.com/office/drawing/2014/main" id="{BF0E9611-94AD-A592-5B77-D1BED94E2AB2}"/>
              </a:ext>
            </a:extLst>
          </p:cNvPr>
          <p:cNvSpPr>
            <a:spLocks noChangeShapeType="1"/>
          </p:cNvSpPr>
          <p:nvPr/>
        </p:nvSpPr>
        <p:spPr bwMode="auto">
          <a:xfrm>
            <a:off x="2386013" y="4648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4640" name="Line 80">
            <a:extLst>
              <a:ext uri="{FF2B5EF4-FFF2-40B4-BE49-F238E27FC236}">
                <a16:creationId xmlns:a16="http://schemas.microsoft.com/office/drawing/2014/main" id="{9B4E6665-896B-FA7D-EEF7-A635AC98B911}"/>
              </a:ext>
            </a:extLst>
          </p:cNvPr>
          <p:cNvSpPr>
            <a:spLocks noChangeShapeType="1"/>
          </p:cNvSpPr>
          <p:nvPr/>
        </p:nvSpPr>
        <p:spPr bwMode="auto">
          <a:xfrm>
            <a:off x="3529013" y="4267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4641" name="Line 81">
            <a:extLst>
              <a:ext uri="{FF2B5EF4-FFF2-40B4-BE49-F238E27FC236}">
                <a16:creationId xmlns:a16="http://schemas.microsoft.com/office/drawing/2014/main" id="{449B3F71-0AFD-D723-3F2F-8168D052EAF4}"/>
              </a:ext>
            </a:extLst>
          </p:cNvPr>
          <p:cNvSpPr>
            <a:spLocks noChangeShapeType="1"/>
          </p:cNvSpPr>
          <p:nvPr/>
        </p:nvSpPr>
        <p:spPr bwMode="auto">
          <a:xfrm>
            <a:off x="3148013" y="4267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4642" name="Line 82">
            <a:extLst>
              <a:ext uri="{FF2B5EF4-FFF2-40B4-BE49-F238E27FC236}">
                <a16:creationId xmlns:a16="http://schemas.microsoft.com/office/drawing/2014/main" id="{06103854-24A9-5C71-6036-01E8E107946F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910013" y="3505200"/>
            <a:ext cx="381000" cy="381000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4643" name="Line 83">
            <a:extLst>
              <a:ext uri="{FF2B5EF4-FFF2-40B4-BE49-F238E27FC236}">
                <a16:creationId xmlns:a16="http://schemas.microsoft.com/office/drawing/2014/main" id="{35BAFB01-6091-C78E-C655-7453E148D4C3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910013" y="3886200"/>
            <a:ext cx="381000" cy="381000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4644" name="Line 84">
            <a:extLst>
              <a:ext uri="{FF2B5EF4-FFF2-40B4-BE49-F238E27FC236}">
                <a16:creationId xmlns:a16="http://schemas.microsoft.com/office/drawing/2014/main" id="{1E2EFD9E-A79E-DC43-E6E2-B854DAE62781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291013" y="3505200"/>
            <a:ext cx="381000" cy="381000"/>
          </a:xfrm>
          <a:prstGeom prst="line">
            <a:avLst/>
          </a:prstGeom>
          <a:noFill/>
          <a:ln w="762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834645" name="Group 85">
            <a:extLst>
              <a:ext uri="{FF2B5EF4-FFF2-40B4-BE49-F238E27FC236}">
                <a16:creationId xmlns:a16="http://schemas.microsoft.com/office/drawing/2014/main" id="{DC7A0C3C-A35B-4967-74C5-E10E513885C5}"/>
              </a:ext>
            </a:extLst>
          </p:cNvPr>
          <p:cNvGrpSpPr>
            <a:grpSpLocks/>
          </p:cNvGrpSpPr>
          <p:nvPr/>
        </p:nvGrpSpPr>
        <p:grpSpPr bwMode="auto">
          <a:xfrm>
            <a:off x="2386013" y="4267200"/>
            <a:ext cx="762000" cy="762000"/>
            <a:chOff x="1344" y="3072"/>
            <a:chExt cx="480" cy="480"/>
          </a:xfrm>
        </p:grpSpPr>
        <p:sp>
          <p:nvSpPr>
            <p:cNvPr id="37002" name="Line 86">
              <a:extLst>
                <a:ext uri="{FF2B5EF4-FFF2-40B4-BE49-F238E27FC236}">
                  <a16:creationId xmlns:a16="http://schemas.microsoft.com/office/drawing/2014/main" id="{3FAD241B-BA75-6E64-BBB1-00CC0760834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344" y="3072"/>
              <a:ext cx="240" cy="240"/>
            </a:xfrm>
            <a:prstGeom prst="line">
              <a:avLst/>
            </a:prstGeom>
            <a:noFill/>
            <a:ln w="76200">
              <a:solidFill>
                <a:srgbClr val="0000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003" name="Line 87">
              <a:extLst>
                <a:ext uri="{FF2B5EF4-FFF2-40B4-BE49-F238E27FC236}">
                  <a16:creationId xmlns:a16="http://schemas.microsoft.com/office/drawing/2014/main" id="{BE6397F3-838D-7452-A909-2529B31EEE8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584" y="3312"/>
              <a:ext cx="240" cy="240"/>
            </a:xfrm>
            <a:prstGeom prst="line">
              <a:avLst/>
            </a:prstGeom>
            <a:noFill/>
            <a:ln w="76200">
              <a:solidFill>
                <a:srgbClr val="CC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34648" name="Line 88">
            <a:extLst>
              <a:ext uri="{FF2B5EF4-FFF2-40B4-BE49-F238E27FC236}">
                <a16:creationId xmlns:a16="http://schemas.microsoft.com/office/drawing/2014/main" id="{A56F907D-0738-E514-A8B5-9BF3F900E071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2767013" y="4267200"/>
            <a:ext cx="381000" cy="381000"/>
          </a:xfrm>
          <a:prstGeom prst="line">
            <a:avLst/>
          </a:prstGeom>
          <a:noFill/>
          <a:ln w="762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4649" name="Line 89">
            <a:extLst>
              <a:ext uri="{FF2B5EF4-FFF2-40B4-BE49-F238E27FC236}">
                <a16:creationId xmlns:a16="http://schemas.microsoft.com/office/drawing/2014/main" id="{B585D921-0D2C-EE2B-4C4E-CF8A5EEB6CFC}"/>
              </a:ext>
            </a:extLst>
          </p:cNvPr>
          <p:cNvSpPr>
            <a:spLocks noChangeShapeType="1"/>
          </p:cNvSpPr>
          <p:nvPr/>
        </p:nvSpPr>
        <p:spPr bwMode="auto">
          <a:xfrm>
            <a:off x="6196013" y="2362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4650" name="Line 90">
            <a:extLst>
              <a:ext uri="{FF2B5EF4-FFF2-40B4-BE49-F238E27FC236}">
                <a16:creationId xmlns:a16="http://schemas.microsoft.com/office/drawing/2014/main" id="{CB1369D6-31C5-76AD-776A-082BCA8C964F}"/>
              </a:ext>
            </a:extLst>
          </p:cNvPr>
          <p:cNvSpPr>
            <a:spLocks noChangeShapeType="1"/>
          </p:cNvSpPr>
          <p:nvPr/>
        </p:nvSpPr>
        <p:spPr bwMode="auto">
          <a:xfrm>
            <a:off x="5434013" y="3124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4651" name="Line 91">
            <a:extLst>
              <a:ext uri="{FF2B5EF4-FFF2-40B4-BE49-F238E27FC236}">
                <a16:creationId xmlns:a16="http://schemas.microsoft.com/office/drawing/2014/main" id="{E368BFD5-6B55-A73B-E97A-5F973AFA3BDA}"/>
              </a:ext>
            </a:extLst>
          </p:cNvPr>
          <p:cNvSpPr>
            <a:spLocks noChangeShapeType="1"/>
          </p:cNvSpPr>
          <p:nvPr/>
        </p:nvSpPr>
        <p:spPr bwMode="auto">
          <a:xfrm>
            <a:off x="5434013" y="3505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4652" name="Line 92">
            <a:extLst>
              <a:ext uri="{FF2B5EF4-FFF2-40B4-BE49-F238E27FC236}">
                <a16:creationId xmlns:a16="http://schemas.microsoft.com/office/drawing/2014/main" id="{9DB2CFEE-BC11-5B1D-9D9E-997F22ACC58B}"/>
              </a:ext>
            </a:extLst>
          </p:cNvPr>
          <p:cNvSpPr>
            <a:spLocks noChangeShapeType="1"/>
          </p:cNvSpPr>
          <p:nvPr/>
        </p:nvSpPr>
        <p:spPr bwMode="auto">
          <a:xfrm>
            <a:off x="5053013" y="3505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4653" name="Line 93">
            <a:extLst>
              <a:ext uri="{FF2B5EF4-FFF2-40B4-BE49-F238E27FC236}">
                <a16:creationId xmlns:a16="http://schemas.microsoft.com/office/drawing/2014/main" id="{891C639A-EC34-6712-5DEF-8EAF08ECBF1B}"/>
              </a:ext>
            </a:extLst>
          </p:cNvPr>
          <p:cNvSpPr>
            <a:spLocks noChangeShapeType="1"/>
          </p:cNvSpPr>
          <p:nvPr/>
        </p:nvSpPr>
        <p:spPr bwMode="auto">
          <a:xfrm>
            <a:off x="4672013" y="3505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4654" name="Line 94">
            <a:extLst>
              <a:ext uri="{FF2B5EF4-FFF2-40B4-BE49-F238E27FC236}">
                <a16:creationId xmlns:a16="http://schemas.microsoft.com/office/drawing/2014/main" id="{B2131D11-CF47-EAC7-9803-7183672F6312}"/>
              </a:ext>
            </a:extLst>
          </p:cNvPr>
          <p:cNvSpPr>
            <a:spLocks noChangeShapeType="1"/>
          </p:cNvSpPr>
          <p:nvPr/>
        </p:nvSpPr>
        <p:spPr bwMode="auto">
          <a:xfrm>
            <a:off x="3910013" y="3505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4655" name="Line 95">
            <a:extLst>
              <a:ext uri="{FF2B5EF4-FFF2-40B4-BE49-F238E27FC236}">
                <a16:creationId xmlns:a16="http://schemas.microsoft.com/office/drawing/2014/main" id="{FC3BC7FA-2739-69C1-F2AF-DB0534F66D09}"/>
              </a:ext>
            </a:extLst>
          </p:cNvPr>
          <p:cNvSpPr>
            <a:spLocks noChangeShapeType="1"/>
          </p:cNvSpPr>
          <p:nvPr/>
        </p:nvSpPr>
        <p:spPr bwMode="auto">
          <a:xfrm>
            <a:off x="3910013" y="3886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957" name="Line 96">
            <a:extLst>
              <a:ext uri="{FF2B5EF4-FFF2-40B4-BE49-F238E27FC236}">
                <a16:creationId xmlns:a16="http://schemas.microsoft.com/office/drawing/2014/main" id="{B94716A2-5C64-4761-461C-25B7F0B83B07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941388" y="2209800"/>
            <a:ext cx="457200" cy="457200"/>
          </a:xfrm>
          <a:prstGeom prst="line">
            <a:avLst/>
          </a:prstGeom>
          <a:noFill/>
          <a:ln w="50800">
            <a:solidFill>
              <a:srgbClr val="CC000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834657" name="Group 97">
            <a:extLst>
              <a:ext uri="{FF2B5EF4-FFF2-40B4-BE49-F238E27FC236}">
                <a16:creationId xmlns:a16="http://schemas.microsoft.com/office/drawing/2014/main" id="{9E761219-FB93-3EC8-4812-6795D1D72BE5}"/>
              </a:ext>
            </a:extLst>
          </p:cNvPr>
          <p:cNvGrpSpPr>
            <a:grpSpLocks/>
          </p:cNvGrpSpPr>
          <p:nvPr/>
        </p:nvGrpSpPr>
        <p:grpSpPr bwMode="auto">
          <a:xfrm>
            <a:off x="6196013" y="1981200"/>
            <a:ext cx="762000" cy="762000"/>
            <a:chOff x="3744" y="1632"/>
            <a:chExt cx="480" cy="480"/>
          </a:xfrm>
        </p:grpSpPr>
        <p:sp>
          <p:nvSpPr>
            <p:cNvPr id="37000" name="Line 98">
              <a:extLst>
                <a:ext uri="{FF2B5EF4-FFF2-40B4-BE49-F238E27FC236}">
                  <a16:creationId xmlns:a16="http://schemas.microsoft.com/office/drawing/2014/main" id="{638C220E-F36F-730E-4171-C7305C3234D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744" y="1632"/>
              <a:ext cx="240" cy="240"/>
            </a:xfrm>
            <a:prstGeom prst="line">
              <a:avLst/>
            </a:prstGeom>
            <a:noFill/>
            <a:ln w="76200">
              <a:solidFill>
                <a:srgbClr val="0000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001" name="Line 99">
              <a:extLst>
                <a:ext uri="{FF2B5EF4-FFF2-40B4-BE49-F238E27FC236}">
                  <a16:creationId xmlns:a16="http://schemas.microsoft.com/office/drawing/2014/main" id="{BA8A669F-F0D3-1F67-EF84-641A649AF23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984" y="1872"/>
              <a:ext cx="240" cy="240"/>
            </a:xfrm>
            <a:prstGeom prst="line">
              <a:avLst/>
            </a:prstGeom>
            <a:noFill/>
            <a:ln w="76200">
              <a:solidFill>
                <a:srgbClr val="CC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34660" name="Line 100">
            <a:extLst>
              <a:ext uri="{FF2B5EF4-FFF2-40B4-BE49-F238E27FC236}">
                <a16:creationId xmlns:a16="http://schemas.microsoft.com/office/drawing/2014/main" id="{2C7DA124-4CCD-F246-129C-ECE19DA1FF43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958013" y="2362200"/>
            <a:ext cx="381000" cy="381000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4661" name="Line 101">
            <a:extLst>
              <a:ext uri="{FF2B5EF4-FFF2-40B4-BE49-F238E27FC236}">
                <a16:creationId xmlns:a16="http://schemas.microsoft.com/office/drawing/2014/main" id="{186AB53C-0787-289B-EB81-3F195E749EC2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434013" y="2743200"/>
            <a:ext cx="381000" cy="381000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4662" name="Line 102">
            <a:extLst>
              <a:ext uri="{FF2B5EF4-FFF2-40B4-BE49-F238E27FC236}">
                <a16:creationId xmlns:a16="http://schemas.microsoft.com/office/drawing/2014/main" id="{40390C83-2677-B35F-B75F-E83CE78E9CEE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434013" y="3124200"/>
            <a:ext cx="381000" cy="381000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4663" name="Line 103">
            <a:extLst>
              <a:ext uri="{FF2B5EF4-FFF2-40B4-BE49-F238E27FC236}">
                <a16:creationId xmlns:a16="http://schemas.microsoft.com/office/drawing/2014/main" id="{67CCA992-A3B6-60C0-84AB-8C82BD7438DC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672013" y="3505200"/>
            <a:ext cx="381000" cy="381000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834664" name="Group 104">
            <a:extLst>
              <a:ext uri="{FF2B5EF4-FFF2-40B4-BE49-F238E27FC236}">
                <a16:creationId xmlns:a16="http://schemas.microsoft.com/office/drawing/2014/main" id="{D4A96700-6928-A3B7-868C-9A47CEC9F2BF}"/>
              </a:ext>
            </a:extLst>
          </p:cNvPr>
          <p:cNvGrpSpPr>
            <a:grpSpLocks/>
          </p:cNvGrpSpPr>
          <p:nvPr/>
        </p:nvGrpSpPr>
        <p:grpSpPr bwMode="auto">
          <a:xfrm>
            <a:off x="6196013" y="2362200"/>
            <a:ext cx="762000" cy="381000"/>
            <a:chOff x="3744" y="1872"/>
            <a:chExt cx="480" cy="240"/>
          </a:xfrm>
        </p:grpSpPr>
        <p:sp>
          <p:nvSpPr>
            <p:cNvPr id="36998" name="Line 105">
              <a:extLst>
                <a:ext uri="{FF2B5EF4-FFF2-40B4-BE49-F238E27FC236}">
                  <a16:creationId xmlns:a16="http://schemas.microsoft.com/office/drawing/2014/main" id="{02597A01-AF97-8F23-DED3-DBAE78793D0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744" y="1872"/>
              <a:ext cx="240" cy="240"/>
            </a:xfrm>
            <a:prstGeom prst="line">
              <a:avLst/>
            </a:prstGeom>
            <a:noFill/>
            <a:ln w="76200">
              <a:solidFill>
                <a:srgbClr val="0000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999" name="Line 106">
              <a:extLst>
                <a:ext uri="{FF2B5EF4-FFF2-40B4-BE49-F238E27FC236}">
                  <a16:creationId xmlns:a16="http://schemas.microsoft.com/office/drawing/2014/main" id="{E5C1BD3C-B584-13BD-8BF9-97A9A3927DE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84" y="2112"/>
              <a:ext cx="240" cy="0"/>
            </a:xfrm>
            <a:prstGeom prst="line">
              <a:avLst/>
            </a:prstGeom>
            <a:noFill/>
            <a:ln w="76200">
              <a:solidFill>
                <a:srgbClr val="00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34667" name="Line 107">
            <a:extLst>
              <a:ext uri="{FF2B5EF4-FFF2-40B4-BE49-F238E27FC236}">
                <a16:creationId xmlns:a16="http://schemas.microsoft.com/office/drawing/2014/main" id="{BFF784D4-02CE-C40A-F6E7-CB264DC585D7}"/>
              </a:ext>
            </a:extLst>
          </p:cNvPr>
          <p:cNvSpPr>
            <a:spLocks noChangeShapeType="1"/>
          </p:cNvSpPr>
          <p:nvPr/>
        </p:nvSpPr>
        <p:spPr bwMode="auto">
          <a:xfrm>
            <a:off x="6196013" y="2743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4668" name="Line 108">
            <a:extLst>
              <a:ext uri="{FF2B5EF4-FFF2-40B4-BE49-F238E27FC236}">
                <a16:creationId xmlns:a16="http://schemas.microsoft.com/office/drawing/2014/main" id="{593A73F9-282B-55ED-2BC9-FF58C172E54A}"/>
              </a:ext>
            </a:extLst>
          </p:cNvPr>
          <p:cNvSpPr>
            <a:spLocks noChangeShapeType="1"/>
          </p:cNvSpPr>
          <p:nvPr/>
        </p:nvSpPr>
        <p:spPr bwMode="auto">
          <a:xfrm>
            <a:off x="5815013" y="2743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4669" name="Line 109">
            <a:extLst>
              <a:ext uri="{FF2B5EF4-FFF2-40B4-BE49-F238E27FC236}">
                <a16:creationId xmlns:a16="http://schemas.microsoft.com/office/drawing/2014/main" id="{774220B3-CE5B-6768-839F-DA0735C88FB6}"/>
              </a:ext>
            </a:extLst>
          </p:cNvPr>
          <p:cNvSpPr>
            <a:spLocks noChangeShapeType="1"/>
          </p:cNvSpPr>
          <p:nvPr/>
        </p:nvSpPr>
        <p:spPr bwMode="auto">
          <a:xfrm>
            <a:off x="5434013" y="2743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4670" name="Line 110">
            <a:extLst>
              <a:ext uri="{FF2B5EF4-FFF2-40B4-BE49-F238E27FC236}">
                <a16:creationId xmlns:a16="http://schemas.microsoft.com/office/drawing/2014/main" id="{7E186DA9-BD45-AF56-5B2D-75497E98FC80}"/>
              </a:ext>
            </a:extLst>
          </p:cNvPr>
          <p:cNvSpPr>
            <a:spLocks noChangeShapeType="1"/>
          </p:cNvSpPr>
          <p:nvPr/>
        </p:nvSpPr>
        <p:spPr bwMode="auto">
          <a:xfrm>
            <a:off x="6196013" y="1981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4671" name="Line 111">
            <a:extLst>
              <a:ext uri="{FF2B5EF4-FFF2-40B4-BE49-F238E27FC236}">
                <a16:creationId xmlns:a16="http://schemas.microsoft.com/office/drawing/2014/main" id="{F62E3C2D-3B34-DE94-C13A-159F571E8522}"/>
              </a:ext>
            </a:extLst>
          </p:cNvPr>
          <p:cNvSpPr>
            <a:spLocks noChangeShapeType="1"/>
          </p:cNvSpPr>
          <p:nvPr/>
        </p:nvSpPr>
        <p:spPr bwMode="auto">
          <a:xfrm>
            <a:off x="6577013" y="1981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4672" name="Line 112">
            <a:extLst>
              <a:ext uri="{FF2B5EF4-FFF2-40B4-BE49-F238E27FC236}">
                <a16:creationId xmlns:a16="http://schemas.microsoft.com/office/drawing/2014/main" id="{53926FC3-9942-E6F0-6249-0A110826BB7C}"/>
              </a:ext>
            </a:extLst>
          </p:cNvPr>
          <p:cNvSpPr>
            <a:spLocks noChangeShapeType="1"/>
          </p:cNvSpPr>
          <p:nvPr/>
        </p:nvSpPr>
        <p:spPr bwMode="auto">
          <a:xfrm>
            <a:off x="6958013" y="1981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4673" name="Line 113">
            <a:extLst>
              <a:ext uri="{FF2B5EF4-FFF2-40B4-BE49-F238E27FC236}">
                <a16:creationId xmlns:a16="http://schemas.microsoft.com/office/drawing/2014/main" id="{EB724C8E-7AF7-E705-82AA-59C7FD62255E}"/>
              </a:ext>
            </a:extLst>
          </p:cNvPr>
          <p:cNvSpPr>
            <a:spLocks noChangeShapeType="1"/>
          </p:cNvSpPr>
          <p:nvPr/>
        </p:nvSpPr>
        <p:spPr bwMode="auto">
          <a:xfrm>
            <a:off x="7720013" y="1981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4674" name="Line 114">
            <a:extLst>
              <a:ext uri="{FF2B5EF4-FFF2-40B4-BE49-F238E27FC236}">
                <a16:creationId xmlns:a16="http://schemas.microsoft.com/office/drawing/2014/main" id="{E9FDEAF5-6486-6BE4-A005-A242A9143E24}"/>
              </a:ext>
            </a:extLst>
          </p:cNvPr>
          <p:cNvSpPr>
            <a:spLocks noChangeShapeType="1"/>
          </p:cNvSpPr>
          <p:nvPr/>
        </p:nvSpPr>
        <p:spPr bwMode="auto">
          <a:xfrm>
            <a:off x="6958013" y="2743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4675" name="Line 115">
            <a:extLst>
              <a:ext uri="{FF2B5EF4-FFF2-40B4-BE49-F238E27FC236}">
                <a16:creationId xmlns:a16="http://schemas.microsoft.com/office/drawing/2014/main" id="{069F3F21-16F1-DCF2-C192-55EE2ACDE6D9}"/>
              </a:ext>
            </a:extLst>
          </p:cNvPr>
          <p:cNvSpPr>
            <a:spLocks noChangeShapeType="1"/>
          </p:cNvSpPr>
          <p:nvPr/>
        </p:nvSpPr>
        <p:spPr bwMode="auto">
          <a:xfrm>
            <a:off x="6958013" y="2362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4676" name="Line 116">
            <a:extLst>
              <a:ext uri="{FF2B5EF4-FFF2-40B4-BE49-F238E27FC236}">
                <a16:creationId xmlns:a16="http://schemas.microsoft.com/office/drawing/2014/main" id="{C2C67963-00ED-98C9-C105-1CB0A64684CB}"/>
              </a:ext>
            </a:extLst>
          </p:cNvPr>
          <p:cNvSpPr>
            <a:spLocks noChangeShapeType="1"/>
          </p:cNvSpPr>
          <p:nvPr/>
        </p:nvSpPr>
        <p:spPr bwMode="auto">
          <a:xfrm>
            <a:off x="8482013" y="1600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4677" name="Line 117">
            <a:extLst>
              <a:ext uri="{FF2B5EF4-FFF2-40B4-BE49-F238E27FC236}">
                <a16:creationId xmlns:a16="http://schemas.microsoft.com/office/drawing/2014/main" id="{68D928E7-BF1F-01D5-67D8-8AA1383203FB}"/>
              </a:ext>
            </a:extLst>
          </p:cNvPr>
          <p:cNvSpPr>
            <a:spLocks noChangeShapeType="1"/>
          </p:cNvSpPr>
          <p:nvPr/>
        </p:nvSpPr>
        <p:spPr bwMode="auto">
          <a:xfrm>
            <a:off x="8101013" y="1219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4678" name="Line 118">
            <a:extLst>
              <a:ext uri="{FF2B5EF4-FFF2-40B4-BE49-F238E27FC236}">
                <a16:creationId xmlns:a16="http://schemas.microsoft.com/office/drawing/2014/main" id="{AC3F2253-D59A-AC1B-D351-1DF01840F7F3}"/>
              </a:ext>
            </a:extLst>
          </p:cNvPr>
          <p:cNvSpPr>
            <a:spLocks noChangeShapeType="1"/>
          </p:cNvSpPr>
          <p:nvPr/>
        </p:nvSpPr>
        <p:spPr bwMode="auto">
          <a:xfrm>
            <a:off x="7720013" y="1219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4679" name="Line 119">
            <a:extLst>
              <a:ext uri="{FF2B5EF4-FFF2-40B4-BE49-F238E27FC236}">
                <a16:creationId xmlns:a16="http://schemas.microsoft.com/office/drawing/2014/main" id="{84230C7A-FA03-D631-2EC2-DC72FE8411A8}"/>
              </a:ext>
            </a:extLst>
          </p:cNvPr>
          <p:cNvSpPr>
            <a:spLocks noChangeShapeType="1"/>
          </p:cNvSpPr>
          <p:nvPr/>
        </p:nvSpPr>
        <p:spPr bwMode="auto">
          <a:xfrm>
            <a:off x="7720013" y="1600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4680" name="Line 120">
            <a:extLst>
              <a:ext uri="{FF2B5EF4-FFF2-40B4-BE49-F238E27FC236}">
                <a16:creationId xmlns:a16="http://schemas.microsoft.com/office/drawing/2014/main" id="{F5D0C88D-1C64-17A0-1086-140F30D3C189}"/>
              </a:ext>
            </a:extLst>
          </p:cNvPr>
          <p:cNvSpPr>
            <a:spLocks noChangeShapeType="1"/>
          </p:cNvSpPr>
          <p:nvPr/>
        </p:nvSpPr>
        <p:spPr bwMode="auto">
          <a:xfrm>
            <a:off x="8482013" y="1981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4681" name="Line 121">
            <a:extLst>
              <a:ext uri="{FF2B5EF4-FFF2-40B4-BE49-F238E27FC236}">
                <a16:creationId xmlns:a16="http://schemas.microsoft.com/office/drawing/2014/main" id="{C2AAA720-C868-1223-0A48-D8DB8E518990}"/>
              </a:ext>
            </a:extLst>
          </p:cNvPr>
          <p:cNvSpPr>
            <a:spLocks noChangeShapeType="1"/>
          </p:cNvSpPr>
          <p:nvPr/>
        </p:nvSpPr>
        <p:spPr bwMode="auto">
          <a:xfrm>
            <a:off x="7339013" y="1981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4682" name="Line 122">
            <a:extLst>
              <a:ext uri="{FF2B5EF4-FFF2-40B4-BE49-F238E27FC236}">
                <a16:creationId xmlns:a16="http://schemas.microsoft.com/office/drawing/2014/main" id="{F51C2E90-EEB4-4944-D449-D653C35A9CE1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8482013" y="1600200"/>
            <a:ext cx="381000" cy="381000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834683" name="Group 123">
            <a:extLst>
              <a:ext uri="{FF2B5EF4-FFF2-40B4-BE49-F238E27FC236}">
                <a16:creationId xmlns:a16="http://schemas.microsoft.com/office/drawing/2014/main" id="{1369016B-193F-4A89-3ACD-DA58251B0980}"/>
              </a:ext>
            </a:extLst>
          </p:cNvPr>
          <p:cNvGrpSpPr>
            <a:grpSpLocks/>
          </p:cNvGrpSpPr>
          <p:nvPr/>
        </p:nvGrpSpPr>
        <p:grpSpPr bwMode="auto">
          <a:xfrm>
            <a:off x="7720013" y="1600200"/>
            <a:ext cx="762000" cy="381000"/>
            <a:chOff x="4704" y="1392"/>
            <a:chExt cx="480" cy="240"/>
          </a:xfrm>
        </p:grpSpPr>
        <p:sp>
          <p:nvSpPr>
            <p:cNvPr id="36996" name="Line 124">
              <a:extLst>
                <a:ext uri="{FF2B5EF4-FFF2-40B4-BE49-F238E27FC236}">
                  <a16:creationId xmlns:a16="http://schemas.microsoft.com/office/drawing/2014/main" id="{02FE4545-2808-2727-FF2D-78167CE5339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44" y="1632"/>
              <a:ext cx="240" cy="0"/>
            </a:xfrm>
            <a:prstGeom prst="line">
              <a:avLst/>
            </a:prstGeom>
            <a:noFill/>
            <a:ln w="76200">
              <a:solidFill>
                <a:srgbClr val="00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997" name="Line 125">
              <a:extLst>
                <a:ext uri="{FF2B5EF4-FFF2-40B4-BE49-F238E27FC236}">
                  <a16:creationId xmlns:a16="http://schemas.microsoft.com/office/drawing/2014/main" id="{07EDD2BF-88E6-5D09-6AA9-683EB9799C0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704" y="1392"/>
              <a:ext cx="240" cy="240"/>
            </a:xfrm>
            <a:prstGeom prst="line">
              <a:avLst/>
            </a:prstGeom>
            <a:noFill/>
            <a:ln w="76200">
              <a:solidFill>
                <a:srgbClr val="0000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34686" name="Line 126">
            <a:extLst>
              <a:ext uri="{FF2B5EF4-FFF2-40B4-BE49-F238E27FC236}">
                <a16:creationId xmlns:a16="http://schemas.microsoft.com/office/drawing/2014/main" id="{51A9310A-D973-F123-CA61-83DEE9937D04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958013" y="1981200"/>
            <a:ext cx="381000" cy="381000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982" name="Line 127">
            <a:extLst>
              <a:ext uri="{FF2B5EF4-FFF2-40B4-BE49-F238E27FC236}">
                <a16:creationId xmlns:a16="http://schemas.microsoft.com/office/drawing/2014/main" id="{BC23FD8F-3C68-64AC-5530-D1C5FDA51CA9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941388" y="1539875"/>
            <a:ext cx="457200" cy="457200"/>
          </a:xfrm>
          <a:prstGeom prst="line">
            <a:avLst/>
          </a:prstGeom>
          <a:noFill/>
          <a:ln w="50800">
            <a:solidFill>
              <a:srgbClr val="0000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4688" name="Line 128">
            <a:extLst>
              <a:ext uri="{FF2B5EF4-FFF2-40B4-BE49-F238E27FC236}">
                <a16:creationId xmlns:a16="http://schemas.microsoft.com/office/drawing/2014/main" id="{B2ACE7B8-46F1-5335-3B96-5AE859C7DADF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8482013" y="1219200"/>
            <a:ext cx="381000" cy="381000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4689" name="Line 129">
            <a:extLst>
              <a:ext uri="{FF2B5EF4-FFF2-40B4-BE49-F238E27FC236}">
                <a16:creationId xmlns:a16="http://schemas.microsoft.com/office/drawing/2014/main" id="{7104B470-9BB1-7D13-C1F7-B8B12AE2C7B1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7720013" y="1219200"/>
            <a:ext cx="381000" cy="381000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4690" name="Line 130">
            <a:extLst>
              <a:ext uri="{FF2B5EF4-FFF2-40B4-BE49-F238E27FC236}">
                <a16:creationId xmlns:a16="http://schemas.microsoft.com/office/drawing/2014/main" id="{3A66C1D7-D61F-8A15-187E-9B0E4E9B1BBE}"/>
              </a:ext>
            </a:extLst>
          </p:cNvPr>
          <p:cNvSpPr>
            <a:spLocks noChangeShapeType="1"/>
          </p:cNvSpPr>
          <p:nvPr/>
        </p:nvSpPr>
        <p:spPr bwMode="auto">
          <a:xfrm>
            <a:off x="8482013" y="1219200"/>
            <a:ext cx="5334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986" name="Text Box 131">
            <a:extLst>
              <a:ext uri="{FF2B5EF4-FFF2-40B4-BE49-F238E27FC236}">
                <a16:creationId xmlns:a16="http://schemas.microsoft.com/office/drawing/2014/main" id="{CEAE1711-8096-D0AB-869C-65EEC418E0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5363" y="762000"/>
            <a:ext cx="7191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6" tIns="45719" rIns="91436" bIns="45719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cs-CZ" sz="2000" b="1">
                <a:solidFill>
                  <a:srgbClr val="009900"/>
                </a:solidFill>
                <a:latin typeface="Comic Sans MS" panose="030F0702030302020204" pitchFamily="66" charset="0"/>
              </a:rPr>
              <a:t>(n,</a:t>
            </a:r>
            <a:r>
              <a:rPr kumimoji="0" lang="en-US" altLang="cs-CZ" sz="2000" b="1">
                <a:solidFill>
                  <a:srgbClr val="009900"/>
                </a:solidFill>
                <a:latin typeface="Symbol" panose="05050102010706020507" pitchFamily="18" charset="2"/>
              </a:rPr>
              <a:t>g</a:t>
            </a:r>
            <a:r>
              <a:rPr kumimoji="0" lang="en-US" altLang="cs-CZ" sz="2000" b="1">
                <a:solidFill>
                  <a:srgbClr val="009900"/>
                </a:solidFill>
                <a:latin typeface="Comic Sans MS" panose="030F0702030302020204" pitchFamily="66" charset="0"/>
              </a:rPr>
              <a:t>)</a:t>
            </a:r>
          </a:p>
        </p:txBody>
      </p:sp>
      <p:sp>
        <p:nvSpPr>
          <p:cNvPr id="36987" name="Line 132">
            <a:extLst>
              <a:ext uri="{FF2B5EF4-FFF2-40B4-BE49-F238E27FC236}">
                <a16:creationId xmlns:a16="http://schemas.microsoft.com/office/drawing/2014/main" id="{01D934E7-308C-E92E-2D83-CA6352759167}"/>
              </a:ext>
            </a:extLst>
          </p:cNvPr>
          <p:cNvSpPr>
            <a:spLocks noChangeShapeType="1"/>
          </p:cNvSpPr>
          <p:nvPr/>
        </p:nvSpPr>
        <p:spPr bwMode="auto">
          <a:xfrm>
            <a:off x="914400" y="1235075"/>
            <a:ext cx="533400" cy="0"/>
          </a:xfrm>
          <a:prstGeom prst="line">
            <a:avLst/>
          </a:prstGeom>
          <a:noFill/>
          <a:ln w="50800">
            <a:solidFill>
              <a:srgbClr val="0099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988" name="Text Box 133">
            <a:extLst>
              <a:ext uri="{FF2B5EF4-FFF2-40B4-BE49-F238E27FC236}">
                <a16:creationId xmlns:a16="http://schemas.microsoft.com/office/drawing/2014/main" id="{01FDE92E-DB1E-A309-8FEB-142E2A8DB0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93788" y="1371600"/>
            <a:ext cx="5826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6" tIns="45719" rIns="91436" bIns="45719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cs-CZ" sz="2000" b="1">
                <a:solidFill>
                  <a:srgbClr val="000099"/>
                </a:solidFill>
              </a:rPr>
              <a:t>(</a:t>
            </a:r>
            <a:r>
              <a:rPr kumimoji="0" lang="en-US" altLang="cs-CZ" sz="2000" b="1">
                <a:solidFill>
                  <a:srgbClr val="000099"/>
                </a:solidFill>
                <a:latin typeface="Symbol" panose="05050102010706020507" pitchFamily="18" charset="2"/>
              </a:rPr>
              <a:t>b</a:t>
            </a:r>
            <a:r>
              <a:rPr kumimoji="0" lang="en-US" altLang="cs-CZ" sz="2000" b="1" baseline="30000">
                <a:solidFill>
                  <a:srgbClr val="000099"/>
                </a:solidFill>
                <a:latin typeface="Symbol" panose="05050102010706020507" pitchFamily="18" charset="2"/>
              </a:rPr>
              <a:t>-</a:t>
            </a:r>
            <a:r>
              <a:rPr kumimoji="0" lang="en-US" altLang="cs-CZ" sz="2000" b="1">
                <a:solidFill>
                  <a:srgbClr val="000099"/>
                </a:solidFill>
              </a:rPr>
              <a:t>)</a:t>
            </a:r>
          </a:p>
        </p:txBody>
      </p:sp>
      <p:sp>
        <p:nvSpPr>
          <p:cNvPr id="36989" name="Text Box 134">
            <a:extLst>
              <a:ext uri="{FF2B5EF4-FFF2-40B4-BE49-F238E27FC236}">
                <a16:creationId xmlns:a16="http://schemas.microsoft.com/office/drawing/2014/main" id="{ECA63D55-9604-BDA5-6D66-0DDB872CB1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93788" y="2057400"/>
            <a:ext cx="5826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6" tIns="45719" rIns="91436" bIns="45719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cs-CZ" sz="2000" b="1">
                <a:solidFill>
                  <a:srgbClr val="CC0000"/>
                </a:solidFill>
              </a:rPr>
              <a:t>(</a:t>
            </a:r>
            <a:r>
              <a:rPr kumimoji="0" lang="en-US" altLang="cs-CZ" sz="2000" b="1">
                <a:solidFill>
                  <a:srgbClr val="CC0000"/>
                </a:solidFill>
                <a:latin typeface="Symbol" panose="05050102010706020507" pitchFamily="18" charset="2"/>
              </a:rPr>
              <a:t>b</a:t>
            </a:r>
            <a:r>
              <a:rPr kumimoji="0" lang="en-US" altLang="cs-CZ" sz="2000" b="1" baseline="30000">
                <a:solidFill>
                  <a:srgbClr val="CC0000"/>
                </a:solidFill>
                <a:latin typeface="Symbol" panose="05050102010706020507" pitchFamily="18" charset="2"/>
              </a:rPr>
              <a:t>+</a:t>
            </a:r>
            <a:r>
              <a:rPr kumimoji="0" lang="en-US" altLang="cs-CZ" sz="2000" b="1">
                <a:solidFill>
                  <a:srgbClr val="CC0000"/>
                </a:solidFill>
              </a:rPr>
              <a:t>)</a:t>
            </a:r>
          </a:p>
        </p:txBody>
      </p:sp>
      <p:sp>
        <p:nvSpPr>
          <p:cNvPr id="36990" name="Line 154">
            <a:extLst>
              <a:ext uri="{FF2B5EF4-FFF2-40B4-BE49-F238E27FC236}">
                <a16:creationId xmlns:a16="http://schemas.microsoft.com/office/drawing/2014/main" id="{3B9E8BD2-B817-1223-2862-3AC475C93F7E}"/>
              </a:ext>
            </a:extLst>
          </p:cNvPr>
          <p:cNvSpPr>
            <a:spLocks noChangeShapeType="1"/>
          </p:cNvSpPr>
          <p:nvPr/>
        </p:nvSpPr>
        <p:spPr bwMode="auto">
          <a:xfrm>
            <a:off x="252413" y="6184900"/>
            <a:ext cx="868203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991" name="Text Box 155">
            <a:extLst>
              <a:ext uri="{FF2B5EF4-FFF2-40B4-BE49-F238E27FC236}">
                <a16:creationId xmlns:a16="http://schemas.microsoft.com/office/drawing/2014/main" id="{39A53AD1-90B8-DAC6-E315-7CB839B4DA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0400" y="5703888"/>
            <a:ext cx="20478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6" tIns="45719" rIns="91436" bIns="45719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de-DE" altLang="cs-CZ" sz="2000">
                <a:latin typeface="Comic Sans MS" panose="030F0702030302020204" pitchFamily="66" charset="0"/>
              </a:rPr>
              <a:t>neutron number</a:t>
            </a:r>
            <a:endParaRPr kumimoji="0" lang="en-US" altLang="cs-CZ" sz="2000">
              <a:latin typeface="Comic Sans MS" panose="030F0702030302020204" pitchFamily="66" charset="0"/>
            </a:endParaRPr>
          </a:p>
        </p:txBody>
      </p:sp>
      <p:sp>
        <p:nvSpPr>
          <p:cNvPr id="36992" name="Line 156">
            <a:extLst>
              <a:ext uri="{FF2B5EF4-FFF2-40B4-BE49-F238E27FC236}">
                <a16:creationId xmlns:a16="http://schemas.microsoft.com/office/drawing/2014/main" id="{AC20FD3E-A539-D864-C700-8ED802FC9EA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28600" y="838200"/>
            <a:ext cx="0" cy="5334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993" name="Text Box 157">
            <a:extLst>
              <a:ext uri="{FF2B5EF4-FFF2-40B4-BE49-F238E27FC236}">
                <a16:creationId xmlns:a16="http://schemas.microsoft.com/office/drawing/2014/main" id="{FBFCA7D1-D51E-C97C-500F-5DEE3CE076E7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-553243" y="1512094"/>
            <a:ext cx="19129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6" tIns="45719" rIns="91436" bIns="45719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de-DE" altLang="cs-CZ" sz="2000">
                <a:latin typeface="Comic Sans MS" panose="030F0702030302020204" pitchFamily="66" charset="0"/>
              </a:rPr>
              <a:t>proton number</a:t>
            </a:r>
            <a:endParaRPr kumimoji="0" lang="en-US" altLang="cs-CZ" sz="2000">
              <a:latin typeface="Comic Sans MS" panose="030F0702030302020204" pitchFamily="66" charset="0"/>
            </a:endParaRPr>
          </a:p>
        </p:txBody>
      </p:sp>
      <p:sp>
        <p:nvSpPr>
          <p:cNvPr id="36994" name="Rectangle 172">
            <a:extLst>
              <a:ext uri="{FF2B5EF4-FFF2-40B4-BE49-F238E27FC236}">
                <a16:creationId xmlns:a16="http://schemas.microsoft.com/office/drawing/2014/main" id="{2340147B-3731-2A73-3630-2E621A80A9A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>
                <a:latin typeface="Comic Sans MS" panose="030F0702030302020204" pitchFamily="66" charset="0"/>
              </a:rPr>
              <a:t>s-proces</a:t>
            </a:r>
            <a:r>
              <a:rPr lang="en-US" altLang="cs-CZ">
                <a:latin typeface="Comic Sans MS" panose="030F0702030302020204" pitchFamily="66" charset="0"/>
              </a:rPr>
              <a:t>s</a:t>
            </a:r>
            <a:endParaRPr lang="cs-CZ" altLang="cs-CZ">
              <a:latin typeface="Comic Sans MS" panose="030F0702030302020204" pitchFamily="66" charset="0"/>
            </a:endParaRPr>
          </a:p>
        </p:txBody>
      </p:sp>
      <p:sp>
        <p:nvSpPr>
          <p:cNvPr id="36995" name="Rectangle 173">
            <a:extLst>
              <a:ext uri="{FF2B5EF4-FFF2-40B4-BE49-F238E27FC236}">
                <a16:creationId xmlns:a16="http://schemas.microsoft.com/office/drawing/2014/main" id="{B878E95D-EDEB-CF8E-BF92-D76027F2F1E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5181600" y="4267200"/>
            <a:ext cx="3733800" cy="1295400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cs-CZ" altLang="cs-CZ" sz="2000" dirty="0">
                <a:latin typeface="Comic Sans MS" panose="030F0702030302020204" pitchFamily="66" charset="0"/>
              </a:rPr>
              <a:t>t(</a:t>
            </a:r>
            <a:r>
              <a:rPr lang="cs-CZ" altLang="cs-CZ" sz="2000" dirty="0" err="1">
                <a:latin typeface="Comic Sans MS" panose="030F0702030302020204" pitchFamily="66" charset="0"/>
              </a:rPr>
              <a:t>n,</a:t>
            </a:r>
            <a:r>
              <a:rPr lang="cs-CZ" altLang="cs-CZ" sz="2000" dirty="0" err="1">
                <a:latin typeface="Symbol" panose="05050102010706020507" pitchFamily="18" charset="2"/>
              </a:rPr>
              <a:t>g</a:t>
            </a:r>
            <a:r>
              <a:rPr lang="cs-CZ" altLang="cs-CZ" sz="2000" dirty="0">
                <a:latin typeface="Comic Sans MS" panose="030F0702030302020204" pitchFamily="66" charset="0"/>
              </a:rPr>
              <a:t>) </a:t>
            </a:r>
            <a:r>
              <a:rPr lang="en-US" altLang="cs-CZ" sz="2000" dirty="0">
                <a:latin typeface="Comic Sans MS" panose="030F0702030302020204" pitchFamily="66" charset="0"/>
              </a:rPr>
              <a:t>&gt;&gt; t(</a:t>
            </a:r>
            <a:r>
              <a:rPr lang="en-US" altLang="cs-CZ" sz="2000" dirty="0">
                <a:latin typeface="Symbol" panose="05050102010706020507" pitchFamily="18" charset="2"/>
              </a:rPr>
              <a:t>b</a:t>
            </a:r>
            <a:r>
              <a:rPr lang="en-US" altLang="cs-CZ" sz="2000" dirty="0">
                <a:latin typeface="Comic Sans MS" panose="030F0702030302020204" pitchFamily="66" charset="0"/>
              </a:rPr>
              <a:t> decay</a:t>
            </a:r>
            <a:r>
              <a:rPr lang="cs-CZ" altLang="cs-CZ" sz="2000" dirty="0">
                <a:latin typeface="Comic Sans MS" panose="030F0702030302020204" pitchFamily="66" charset="0"/>
              </a:rPr>
              <a:t>)</a:t>
            </a:r>
          </a:p>
          <a:p>
            <a:pPr>
              <a:buFont typeface="Wingdings" panose="05000000000000000000" pitchFamily="2" charset="2"/>
              <a:buNone/>
            </a:pPr>
            <a:r>
              <a:rPr lang="cs-CZ" altLang="cs-CZ" sz="2000" dirty="0">
                <a:latin typeface="Comic Sans MS" panose="030F0702030302020204" pitchFamily="66" charset="0"/>
              </a:rPr>
              <a:t>t(</a:t>
            </a:r>
            <a:r>
              <a:rPr lang="cs-CZ" altLang="cs-CZ" sz="2000" dirty="0">
                <a:latin typeface="Symbol" panose="05050102010706020507" pitchFamily="18" charset="2"/>
              </a:rPr>
              <a:t>b</a:t>
            </a:r>
            <a:r>
              <a:rPr lang="cs-CZ" altLang="cs-CZ" sz="2000" dirty="0">
                <a:latin typeface="Comic Sans MS" panose="030F0702030302020204" pitchFamily="66" charset="0"/>
              </a:rPr>
              <a:t>)</a:t>
            </a:r>
            <a:r>
              <a:rPr lang="en-US" altLang="cs-CZ" sz="2000" baseline="-25000" dirty="0">
                <a:latin typeface="Comic Sans MS" panose="030F0702030302020204" pitchFamily="66" charset="0"/>
              </a:rPr>
              <a:t>not-stable</a:t>
            </a:r>
            <a:r>
              <a:rPr lang="cs-CZ" altLang="cs-CZ" sz="2000" dirty="0">
                <a:latin typeface="Comic Sans MS" panose="030F0702030302020204" pitchFamily="66" charset="0"/>
              </a:rPr>
              <a:t> </a:t>
            </a:r>
            <a:r>
              <a:rPr lang="en-US" altLang="cs-CZ" sz="2000" dirty="0">
                <a:latin typeface="Comic Sans MS" panose="030F0702030302020204" pitchFamily="66" charset="0"/>
              </a:rPr>
              <a:t>~ </a:t>
            </a:r>
            <a:r>
              <a:rPr lang="cs-CZ" altLang="cs-CZ" sz="2000" dirty="0">
                <a:latin typeface="Comic Sans MS" panose="030F0702030302020204" pitchFamily="66" charset="0"/>
              </a:rPr>
              <a:t>min - </a:t>
            </a:r>
            <a:r>
              <a:rPr lang="en-US" altLang="cs-CZ" sz="2000" dirty="0">
                <a:latin typeface="Comic Sans MS" panose="030F0702030302020204" pitchFamily="66" charset="0"/>
              </a:rPr>
              <a:t>days</a:t>
            </a:r>
            <a:endParaRPr lang="cs-CZ" altLang="cs-CZ" sz="2000" dirty="0">
              <a:latin typeface="Comic Sans MS" panose="030F0702030302020204" pitchFamily="66" charset="0"/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cs-CZ" altLang="cs-CZ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t(</a:t>
            </a:r>
            <a:r>
              <a:rPr lang="cs-CZ" altLang="cs-CZ" sz="2000" dirty="0">
                <a:solidFill>
                  <a:srgbClr val="FF0000"/>
                </a:solidFill>
                <a:latin typeface="Symbol" panose="05050102010706020507" pitchFamily="18" charset="2"/>
              </a:rPr>
              <a:t>b</a:t>
            </a:r>
            <a:r>
              <a:rPr lang="cs-CZ" altLang="cs-CZ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)</a:t>
            </a:r>
            <a:r>
              <a:rPr lang="en-US" altLang="cs-CZ" sz="2000" baseline="-25000" dirty="0">
                <a:solidFill>
                  <a:srgbClr val="FF0000"/>
                </a:solidFill>
                <a:latin typeface="Comic Sans MS" panose="030F0702030302020204" pitchFamily="66" charset="0"/>
              </a:rPr>
              <a:t>branching points</a:t>
            </a:r>
            <a:r>
              <a:rPr lang="cs-CZ" altLang="cs-CZ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 </a:t>
            </a:r>
            <a:r>
              <a:rPr lang="en-US" altLang="cs-CZ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~</a:t>
            </a:r>
            <a:r>
              <a:rPr lang="cs-CZ" altLang="cs-CZ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 10-10</a:t>
            </a:r>
            <a:r>
              <a:rPr lang="cs-CZ" altLang="cs-CZ" sz="2000" baseline="30000" dirty="0">
                <a:solidFill>
                  <a:srgbClr val="FF0000"/>
                </a:solidFill>
                <a:latin typeface="Comic Sans MS" panose="030F0702030302020204" pitchFamily="66" charset="0"/>
              </a:rPr>
              <a:t>5</a:t>
            </a:r>
            <a:r>
              <a:rPr lang="cs-CZ" altLang="cs-CZ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 </a:t>
            </a:r>
            <a:r>
              <a:rPr lang="en-US" altLang="cs-CZ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years</a:t>
            </a:r>
            <a:endParaRPr lang="cs-CZ" altLang="cs-CZ" sz="200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Ovál 2">
            <a:extLst>
              <a:ext uri="{FF2B5EF4-FFF2-40B4-BE49-F238E27FC236}">
                <a16:creationId xmlns:a16="http://schemas.microsoft.com/office/drawing/2014/main" id="{4C64D2C6-A2AC-4B04-7ACE-94E8D4516A21}"/>
              </a:ext>
            </a:extLst>
          </p:cNvPr>
          <p:cNvSpPr/>
          <p:nvPr/>
        </p:nvSpPr>
        <p:spPr bwMode="auto">
          <a:xfrm>
            <a:off x="2486458" y="4823619"/>
            <a:ext cx="534987" cy="455612"/>
          </a:xfrm>
          <a:prstGeom prst="ellipse">
            <a:avLst/>
          </a:prstGeom>
          <a:noFill/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4" name="Ovál 3">
            <a:extLst>
              <a:ext uri="{FF2B5EF4-FFF2-40B4-BE49-F238E27FC236}">
                <a16:creationId xmlns:a16="http://schemas.microsoft.com/office/drawing/2014/main" id="{20FB3E4D-D674-8FB8-B831-AA2F3AEC843C}"/>
              </a:ext>
            </a:extLst>
          </p:cNvPr>
          <p:cNvSpPr/>
          <p:nvPr/>
        </p:nvSpPr>
        <p:spPr bwMode="auto">
          <a:xfrm>
            <a:off x="6248400" y="2516188"/>
            <a:ext cx="534987" cy="455612"/>
          </a:xfrm>
          <a:prstGeom prst="ellipse">
            <a:avLst/>
          </a:prstGeom>
          <a:noFill/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5" name="Ovál 4">
            <a:extLst>
              <a:ext uri="{FF2B5EF4-FFF2-40B4-BE49-F238E27FC236}">
                <a16:creationId xmlns:a16="http://schemas.microsoft.com/office/drawing/2014/main" id="{46C5B227-607D-875E-5518-F60421AAF431}"/>
              </a:ext>
            </a:extLst>
          </p:cNvPr>
          <p:cNvSpPr/>
          <p:nvPr/>
        </p:nvSpPr>
        <p:spPr bwMode="auto">
          <a:xfrm>
            <a:off x="7847013" y="1752600"/>
            <a:ext cx="534987" cy="455612"/>
          </a:xfrm>
          <a:prstGeom prst="ellipse">
            <a:avLst/>
          </a:prstGeom>
          <a:noFill/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478167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Zástupný symbol pro datum 4">
            <a:extLst>
              <a:ext uri="{FF2B5EF4-FFF2-40B4-BE49-F238E27FC236}">
                <a16:creationId xmlns:a16="http://schemas.microsoft.com/office/drawing/2014/main" id="{3C6539A1-9BED-A5E3-BA86-E4CAF11CC03A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cs-CZ" sz="1400">
                <a:solidFill>
                  <a:srgbClr val="0033CC"/>
                </a:solidFill>
                <a:latin typeface="Comic Sans MS" panose="030F0702030302020204" pitchFamily="66" charset="0"/>
              </a:rPr>
              <a:t>ÚČJF MFF / Hejnice, 10.4.2026</a:t>
            </a:r>
            <a:endParaRPr kumimoji="0" lang="en-CA" altLang="cs-CZ" sz="1400">
              <a:solidFill>
                <a:srgbClr val="0033CC"/>
              </a:solidFill>
              <a:latin typeface="Comic Sans MS" panose="030F0702030302020204" pitchFamily="66" charset="0"/>
            </a:endParaRPr>
          </a:p>
        </p:txBody>
      </p:sp>
      <p:grpSp>
        <p:nvGrpSpPr>
          <p:cNvPr id="38915" name="Group 32">
            <a:extLst>
              <a:ext uri="{FF2B5EF4-FFF2-40B4-BE49-F238E27FC236}">
                <a16:creationId xmlns:a16="http://schemas.microsoft.com/office/drawing/2014/main" id="{03D4D2A9-698E-04D1-077E-610D181BC351}"/>
              </a:ext>
            </a:extLst>
          </p:cNvPr>
          <p:cNvGrpSpPr>
            <a:grpSpLocks/>
          </p:cNvGrpSpPr>
          <p:nvPr/>
        </p:nvGrpSpPr>
        <p:grpSpPr bwMode="auto">
          <a:xfrm>
            <a:off x="6638925" y="990600"/>
            <a:ext cx="2047875" cy="2286000"/>
            <a:chOff x="4182" y="624"/>
            <a:chExt cx="1290" cy="1440"/>
          </a:xfrm>
        </p:grpSpPr>
        <p:sp>
          <p:nvSpPr>
            <p:cNvPr id="38930" name="Line 8">
              <a:extLst>
                <a:ext uri="{FF2B5EF4-FFF2-40B4-BE49-F238E27FC236}">
                  <a16:creationId xmlns:a16="http://schemas.microsoft.com/office/drawing/2014/main" id="{859501CF-12CF-33F9-AB32-E3B4BD90008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82" y="624"/>
              <a:ext cx="0" cy="144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8931" name="Line 19">
              <a:extLst>
                <a:ext uri="{FF2B5EF4-FFF2-40B4-BE49-F238E27FC236}">
                  <a16:creationId xmlns:a16="http://schemas.microsoft.com/office/drawing/2014/main" id="{6D634C56-56C5-D0DD-4610-1F808AC520D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26" y="624"/>
              <a:ext cx="0" cy="144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8932" name="Line 20">
              <a:extLst>
                <a:ext uri="{FF2B5EF4-FFF2-40B4-BE49-F238E27FC236}">
                  <a16:creationId xmlns:a16="http://schemas.microsoft.com/office/drawing/2014/main" id="{BEB99C6C-EF8D-FE1D-D7F2-6527BD0E4A6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72" y="624"/>
              <a:ext cx="0" cy="144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8933" name="Line 26">
              <a:extLst>
                <a:ext uri="{FF2B5EF4-FFF2-40B4-BE49-F238E27FC236}">
                  <a16:creationId xmlns:a16="http://schemas.microsoft.com/office/drawing/2014/main" id="{FEC86D54-9B96-74D4-2E39-538CAA43B15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82" y="624"/>
              <a:ext cx="0" cy="144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8934" name="Line 27">
              <a:extLst>
                <a:ext uri="{FF2B5EF4-FFF2-40B4-BE49-F238E27FC236}">
                  <a16:creationId xmlns:a16="http://schemas.microsoft.com/office/drawing/2014/main" id="{242AE237-0972-3EBA-893E-0369FE22C19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26" y="624"/>
              <a:ext cx="0" cy="144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8935" name="Line 28">
              <a:extLst>
                <a:ext uri="{FF2B5EF4-FFF2-40B4-BE49-F238E27FC236}">
                  <a16:creationId xmlns:a16="http://schemas.microsoft.com/office/drawing/2014/main" id="{A2B3F0A9-4E02-9D48-FFFF-FB47ADF2D3E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72" y="624"/>
              <a:ext cx="0" cy="144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</p:grpSp>
      <p:grpSp>
        <p:nvGrpSpPr>
          <p:cNvPr id="38916" name="Group 18">
            <a:extLst>
              <a:ext uri="{FF2B5EF4-FFF2-40B4-BE49-F238E27FC236}">
                <a16:creationId xmlns:a16="http://schemas.microsoft.com/office/drawing/2014/main" id="{FF1E93E6-787A-1DEE-8436-C928AD44BF9C}"/>
              </a:ext>
            </a:extLst>
          </p:cNvPr>
          <p:cNvGrpSpPr>
            <a:grpSpLocks/>
          </p:cNvGrpSpPr>
          <p:nvPr/>
        </p:nvGrpSpPr>
        <p:grpSpPr bwMode="auto">
          <a:xfrm>
            <a:off x="1981200" y="5334000"/>
            <a:ext cx="2514600" cy="457200"/>
            <a:chOff x="1248" y="3360"/>
            <a:chExt cx="1584" cy="288"/>
          </a:xfrm>
        </p:grpSpPr>
        <p:sp>
          <p:nvSpPr>
            <p:cNvPr id="38925" name="Line 13">
              <a:extLst>
                <a:ext uri="{FF2B5EF4-FFF2-40B4-BE49-F238E27FC236}">
                  <a16:creationId xmlns:a16="http://schemas.microsoft.com/office/drawing/2014/main" id="{E14DD174-9C38-6716-2EB2-15383CF3444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48" y="3360"/>
              <a:ext cx="192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8926" name="Line 14">
              <a:extLst>
                <a:ext uri="{FF2B5EF4-FFF2-40B4-BE49-F238E27FC236}">
                  <a16:creationId xmlns:a16="http://schemas.microsoft.com/office/drawing/2014/main" id="{CC884AFD-FB2D-267B-86F8-553B0F4D03D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36" y="3552"/>
              <a:ext cx="528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8927" name="Line 15">
              <a:extLst>
                <a:ext uri="{FF2B5EF4-FFF2-40B4-BE49-F238E27FC236}">
                  <a16:creationId xmlns:a16="http://schemas.microsoft.com/office/drawing/2014/main" id="{922C3987-1877-4A4A-BDC5-C21DB14BC54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60" y="3648"/>
              <a:ext cx="672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8928" name="Line 16">
              <a:extLst>
                <a:ext uri="{FF2B5EF4-FFF2-40B4-BE49-F238E27FC236}">
                  <a16:creationId xmlns:a16="http://schemas.microsoft.com/office/drawing/2014/main" id="{4F3C641D-1305-382C-9872-343F0A7D388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40" y="3360"/>
              <a:ext cx="90" cy="192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8929" name="Line 17">
              <a:extLst>
                <a:ext uri="{FF2B5EF4-FFF2-40B4-BE49-F238E27FC236}">
                  <a16:creationId xmlns:a16="http://schemas.microsoft.com/office/drawing/2014/main" id="{970333AA-3186-1B63-D4DF-7FE1D9B1F97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64" y="3552"/>
              <a:ext cx="96" cy="96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</p:grpSp>
      <p:sp>
        <p:nvSpPr>
          <p:cNvPr id="38917" name="Rectangle 4">
            <a:extLst>
              <a:ext uri="{FF2B5EF4-FFF2-40B4-BE49-F238E27FC236}">
                <a16:creationId xmlns:a16="http://schemas.microsoft.com/office/drawing/2014/main" id="{C70B38AB-F526-32B6-C360-103EE734362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>
                <a:latin typeface="Comic Sans MS" panose="030F0702030302020204" pitchFamily="66" charset="0"/>
              </a:rPr>
              <a:t>s-proces</a:t>
            </a:r>
            <a:r>
              <a:rPr lang="en-US" altLang="cs-CZ">
                <a:latin typeface="Comic Sans MS" panose="030F0702030302020204" pitchFamily="66" charset="0"/>
              </a:rPr>
              <a:t>s</a:t>
            </a:r>
            <a:endParaRPr lang="cs-CZ" altLang="cs-CZ">
              <a:latin typeface="Comic Sans MS" panose="030F0702030302020204" pitchFamily="66" charset="0"/>
            </a:endParaRPr>
          </a:p>
        </p:txBody>
      </p:sp>
      <p:sp>
        <p:nvSpPr>
          <p:cNvPr id="38918" name="Rectangle 5">
            <a:extLst>
              <a:ext uri="{FF2B5EF4-FFF2-40B4-BE49-F238E27FC236}">
                <a16:creationId xmlns:a16="http://schemas.microsoft.com/office/drawing/2014/main" id="{55D40D56-1283-1D39-1C44-C651938A611C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838200"/>
            <a:ext cx="5029200" cy="2590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cs-CZ" sz="1800" dirty="0">
                <a:latin typeface="Comic Sans MS" panose="030F0702030302020204" pitchFamily="66" charset="0"/>
              </a:rPr>
              <a:t>If</a:t>
            </a:r>
            <a:r>
              <a:rPr lang="cs-CZ" altLang="cs-CZ" sz="1800" dirty="0">
                <a:latin typeface="Comic Sans MS" panose="030F0702030302020204" pitchFamily="66" charset="0"/>
              </a:rPr>
              <a:t> </a:t>
            </a:r>
            <a:r>
              <a:rPr lang="en-US" altLang="cs-CZ" sz="1800" dirty="0">
                <a:latin typeface="Comic Sans MS" panose="030F0702030302020204" pitchFamily="66" charset="0"/>
              </a:rPr>
              <a:t>t</a:t>
            </a:r>
            <a:r>
              <a:rPr lang="cs-CZ" altLang="cs-CZ" sz="1800" baseline="-25000" dirty="0">
                <a:latin typeface="Comic Sans MS" panose="030F0702030302020204" pitchFamily="66" charset="0"/>
              </a:rPr>
              <a:t>s-proces</a:t>
            </a:r>
            <a:r>
              <a:rPr lang="en-US" altLang="cs-CZ" sz="1800" baseline="-25000" dirty="0">
                <a:latin typeface="Comic Sans MS" panose="030F0702030302020204" pitchFamily="66" charset="0"/>
              </a:rPr>
              <a:t>s</a:t>
            </a:r>
            <a:r>
              <a:rPr lang="cs-CZ" altLang="cs-CZ" sz="1800" dirty="0">
                <a:latin typeface="Comic Sans MS" panose="030F0702030302020204" pitchFamily="66" charset="0"/>
              </a:rPr>
              <a:t> </a:t>
            </a:r>
            <a:r>
              <a:rPr lang="en-US" altLang="cs-CZ" sz="1800" dirty="0">
                <a:latin typeface="Comic Sans MS" panose="030F0702030302020204" pitchFamily="66" charset="0"/>
              </a:rPr>
              <a:t>&gt;&gt;</a:t>
            </a:r>
            <a:r>
              <a:rPr lang="cs-CZ" altLang="cs-CZ" sz="1800" dirty="0">
                <a:latin typeface="Comic Sans MS" panose="030F0702030302020204" pitchFamily="66" charset="0"/>
              </a:rPr>
              <a:t> </a:t>
            </a:r>
            <a:r>
              <a:rPr lang="cs-CZ" altLang="cs-CZ" sz="1800" dirty="0">
                <a:latin typeface="Symbol" panose="05050102010706020507" pitchFamily="18" charset="2"/>
              </a:rPr>
              <a:t>t</a:t>
            </a:r>
            <a:r>
              <a:rPr lang="cs-CZ" altLang="cs-CZ" sz="1800" dirty="0">
                <a:latin typeface="Comic Sans MS" panose="030F0702030302020204" pitchFamily="66" charset="0"/>
              </a:rPr>
              <a:t>(</a:t>
            </a:r>
            <a:r>
              <a:rPr lang="cs-CZ" altLang="cs-CZ" sz="1800" dirty="0" err="1">
                <a:latin typeface="Comic Sans MS" panose="030F0702030302020204" pitchFamily="66" charset="0"/>
              </a:rPr>
              <a:t>n,</a:t>
            </a:r>
            <a:r>
              <a:rPr lang="cs-CZ" altLang="cs-CZ" sz="1800" dirty="0" err="1">
                <a:latin typeface="Symbol" panose="05050102010706020507" pitchFamily="18" charset="2"/>
              </a:rPr>
              <a:t>g</a:t>
            </a:r>
            <a:r>
              <a:rPr lang="cs-CZ" altLang="cs-CZ" sz="1800" dirty="0">
                <a:latin typeface="Comic Sans MS" panose="030F0702030302020204" pitchFamily="66" charset="0"/>
              </a:rPr>
              <a:t>) </a:t>
            </a:r>
            <a:r>
              <a:rPr lang="en-US" altLang="cs-CZ" sz="1800" dirty="0">
                <a:latin typeface="Comic Sans MS" panose="030F0702030302020204" pitchFamily="66" charset="0"/>
              </a:rPr>
              <a:t>one can expect similar abundance if </a:t>
            </a:r>
            <a:r>
              <a:rPr lang="cs-CZ" altLang="cs-CZ" sz="1800" dirty="0">
                <a:latin typeface="Comic Sans MS" panose="030F0702030302020204" pitchFamily="66" charset="0"/>
              </a:rPr>
              <a:t>n </a:t>
            </a:r>
            <a:r>
              <a:rPr lang="en-US" altLang="cs-CZ" sz="1800" dirty="0">
                <a:latin typeface="Comic Sans MS" panose="030F0702030302020204" pitchFamily="66" charset="0"/>
              </a:rPr>
              <a:t>capture has similar probability (cross section) on all nuclei</a:t>
            </a:r>
            <a:endParaRPr lang="cs-CZ" altLang="cs-CZ" sz="1800" dirty="0">
              <a:latin typeface="Comic Sans MS" panose="030F0702030302020204" pitchFamily="66" charset="0"/>
            </a:endParaRPr>
          </a:p>
          <a:p>
            <a:pPr>
              <a:lnSpc>
                <a:spcPct val="90000"/>
              </a:lnSpc>
            </a:pPr>
            <a:r>
              <a:rPr lang="en-US" altLang="cs-CZ" sz="1800" dirty="0">
                <a:latin typeface="Comic Sans MS" panose="030F0702030302020204" pitchFamily="66" charset="0"/>
              </a:rPr>
              <a:t>If this not valid</a:t>
            </a:r>
            <a:r>
              <a:rPr lang="cs-CZ" altLang="cs-CZ" sz="1800" dirty="0">
                <a:latin typeface="Comic Sans MS" panose="030F0702030302020204" pitchFamily="66" charset="0"/>
              </a:rPr>
              <a:t> - </a:t>
            </a:r>
            <a:r>
              <a:rPr lang="cs-CZ" altLang="cs-CZ" sz="1800" dirty="0">
                <a:latin typeface="Symbol" panose="05050102010706020507" pitchFamily="18" charset="2"/>
              </a:rPr>
              <a:t>t</a:t>
            </a:r>
            <a:r>
              <a:rPr lang="cs-CZ" altLang="cs-CZ" sz="1800" dirty="0">
                <a:latin typeface="Comic Sans MS" panose="030F0702030302020204" pitchFamily="66" charset="0"/>
              </a:rPr>
              <a:t>(</a:t>
            </a:r>
            <a:r>
              <a:rPr lang="cs-CZ" altLang="cs-CZ" sz="1800" dirty="0" err="1">
                <a:latin typeface="Comic Sans MS" panose="030F0702030302020204" pitchFamily="66" charset="0"/>
              </a:rPr>
              <a:t>n,</a:t>
            </a:r>
            <a:r>
              <a:rPr lang="cs-CZ" altLang="cs-CZ" sz="1800" dirty="0" err="1">
                <a:latin typeface="Symbol" panose="05050102010706020507" pitchFamily="18" charset="2"/>
              </a:rPr>
              <a:t>g</a:t>
            </a:r>
            <a:r>
              <a:rPr lang="cs-CZ" altLang="cs-CZ" sz="1800" dirty="0">
                <a:latin typeface="Comic Sans MS" panose="030F0702030302020204" pitchFamily="66" charset="0"/>
              </a:rPr>
              <a:t>) </a:t>
            </a:r>
            <a:r>
              <a:rPr lang="en-US" altLang="cs-CZ" sz="1800" dirty="0">
                <a:latin typeface="Comic Sans MS" panose="030F0702030302020204" pitchFamily="66" charset="0"/>
              </a:rPr>
              <a:t>&gt;</a:t>
            </a:r>
            <a:r>
              <a:rPr lang="cs-CZ" altLang="cs-CZ" sz="1800" dirty="0">
                <a:latin typeface="Comic Sans MS" panose="030F0702030302020204" pitchFamily="66" charset="0"/>
              </a:rPr>
              <a:t> </a:t>
            </a:r>
            <a:r>
              <a:rPr lang="en-US" altLang="cs-CZ" sz="1800" dirty="0">
                <a:latin typeface="Comic Sans MS" panose="030F0702030302020204" pitchFamily="66" charset="0"/>
              </a:rPr>
              <a:t>thousands years </a:t>
            </a:r>
            <a:br>
              <a:rPr lang="cs-CZ" altLang="cs-CZ" sz="1800" dirty="0">
                <a:latin typeface="Comic Sans MS" panose="030F0702030302020204" pitchFamily="66" charset="0"/>
              </a:rPr>
            </a:br>
            <a:r>
              <a:rPr lang="cs-CZ" altLang="cs-CZ" sz="1800" dirty="0">
                <a:latin typeface="Comic Sans MS" panose="030F0702030302020204" pitchFamily="66" charset="0"/>
                <a:sym typeface="Symbol" panose="05050102010706020507" pitchFamily="18" charset="2"/>
              </a:rPr>
              <a:t> </a:t>
            </a:r>
            <a:r>
              <a:rPr lang="en-US" altLang="cs-CZ" sz="1800" dirty="0">
                <a:latin typeface="Comic Sans MS" panose="030F0702030302020204" pitchFamily="66" charset="0"/>
                <a:sym typeface="Symbol" panose="05050102010706020507" pitchFamily="18" charset="2"/>
              </a:rPr>
              <a:t>maximum + subsequent “drops” in abundance</a:t>
            </a:r>
            <a:endParaRPr lang="cs-CZ" altLang="cs-CZ" sz="1800" dirty="0">
              <a:latin typeface="Comic Sans MS" panose="030F0702030302020204" pitchFamily="66" charset="0"/>
            </a:endParaRPr>
          </a:p>
          <a:p>
            <a:pPr>
              <a:lnSpc>
                <a:spcPct val="90000"/>
              </a:lnSpc>
            </a:pPr>
            <a:r>
              <a:rPr lang="en-US" altLang="cs-CZ" sz="1800" dirty="0">
                <a:latin typeface="Comic Sans MS" panose="030F0702030302020204" pitchFamily="66" charset="0"/>
              </a:rPr>
              <a:t>These drops occur for “closed” shells</a:t>
            </a:r>
            <a:r>
              <a:rPr lang="cs-CZ" altLang="cs-CZ" sz="1800" dirty="0">
                <a:latin typeface="Comic Sans MS" panose="030F0702030302020204" pitchFamily="66" charset="0"/>
              </a:rPr>
              <a:t> – </a:t>
            </a:r>
            <a:br>
              <a:rPr lang="en-US" altLang="cs-CZ" sz="1800" dirty="0">
                <a:latin typeface="Comic Sans MS" panose="030F0702030302020204" pitchFamily="66" charset="0"/>
              </a:rPr>
            </a:br>
            <a:r>
              <a:rPr lang="cs-CZ" altLang="cs-CZ" sz="1800" dirty="0">
                <a:latin typeface="Comic Sans MS" panose="030F0702030302020204" pitchFamily="66" charset="0"/>
              </a:rPr>
              <a:t>n</a:t>
            </a:r>
            <a:r>
              <a:rPr lang="en-US" altLang="cs-CZ" sz="1800" dirty="0" err="1">
                <a:latin typeface="Comic Sans MS" panose="030F0702030302020204" pitchFamily="66" charset="0"/>
              </a:rPr>
              <a:t>eutron</a:t>
            </a:r>
            <a:r>
              <a:rPr lang="cs-CZ" altLang="cs-CZ" sz="1800" dirty="0">
                <a:latin typeface="Comic Sans MS" panose="030F0702030302020204" pitchFamily="66" charset="0"/>
              </a:rPr>
              <a:t> </a:t>
            </a:r>
            <a:r>
              <a:rPr lang="en-US" altLang="cs-CZ" sz="1800" dirty="0">
                <a:latin typeface="Comic Sans MS" panose="030F0702030302020204" pitchFamily="66" charset="0"/>
              </a:rPr>
              <a:t>capture is strongly suppressed</a:t>
            </a:r>
            <a:endParaRPr lang="cs-CZ" altLang="cs-CZ" sz="1800" dirty="0">
              <a:latin typeface="Comic Sans MS" panose="030F0702030302020204" pitchFamily="66" charset="0"/>
            </a:endParaRPr>
          </a:p>
        </p:txBody>
      </p:sp>
      <p:sp>
        <p:nvSpPr>
          <p:cNvPr id="38919" name="Rectangle 6">
            <a:extLst>
              <a:ext uri="{FF2B5EF4-FFF2-40B4-BE49-F238E27FC236}">
                <a16:creationId xmlns:a16="http://schemas.microsoft.com/office/drawing/2014/main" id="{0FC889AD-9A93-2062-7867-AF85D86AC847}"/>
              </a:ext>
            </a:extLst>
          </p:cNvPr>
          <p:cNvSpPr>
            <a:spLocks noGrp="1" noChangeArrowheads="1"/>
          </p:cNvSpPr>
          <p:nvPr>
            <p:ph type="body" sz="half" idx="2"/>
          </p:nvPr>
        </p:nvSpPr>
        <p:spPr>
          <a:xfrm>
            <a:off x="4953000" y="4343400"/>
            <a:ext cx="4191000" cy="1981200"/>
          </a:xfrm>
        </p:spPr>
        <p:txBody>
          <a:bodyPr/>
          <a:lstStyle/>
          <a:p>
            <a:r>
              <a:rPr lang="en-US" altLang="cs-CZ" sz="2000">
                <a:latin typeface="Comic Sans MS" panose="030F0702030302020204" pitchFamily="66" charset="0"/>
              </a:rPr>
              <a:t>Ends for </a:t>
            </a:r>
            <a:r>
              <a:rPr lang="cs-CZ" altLang="cs-CZ" sz="2000">
                <a:latin typeface="Comic Sans MS" panose="030F0702030302020204" pitchFamily="66" charset="0"/>
              </a:rPr>
              <a:t>A = 210  (</a:t>
            </a:r>
            <a:r>
              <a:rPr lang="cs-CZ" altLang="cs-CZ" sz="2000">
                <a:latin typeface="Symbol" panose="05050102010706020507" pitchFamily="18" charset="2"/>
              </a:rPr>
              <a:t>a</a:t>
            </a:r>
            <a:r>
              <a:rPr lang="cs-CZ" altLang="cs-CZ" sz="2000">
                <a:latin typeface="Comic Sans MS" panose="030F0702030302020204" pitchFamily="66" charset="0"/>
              </a:rPr>
              <a:t>-</a:t>
            </a:r>
            <a:r>
              <a:rPr lang="en-US" altLang="cs-CZ" sz="2000">
                <a:latin typeface="Comic Sans MS" panose="030F0702030302020204" pitchFamily="66" charset="0"/>
              </a:rPr>
              <a:t>decay</a:t>
            </a:r>
            <a:r>
              <a:rPr lang="cs-CZ" altLang="cs-CZ" sz="2000">
                <a:latin typeface="Comic Sans MS" panose="030F0702030302020204" pitchFamily="66" charset="0"/>
              </a:rPr>
              <a:t>)</a:t>
            </a:r>
            <a:br>
              <a:rPr lang="en-US" altLang="cs-CZ" sz="2000">
                <a:latin typeface="Comic Sans MS" panose="030F0702030302020204" pitchFamily="66" charset="0"/>
              </a:rPr>
            </a:br>
            <a:r>
              <a:rPr lang="cs-CZ" altLang="cs-CZ" sz="1800" baseline="30000">
                <a:latin typeface="Comic Sans MS" panose="030F0702030302020204" pitchFamily="66" charset="0"/>
              </a:rPr>
              <a:t>209</a:t>
            </a:r>
            <a:r>
              <a:rPr lang="cs-CZ" altLang="cs-CZ" sz="1800">
                <a:latin typeface="Comic Sans MS" panose="030F0702030302020204" pitchFamily="66" charset="0"/>
              </a:rPr>
              <a:t>Bi + n → </a:t>
            </a:r>
            <a:r>
              <a:rPr lang="cs-CZ" altLang="cs-CZ" sz="1800" baseline="30000">
                <a:latin typeface="Comic Sans MS" panose="030F0702030302020204" pitchFamily="66" charset="0"/>
              </a:rPr>
              <a:t>210</a:t>
            </a:r>
            <a:r>
              <a:rPr lang="cs-CZ" altLang="cs-CZ" sz="1800">
                <a:latin typeface="Comic Sans MS" panose="030F0702030302020204" pitchFamily="66" charset="0"/>
              </a:rPr>
              <a:t>Bi + γ</a:t>
            </a:r>
            <a:br>
              <a:rPr lang="en-US" altLang="cs-CZ" sz="1800">
                <a:latin typeface="Comic Sans MS" panose="030F0702030302020204" pitchFamily="66" charset="0"/>
              </a:rPr>
            </a:br>
            <a:r>
              <a:rPr lang="cs-CZ" altLang="cs-CZ" sz="1800" baseline="30000">
                <a:latin typeface="Comic Sans MS" panose="030F0702030302020204" pitchFamily="66" charset="0"/>
              </a:rPr>
              <a:t>210</a:t>
            </a:r>
            <a:r>
              <a:rPr lang="cs-CZ" altLang="cs-CZ" sz="1800">
                <a:latin typeface="Comic Sans MS" panose="030F0702030302020204" pitchFamily="66" charset="0"/>
              </a:rPr>
              <a:t>Bi → </a:t>
            </a:r>
            <a:r>
              <a:rPr lang="cs-CZ" altLang="cs-CZ" sz="1800" baseline="30000">
                <a:latin typeface="Comic Sans MS" panose="030F0702030302020204" pitchFamily="66" charset="0"/>
              </a:rPr>
              <a:t>210</a:t>
            </a:r>
            <a:r>
              <a:rPr lang="cs-CZ" altLang="cs-CZ" sz="1800">
                <a:latin typeface="Comic Sans MS" panose="030F0702030302020204" pitchFamily="66" charset="0"/>
              </a:rPr>
              <a:t>Po + e</a:t>
            </a:r>
            <a:r>
              <a:rPr lang="cs-CZ" altLang="cs-CZ" sz="1800" baseline="30000">
                <a:latin typeface="Comic Sans MS" panose="030F0702030302020204" pitchFamily="66" charset="0"/>
              </a:rPr>
              <a:t>−</a:t>
            </a:r>
            <a:r>
              <a:rPr lang="cs-CZ" altLang="cs-CZ" sz="1800">
                <a:latin typeface="Comic Sans MS" panose="030F0702030302020204" pitchFamily="66" charset="0"/>
              </a:rPr>
              <a:t> + ν</a:t>
            </a:r>
            <a:br>
              <a:rPr lang="en-US" altLang="cs-CZ" sz="1800">
                <a:latin typeface="Comic Sans MS" panose="030F0702030302020204" pitchFamily="66" charset="0"/>
              </a:rPr>
            </a:br>
            <a:r>
              <a:rPr lang="cs-CZ" altLang="cs-CZ" sz="1800" baseline="30000">
                <a:latin typeface="Comic Sans MS" panose="030F0702030302020204" pitchFamily="66" charset="0"/>
              </a:rPr>
              <a:t>210</a:t>
            </a:r>
            <a:r>
              <a:rPr lang="cs-CZ" altLang="cs-CZ" sz="1800">
                <a:latin typeface="Comic Sans MS" panose="030F0702030302020204" pitchFamily="66" charset="0"/>
              </a:rPr>
              <a:t>Po → </a:t>
            </a:r>
            <a:r>
              <a:rPr lang="cs-CZ" altLang="cs-CZ" sz="1800" baseline="30000">
                <a:latin typeface="Comic Sans MS" panose="030F0702030302020204" pitchFamily="66" charset="0"/>
              </a:rPr>
              <a:t>206</a:t>
            </a:r>
            <a:r>
              <a:rPr lang="cs-CZ" altLang="cs-CZ" sz="1800">
                <a:latin typeface="Comic Sans MS" panose="030F0702030302020204" pitchFamily="66" charset="0"/>
              </a:rPr>
              <a:t>Pb + </a:t>
            </a:r>
            <a:r>
              <a:rPr lang="cs-CZ" altLang="cs-CZ" sz="1800" baseline="30000">
                <a:latin typeface="Comic Sans MS" panose="030F0702030302020204" pitchFamily="66" charset="0"/>
              </a:rPr>
              <a:t>4</a:t>
            </a:r>
            <a:r>
              <a:rPr lang="cs-CZ" altLang="cs-CZ" sz="1800">
                <a:latin typeface="Comic Sans MS" panose="030F0702030302020204" pitchFamily="66" charset="0"/>
              </a:rPr>
              <a:t>He (t</a:t>
            </a:r>
            <a:r>
              <a:rPr lang="cs-CZ" altLang="cs-CZ" sz="1800" baseline="-25000">
                <a:latin typeface="Comic Sans MS" panose="030F0702030302020204" pitchFamily="66" charset="0"/>
              </a:rPr>
              <a:t>1</a:t>
            </a:r>
            <a:r>
              <a:rPr lang="en-US" altLang="cs-CZ" sz="1800" baseline="-25000">
                <a:latin typeface="Comic Sans MS" panose="030F0702030302020204" pitchFamily="66" charset="0"/>
              </a:rPr>
              <a:t>/2</a:t>
            </a:r>
            <a:r>
              <a:rPr lang="en-US" altLang="cs-CZ" sz="1800">
                <a:latin typeface="Comic Sans MS" panose="030F0702030302020204" pitchFamily="66" charset="0"/>
              </a:rPr>
              <a:t> = </a:t>
            </a:r>
            <a:r>
              <a:rPr lang="cs-CZ" altLang="cs-CZ" sz="1800">
                <a:latin typeface="Comic Sans MS" panose="030F0702030302020204" pitchFamily="66" charset="0"/>
              </a:rPr>
              <a:t>140d)</a:t>
            </a:r>
            <a:br>
              <a:rPr lang="en-US" altLang="cs-CZ" sz="1800">
                <a:latin typeface="Comic Sans MS" panose="030F0702030302020204" pitchFamily="66" charset="0"/>
              </a:rPr>
            </a:br>
            <a:r>
              <a:rPr lang="cs-CZ" altLang="cs-CZ" sz="1800">
                <a:latin typeface="Comic Sans MS" panose="030F0702030302020204" pitchFamily="66" charset="0"/>
              </a:rPr>
              <a:t>3 n </a:t>
            </a:r>
            <a:r>
              <a:rPr lang="en-US" altLang="cs-CZ" sz="1800">
                <a:latin typeface="Comic Sans MS" panose="030F0702030302020204" pitchFamily="66" charset="0"/>
              </a:rPr>
              <a:t>captures</a:t>
            </a:r>
            <a:endParaRPr lang="cs-CZ" altLang="cs-CZ" sz="1800">
              <a:latin typeface="Comic Sans MS" panose="030F0702030302020204" pitchFamily="66" charset="0"/>
            </a:endParaRPr>
          </a:p>
          <a:p>
            <a:endParaRPr lang="cs-CZ" altLang="cs-CZ" sz="1400">
              <a:latin typeface="Comic Sans MS" panose="030F0702030302020204" pitchFamily="66" charset="0"/>
            </a:endParaRPr>
          </a:p>
        </p:txBody>
      </p:sp>
      <p:pic>
        <p:nvPicPr>
          <p:cNvPr id="38920" name="Picture 7">
            <a:extLst>
              <a:ext uri="{FF2B5EF4-FFF2-40B4-BE49-F238E27FC236}">
                <a16:creationId xmlns:a16="http://schemas.microsoft.com/office/drawing/2014/main" id="{03C1DAEE-7E5F-374D-7DF9-A3C58F2922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762000"/>
            <a:ext cx="3581400" cy="295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921" name="Picture 12">
            <a:extLst>
              <a:ext uri="{FF2B5EF4-FFF2-40B4-BE49-F238E27FC236}">
                <a16:creationId xmlns:a16="http://schemas.microsoft.com/office/drawing/2014/main" id="{F08AFB99-1E76-0E45-5DE3-7F17BD2F5E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327400"/>
            <a:ext cx="4419600" cy="2919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8922" name="Rectangle 33">
            <a:extLst>
              <a:ext uri="{FF2B5EF4-FFF2-40B4-BE49-F238E27FC236}">
                <a16:creationId xmlns:a16="http://schemas.microsoft.com/office/drawing/2014/main" id="{56840BB7-6CB1-8809-44DA-59B7711800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5105400"/>
            <a:ext cx="1524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38923" name="Rectangle 34">
            <a:extLst>
              <a:ext uri="{FF2B5EF4-FFF2-40B4-BE49-F238E27FC236}">
                <a16:creationId xmlns:a16="http://schemas.microsoft.com/office/drawing/2014/main" id="{E5CEC499-0477-3CFB-2DCE-EFC18AD089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0" y="5257800"/>
            <a:ext cx="1524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38924" name="Rectangle 35">
            <a:extLst>
              <a:ext uri="{FF2B5EF4-FFF2-40B4-BE49-F238E27FC236}">
                <a16:creationId xmlns:a16="http://schemas.microsoft.com/office/drawing/2014/main" id="{CAC7BC2C-2489-1980-64B2-A313CF716E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1000" y="5410200"/>
            <a:ext cx="1524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353DFF-E7D5-708C-2621-6B7E6C1741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Zástupný symbol pro datum 4">
            <a:extLst>
              <a:ext uri="{FF2B5EF4-FFF2-40B4-BE49-F238E27FC236}">
                <a16:creationId xmlns:a16="http://schemas.microsoft.com/office/drawing/2014/main" id="{D0EA68F7-236D-DF1C-A1E4-3E30F3003DAF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cs-CZ" sz="1400">
                <a:solidFill>
                  <a:srgbClr val="0033CC"/>
                </a:solidFill>
                <a:latin typeface="Comic Sans MS" panose="030F0702030302020204" pitchFamily="66" charset="0"/>
              </a:rPr>
              <a:t>ÚČJF MFF / Hejnice, 10.4.2026</a:t>
            </a:r>
            <a:endParaRPr kumimoji="0" lang="en-CA" altLang="cs-CZ" sz="1400">
              <a:solidFill>
                <a:srgbClr val="0033CC"/>
              </a:solidFill>
              <a:latin typeface="Comic Sans MS" panose="030F0702030302020204" pitchFamily="66" charset="0"/>
            </a:endParaRPr>
          </a:p>
        </p:txBody>
      </p:sp>
      <p:sp>
        <p:nvSpPr>
          <p:cNvPr id="40963" name="Rectangle 2">
            <a:extLst>
              <a:ext uri="{FF2B5EF4-FFF2-40B4-BE49-F238E27FC236}">
                <a16:creationId xmlns:a16="http://schemas.microsoft.com/office/drawing/2014/main" id="{4364E9B8-2751-83AB-C672-9FD6096C37F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cs-CZ">
                <a:latin typeface="Symbol" panose="05050102010706020507" pitchFamily="18" charset="2"/>
              </a:rPr>
              <a:t>b</a:t>
            </a:r>
            <a:r>
              <a:rPr lang="en-US" altLang="cs-CZ">
                <a:latin typeface="Comic Sans MS" panose="030F0702030302020204" pitchFamily="66" charset="0"/>
              </a:rPr>
              <a:t>-decays</a:t>
            </a:r>
            <a:endParaRPr lang="cs-CZ" altLang="cs-CZ">
              <a:latin typeface="Comic Sans MS" panose="030F0702030302020204" pitchFamily="66" charset="0"/>
            </a:endParaRPr>
          </a:p>
        </p:txBody>
      </p:sp>
      <p:pic>
        <p:nvPicPr>
          <p:cNvPr id="40966" name="Picture 4">
            <a:extLst>
              <a:ext uri="{FF2B5EF4-FFF2-40B4-BE49-F238E27FC236}">
                <a16:creationId xmlns:a16="http://schemas.microsoft.com/office/drawing/2014/main" id="{8F4309F7-102D-AD55-8A6F-452EA3BCA3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2846" y="762001"/>
            <a:ext cx="4997329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967" name="Text Box 9">
            <a:extLst>
              <a:ext uri="{FF2B5EF4-FFF2-40B4-BE49-F238E27FC236}">
                <a16:creationId xmlns:a16="http://schemas.microsoft.com/office/drawing/2014/main" id="{84423980-EEF9-2FB7-CC42-FDDB03D345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29200" y="914400"/>
            <a:ext cx="379413" cy="39687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cs-CZ" sz="2000">
                <a:latin typeface="Symbol" panose="05050102010706020507" pitchFamily="18" charset="2"/>
              </a:rPr>
              <a:t>b</a:t>
            </a:r>
            <a:r>
              <a:rPr kumimoji="0" lang="en-US" altLang="cs-CZ" sz="2000" baseline="30000"/>
              <a:t>-</a:t>
            </a:r>
            <a:endParaRPr kumimoji="0" lang="cs-CZ" altLang="cs-CZ" sz="2000" baseline="30000"/>
          </a:p>
        </p:txBody>
      </p:sp>
      <p:sp>
        <p:nvSpPr>
          <p:cNvPr id="40968" name="Text Box 10">
            <a:extLst>
              <a:ext uri="{FF2B5EF4-FFF2-40B4-BE49-F238E27FC236}">
                <a16:creationId xmlns:a16="http://schemas.microsoft.com/office/drawing/2014/main" id="{85786D11-5C35-CC98-8BAC-CDB243EA98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92888" y="914400"/>
            <a:ext cx="417512" cy="39687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cs-CZ" sz="2000">
                <a:latin typeface="Symbol" panose="05050102010706020507" pitchFamily="18" charset="2"/>
              </a:rPr>
              <a:t>b</a:t>
            </a:r>
            <a:r>
              <a:rPr kumimoji="0" lang="en-US" altLang="cs-CZ" sz="2000" baseline="30000"/>
              <a:t>+</a:t>
            </a:r>
            <a:endParaRPr kumimoji="0" lang="cs-CZ" altLang="cs-CZ" sz="2000" baseline="30000"/>
          </a:p>
        </p:txBody>
      </p:sp>
      <p:sp>
        <p:nvSpPr>
          <p:cNvPr id="40969" name="Text Box 11">
            <a:extLst>
              <a:ext uri="{FF2B5EF4-FFF2-40B4-BE49-F238E27FC236}">
                <a16:creationId xmlns:a16="http://schemas.microsoft.com/office/drawing/2014/main" id="{283401EF-BB4C-F69C-968B-3288CDE668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31125" y="806450"/>
            <a:ext cx="1260475" cy="64135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cs-CZ" sz="1800">
                <a:latin typeface="Comic Sans MS" panose="030F0702030302020204" pitchFamily="66" charset="0"/>
              </a:rPr>
              <a:t>orbital </a:t>
            </a:r>
            <a:br>
              <a:rPr kumimoji="0" lang="en-US" altLang="cs-CZ" sz="1800">
                <a:latin typeface="Comic Sans MS" panose="030F0702030302020204" pitchFamily="66" charset="0"/>
              </a:rPr>
            </a:br>
            <a:r>
              <a:rPr kumimoji="0" lang="en-US" altLang="cs-CZ" sz="1800">
                <a:latin typeface="Comic Sans MS" panose="030F0702030302020204" pitchFamily="66" charset="0"/>
              </a:rPr>
              <a:t>e</a:t>
            </a:r>
            <a:r>
              <a:rPr kumimoji="0" lang="en-US" altLang="cs-CZ" sz="1800" baseline="30000">
                <a:latin typeface="Comic Sans MS" panose="030F0702030302020204" pitchFamily="66" charset="0"/>
              </a:rPr>
              <a:t>-</a:t>
            </a:r>
            <a:r>
              <a:rPr kumimoji="0" lang="en-US" altLang="cs-CZ" sz="1800">
                <a:latin typeface="Comic Sans MS" panose="030F0702030302020204" pitchFamily="66" charset="0"/>
              </a:rPr>
              <a:t> capture</a:t>
            </a:r>
            <a:endParaRPr kumimoji="0" lang="cs-CZ" altLang="cs-CZ" sz="1800">
              <a:latin typeface="Comic Sans MS" panose="030F0702030302020204" pitchFamily="66" charset="0"/>
            </a:endParaRPr>
          </a:p>
        </p:txBody>
      </p:sp>
      <p:sp>
        <p:nvSpPr>
          <p:cNvPr id="40970" name="Text Box 12">
            <a:extLst>
              <a:ext uri="{FF2B5EF4-FFF2-40B4-BE49-F238E27FC236}">
                <a16:creationId xmlns:a16="http://schemas.microsoft.com/office/drawing/2014/main" id="{2CFA0620-FAC9-2D42-64A7-DB3777DF0E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06925" y="2787650"/>
            <a:ext cx="1260475" cy="64135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cs-CZ" sz="1800">
                <a:latin typeface="Comic Sans MS" panose="030F0702030302020204" pitchFamily="66" charset="0"/>
              </a:rPr>
              <a:t>continuum</a:t>
            </a:r>
            <a:br>
              <a:rPr kumimoji="0" lang="en-US" altLang="cs-CZ" sz="1800">
                <a:latin typeface="Comic Sans MS" panose="030F0702030302020204" pitchFamily="66" charset="0"/>
              </a:rPr>
            </a:br>
            <a:r>
              <a:rPr kumimoji="0" lang="en-US" altLang="cs-CZ" sz="1800">
                <a:latin typeface="Comic Sans MS" panose="030F0702030302020204" pitchFamily="66" charset="0"/>
              </a:rPr>
              <a:t>e</a:t>
            </a:r>
            <a:r>
              <a:rPr kumimoji="0" lang="en-US" altLang="cs-CZ" sz="1800" baseline="30000">
                <a:latin typeface="Comic Sans MS" panose="030F0702030302020204" pitchFamily="66" charset="0"/>
              </a:rPr>
              <a:t>-</a:t>
            </a:r>
            <a:r>
              <a:rPr kumimoji="0" lang="en-US" altLang="cs-CZ" sz="1800">
                <a:latin typeface="Comic Sans MS" panose="030F0702030302020204" pitchFamily="66" charset="0"/>
              </a:rPr>
              <a:t> capture</a:t>
            </a:r>
            <a:endParaRPr kumimoji="0" lang="cs-CZ" altLang="cs-CZ" sz="1800">
              <a:latin typeface="Comic Sans MS" panose="030F0702030302020204" pitchFamily="66" charset="0"/>
            </a:endParaRPr>
          </a:p>
        </p:txBody>
      </p:sp>
      <p:sp>
        <p:nvSpPr>
          <p:cNvPr id="40971" name="Text Box 13">
            <a:extLst>
              <a:ext uri="{FF2B5EF4-FFF2-40B4-BE49-F238E27FC236}">
                <a16:creationId xmlns:a16="http://schemas.microsoft.com/office/drawing/2014/main" id="{4300FE5F-4655-7710-FC5F-D1C0EE1E8D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97600" y="2743200"/>
            <a:ext cx="1270000" cy="64135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cs-CZ" sz="1800">
                <a:latin typeface="Comic Sans MS" panose="030F0702030302020204" pitchFamily="66" charset="0"/>
              </a:rPr>
              <a:t>continuum</a:t>
            </a:r>
            <a:br>
              <a:rPr kumimoji="0" lang="en-US" altLang="cs-CZ" sz="1800">
                <a:latin typeface="Comic Sans MS" panose="030F0702030302020204" pitchFamily="66" charset="0"/>
              </a:rPr>
            </a:br>
            <a:r>
              <a:rPr kumimoji="0" lang="en-US" altLang="cs-CZ" sz="1800">
                <a:latin typeface="Comic Sans MS" panose="030F0702030302020204" pitchFamily="66" charset="0"/>
              </a:rPr>
              <a:t>e</a:t>
            </a:r>
            <a:r>
              <a:rPr kumimoji="0" lang="en-US" altLang="cs-CZ" sz="1800" baseline="30000">
                <a:latin typeface="Comic Sans MS" panose="030F0702030302020204" pitchFamily="66" charset="0"/>
              </a:rPr>
              <a:t>+</a:t>
            </a:r>
            <a:r>
              <a:rPr kumimoji="0" lang="en-US" altLang="cs-CZ" sz="1800">
                <a:latin typeface="Comic Sans MS" panose="030F0702030302020204" pitchFamily="66" charset="0"/>
              </a:rPr>
              <a:t> capture</a:t>
            </a:r>
            <a:endParaRPr kumimoji="0" lang="cs-CZ" altLang="cs-CZ" sz="1800">
              <a:latin typeface="Comic Sans MS" panose="030F0702030302020204" pitchFamily="66" charset="0"/>
            </a:endParaRPr>
          </a:p>
        </p:txBody>
      </p:sp>
      <p:sp>
        <p:nvSpPr>
          <p:cNvPr id="40972" name="Text Box 14">
            <a:extLst>
              <a:ext uri="{FF2B5EF4-FFF2-40B4-BE49-F238E27FC236}">
                <a16:creationId xmlns:a16="http://schemas.microsoft.com/office/drawing/2014/main" id="{5919BC36-14AB-2CCC-7BB0-16FB2E4D38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66038" y="2743200"/>
            <a:ext cx="1477962" cy="64135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cs-CZ" sz="1800">
                <a:latin typeface="Comic Sans MS" panose="030F0702030302020204" pitchFamily="66" charset="0"/>
              </a:rPr>
              <a:t>bound-state</a:t>
            </a:r>
            <a:br>
              <a:rPr kumimoji="0" lang="en-US" altLang="cs-CZ" sz="1800">
                <a:latin typeface="Comic Sans MS" panose="030F0702030302020204" pitchFamily="66" charset="0"/>
              </a:rPr>
            </a:br>
            <a:r>
              <a:rPr kumimoji="0" lang="en-US" altLang="cs-CZ" sz="1800">
                <a:latin typeface="Symbol" panose="05050102010706020507" pitchFamily="18" charset="2"/>
              </a:rPr>
              <a:t>b</a:t>
            </a:r>
            <a:r>
              <a:rPr kumimoji="0" lang="en-US" altLang="cs-CZ" sz="1800">
                <a:latin typeface="Comic Sans MS" panose="030F0702030302020204" pitchFamily="66" charset="0"/>
              </a:rPr>
              <a:t> decay</a:t>
            </a:r>
            <a:endParaRPr kumimoji="0" lang="cs-CZ" altLang="cs-CZ" sz="1800">
              <a:latin typeface="Comic Sans MS" panose="030F0702030302020204" pitchFamily="66" charset="0"/>
            </a:endParaRPr>
          </a:p>
        </p:txBody>
      </p:sp>
      <p:sp>
        <p:nvSpPr>
          <p:cNvPr id="40973" name="Rectangle 15">
            <a:extLst>
              <a:ext uri="{FF2B5EF4-FFF2-40B4-BE49-F238E27FC236}">
                <a16:creationId xmlns:a16="http://schemas.microsoft.com/office/drawing/2014/main" id="{96470A6E-E929-54F1-E7E3-775F8D54A6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200" y="2514600"/>
            <a:ext cx="3505200" cy="2286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6840F604-E6CE-094F-3586-622BDBB58AF6}"/>
              </a:ext>
            </a:extLst>
          </p:cNvPr>
          <p:cNvSpPr txBox="1"/>
          <p:nvPr/>
        </p:nvSpPr>
        <p:spPr>
          <a:xfrm>
            <a:off x="5603515" y="660081"/>
            <a:ext cx="9893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000" b="1" dirty="0" err="1">
                <a:solidFill>
                  <a:srgbClr val="FF0000"/>
                </a:solidFill>
                <a:latin typeface="Comic Sans MS" panose="030F0702030302020204" pitchFamily="66" charset="0"/>
              </a:rPr>
              <a:t>Earth</a:t>
            </a:r>
            <a:r>
              <a:rPr lang="cs-CZ" sz="2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:</a:t>
            </a:r>
            <a:endParaRPr lang="en-US" sz="20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Rectangle 15">
            <a:extLst>
              <a:ext uri="{FF2B5EF4-FFF2-40B4-BE49-F238E27FC236}">
                <a16:creationId xmlns:a16="http://schemas.microsoft.com/office/drawing/2014/main" id="{E138CBF5-3185-E630-02BA-493147959C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4800" y="2286000"/>
            <a:ext cx="4799013" cy="22860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</p:spTree>
    <p:extLst>
      <p:ext uri="{BB962C8B-B14F-4D97-AF65-F5344CB8AC3E}">
        <p14:creationId xmlns:p14="http://schemas.microsoft.com/office/powerpoint/2010/main" val="303200113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161B5B-D273-715B-CA02-9737A7A1E3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Zástupný symbol pro datum 4">
            <a:extLst>
              <a:ext uri="{FF2B5EF4-FFF2-40B4-BE49-F238E27FC236}">
                <a16:creationId xmlns:a16="http://schemas.microsoft.com/office/drawing/2014/main" id="{555AFD0F-4A38-E181-81C1-E1FDE87A50B2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cs-CZ" sz="1400">
                <a:solidFill>
                  <a:srgbClr val="0033CC"/>
                </a:solidFill>
                <a:latin typeface="Comic Sans MS" panose="030F0702030302020204" pitchFamily="66" charset="0"/>
              </a:rPr>
              <a:t>ÚČJF MFF / Hejnice, 10.4.2026</a:t>
            </a:r>
            <a:endParaRPr kumimoji="0" lang="en-CA" altLang="cs-CZ" sz="1400">
              <a:solidFill>
                <a:srgbClr val="0033CC"/>
              </a:solidFill>
              <a:latin typeface="Comic Sans MS" panose="030F0702030302020204" pitchFamily="66" charset="0"/>
            </a:endParaRPr>
          </a:p>
        </p:txBody>
      </p:sp>
      <p:sp>
        <p:nvSpPr>
          <p:cNvPr id="40963" name="Rectangle 2">
            <a:extLst>
              <a:ext uri="{FF2B5EF4-FFF2-40B4-BE49-F238E27FC236}">
                <a16:creationId xmlns:a16="http://schemas.microsoft.com/office/drawing/2014/main" id="{AD2FB046-11D1-82A5-5515-971724357A7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cs-CZ">
                <a:latin typeface="Symbol" panose="05050102010706020507" pitchFamily="18" charset="2"/>
              </a:rPr>
              <a:t>b</a:t>
            </a:r>
            <a:r>
              <a:rPr lang="en-US" altLang="cs-CZ">
                <a:latin typeface="Comic Sans MS" panose="030F0702030302020204" pitchFamily="66" charset="0"/>
              </a:rPr>
              <a:t>-decays</a:t>
            </a:r>
            <a:endParaRPr lang="cs-CZ" altLang="cs-CZ">
              <a:latin typeface="Comic Sans MS" panose="030F0702030302020204" pitchFamily="66" charset="0"/>
            </a:endParaRPr>
          </a:p>
        </p:txBody>
      </p:sp>
      <p:sp>
        <p:nvSpPr>
          <p:cNvPr id="40964" name="Rectangle 6">
            <a:extLst>
              <a:ext uri="{FF2B5EF4-FFF2-40B4-BE49-F238E27FC236}">
                <a16:creationId xmlns:a16="http://schemas.microsoft.com/office/drawing/2014/main" id="{0D6A4CCE-6397-DB12-C222-7F3D08DE203B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990600"/>
            <a:ext cx="3276600" cy="3048000"/>
          </a:xfrm>
        </p:spPr>
        <p:txBody>
          <a:bodyPr/>
          <a:lstStyle/>
          <a:p>
            <a:r>
              <a:rPr lang="en-US" altLang="cs-CZ" sz="2000" dirty="0">
                <a:latin typeface="Comic Sans MS" panose="030F0702030302020204" pitchFamily="66" charset="0"/>
              </a:rPr>
              <a:t>Atoms are (fully) ionized in stars </a:t>
            </a:r>
            <a:br>
              <a:rPr lang="en-US" altLang="cs-CZ" sz="2000" dirty="0">
                <a:latin typeface="Comic Sans MS" panose="030F0702030302020204" pitchFamily="66" charset="0"/>
              </a:rPr>
            </a:br>
            <a:r>
              <a:rPr lang="cs-CZ" altLang="cs-CZ" sz="2000" dirty="0">
                <a:latin typeface="Comic Sans MS" panose="030F0702030302020204" pitchFamily="66" charset="0"/>
                <a:sym typeface="Symbol" panose="05050102010706020507" pitchFamily="18" charset="2"/>
              </a:rPr>
              <a:t></a:t>
            </a:r>
            <a:r>
              <a:rPr lang="cs-CZ" altLang="cs-CZ" sz="2000" dirty="0">
                <a:latin typeface="Comic Sans MS" panose="030F0702030302020204" pitchFamily="66" charset="0"/>
              </a:rPr>
              <a:t> </a:t>
            </a:r>
            <a:r>
              <a:rPr lang="cs-CZ" altLang="cs-CZ" sz="2000" dirty="0">
                <a:latin typeface="Symbol" panose="05050102010706020507" pitchFamily="18" charset="2"/>
              </a:rPr>
              <a:t>b</a:t>
            </a:r>
            <a:r>
              <a:rPr lang="cs-CZ" altLang="cs-CZ" sz="2000" dirty="0">
                <a:latin typeface="Comic Sans MS" panose="030F0702030302020204" pitchFamily="66" charset="0"/>
              </a:rPr>
              <a:t>-</a:t>
            </a:r>
            <a:r>
              <a:rPr lang="en-US" altLang="cs-CZ" sz="2000" dirty="0">
                <a:latin typeface="Comic Sans MS" panose="030F0702030302020204" pitchFamily="66" charset="0"/>
              </a:rPr>
              <a:t>decays not available on Earth may be possible</a:t>
            </a:r>
            <a:br>
              <a:rPr lang="cs-CZ" altLang="cs-CZ" sz="2000" dirty="0">
                <a:latin typeface="Comic Sans MS" panose="030F0702030302020204" pitchFamily="66" charset="0"/>
              </a:rPr>
            </a:br>
            <a:r>
              <a:rPr lang="cs-CZ" altLang="cs-CZ" sz="2000" dirty="0">
                <a:latin typeface="Comic Sans MS" panose="030F0702030302020204" pitchFamily="66" charset="0"/>
                <a:sym typeface="Symbol" panose="05050102010706020507" pitchFamily="18" charset="2"/>
              </a:rPr>
              <a:t></a:t>
            </a:r>
            <a:r>
              <a:rPr lang="cs-CZ" altLang="cs-CZ" sz="2000" dirty="0">
                <a:latin typeface="Comic Sans MS" panose="030F0702030302020204" pitchFamily="66" charset="0"/>
              </a:rPr>
              <a:t> </a:t>
            </a:r>
            <a:r>
              <a:rPr lang="en-US" altLang="cs-CZ" sz="2000" dirty="0">
                <a:latin typeface="Comic Sans MS" panose="030F0702030302020204" pitchFamily="66" charset="0"/>
              </a:rPr>
              <a:t>interesting consequences</a:t>
            </a:r>
            <a:endParaRPr lang="cs-CZ" altLang="cs-CZ" sz="2000" dirty="0">
              <a:latin typeface="Comic Sans MS" panose="030F0702030302020204" pitchFamily="66" charset="0"/>
            </a:endParaRPr>
          </a:p>
          <a:p>
            <a:pPr>
              <a:buFont typeface="Wingdings" panose="05000000000000000000" pitchFamily="2" charset="2"/>
              <a:buNone/>
            </a:pPr>
            <a:endParaRPr lang="cs-CZ" altLang="cs-CZ" sz="2000" dirty="0"/>
          </a:p>
        </p:txBody>
      </p:sp>
      <p:pic>
        <p:nvPicPr>
          <p:cNvPr id="40966" name="Picture 4">
            <a:extLst>
              <a:ext uri="{FF2B5EF4-FFF2-40B4-BE49-F238E27FC236}">
                <a16:creationId xmlns:a16="http://schemas.microsoft.com/office/drawing/2014/main" id="{EB337722-AF67-89EB-68D6-0C71D728C8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2846" y="762001"/>
            <a:ext cx="4997329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967" name="Text Box 9">
            <a:extLst>
              <a:ext uri="{FF2B5EF4-FFF2-40B4-BE49-F238E27FC236}">
                <a16:creationId xmlns:a16="http://schemas.microsoft.com/office/drawing/2014/main" id="{864A822C-692A-DFED-11E5-8E17908B5F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29200" y="914400"/>
            <a:ext cx="379413" cy="39687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cs-CZ" sz="2000">
                <a:latin typeface="Symbol" panose="05050102010706020507" pitchFamily="18" charset="2"/>
              </a:rPr>
              <a:t>b</a:t>
            </a:r>
            <a:r>
              <a:rPr kumimoji="0" lang="en-US" altLang="cs-CZ" sz="2000" baseline="30000"/>
              <a:t>-</a:t>
            </a:r>
            <a:endParaRPr kumimoji="0" lang="cs-CZ" altLang="cs-CZ" sz="2000" baseline="30000"/>
          </a:p>
        </p:txBody>
      </p:sp>
      <p:sp>
        <p:nvSpPr>
          <p:cNvPr id="40968" name="Text Box 10">
            <a:extLst>
              <a:ext uri="{FF2B5EF4-FFF2-40B4-BE49-F238E27FC236}">
                <a16:creationId xmlns:a16="http://schemas.microsoft.com/office/drawing/2014/main" id="{E16E2FBB-6E24-9A71-9FF3-5F3BA72BED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92888" y="914400"/>
            <a:ext cx="417512" cy="39687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cs-CZ" sz="2000">
                <a:latin typeface="Symbol" panose="05050102010706020507" pitchFamily="18" charset="2"/>
              </a:rPr>
              <a:t>b</a:t>
            </a:r>
            <a:r>
              <a:rPr kumimoji="0" lang="en-US" altLang="cs-CZ" sz="2000" baseline="30000"/>
              <a:t>+</a:t>
            </a:r>
            <a:endParaRPr kumimoji="0" lang="cs-CZ" altLang="cs-CZ" sz="2000" baseline="30000"/>
          </a:p>
        </p:txBody>
      </p:sp>
      <p:sp>
        <p:nvSpPr>
          <p:cNvPr id="40969" name="Text Box 11">
            <a:extLst>
              <a:ext uri="{FF2B5EF4-FFF2-40B4-BE49-F238E27FC236}">
                <a16:creationId xmlns:a16="http://schemas.microsoft.com/office/drawing/2014/main" id="{BC55D3A0-314F-44B0-B973-05F1EF1BF7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31125" y="806450"/>
            <a:ext cx="1260475" cy="64135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cs-CZ" sz="1800">
                <a:latin typeface="Comic Sans MS" panose="030F0702030302020204" pitchFamily="66" charset="0"/>
              </a:rPr>
              <a:t>orbital </a:t>
            </a:r>
            <a:br>
              <a:rPr kumimoji="0" lang="en-US" altLang="cs-CZ" sz="1800">
                <a:latin typeface="Comic Sans MS" panose="030F0702030302020204" pitchFamily="66" charset="0"/>
              </a:rPr>
            </a:br>
            <a:r>
              <a:rPr kumimoji="0" lang="en-US" altLang="cs-CZ" sz="1800">
                <a:latin typeface="Comic Sans MS" panose="030F0702030302020204" pitchFamily="66" charset="0"/>
              </a:rPr>
              <a:t>e</a:t>
            </a:r>
            <a:r>
              <a:rPr kumimoji="0" lang="en-US" altLang="cs-CZ" sz="1800" baseline="30000">
                <a:latin typeface="Comic Sans MS" panose="030F0702030302020204" pitchFamily="66" charset="0"/>
              </a:rPr>
              <a:t>-</a:t>
            </a:r>
            <a:r>
              <a:rPr kumimoji="0" lang="en-US" altLang="cs-CZ" sz="1800">
                <a:latin typeface="Comic Sans MS" panose="030F0702030302020204" pitchFamily="66" charset="0"/>
              </a:rPr>
              <a:t> capture</a:t>
            </a:r>
            <a:endParaRPr kumimoji="0" lang="cs-CZ" altLang="cs-CZ" sz="1800">
              <a:latin typeface="Comic Sans MS" panose="030F0702030302020204" pitchFamily="66" charset="0"/>
            </a:endParaRPr>
          </a:p>
        </p:txBody>
      </p:sp>
      <p:sp>
        <p:nvSpPr>
          <p:cNvPr id="40970" name="Text Box 12">
            <a:extLst>
              <a:ext uri="{FF2B5EF4-FFF2-40B4-BE49-F238E27FC236}">
                <a16:creationId xmlns:a16="http://schemas.microsoft.com/office/drawing/2014/main" id="{B9CF2BE6-10A0-9E0A-D4F4-B5068339E5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06925" y="2787650"/>
            <a:ext cx="1260475" cy="64135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cs-CZ" sz="1800">
                <a:latin typeface="Comic Sans MS" panose="030F0702030302020204" pitchFamily="66" charset="0"/>
              </a:rPr>
              <a:t>continuum</a:t>
            </a:r>
            <a:br>
              <a:rPr kumimoji="0" lang="en-US" altLang="cs-CZ" sz="1800">
                <a:latin typeface="Comic Sans MS" panose="030F0702030302020204" pitchFamily="66" charset="0"/>
              </a:rPr>
            </a:br>
            <a:r>
              <a:rPr kumimoji="0" lang="en-US" altLang="cs-CZ" sz="1800">
                <a:latin typeface="Comic Sans MS" panose="030F0702030302020204" pitchFamily="66" charset="0"/>
              </a:rPr>
              <a:t>e</a:t>
            </a:r>
            <a:r>
              <a:rPr kumimoji="0" lang="en-US" altLang="cs-CZ" sz="1800" baseline="30000">
                <a:latin typeface="Comic Sans MS" panose="030F0702030302020204" pitchFamily="66" charset="0"/>
              </a:rPr>
              <a:t>-</a:t>
            </a:r>
            <a:r>
              <a:rPr kumimoji="0" lang="en-US" altLang="cs-CZ" sz="1800">
                <a:latin typeface="Comic Sans MS" panose="030F0702030302020204" pitchFamily="66" charset="0"/>
              </a:rPr>
              <a:t> capture</a:t>
            </a:r>
            <a:endParaRPr kumimoji="0" lang="cs-CZ" altLang="cs-CZ" sz="1800">
              <a:latin typeface="Comic Sans MS" panose="030F0702030302020204" pitchFamily="66" charset="0"/>
            </a:endParaRPr>
          </a:p>
        </p:txBody>
      </p:sp>
      <p:sp>
        <p:nvSpPr>
          <p:cNvPr id="40971" name="Text Box 13">
            <a:extLst>
              <a:ext uri="{FF2B5EF4-FFF2-40B4-BE49-F238E27FC236}">
                <a16:creationId xmlns:a16="http://schemas.microsoft.com/office/drawing/2014/main" id="{0E9F3772-FCB2-64B6-21BC-FD76B61AD7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97600" y="2743200"/>
            <a:ext cx="1270000" cy="64135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cs-CZ" sz="1800">
                <a:latin typeface="Comic Sans MS" panose="030F0702030302020204" pitchFamily="66" charset="0"/>
              </a:rPr>
              <a:t>continuum</a:t>
            </a:r>
            <a:br>
              <a:rPr kumimoji="0" lang="en-US" altLang="cs-CZ" sz="1800">
                <a:latin typeface="Comic Sans MS" panose="030F0702030302020204" pitchFamily="66" charset="0"/>
              </a:rPr>
            </a:br>
            <a:r>
              <a:rPr kumimoji="0" lang="en-US" altLang="cs-CZ" sz="1800">
                <a:latin typeface="Comic Sans MS" panose="030F0702030302020204" pitchFamily="66" charset="0"/>
              </a:rPr>
              <a:t>e</a:t>
            </a:r>
            <a:r>
              <a:rPr kumimoji="0" lang="en-US" altLang="cs-CZ" sz="1800" baseline="30000">
                <a:latin typeface="Comic Sans MS" panose="030F0702030302020204" pitchFamily="66" charset="0"/>
              </a:rPr>
              <a:t>+</a:t>
            </a:r>
            <a:r>
              <a:rPr kumimoji="0" lang="en-US" altLang="cs-CZ" sz="1800">
                <a:latin typeface="Comic Sans MS" panose="030F0702030302020204" pitchFamily="66" charset="0"/>
              </a:rPr>
              <a:t> capture</a:t>
            </a:r>
            <a:endParaRPr kumimoji="0" lang="cs-CZ" altLang="cs-CZ" sz="1800">
              <a:latin typeface="Comic Sans MS" panose="030F0702030302020204" pitchFamily="66" charset="0"/>
            </a:endParaRPr>
          </a:p>
        </p:txBody>
      </p:sp>
      <p:sp>
        <p:nvSpPr>
          <p:cNvPr id="40972" name="Text Box 14">
            <a:extLst>
              <a:ext uri="{FF2B5EF4-FFF2-40B4-BE49-F238E27FC236}">
                <a16:creationId xmlns:a16="http://schemas.microsoft.com/office/drawing/2014/main" id="{720DC68D-277D-7818-B38B-E54C7B944D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66038" y="2743200"/>
            <a:ext cx="1477962" cy="64135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cs-CZ" sz="1800">
                <a:latin typeface="Comic Sans MS" panose="030F0702030302020204" pitchFamily="66" charset="0"/>
              </a:rPr>
              <a:t>bound-state</a:t>
            </a:r>
            <a:br>
              <a:rPr kumimoji="0" lang="en-US" altLang="cs-CZ" sz="1800">
                <a:latin typeface="Comic Sans MS" panose="030F0702030302020204" pitchFamily="66" charset="0"/>
              </a:rPr>
            </a:br>
            <a:r>
              <a:rPr kumimoji="0" lang="en-US" altLang="cs-CZ" sz="1800">
                <a:latin typeface="Symbol" panose="05050102010706020507" pitchFamily="18" charset="2"/>
              </a:rPr>
              <a:t>b</a:t>
            </a:r>
            <a:r>
              <a:rPr kumimoji="0" lang="en-US" altLang="cs-CZ" sz="1800">
                <a:latin typeface="Comic Sans MS" panose="030F0702030302020204" pitchFamily="66" charset="0"/>
              </a:rPr>
              <a:t> decay</a:t>
            </a:r>
            <a:endParaRPr kumimoji="0" lang="cs-CZ" altLang="cs-CZ" sz="1800">
              <a:latin typeface="Comic Sans MS" panose="030F0702030302020204" pitchFamily="66" charset="0"/>
            </a:endParaRPr>
          </a:p>
        </p:txBody>
      </p:sp>
      <p:sp>
        <p:nvSpPr>
          <p:cNvPr id="40973" name="Rectangle 15">
            <a:extLst>
              <a:ext uri="{FF2B5EF4-FFF2-40B4-BE49-F238E27FC236}">
                <a16:creationId xmlns:a16="http://schemas.microsoft.com/office/drawing/2014/main" id="{6714F3E5-33E7-3627-6C2E-CD92E0610B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200" y="2514600"/>
            <a:ext cx="3505200" cy="2286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C0406A98-9819-1F54-FFCC-609342D76731}"/>
              </a:ext>
            </a:extLst>
          </p:cNvPr>
          <p:cNvSpPr txBox="1"/>
          <p:nvPr/>
        </p:nvSpPr>
        <p:spPr>
          <a:xfrm>
            <a:off x="5603515" y="660081"/>
            <a:ext cx="9893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000" b="1" dirty="0" err="1">
                <a:solidFill>
                  <a:srgbClr val="FF0000"/>
                </a:solidFill>
                <a:latin typeface="Comic Sans MS" panose="030F0702030302020204" pitchFamily="66" charset="0"/>
              </a:rPr>
              <a:t>Earth</a:t>
            </a:r>
            <a:r>
              <a:rPr lang="cs-CZ" sz="2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:</a:t>
            </a:r>
            <a:endParaRPr lang="en-US" sz="20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426F1309-2C48-E335-DECC-F2B6C4C40A35}"/>
              </a:ext>
            </a:extLst>
          </p:cNvPr>
          <p:cNvSpPr txBox="1"/>
          <p:nvPr/>
        </p:nvSpPr>
        <p:spPr>
          <a:xfrm>
            <a:off x="5628915" y="2358995"/>
            <a:ext cx="9845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000" b="1" dirty="0" err="1">
                <a:solidFill>
                  <a:srgbClr val="FF0000"/>
                </a:solidFill>
                <a:latin typeface="Comic Sans MS" panose="030F0702030302020204" pitchFamily="66" charset="0"/>
              </a:rPr>
              <a:t>Stars</a:t>
            </a:r>
            <a:r>
              <a:rPr lang="cs-CZ" sz="2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:</a:t>
            </a:r>
            <a:endParaRPr lang="en-US" sz="20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78174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Zástupný symbol pro datum 4">
            <a:extLst>
              <a:ext uri="{FF2B5EF4-FFF2-40B4-BE49-F238E27FC236}">
                <a16:creationId xmlns:a16="http://schemas.microsoft.com/office/drawing/2014/main" id="{8BD90856-20AC-C7E6-FF07-7EDAF15292B0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cs-CZ" sz="1400">
                <a:solidFill>
                  <a:srgbClr val="0033CC"/>
                </a:solidFill>
                <a:latin typeface="Comic Sans MS" panose="030F0702030302020204" pitchFamily="66" charset="0"/>
              </a:rPr>
              <a:t>ÚČJF MFF / Hejnice, 10.4.2026</a:t>
            </a:r>
            <a:endParaRPr kumimoji="0" lang="en-CA" altLang="cs-CZ" sz="1400">
              <a:solidFill>
                <a:srgbClr val="0033CC"/>
              </a:solidFill>
              <a:latin typeface="Comic Sans MS" panose="030F0702030302020204" pitchFamily="66" charset="0"/>
            </a:endParaRPr>
          </a:p>
        </p:txBody>
      </p:sp>
      <p:sp>
        <p:nvSpPr>
          <p:cNvPr id="40963" name="Rectangle 2">
            <a:extLst>
              <a:ext uri="{FF2B5EF4-FFF2-40B4-BE49-F238E27FC236}">
                <a16:creationId xmlns:a16="http://schemas.microsoft.com/office/drawing/2014/main" id="{551ECC77-C902-D2FA-0036-C6737888F5E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cs-CZ">
                <a:latin typeface="Symbol" panose="05050102010706020507" pitchFamily="18" charset="2"/>
              </a:rPr>
              <a:t>b</a:t>
            </a:r>
            <a:r>
              <a:rPr lang="en-US" altLang="cs-CZ">
                <a:latin typeface="Comic Sans MS" panose="030F0702030302020204" pitchFamily="66" charset="0"/>
              </a:rPr>
              <a:t>-decays</a:t>
            </a:r>
            <a:endParaRPr lang="cs-CZ" altLang="cs-CZ">
              <a:latin typeface="Comic Sans MS" panose="030F0702030302020204" pitchFamily="66" charset="0"/>
            </a:endParaRPr>
          </a:p>
        </p:txBody>
      </p:sp>
      <p:sp>
        <p:nvSpPr>
          <p:cNvPr id="40964" name="Rectangle 6">
            <a:extLst>
              <a:ext uri="{FF2B5EF4-FFF2-40B4-BE49-F238E27FC236}">
                <a16:creationId xmlns:a16="http://schemas.microsoft.com/office/drawing/2014/main" id="{532F8CBD-72D9-A9CA-E219-A7A87CA6C90E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990600"/>
            <a:ext cx="3276600" cy="3048000"/>
          </a:xfrm>
        </p:spPr>
        <p:txBody>
          <a:bodyPr/>
          <a:lstStyle/>
          <a:p>
            <a:r>
              <a:rPr lang="en-US" altLang="cs-CZ" sz="2000" dirty="0">
                <a:latin typeface="Comic Sans MS" panose="030F0702030302020204" pitchFamily="66" charset="0"/>
              </a:rPr>
              <a:t>Atoms are (fully) ionized in stars </a:t>
            </a:r>
            <a:br>
              <a:rPr lang="en-US" altLang="cs-CZ" sz="2000" dirty="0">
                <a:latin typeface="Comic Sans MS" panose="030F0702030302020204" pitchFamily="66" charset="0"/>
              </a:rPr>
            </a:br>
            <a:r>
              <a:rPr lang="cs-CZ" altLang="cs-CZ" sz="2000" dirty="0">
                <a:latin typeface="Comic Sans MS" panose="030F0702030302020204" pitchFamily="66" charset="0"/>
                <a:sym typeface="Symbol" panose="05050102010706020507" pitchFamily="18" charset="2"/>
              </a:rPr>
              <a:t></a:t>
            </a:r>
            <a:r>
              <a:rPr lang="cs-CZ" altLang="cs-CZ" sz="2000" dirty="0">
                <a:latin typeface="Comic Sans MS" panose="030F0702030302020204" pitchFamily="66" charset="0"/>
              </a:rPr>
              <a:t> </a:t>
            </a:r>
            <a:r>
              <a:rPr lang="cs-CZ" altLang="cs-CZ" sz="2000" dirty="0">
                <a:latin typeface="Symbol" panose="05050102010706020507" pitchFamily="18" charset="2"/>
              </a:rPr>
              <a:t>b</a:t>
            </a:r>
            <a:r>
              <a:rPr lang="cs-CZ" altLang="cs-CZ" sz="2000" dirty="0">
                <a:latin typeface="Comic Sans MS" panose="030F0702030302020204" pitchFamily="66" charset="0"/>
              </a:rPr>
              <a:t>-</a:t>
            </a:r>
            <a:r>
              <a:rPr lang="en-US" altLang="cs-CZ" sz="2000" dirty="0">
                <a:latin typeface="Comic Sans MS" panose="030F0702030302020204" pitchFamily="66" charset="0"/>
              </a:rPr>
              <a:t>decays not available on Earth may be possible</a:t>
            </a:r>
            <a:br>
              <a:rPr lang="cs-CZ" altLang="cs-CZ" sz="2000" dirty="0">
                <a:latin typeface="Comic Sans MS" panose="030F0702030302020204" pitchFamily="66" charset="0"/>
              </a:rPr>
            </a:br>
            <a:r>
              <a:rPr lang="cs-CZ" altLang="cs-CZ" sz="2000" dirty="0">
                <a:latin typeface="Comic Sans MS" panose="030F0702030302020204" pitchFamily="66" charset="0"/>
                <a:sym typeface="Symbol" panose="05050102010706020507" pitchFamily="18" charset="2"/>
              </a:rPr>
              <a:t></a:t>
            </a:r>
            <a:r>
              <a:rPr lang="cs-CZ" altLang="cs-CZ" sz="2000" dirty="0">
                <a:latin typeface="Comic Sans MS" panose="030F0702030302020204" pitchFamily="66" charset="0"/>
              </a:rPr>
              <a:t> </a:t>
            </a:r>
            <a:r>
              <a:rPr lang="en-US" altLang="cs-CZ" sz="2000" dirty="0">
                <a:latin typeface="Comic Sans MS" panose="030F0702030302020204" pitchFamily="66" charset="0"/>
              </a:rPr>
              <a:t>interesting consequences</a:t>
            </a:r>
            <a:endParaRPr lang="cs-CZ" altLang="cs-CZ" sz="2000" dirty="0">
              <a:latin typeface="Comic Sans MS" panose="030F0702030302020204" pitchFamily="66" charset="0"/>
            </a:endParaRPr>
          </a:p>
          <a:p>
            <a:pPr>
              <a:buFont typeface="Wingdings" panose="05000000000000000000" pitchFamily="2" charset="2"/>
              <a:buNone/>
            </a:pPr>
            <a:endParaRPr lang="cs-CZ" altLang="cs-CZ" sz="2000" dirty="0"/>
          </a:p>
        </p:txBody>
      </p:sp>
      <p:pic>
        <p:nvPicPr>
          <p:cNvPr id="40966" name="Picture 4">
            <a:extLst>
              <a:ext uri="{FF2B5EF4-FFF2-40B4-BE49-F238E27FC236}">
                <a16:creationId xmlns:a16="http://schemas.microsoft.com/office/drawing/2014/main" id="{AF581F67-DA4E-0934-075D-92CA88F819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2846" y="762001"/>
            <a:ext cx="4997329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967" name="Text Box 9">
            <a:extLst>
              <a:ext uri="{FF2B5EF4-FFF2-40B4-BE49-F238E27FC236}">
                <a16:creationId xmlns:a16="http://schemas.microsoft.com/office/drawing/2014/main" id="{C31C33B3-3A86-D8F6-0914-4906161565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29200" y="914400"/>
            <a:ext cx="379413" cy="39687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cs-CZ" sz="2000">
                <a:latin typeface="Symbol" panose="05050102010706020507" pitchFamily="18" charset="2"/>
              </a:rPr>
              <a:t>b</a:t>
            </a:r>
            <a:r>
              <a:rPr kumimoji="0" lang="en-US" altLang="cs-CZ" sz="2000" baseline="30000"/>
              <a:t>-</a:t>
            </a:r>
            <a:endParaRPr kumimoji="0" lang="cs-CZ" altLang="cs-CZ" sz="2000" baseline="30000"/>
          </a:p>
        </p:txBody>
      </p:sp>
      <p:sp>
        <p:nvSpPr>
          <p:cNvPr id="40968" name="Text Box 10">
            <a:extLst>
              <a:ext uri="{FF2B5EF4-FFF2-40B4-BE49-F238E27FC236}">
                <a16:creationId xmlns:a16="http://schemas.microsoft.com/office/drawing/2014/main" id="{753792D5-D855-2BCF-276D-AA88EDC260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92888" y="914400"/>
            <a:ext cx="417512" cy="39687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cs-CZ" sz="2000">
                <a:latin typeface="Symbol" panose="05050102010706020507" pitchFamily="18" charset="2"/>
              </a:rPr>
              <a:t>b</a:t>
            </a:r>
            <a:r>
              <a:rPr kumimoji="0" lang="en-US" altLang="cs-CZ" sz="2000" baseline="30000"/>
              <a:t>+</a:t>
            </a:r>
            <a:endParaRPr kumimoji="0" lang="cs-CZ" altLang="cs-CZ" sz="2000" baseline="30000"/>
          </a:p>
        </p:txBody>
      </p:sp>
      <p:sp>
        <p:nvSpPr>
          <p:cNvPr id="40969" name="Text Box 11">
            <a:extLst>
              <a:ext uri="{FF2B5EF4-FFF2-40B4-BE49-F238E27FC236}">
                <a16:creationId xmlns:a16="http://schemas.microsoft.com/office/drawing/2014/main" id="{C9BBF496-222D-E4EA-9E3E-E2C661CC6B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31125" y="806450"/>
            <a:ext cx="1260475" cy="64135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cs-CZ" sz="1800">
                <a:latin typeface="Comic Sans MS" panose="030F0702030302020204" pitchFamily="66" charset="0"/>
              </a:rPr>
              <a:t>orbital </a:t>
            </a:r>
            <a:br>
              <a:rPr kumimoji="0" lang="en-US" altLang="cs-CZ" sz="1800">
                <a:latin typeface="Comic Sans MS" panose="030F0702030302020204" pitchFamily="66" charset="0"/>
              </a:rPr>
            </a:br>
            <a:r>
              <a:rPr kumimoji="0" lang="en-US" altLang="cs-CZ" sz="1800">
                <a:latin typeface="Comic Sans MS" panose="030F0702030302020204" pitchFamily="66" charset="0"/>
              </a:rPr>
              <a:t>e</a:t>
            </a:r>
            <a:r>
              <a:rPr kumimoji="0" lang="en-US" altLang="cs-CZ" sz="1800" baseline="30000">
                <a:latin typeface="Comic Sans MS" panose="030F0702030302020204" pitchFamily="66" charset="0"/>
              </a:rPr>
              <a:t>-</a:t>
            </a:r>
            <a:r>
              <a:rPr kumimoji="0" lang="en-US" altLang="cs-CZ" sz="1800">
                <a:latin typeface="Comic Sans MS" panose="030F0702030302020204" pitchFamily="66" charset="0"/>
              </a:rPr>
              <a:t> capture</a:t>
            </a:r>
            <a:endParaRPr kumimoji="0" lang="cs-CZ" altLang="cs-CZ" sz="1800">
              <a:latin typeface="Comic Sans MS" panose="030F0702030302020204" pitchFamily="66" charset="0"/>
            </a:endParaRPr>
          </a:p>
        </p:txBody>
      </p:sp>
      <p:sp>
        <p:nvSpPr>
          <p:cNvPr id="40970" name="Text Box 12">
            <a:extLst>
              <a:ext uri="{FF2B5EF4-FFF2-40B4-BE49-F238E27FC236}">
                <a16:creationId xmlns:a16="http://schemas.microsoft.com/office/drawing/2014/main" id="{E60D2DC4-4884-D645-3F03-D2255A591A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06925" y="2787650"/>
            <a:ext cx="1260475" cy="64135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cs-CZ" sz="1800">
                <a:latin typeface="Comic Sans MS" panose="030F0702030302020204" pitchFamily="66" charset="0"/>
              </a:rPr>
              <a:t>continuum</a:t>
            </a:r>
            <a:br>
              <a:rPr kumimoji="0" lang="en-US" altLang="cs-CZ" sz="1800">
                <a:latin typeface="Comic Sans MS" panose="030F0702030302020204" pitchFamily="66" charset="0"/>
              </a:rPr>
            </a:br>
            <a:r>
              <a:rPr kumimoji="0" lang="en-US" altLang="cs-CZ" sz="1800">
                <a:latin typeface="Comic Sans MS" panose="030F0702030302020204" pitchFamily="66" charset="0"/>
              </a:rPr>
              <a:t>e</a:t>
            </a:r>
            <a:r>
              <a:rPr kumimoji="0" lang="en-US" altLang="cs-CZ" sz="1800" baseline="30000">
                <a:latin typeface="Comic Sans MS" panose="030F0702030302020204" pitchFamily="66" charset="0"/>
              </a:rPr>
              <a:t>-</a:t>
            </a:r>
            <a:r>
              <a:rPr kumimoji="0" lang="en-US" altLang="cs-CZ" sz="1800">
                <a:latin typeface="Comic Sans MS" panose="030F0702030302020204" pitchFamily="66" charset="0"/>
              </a:rPr>
              <a:t> capture</a:t>
            </a:r>
            <a:endParaRPr kumimoji="0" lang="cs-CZ" altLang="cs-CZ" sz="1800">
              <a:latin typeface="Comic Sans MS" panose="030F0702030302020204" pitchFamily="66" charset="0"/>
            </a:endParaRPr>
          </a:p>
        </p:txBody>
      </p:sp>
      <p:sp>
        <p:nvSpPr>
          <p:cNvPr id="40971" name="Text Box 13">
            <a:extLst>
              <a:ext uri="{FF2B5EF4-FFF2-40B4-BE49-F238E27FC236}">
                <a16:creationId xmlns:a16="http://schemas.microsoft.com/office/drawing/2014/main" id="{74602915-C2EC-B4A1-A987-5CD5801575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97600" y="2743200"/>
            <a:ext cx="1270000" cy="64135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cs-CZ" sz="1800">
                <a:latin typeface="Comic Sans MS" panose="030F0702030302020204" pitchFamily="66" charset="0"/>
              </a:rPr>
              <a:t>continuum</a:t>
            </a:r>
            <a:br>
              <a:rPr kumimoji="0" lang="en-US" altLang="cs-CZ" sz="1800">
                <a:latin typeface="Comic Sans MS" panose="030F0702030302020204" pitchFamily="66" charset="0"/>
              </a:rPr>
            </a:br>
            <a:r>
              <a:rPr kumimoji="0" lang="en-US" altLang="cs-CZ" sz="1800">
                <a:latin typeface="Comic Sans MS" panose="030F0702030302020204" pitchFamily="66" charset="0"/>
              </a:rPr>
              <a:t>e</a:t>
            </a:r>
            <a:r>
              <a:rPr kumimoji="0" lang="en-US" altLang="cs-CZ" sz="1800" baseline="30000">
                <a:latin typeface="Comic Sans MS" panose="030F0702030302020204" pitchFamily="66" charset="0"/>
              </a:rPr>
              <a:t>+</a:t>
            </a:r>
            <a:r>
              <a:rPr kumimoji="0" lang="en-US" altLang="cs-CZ" sz="1800">
                <a:latin typeface="Comic Sans MS" panose="030F0702030302020204" pitchFamily="66" charset="0"/>
              </a:rPr>
              <a:t> capture</a:t>
            </a:r>
            <a:endParaRPr kumimoji="0" lang="cs-CZ" altLang="cs-CZ" sz="1800">
              <a:latin typeface="Comic Sans MS" panose="030F0702030302020204" pitchFamily="66" charset="0"/>
            </a:endParaRPr>
          </a:p>
        </p:txBody>
      </p:sp>
      <p:sp>
        <p:nvSpPr>
          <p:cNvPr id="40972" name="Text Box 14">
            <a:extLst>
              <a:ext uri="{FF2B5EF4-FFF2-40B4-BE49-F238E27FC236}">
                <a16:creationId xmlns:a16="http://schemas.microsoft.com/office/drawing/2014/main" id="{D25D9BE4-168A-8D9C-E2D6-21E8727BBC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66038" y="2743200"/>
            <a:ext cx="1477962" cy="64135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cs-CZ" sz="1800">
                <a:latin typeface="Comic Sans MS" panose="030F0702030302020204" pitchFamily="66" charset="0"/>
              </a:rPr>
              <a:t>bound-state</a:t>
            </a:r>
            <a:br>
              <a:rPr kumimoji="0" lang="en-US" altLang="cs-CZ" sz="1800">
                <a:latin typeface="Comic Sans MS" panose="030F0702030302020204" pitchFamily="66" charset="0"/>
              </a:rPr>
            </a:br>
            <a:r>
              <a:rPr kumimoji="0" lang="en-US" altLang="cs-CZ" sz="1800">
                <a:latin typeface="Symbol" panose="05050102010706020507" pitchFamily="18" charset="2"/>
              </a:rPr>
              <a:t>b</a:t>
            </a:r>
            <a:r>
              <a:rPr kumimoji="0" lang="en-US" altLang="cs-CZ" sz="1800">
                <a:latin typeface="Comic Sans MS" panose="030F0702030302020204" pitchFamily="66" charset="0"/>
              </a:rPr>
              <a:t> decay</a:t>
            </a:r>
            <a:endParaRPr kumimoji="0" lang="cs-CZ" altLang="cs-CZ" sz="1800">
              <a:latin typeface="Comic Sans MS" panose="030F0702030302020204" pitchFamily="66" charset="0"/>
            </a:endParaRPr>
          </a:p>
        </p:txBody>
      </p:sp>
      <p:sp>
        <p:nvSpPr>
          <p:cNvPr id="40973" name="Rectangle 15">
            <a:extLst>
              <a:ext uri="{FF2B5EF4-FFF2-40B4-BE49-F238E27FC236}">
                <a16:creationId xmlns:a16="http://schemas.microsoft.com/office/drawing/2014/main" id="{3E640FC1-E7A0-4D63-266F-781873BB3C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200" y="2514600"/>
            <a:ext cx="3505200" cy="2286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965" name="Rectangle 7">
                <a:extLst>
                  <a:ext uri="{FF2B5EF4-FFF2-40B4-BE49-F238E27FC236}">
                    <a16:creationId xmlns:a16="http://schemas.microsoft.com/office/drawing/2014/main" id="{4BAB546A-DC29-FED3-26FF-8C66048EAB45}"/>
                  </a:ext>
                </a:extLst>
              </p:cNvPr>
              <p:cNvSpPr>
                <a:spLocks noGrp="1" noChangeArrowheads="1"/>
              </p:cNvSpPr>
              <p:nvPr>
                <p:ph type="body" sz="half" idx="2"/>
              </p:nvPr>
            </p:nvSpPr>
            <p:spPr>
              <a:xfrm>
                <a:off x="457200" y="4267200"/>
                <a:ext cx="8458200" cy="1905000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altLang="cs-CZ" sz="2000" dirty="0">
                    <a:latin typeface="Comic Sans MS" panose="030F0702030302020204" pitchFamily="66" charset="0"/>
                  </a:rPr>
                  <a:t>Mainly due to</a:t>
                </a:r>
                <a:r>
                  <a:rPr lang="cs-CZ" altLang="cs-CZ" sz="2000" dirty="0">
                    <a:latin typeface="Comic Sans MS" panose="030F0702030302020204" pitchFamily="66" charset="0"/>
                  </a:rPr>
                  <a:t> „</a:t>
                </a:r>
                <a:r>
                  <a:rPr lang="cs-CZ" altLang="cs-CZ" sz="2000" dirty="0" err="1">
                    <a:latin typeface="Comic Sans MS" panose="030F0702030302020204" pitchFamily="66" charset="0"/>
                  </a:rPr>
                  <a:t>bound</a:t>
                </a:r>
                <a:r>
                  <a:rPr lang="en-US" altLang="cs-CZ" sz="2000" dirty="0">
                    <a:latin typeface="Comic Sans MS" panose="030F0702030302020204" pitchFamily="66" charset="0"/>
                  </a:rPr>
                  <a:t>-state</a:t>
                </a:r>
                <a:r>
                  <a:rPr lang="cs-CZ" altLang="cs-CZ" sz="2000" dirty="0">
                    <a:latin typeface="Comic Sans MS" panose="030F0702030302020204" pitchFamily="66" charset="0"/>
                  </a:rPr>
                  <a:t> </a:t>
                </a:r>
                <a:r>
                  <a:rPr lang="cs-CZ" altLang="cs-CZ" sz="2000" dirty="0">
                    <a:latin typeface="Symbol" panose="05050102010706020507" pitchFamily="18" charset="2"/>
                  </a:rPr>
                  <a:t>b</a:t>
                </a:r>
                <a:r>
                  <a:rPr lang="cs-CZ" altLang="cs-CZ" sz="2000" dirty="0">
                    <a:latin typeface="Comic Sans MS" panose="030F0702030302020204" pitchFamily="66" charset="0"/>
                  </a:rPr>
                  <a:t>-</a:t>
                </a:r>
                <a:r>
                  <a:rPr lang="cs-CZ" altLang="cs-CZ" sz="2000" dirty="0" err="1">
                    <a:latin typeface="Comic Sans MS" panose="030F0702030302020204" pitchFamily="66" charset="0"/>
                  </a:rPr>
                  <a:t>decay</a:t>
                </a:r>
                <a:r>
                  <a:rPr lang="cs-CZ" altLang="cs-CZ" sz="2000" dirty="0">
                    <a:latin typeface="Comic Sans MS" panose="030F0702030302020204" pitchFamily="66" charset="0"/>
                  </a:rPr>
                  <a:t>“</a:t>
                </a:r>
                <a:r>
                  <a:rPr lang="en-US" altLang="cs-CZ" sz="2000" dirty="0">
                    <a:latin typeface="Comic Sans MS" panose="030F0702030302020204" pitchFamily="66" charset="0"/>
                  </a:rPr>
                  <a:t>:</a:t>
                </a:r>
              </a:p>
              <a:p>
                <a:r>
                  <a:rPr lang="en-US" altLang="cs-CZ" sz="2000" dirty="0">
                    <a:latin typeface="Comic Sans MS" panose="030F0702030302020204" pitchFamily="66" charset="0"/>
                  </a:rPr>
                  <a:t>Some “stable” isotopes (on Earth) can become unstable – </a:t>
                </a:r>
                <a:br>
                  <a:rPr lang="cs-CZ" altLang="cs-CZ" sz="2000" dirty="0">
                    <a:latin typeface="Comic Sans MS" panose="030F0702030302020204" pitchFamily="66" charset="0"/>
                  </a:rPr>
                </a:br>
                <a:r>
                  <a:rPr lang="cs-CZ" altLang="cs-CZ" sz="2000" dirty="0">
                    <a:latin typeface="Comic Sans MS" panose="030F0702030302020204" pitchFamily="66" charset="0"/>
                  </a:rPr>
                  <a:t>(</a:t>
                </a:r>
                <a:r>
                  <a:rPr lang="en-US" altLang="cs-CZ" sz="2000" dirty="0" err="1">
                    <a:latin typeface="Comic Sans MS" panose="030F0702030302020204" pitchFamily="66" charset="0"/>
                  </a:rPr>
                  <a:t>e.g</a:t>
                </a:r>
                <a:r>
                  <a:rPr lang="cs-CZ" altLang="cs-CZ" sz="2000" dirty="0">
                    <a:latin typeface="Comic Sans MS" panose="030F0702030302020204" pitchFamily="66" charset="0"/>
                  </a:rPr>
                  <a:t>. </a:t>
                </a:r>
                <a:r>
                  <a:rPr lang="cs-CZ" altLang="cs-CZ" sz="2000" baseline="30000" dirty="0">
                    <a:latin typeface="Comic Sans MS" panose="030F0702030302020204" pitchFamily="66" charset="0"/>
                  </a:rPr>
                  <a:t>163</a:t>
                </a:r>
                <a:r>
                  <a:rPr lang="cs-CZ" altLang="cs-CZ" sz="2000" dirty="0">
                    <a:latin typeface="Comic Sans MS" panose="030F0702030302020204" pitchFamily="66" charset="0"/>
                  </a:rPr>
                  <a:t>Dy:</a:t>
                </a:r>
                <a:r>
                  <a:rPr lang="en-US" altLang="cs-CZ" sz="2000" dirty="0">
                    <a:latin typeface="Comic Sans MS" panose="030F0702030302020204" pitchFamily="66" charset="0"/>
                  </a:rPr>
                  <a:t> </a:t>
                </a:r>
                <a:r>
                  <a:rPr lang="en-US" sz="2000" dirty="0" err="1">
                    <a:latin typeface="Comic Sans MS" panose="030F0702030302020204" pitchFamily="66" charset="0"/>
                  </a:rPr>
                  <a:t>Q</a:t>
                </a:r>
                <a:r>
                  <a:rPr lang="en-US" sz="2000" baseline="-25000" dirty="0" err="1">
                    <a:latin typeface="Symbol" panose="05050102010706020507" pitchFamily="18" charset="2"/>
                  </a:rPr>
                  <a:t>b</a:t>
                </a:r>
                <a:r>
                  <a:rPr lang="cs-CZ" sz="2000" baseline="-25000" dirty="0">
                    <a:latin typeface="Symbol" panose="05050102010706020507" pitchFamily="18" charset="2"/>
                  </a:rPr>
                  <a:t>-</a:t>
                </a:r>
                <a:r>
                  <a:rPr lang="cs-CZ" sz="2000" dirty="0">
                    <a:latin typeface="Comic Sans MS" panose="030F0702030302020204" pitchFamily="66" charset="0"/>
                  </a:rPr>
                  <a:t> </a:t>
                </a:r>
                <a14:m>
                  <m:oMath xmlns:m="http://schemas.openxmlformats.org/officeDocument/2006/math">
                    <m:r>
                      <a:rPr lang="ar-AE" sz="2000">
                        <a:latin typeface="Cambria Math" panose="02040503050406030204" pitchFamily="18" charset="0"/>
                      </a:rPr>
                      <m:t>≈</m:t>
                    </m:r>
                    <m:r>
                      <a:rPr lang="ar-AE" sz="20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>
                    <a:latin typeface="Comic Sans MS" panose="030F0702030302020204" pitchFamily="66" charset="0"/>
                  </a:rPr>
                  <a:t>-2.5 keV</a:t>
                </a:r>
                <a:r>
                  <a:rPr lang="cs-CZ" sz="2000" dirty="0">
                    <a:latin typeface="Comic Sans MS" panose="030F0702030302020204" pitchFamily="66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ar-AE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ar-AE" sz="2000" b="0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ar-AE" sz="2000" b="0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ar-AE" sz="2000" b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ar-AE" sz="2000" b="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ar-AE" sz="2000" b="0">
                        <a:latin typeface="Cambria Math" panose="02040503050406030204" pitchFamily="18" charset="0"/>
                      </a:rPr>
                      <m:t>≈</m:t>
                    </m:r>
                    <m:r>
                      <a:rPr lang="ar-AE" sz="2000" b="0" i="1">
                        <a:latin typeface="Cambria Math" panose="02040503050406030204" pitchFamily="18" charset="0"/>
                      </a:rPr>
                      <m:t>47</m:t>
                    </m:r>
                  </m:oMath>
                </a14:m>
                <a:r>
                  <a:rPr lang="en-US" sz="2000" dirty="0">
                    <a:latin typeface="Comic Sans MS" panose="030F0702030302020204" pitchFamily="66" charset="0"/>
                  </a:rPr>
                  <a:t>d</a:t>
                </a:r>
                <a:r>
                  <a:rPr lang="cs-CZ" altLang="cs-CZ" sz="2000" dirty="0">
                    <a:latin typeface="Comic Sans MS" panose="030F0702030302020204" pitchFamily="66" charset="0"/>
                  </a:rPr>
                  <a:t>)</a:t>
                </a:r>
              </a:p>
              <a:p>
                <a:r>
                  <a:rPr lang="en-US" altLang="cs-CZ" sz="2000" dirty="0">
                    <a:latin typeface="Comic Sans MS" panose="030F0702030302020204" pitchFamily="66" charset="0"/>
                  </a:rPr>
                  <a:t>Several nuclei may decay with a very different lifetimes</a:t>
                </a:r>
                <a:br>
                  <a:rPr lang="cs-CZ" altLang="cs-CZ" sz="2000" dirty="0">
                    <a:latin typeface="Comic Sans MS" panose="030F0702030302020204" pitchFamily="66" charset="0"/>
                  </a:rPr>
                </a:br>
                <a:r>
                  <a:rPr lang="cs-CZ" altLang="cs-CZ" sz="2000" dirty="0">
                    <a:latin typeface="Comic Sans MS" panose="030F0702030302020204" pitchFamily="66" charset="0"/>
                  </a:rPr>
                  <a:t>(</a:t>
                </a:r>
                <a:r>
                  <a:rPr lang="en-US" altLang="cs-CZ" sz="2000" dirty="0" err="1">
                    <a:latin typeface="Comic Sans MS" panose="030F0702030302020204" pitchFamily="66" charset="0"/>
                  </a:rPr>
                  <a:t>e.g</a:t>
                </a:r>
                <a:r>
                  <a:rPr lang="cs-CZ" altLang="cs-CZ" sz="2000" dirty="0">
                    <a:latin typeface="Comic Sans MS" panose="030F0702030302020204" pitchFamily="66" charset="0"/>
                  </a:rPr>
                  <a:t>. </a:t>
                </a:r>
                <a:r>
                  <a:rPr lang="cs-CZ" altLang="cs-CZ" sz="2000" baseline="30000" dirty="0">
                    <a:latin typeface="Comic Sans MS" panose="030F0702030302020204" pitchFamily="66" charset="0"/>
                  </a:rPr>
                  <a:t>1</a:t>
                </a:r>
                <a:r>
                  <a:rPr lang="en-US" altLang="cs-CZ" sz="2000" baseline="30000" dirty="0">
                    <a:latin typeface="Comic Sans MS" panose="030F0702030302020204" pitchFamily="66" charset="0"/>
                  </a:rPr>
                  <a:t>87</a:t>
                </a:r>
                <a:r>
                  <a:rPr lang="en-US" altLang="cs-CZ" sz="2000" dirty="0">
                    <a:latin typeface="Comic Sans MS" panose="030F0702030302020204" pitchFamily="66" charset="0"/>
                  </a:rPr>
                  <a:t>Re</a:t>
                </a:r>
                <a:r>
                  <a:rPr lang="cs-CZ" altLang="cs-CZ" sz="2000" dirty="0">
                    <a:latin typeface="Comic Sans MS" panose="030F0702030302020204" pitchFamily="66" charset="0"/>
                  </a:rPr>
                  <a:t>:</a:t>
                </a:r>
                <a:r>
                  <a:rPr lang="en-US" altLang="cs-CZ" sz="2000" dirty="0">
                    <a:latin typeface="Comic Sans MS" panose="030F0702030302020204" pitchFamily="66" charset="0"/>
                  </a:rPr>
                  <a:t> </a:t>
                </a:r>
                <a:r>
                  <a:rPr lang="en-US" sz="2000" dirty="0" err="1">
                    <a:latin typeface="Comic Sans MS" panose="030F0702030302020204" pitchFamily="66" charset="0"/>
                  </a:rPr>
                  <a:t>Q</a:t>
                </a:r>
                <a:r>
                  <a:rPr lang="en-US" sz="2000" baseline="-25000" dirty="0" err="1">
                    <a:latin typeface="Symbol" panose="05050102010706020507" pitchFamily="18" charset="2"/>
                  </a:rPr>
                  <a:t>b</a:t>
                </a:r>
                <a:r>
                  <a:rPr lang="cs-CZ" sz="2000" baseline="-25000" dirty="0">
                    <a:latin typeface="Symbol" panose="05050102010706020507" pitchFamily="18" charset="2"/>
                  </a:rPr>
                  <a:t>-</a:t>
                </a:r>
                <a:r>
                  <a:rPr lang="cs-CZ" sz="2000" dirty="0">
                    <a:latin typeface="Comic Sans MS" panose="030F0702030302020204" pitchFamily="66" charset="0"/>
                  </a:rPr>
                  <a:t> </a:t>
                </a:r>
                <a14:m>
                  <m:oMath xmlns:m="http://schemas.openxmlformats.org/officeDocument/2006/math">
                    <m:r>
                      <a:rPr lang="ar-AE" sz="2000">
                        <a:latin typeface="Cambria Math" panose="02040503050406030204" pitchFamily="18" charset="0"/>
                      </a:rPr>
                      <m:t>≈</m:t>
                    </m:r>
                    <m:r>
                      <a:rPr lang="ar-AE" sz="20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>
                    <a:latin typeface="Comic Sans MS" panose="030F0702030302020204" pitchFamily="66" charset="0"/>
                  </a:rPr>
                  <a:t>2.5 keV</a:t>
                </a:r>
                <a:r>
                  <a:rPr lang="cs-CZ" sz="2000" dirty="0">
                    <a:latin typeface="Comic Sans MS" panose="030F0702030302020204" pitchFamily="66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ar-AE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ar-AE" sz="2000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ar-AE" sz="2000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ar-AE" sz="200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ar-AE" sz="2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ar-AE" sz="2000">
                        <a:latin typeface="Cambria Math" panose="02040503050406030204" pitchFamily="18" charset="0"/>
                      </a:rPr>
                      <m:t>≈</m:t>
                    </m:r>
                    <m:r>
                      <a:rPr lang="ar-AE" sz="2000" i="1">
                        <a:latin typeface="Cambria Math" panose="02040503050406030204" pitchFamily="18" charset="0"/>
                      </a:rPr>
                      <m:t>4</m:t>
                    </m:r>
                  </m:oMath>
                </a14:m>
                <a:r>
                  <a:rPr kumimoji="0" lang="en-US" altLang="en-US" sz="2000" dirty="0">
                    <a:latin typeface="Times New Roman" panose="02020603050405020304" pitchFamily="18" charset="0"/>
                  </a:rPr>
                  <a:t>×10</a:t>
                </a:r>
                <a:r>
                  <a:rPr kumimoji="0" lang="en-US" altLang="en-US" sz="2000" baseline="30000" dirty="0">
                    <a:latin typeface="Times New Roman" panose="02020603050405020304" pitchFamily="18" charset="0"/>
                  </a:rPr>
                  <a:t>10</a:t>
                </a:r>
                <a:r>
                  <a:rPr kumimoji="0" lang="en-US" altLang="en-US" sz="2000" dirty="0">
                    <a:latin typeface="Comic Sans MS" panose="030F0702030302020204" pitchFamily="66" charset="0"/>
                  </a:rPr>
                  <a:t>y</a:t>
                </a:r>
                <a:r>
                  <a:rPr kumimoji="0" lang="en-US" altLang="en-US" sz="2000" dirty="0">
                    <a:latin typeface="Times New Roman" panose="02020603050405020304" pitchFamily="18" charset="0"/>
                  </a:rPr>
                  <a:t> </a:t>
                </a:r>
                <a:r>
                  <a:rPr kumimoji="0" lang="en-US" altLang="en-US" sz="2000" dirty="0">
                    <a:latin typeface="Times New Roman" panose="02020603050405020304" pitchFamily="18" charset="0"/>
                    <a:sym typeface="Symbol" panose="05050102010706020507" pitchFamily="18" charset="2"/>
                  </a:rPr>
                  <a:t></a:t>
                </a:r>
                <a:r>
                  <a:rPr kumimoji="0" lang="en-US" altLang="en-US" sz="2000" dirty="0">
                    <a:latin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ar-AE" sz="2000">
                        <a:latin typeface="Cambria Math" panose="02040503050406030204" pitchFamily="18" charset="0"/>
                      </a:rPr>
                      <m:t>≈</m:t>
                    </m:r>
                    <m:r>
                      <a:rPr lang="ar-AE" sz="20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kumimoji="0" lang="en-US" altLang="en-US" sz="2000" dirty="0">
                    <a:latin typeface="Comic Sans MS" panose="030F0702030302020204" pitchFamily="66" charset="0"/>
                  </a:rPr>
                  <a:t>33y for bare nucleus – Re is not stripped from all electrons in many stars</a:t>
                </a:r>
                <a:r>
                  <a:rPr lang="cs-CZ" altLang="cs-CZ" sz="2000" dirty="0">
                    <a:latin typeface="Comic Sans MS" panose="030F0702030302020204" pitchFamily="66" charset="0"/>
                  </a:rPr>
                  <a:t>)</a:t>
                </a:r>
              </a:p>
              <a:p>
                <a:endParaRPr lang="cs-CZ" altLang="cs-CZ" sz="2000" dirty="0"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40965" name="Rectangle 7">
                <a:extLst>
                  <a:ext uri="{FF2B5EF4-FFF2-40B4-BE49-F238E27FC236}">
                    <a16:creationId xmlns:a16="http://schemas.microsoft.com/office/drawing/2014/main" id="{4BAB546A-DC29-FED3-26FF-8C66048EAB4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2"/>
              </p:nvPr>
            </p:nvSpPr>
            <p:spPr>
              <a:xfrm>
                <a:off x="457200" y="4267200"/>
                <a:ext cx="8458200" cy="1905000"/>
              </a:xfrm>
              <a:blipFill>
                <a:blip r:embed="rId3"/>
                <a:stretch>
                  <a:fillRect l="-720" t="-1917" b="-153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ovéPole 1">
            <a:extLst>
              <a:ext uri="{FF2B5EF4-FFF2-40B4-BE49-F238E27FC236}">
                <a16:creationId xmlns:a16="http://schemas.microsoft.com/office/drawing/2014/main" id="{7EDC6247-53E7-EF1B-F4AF-069798313C77}"/>
              </a:ext>
            </a:extLst>
          </p:cNvPr>
          <p:cNvSpPr txBox="1"/>
          <p:nvPr/>
        </p:nvSpPr>
        <p:spPr>
          <a:xfrm>
            <a:off x="5603515" y="660081"/>
            <a:ext cx="9893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000" b="1" dirty="0" err="1">
                <a:solidFill>
                  <a:srgbClr val="FF0000"/>
                </a:solidFill>
                <a:latin typeface="Comic Sans MS" panose="030F0702030302020204" pitchFamily="66" charset="0"/>
              </a:rPr>
              <a:t>Earth</a:t>
            </a:r>
            <a:r>
              <a:rPr lang="cs-CZ" sz="2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:</a:t>
            </a:r>
            <a:endParaRPr lang="en-US" sz="20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ABA070E9-0AF3-87F8-C465-5BF2EA151B01}"/>
              </a:ext>
            </a:extLst>
          </p:cNvPr>
          <p:cNvSpPr txBox="1"/>
          <p:nvPr/>
        </p:nvSpPr>
        <p:spPr>
          <a:xfrm>
            <a:off x="5628915" y="2358995"/>
            <a:ext cx="9845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000" b="1" dirty="0" err="1">
                <a:solidFill>
                  <a:srgbClr val="FF0000"/>
                </a:solidFill>
                <a:latin typeface="Comic Sans MS" panose="030F0702030302020204" pitchFamily="66" charset="0"/>
              </a:rPr>
              <a:t>Stars</a:t>
            </a:r>
            <a:r>
              <a:rPr lang="cs-CZ" sz="2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:</a:t>
            </a:r>
            <a:endParaRPr lang="en-US" sz="20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EB0817-2543-146D-3D26-7ED08E0DF4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Zástupný symbol pro datum 4">
            <a:extLst>
              <a:ext uri="{FF2B5EF4-FFF2-40B4-BE49-F238E27FC236}">
                <a16:creationId xmlns:a16="http://schemas.microsoft.com/office/drawing/2014/main" id="{97D4F069-DEA9-AC6E-672D-AAB0EBA2B46C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cs-CZ" sz="1400">
                <a:solidFill>
                  <a:srgbClr val="0033CC"/>
                </a:solidFill>
                <a:latin typeface="Comic Sans MS" panose="030F0702030302020204" pitchFamily="66" charset="0"/>
              </a:rPr>
              <a:t>ÚČJF MFF / Hejnice, 10.4.2026</a:t>
            </a:r>
            <a:endParaRPr kumimoji="0" lang="en-CA" altLang="cs-CZ" sz="1400">
              <a:solidFill>
                <a:srgbClr val="0033CC"/>
              </a:solidFill>
              <a:latin typeface="Comic Sans MS" panose="030F0702030302020204" pitchFamily="66" charset="0"/>
            </a:endParaRPr>
          </a:p>
        </p:txBody>
      </p:sp>
      <p:sp>
        <p:nvSpPr>
          <p:cNvPr id="41987" name="Rectangle 2">
            <a:extLst>
              <a:ext uri="{FF2B5EF4-FFF2-40B4-BE49-F238E27FC236}">
                <a16:creationId xmlns:a16="http://schemas.microsoft.com/office/drawing/2014/main" id="{4DA5239A-3AB9-AB08-E929-5FD8FF6051A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cs-CZ">
                <a:latin typeface="Symbol" panose="05050102010706020507" pitchFamily="18" charset="2"/>
              </a:rPr>
              <a:t>b</a:t>
            </a:r>
            <a:r>
              <a:rPr lang="en-US" altLang="cs-CZ">
                <a:latin typeface="Comic Sans MS" panose="030F0702030302020204" pitchFamily="66" charset="0"/>
              </a:rPr>
              <a:t>-decays</a:t>
            </a:r>
            <a:endParaRPr lang="cs-CZ" altLang="cs-CZ">
              <a:latin typeface="Comic Sans MS" panose="030F0702030302020204" pitchFamily="66" charset="0"/>
            </a:endParaRPr>
          </a:p>
        </p:txBody>
      </p:sp>
      <p:sp>
        <p:nvSpPr>
          <p:cNvPr id="41988" name="Rectangle 3">
            <a:extLst>
              <a:ext uri="{FF2B5EF4-FFF2-40B4-BE49-F238E27FC236}">
                <a16:creationId xmlns:a16="http://schemas.microsoft.com/office/drawing/2014/main" id="{4DE0319C-E7C0-B6CF-558B-B58A1F822BC7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914400"/>
            <a:ext cx="8610600" cy="1363252"/>
          </a:xfrm>
        </p:spPr>
        <p:txBody>
          <a:bodyPr/>
          <a:lstStyle/>
          <a:p>
            <a:r>
              <a:rPr lang="en-US" altLang="cs-CZ" sz="2000" dirty="0">
                <a:latin typeface="Comic Sans MS" panose="030F0702030302020204" pitchFamily="66" charset="0"/>
              </a:rPr>
              <a:t>In addition, nuclei can be in e</a:t>
            </a:r>
            <a:r>
              <a:rPr lang="cs-CZ" altLang="cs-CZ" sz="2000" dirty="0" err="1">
                <a:latin typeface="Comic Sans MS" panose="030F0702030302020204" pitchFamily="66" charset="0"/>
              </a:rPr>
              <a:t>xcit</a:t>
            </a:r>
            <a:r>
              <a:rPr lang="en-US" altLang="cs-CZ" sz="2000" dirty="0">
                <a:latin typeface="Comic Sans MS" panose="030F0702030302020204" pitchFamily="66" charset="0"/>
              </a:rPr>
              <a:t>ed</a:t>
            </a:r>
            <a:r>
              <a:rPr lang="cs-CZ" altLang="cs-CZ" sz="2000" dirty="0">
                <a:latin typeface="Comic Sans MS" panose="030F0702030302020204" pitchFamily="66" charset="0"/>
              </a:rPr>
              <a:t> sta</a:t>
            </a:r>
            <a:r>
              <a:rPr lang="en-US" altLang="cs-CZ" sz="2000" dirty="0" err="1">
                <a:latin typeface="Comic Sans MS" panose="030F0702030302020204" pitchFamily="66" charset="0"/>
              </a:rPr>
              <a:t>tes</a:t>
            </a:r>
            <a:r>
              <a:rPr lang="cs-CZ" altLang="cs-CZ" sz="2000" dirty="0">
                <a:latin typeface="Comic Sans MS" panose="030F0702030302020204" pitchFamily="66" charset="0"/>
              </a:rPr>
              <a:t> </a:t>
            </a:r>
            <a:r>
              <a:rPr lang="en-US" altLang="cs-CZ" sz="2000" dirty="0">
                <a:latin typeface="Comic Sans MS" panose="030F0702030302020204" pitchFamily="66" charset="0"/>
              </a:rPr>
              <a:t>(</a:t>
            </a:r>
            <a:r>
              <a:rPr lang="cs-CZ" altLang="cs-CZ" sz="2000" dirty="0" err="1">
                <a:latin typeface="Comic Sans MS" panose="030F0702030302020204" pitchFamily="66" charset="0"/>
              </a:rPr>
              <a:t>excita</a:t>
            </a:r>
            <a:r>
              <a:rPr lang="en-US" altLang="cs-CZ" sz="2000" dirty="0" err="1">
                <a:latin typeface="Comic Sans MS" panose="030F0702030302020204" pitchFamily="66" charset="0"/>
              </a:rPr>
              <a:t>tion</a:t>
            </a:r>
            <a:r>
              <a:rPr lang="en-US" altLang="cs-CZ" sz="2000" dirty="0">
                <a:latin typeface="Comic Sans MS" panose="030F0702030302020204" pitchFamily="66" charset="0"/>
              </a:rPr>
              <a:t> via</a:t>
            </a:r>
            <a:r>
              <a:rPr lang="cs-CZ" altLang="cs-CZ" sz="2000" dirty="0">
                <a:latin typeface="Comic Sans MS" panose="030F0702030302020204" pitchFamily="66" charset="0"/>
              </a:rPr>
              <a:t> </a:t>
            </a:r>
            <a:r>
              <a:rPr lang="en-US" altLang="cs-CZ" sz="2000" dirty="0">
                <a:latin typeface="Symbol" panose="05050102010706020507" pitchFamily="18" charset="2"/>
              </a:rPr>
              <a:t>g</a:t>
            </a:r>
            <a:r>
              <a:rPr lang="en-US" altLang="cs-CZ" sz="2000" dirty="0">
                <a:latin typeface="Comic Sans MS" panose="030F0702030302020204" pitchFamily="66" charset="0"/>
              </a:rPr>
              <a:t>)</a:t>
            </a:r>
            <a:r>
              <a:rPr lang="cs-CZ" altLang="cs-CZ" sz="2000" dirty="0">
                <a:latin typeface="Comic Sans MS" panose="030F0702030302020204" pitchFamily="66" charset="0"/>
              </a:rPr>
              <a:t> </a:t>
            </a:r>
            <a:r>
              <a:rPr lang="en-US" altLang="cs-CZ" sz="2000" dirty="0">
                <a:latin typeface="Comic Sans MS" panose="030F0702030302020204" pitchFamily="66" charset="0"/>
              </a:rPr>
              <a:t>in stars</a:t>
            </a:r>
            <a:r>
              <a:rPr lang="cs-CZ" altLang="cs-CZ" sz="2000" dirty="0">
                <a:latin typeface="Comic Sans MS" panose="030F0702030302020204" pitchFamily="66" charset="0"/>
              </a:rPr>
              <a:t> </a:t>
            </a:r>
            <a:br>
              <a:rPr lang="en-US" altLang="cs-CZ" sz="2000" dirty="0">
                <a:latin typeface="Comic Sans MS" panose="030F0702030302020204" pitchFamily="66" charset="0"/>
              </a:rPr>
            </a:br>
            <a:r>
              <a:rPr lang="en-US" altLang="cs-CZ" sz="2000" dirty="0">
                <a:latin typeface="Comic Sans MS" panose="030F0702030302020204" pitchFamily="66" charset="0"/>
                <a:sym typeface="Symbol" panose="05050102010706020507" pitchFamily="18" charset="2"/>
              </a:rPr>
              <a:t></a:t>
            </a:r>
            <a:r>
              <a:rPr lang="en-US" altLang="cs-CZ" sz="2000" dirty="0">
                <a:latin typeface="Comic Sans MS" panose="030F0702030302020204" pitchFamily="66" charset="0"/>
              </a:rPr>
              <a:t> may drastically change their T</a:t>
            </a:r>
            <a:r>
              <a:rPr lang="en-US" altLang="cs-CZ" sz="2000" baseline="-25000" dirty="0">
                <a:latin typeface="Comic Sans MS" panose="030F0702030302020204" pitchFamily="66" charset="0"/>
              </a:rPr>
              <a:t>1/2</a:t>
            </a:r>
            <a:r>
              <a:rPr lang="cs-CZ" altLang="cs-CZ" sz="2000" dirty="0">
                <a:latin typeface="Comic Sans MS" panose="030F0702030302020204" pitchFamily="66" charset="0"/>
              </a:rPr>
              <a:t> </a:t>
            </a:r>
            <a:br>
              <a:rPr lang="en-US" altLang="cs-CZ" sz="2000" dirty="0">
                <a:latin typeface="Comic Sans MS" panose="030F0702030302020204" pitchFamily="66" charset="0"/>
              </a:rPr>
            </a:br>
            <a:r>
              <a:rPr lang="en-US" altLang="cs-CZ" sz="2000" dirty="0">
                <a:latin typeface="Comic Sans MS" panose="030F0702030302020204" pitchFamily="66" charset="0"/>
              </a:rPr>
              <a:t>(due to selection rules for </a:t>
            </a:r>
            <a:r>
              <a:rPr lang="cs-CZ" altLang="cs-CZ" sz="2000" dirty="0">
                <a:latin typeface="Symbol" panose="05050102010706020507" pitchFamily="18" charset="2"/>
              </a:rPr>
              <a:t>b</a:t>
            </a:r>
            <a:r>
              <a:rPr lang="cs-CZ" altLang="cs-CZ" sz="2000" dirty="0">
                <a:latin typeface="Comic Sans MS" panose="030F0702030302020204" pitchFamily="66" charset="0"/>
              </a:rPr>
              <a:t>-</a:t>
            </a:r>
            <a:r>
              <a:rPr lang="en-US" altLang="cs-CZ" sz="2000" dirty="0">
                <a:latin typeface="Comic Sans MS" panose="030F0702030302020204" pitchFamily="66" charset="0"/>
              </a:rPr>
              <a:t>decays T</a:t>
            </a:r>
            <a:r>
              <a:rPr lang="en-US" altLang="cs-CZ" sz="2000" baseline="-25000" dirty="0">
                <a:latin typeface="Comic Sans MS" panose="030F0702030302020204" pitchFamily="66" charset="0"/>
              </a:rPr>
              <a:t>1/2</a:t>
            </a:r>
            <a:r>
              <a:rPr lang="cs-CZ" altLang="cs-CZ" sz="2000" dirty="0">
                <a:latin typeface="Comic Sans MS" panose="030F0702030302020204" pitchFamily="66" charset="0"/>
              </a:rPr>
              <a:t> </a:t>
            </a:r>
            <a:r>
              <a:rPr lang="en-US" altLang="cs-CZ" sz="2000" dirty="0">
                <a:latin typeface="Comic Sans MS" panose="030F0702030302020204" pitchFamily="66" charset="0"/>
              </a:rPr>
              <a:t>of excited states may be shorter by several orders of magnitude</a:t>
            </a:r>
            <a:r>
              <a:rPr lang="cs-CZ" altLang="cs-CZ" sz="2000" dirty="0">
                <a:latin typeface="Comic Sans MS" panose="030F0702030302020204" pitchFamily="66" charset="0"/>
              </a:rPr>
              <a:t> </a:t>
            </a:r>
            <a:r>
              <a:rPr lang="en-US" altLang="cs-CZ" sz="2000" dirty="0">
                <a:latin typeface="Comic Sans MS" panose="030F0702030302020204" pitchFamily="66" charset="0"/>
              </a:rPr>
              <a:t>compared to ground state)</a:t>
            </a:r>
            <a:endParaRPr lang="cs-CZ" altLang="cs-CZ" sz="2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5869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8AB0FA-C6A0-B08B-AE69-318AFD7631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Zástupný symbol pro datum 4">
            <a:extLst>
              <a:ext uri="{FF2B5EF4-FFF2-40B4-BE49-F238E27FC236}">
                <a16:creationId xmlns:a16="http://schemas.microsoft.com/office/drawing/2014/main" id="{0868EF83-6221-1852-754C-0F1190E66B37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cs-CZ" sz="1400">
                <a:solidFill>
                  <a:srgbClr val="0033CC"/>
                </a:solidFill>
                <a:latin typeface="Comic Sans MS" panose="030F0702030302020204" pitchFamily="66" charset="0"/>
              </a:rPr>
              <a:t>ÚČJF MFF / Hejnice, 10.4.2026</a:t>
            </a:r>
            <a:endParaRPr kumimoji="0" lang="en-CA" altLang="cs-CZ" sz="1400">
              <a:solidFill>
                <a:srgbClr val="0033CC"/>
              </a:solidFill>
              <a:latin typeface="Comic Sans MS" panose="030F0702030302020204" pitchFamily="66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6600317B-ADC3-4A8C-206D-93D4A628AEF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24695" rIns="0" bIns="0" anchor="ctr"/>
          <a:lstStyle/>
          <a:p>
            <a:pPr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cs-CZ">
                <a:latin typeface="Comic Sans MS" panose="030F0702030302020204" pitchFamily="66" charset="0"/>
              </a:rPr>
              <a:t>Isotopes in the solar system</a:t>
            </a:r>
          </a:p>
        </p:txBody>
      </p:sp>
      <p:sp>
        <p:nvSpPr>
          <p:cNvPr id="11270" name="Text Box 6">
            <a:extLst>
              <a:ext uri="{FF2B5EF4-FFF2-40B4-BE49-F238E27FC236}">
                <a16:creationId xmlns:a16="http://schemas.microsoft.com/office/drawing/2014/main" id="{F48D5463-0B77-F5DC-1AC4-E3F6A5CBCA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10200" y="1279525"/>
            <a:ext cx="3021013" cy="34607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60876" rIns="90000" bIns="45000"/>
          <a:lstStyle>
            <a:lvl1pPr defTabSz="457200"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45720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457200">
              <a:spcBef>
                <a:spcPct val="20000"/>
              </a:spcBef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457200">
              <a:spcBef>
                <a:spcPct val="20000"/>
              </a:spcBef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457200">
              <a:spcBef>
                <a:spcPct val="20000"/>
              </a:spcBef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93000"/>
              </a:lnSpc>
              <a:spcBef>
                <a:spcPct val="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kumimoji="0" lang="en-US" altLang="cs-CZ" sz="1800">
                <a:solidFill>
                  <a:srgbClr val="000000"/>
                </a:solidFill>
                <a:latin typeface="Comic Sans MS" panose="030F0702030302020204" pitchFamily="66" charset="0"/>
              </a:rPr>
              <a:t>Anders a Grevesse, 1989</a:t>
            </a:r>
          </a:p>
        </p:txBody>
      </p:sp>
      <p:pic>
        <p:nvPicPr>
          <p:cNvPr id="11271" name="Picture 7">
            <a:extLst>
              <a:ext uri="{FF2B5EF4-FFF2-40B4-BE49-F238E27FC236}">
                <a16:creationId xmlns:a16="http://schemas.microsoft.com/office/drawing/2014/main" id="{EDE148F2-ECE5-DDCC-0E8D-1E746FFC42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838200"/>
            <a:ext cx="5257800" cy="406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16364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D8CDF0-6D4C-BBDF-1190-4E0EC1548E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Zástupný symbol pro datum 4">
            <a:extLst>
              <a:ext uri="{FF2B5EF4-FFF2-40B4-BE49-F238E27FC236}">
                <a16:creationId xmlns:a16="http://schemas.microsoft.com/office/drawing/2014/main" id="{2858583E-7F3E-340E-EACD-5518E4264E9F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cs-CZ" sz="1400">
                <a:solidFill>
                  <a:srgbClr val="0033CC"/>
                </a:solidFill>
                <a:latin typeface="Comic Sans MS" panose="030F0702030302020204" pitchFamily="66" charset="0"/>
              </a:rPr>
              <a:t>ÚČJF MFF / Hejnice, 10.4.2026</a:t>
            </a:r>
            <a:endParaRPr kumimoji="0" lang="en-CA" altLang="cs-CZ" sz="1400">
              <a:solidFill>
                <a:srgbClr val="0033CC"/>
              </a:solidFill>
              <a:latin typeface="Comic Sans MS" panose="030F0702030302020204" pitchFamily="66" charset="0"/>
            </a:endParaRPr>
          </a:p>
        </p:txBody>
      </p:sp>
      <p:sp>
        <p:nvSpPr>
          <p:cNvPr id="41987" name="Rectangle 2">
            <a:extLst>
              <a:ext uri="{FF2B5EF4-FFF2-40B4-BE49-F238E27FC236}">
                <a16:creationId xmlns:a16="http://schemas.microsoft.com/office/drawing/2014/main" id="{469CA9EE-7DFB-5ADF-9EA3-BC778A94B8A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cs-CZ">
                <a:latin typeface="Symbol" panose="05050102010706020507" pitchFamily="18" charset="2"/>
              </a:rPr>
              <a:t>b</a:t>
            </a:r>
            <a:r>
              <a:rPr lang="en-US" altLang="cs-CZ">
                <a:latin typeface="Comic Sans MS" panose="030F0702030302020204" pitchFamily="66" charset="0"/>
              </a:rPr>
              <a:t>-decays</a:t>
            </a:r>
            <a:endParaRPr lang="cs-CZ" altLang="cs-CZ">
              <a:latin typeface="Comic Sans MS" panose="030F0702030302020204" pitchFamily="66" charset="0"/>
            </a:endParaRPr>
          </a:p>
        </p:txBody>
      </p:sp>
      <p:sp>
        <p:nvSpPr>
          <p:cNvPr id="41988" name="Rectangle 3">
            <a:extLst>
              <a:ext uri="{FF2B5EF4-FFF2-40B4-BE49-F238E27FC236}">
                <a16:creationId xmlns:a16="http://schemas.microsoft.com/office/drawing/2014/main" id="{4211C267-4C40-4E2F-52C8-0BE4CD3058B8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914400"/>
            <a:ext cx="8610600" cy="1363252"/>
          </a:xfrm>
        </p:spPr>
        <p:txBody>
          <a:bodyPr/>
          <a:lstStyle/>
          <a:p>
            <a:r>
              <a:rPr lang="en-US" altLang="cs-CZ" sz="2000" dirty="0">
                <a:latin typeface="Comic Sans MS" panose="030F0702030302020204" pitchFamily="66" charset="0"/>
              </a:rPr>
              <a:t>In addition, nuclei can be in e</a:t>
            </a:r>
            <a:r>
              <a:rPr lang="cs-CZ" altLang="cs-CZ" sz="2000" dirty="0" err="1">
                <a:latin typeface="Comic Sans MS" panose="030F0702030302020204" pitchFamily="66" charset="0"/>
              </a:rPr>
              <a:t>xcit</a:t>
            </a:r>
            <a:r>
              <a:rPr lang="en-US" altLang="cs-CZ" sz="2000" dirty="0">
                <a:latin typeface="Comic Sans MS" panose="030F0702030302020204" pitchFamily="66" charset="0"/>
              </a:rPr>
              <a:t>ed</a:t>
            </a:r>
            <a:r>
              <a:rPr lang="cs-CZ" altLang="cs-CZ" sz="2000" dirty="0">
                <a:latin typeface="Comic Sans MS" panose="030F0702030302020204" pitchFamily="66" charset="0"/>
              </a:rPr>
              <a:t> sta</a:t>
            </a:r>
            <a:r>
              <a:rPr lang="en-US" altLang="cs-CZ" sz="2000" dirty="0" err="1">
                <a:latin typeface="Comic Sans MS" panose="030F0702030302020204" pitchFamily="66" charset="0"/>
              </a:rPr>
              <a:t>tes</a:t>
            </a:r>
            <a:r>
              <a:rPr lang="cs-CZ" altLang="cs-CZ" sz="2000" dirty="0">
                <a:latin typeface="Comic Sans MS" panose="030F0702030302020204" pitchFamily="66" charset="0"/>
              </a:rPr>
              <a:t> </a:t>
            </a:r>
            <a:r>
              <a:rPr lang="en-US" altLang="cs-CZ" sz="2000" dirty="0">
                <a:latin typeface="Comic Sans MS" panose="030F0702030302020204" pitchFamily="66" charset="0"/>
              </a:rPr>
              <a:t>(</a:t>
            </a:r>
            <a:r>
              <a:rPr lang="cs-CZ" altLang="cs-CZ" sz="2000" dirty="0" err="1">
                <a:latin typeface="Comic Sans MS" panose="030F0702030302020204" pitchFamily="66" charset="0"/>
              </a:rPr>
              <a:t>excita</a:t>
            </a:r>
            <a:r>
              <a:rPr lang="en-US" altLang="cs-CZ" sz="2000" dirty="0" err="1">
                <a:latin typeface="Comic Sans MS" panose="030F0702030302020204" pitchFamily="66" charset="0"/>
              </a:rPr>
              <a:t>tion</a:t>
            </a:r>
            <a:r>
              <a:rPr lang="en-US" altLang="cs-CZ" sz="2000" dirty="0">
                <a:latin typeface="Comic Sans MS" panose="030F0702030302020204" pitchFamily="66" charset="0"/>
              </a:rPr>
              <a:t> via</a:t>
            </a:r>
            <a:r>
              <a:rPr lang="cs-CZ" altLang="cs-CZ" sz="2000" dirty="0">
                <a:latin typeface="Comic Sans MS" panose="030F0702030302020204" pitchFamily="66" charset="0"/>
              </a:rPr>
              <a:t> </a:t>
            </a:r>
            <a:r>
              <a:rPr lang="en-US" altLang="cs-CZ" sz="2000" dirty="0">
                <a:latin typeface="Symbol" panose="05050102010706020507" pitchFamily="18" charset="2"/>
              </a:rPr>
              <a:t>g</a:t>
            </a:r>
            <a:r>
              <a:rPr lang="en-US" altLang="cs-CZ" sz="2000" dirty="0">
                <a:latin typeface="Comic Sans MS" panose="030F0702030302020204" pitchFamily="66" charset="0"/>
              </a:rPr>
              <a:t>)</a:t>
            </a:r>
            <a:r>
              <a:rPr lang="cs-CZ" altLang="cs-CZ" sz="2000" dirty="0">
                <a:latin typeface="Comic Sans MS" panose="030F0702030302020204" pitchFamily="66" charset="0"/>
              </a:rPr>
              <a:t> </a:t>
            </a:r>
            <a:r>
              <a:rPr lang="en-US" altLang="cs-CZ" sz="2000" dirty="0">
                <a:latin typeface="Comic Sans MS" panose="030F0702030302020204" pitchFamily="66" charset="0"/>
              </a:rPr>
              <a:t>in stars</a:t>
            </a:r>
            <a:r>
              <a:rPr lang="cs-CZ" altLang="cs-CZ" sz="2000" dirty="0">
                <a:latin typeface="Comic Sans MS" panose="030F0702030302020204" pitchFamily="66" charset="0"/>
              </a:rPr>
              <a:t> </a:t>
            </a:r>
            <a:br>
              <a:rPr lang="en-US" altLang="cs-CZ" sz="2000" dirty="0">
                <a:latin typeface="Comic Sans MS" panose="030F0702030302020204" pitchFamily="66" charset="0"/>
              </a:rPr>
            </a:br>
            <a:r>
              <a:rPr lang="en-US" altLang="cs-CZ" sz="2000" dirty="0">
                <a:latin typeface="Comic Sans MS" panose="030F0702030302020204" pitchFamily="66" charset="0"/>
                <a:sym typeface="Symbol" panose="05050102010706020507" pitchFamily="18" charset="2"/>
              </a:rPr>
              <a:t></a:t>
            </a:r>
            <a:r>
              <a:rPr lang="en-US" altLang="cs-CZ" sz="2000" dirty="0">
                <a:latin typeface="Comic Sans MS" panose="030F0702030302020204" pitchFamily="66" charset="0"/>
              </a:rPr>
              <a:t> may drastically change their T</a:t>
            </a:r>
            <a:r>
              <a:rPr lang="en-US" altLang="cs-CZ" sz="2000" baseline="-25000" dirty="0">
                <a:latin typeface="Comic Sans MS" panose="030F0702030302020204" pitchFamily="66" charset="0"/>
              </a:rPr>
              <a:t>1/2</a:t>
            </a:r>
            <a:r>
              <a:rPr lang="cs-CZ" altLang="cs-CZ" sz="2000" dirty="0">
                <a:latin typeface="Comic Sans MS" panose="030F0702030302020204" pitchFamily="66" charset="0"/>
              </a:rPr>
              <a:t> </a:t>
            </a:r>
            <a:br>
              <a:rPr lang="en-US" altLang="cs-CZ" sz="2000" dirty="0">
                <a:latin typeface="Comic Sans MS" panose="030F0702030302020204" pitchFamily="66" charset="0"/>
              </a:rPr>
            </a:br>
            <a:r>
              <a:rPr lang="en-US" altLang="cs-CZ" sz="2000" dirty="0">
                <a:latin typeface="Comic Sans MS" panose="030F0702030302020204" pitchFamily="66" charset="0"/>
              </a:rPr>
              <a:t>(due to selection rules for </a:t>
            </a:r>
            <a:r>
              <a:rPr lang="cs-CZ" altLang="cs-CZ" sz="2000" dirty="0">
                <a:latin typeface="Symbol" panose="05050102010706020507" pitchFamily="18" charset="2"/>
              </a:rPr>
              <a:t>b</a:t>
            </a:r>
            <a:r>
              <a:rPr lang="cs-CZ" altLang="cs-CZ" sz="2000" dirty="0">
                <a:latin typeface="Comic Sans MS" panose="030F0702030302020204" pitchFamily="66" charset="0"/>
              </a:rPr>
              <a:t>-</a:t>
            </a:r>
            <a:r>
              <a:rPr lang="en-US" altLang="cs-CZ" sz="2000" dirty="0">
                <a:latin typeface="Comic Sans MS" panose="030F0702030302020204" pitchFamily="66" charset="0"/>
              </a:rPr>
              <a:t>decays T</a:t>
            </a:r>
            <a:r>
              <a:rPr lang="en-US" altLang="cs-CZ" sz="2000" baseline="-25000" dirty="0">
                <a:latin typeface="Comic Sans MS" panose="030F0702030302020204" pitchFamily="66" charset="0"/>
              </a:rPr>
              <a:t>1/2</a:t>
            </a:r>
            <a:r>
              <a:rPr lang="cs-CZ" altLang="cs-CZ" sz="2000" dirty="0">
                <a:latin typeface="Comic Sans MS" panose="030F0702030302020204" pitchFamily="66" charset="0"/>
              </a:rPr>
              <a:t> </a:t>
            </a:r>
            <a:r>
              <a:rPr lang="en-US" altLang="cs-CZ" sz="2000" dirty="0">
                <a:latin typeface="Comic Sans MS" panose="030F0702030302020204" pitchFamily="66" charset="0"/>
              </a:rPr>
              <a:t>of excited states may be shorter by several orders of magnitude</a:t>
            </a:r>
            <a:r>
              <a:rPr lang="cs-CZ" altLang="cs-CZ" sz="2000" dirty="0">
                <a:latin typeface="Comic Sans MS" panose="030F0702030302020204" pitchFamily="66" charset="0"/>
              </a:rPr>
              <a:t> </a:t>
            </a:r>
            <a:r>
              <a:rPr lang="en-US" altLang="cs-CZ" sz="2000" dirty="0">
                <a:latin typeface="Comic Sans MS" panose="030F0702030302020204" pitchFamily="66" charset="0"/>
              </a:rPr>
              <a:t>compared to ground state)</a:t>
            </a:r>
            <a:endParaRPr lang="cs-CZ" altLang="cs-CZ" sz="2000" dirty="0">
              <a:latin typeface="Comic Sans MS" panose="030F0702030302020204" pitchFamily="66" charset="0"/>
            </a:endParaRPr>
          </a:p>
        </p:txBody>
      </p:sp>
      <p:grpSp>
        <p:nvGrpSpPr>
          <p:cNvPr id="38" name="Skupina 37">
            <a:extLst>
              <a:ext uri="{FF2B5EF4-FFF2-40B4-BE49-F238E27FC236}">
                <a16:creationId xmlns:a16="http://schemas.microsoft.com/office/drawing/2014/main" id="{057D73B6-DCC8-6EDC-DBF0-3ADA503B4C55}"/>
              </a:ext>
            </a:extLst>
          </p:cNvPr>
          <p:cNvGrpSpPr/>
          <p:nvPr/>
        </p:nvGrpSpPr>
        <p:grpSpPr>
          <a:xfrm>
            <a:off x="152400" y="3124200"/>
            <a:ext cx="5024158" cy="3157954"/>
            <a:chOff x="152400" y="3124200"/>
            <a:chExt cx="5024158" cy="3157954"/>
          </a:xfrm>
        </p:grpSpPr>
        <p:cxnSp>
          <p:nvCxnSpPr>
            <p:cNvPr id="3" name="Přímá spojnice 2">
              <a:extLst>
                <a:ext uri="{FF2B5EF4-FFF2-40B4-BE49-F238E27FC236}">
                  <a16:creationId xmlns:a16="http://schemas.microsoft.com/office/drawing/2014/main" id="{FD21FE1D-9C9D-9E12-8F3B-AEB455B4A65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94316" y="4572000"/>
              <a:ext cx="1371600" cy="0"/>
            </a:xfrm>
            <a:prstGeom prst="line">
              <a:avLst/>
            </a:prstGeom>
            <a:ln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" name="Přímá spojnice 3">
              <a:extLst>
                <a:ext uri="{FF2B5EF4-FFF2-40B4-BE49-F238E27FC236}">
                  <a16:creationId xmlns:a16="http://schemas.microsoft.com/office/drawing/2014/main" id="{88645A8A-35AF-E044-C790-8EA0FF21402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94316" y="4114800"/>
              <a:ext cx="1371600" cy="0"/>
            </a:xfrm>
            <a:prstGeom prst="line">
              <a:avLst/>
            </a:prstGeom>
            <a:ln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5" name="TextovéPole 4">
              <a:extLst>
                <a:ext uri="{FF2B5EF4-FFF2-40B4-BE49-F238E27FC236}">
                  <a16:creationId xmlns:a16="http://schemas.microsoft.com/office/drawing/2014/main" id="{242FFC84-B4E5-BF98-DD8F-AA9002A97CA1}"/>
                </a:ext>
              </a:extLst>
            </p:cNvPr>
            <p:cNvSpPr txBox="1"/>
            <p:nvPr/>
          </p:nvSpPr>
          <p:spPr>
            <a:xfrm>
              <a:off x="260161" y="4341001"/>
              <a:ext cx="9356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0 keV, 6</a:t>
              </a:r>
              <a:r>
                <a:rPr lang="en-US" sz="1600" baseline="30000" dirty="0"/>
                <a:t>+</a:t>
              </a:r>
            </a:p>
          </p:txBody>
        </p:sp>
        <p:sp>
          <p:nvSpPr>
            <p:cNvPr id="6" name="TextovéPole 5">
              <a:extLst>
                <a:ext uri="{FF2B5EF4-FFF2-40B4-BE49-F238E27FC236}">
                  <a16:creationId xmlns:a16="http://schemas.microsoft.com/office/drawing/2014/main" id="{344EB47C-2694-E1D9-A040-38B76A0F156E}"/>
                </a:ext>
              </a:extLst>
            </p:cNvPr>
            <p:cNvSpPr txBox="1"/>
            <p:nvPr/>
          </p:nvSpPr>
          <p:spPr>
            <a:xfrm>
              <a:off x="160565" y="3928646"/>
              <a:ext cx="113483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41 keV, 3</a:t>
              </a:r>
              <a:r>
                <a:rPr lang="en-US" sz="1600" baseline="30000" dirty="0"/>
                <a:t>+</a:t>
              </a:r>
            </a:p>
          </p:txBody>
        </p:sp>
        <p:sp>
          <p:nvSpPr>
            <p:cNvPr id="7" name="TextovéPole 6">
              <a:extLst>
                <a:ext uri="{FF2B5EF4-FFF2-40B4-BE49-F238E27FC236}">
                  <a16:creationId xmlns:a16="http://schemas.microsoft.com/office/drawing/2014/main" id="{12634044-879B-A8B1-80E8-A76A1DFB6FF9}"/>
                </a:ext>
              </a:extLst>
            </p:cNvPr>
            <p:cNvSpPr txBox="1"/>
            <p:nvPr/>
          </p:nvSpPr>
          <p:spPr>
            <a:xfrm>
              <a:off x="1828800" y="5334000"/>
              <a:ext cx="1427602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dirty="0">
                  <a:solidFill>
                    <a:srgbClr val="0070C0"/>
                  </a:solidFill>
                </a:rPr>
                <a:t>T</a:t>
              </a:r>
              <a:r>
                <a:rPr lang="en-US" sz="1600" baseline="-25000" dirty="0">
                  <a:solidFill>
                    <a:srgbClr val="0070C0"/>
                  </a:solidFill>
                </a:rPr>
                <a:t>1/2</a:t>
              </a:r>
              <a:r>
                <a:rPr lang="en-US" sz="1600" dirty="0">
                  <a:solidFill>
                    <a:srgbClr val="0070C0"/>
                  </a:solidFill>
                </a:rPr>
                <a:t>~20 000y</a:t>
              </a:r>
            </a:p>
          </p:txBody>
        </p:sp>
        <p:sp>
          <p:nvSpPr>
            <p:cNvPr id="9" name="TextovéPole 8">
              <a:extLst>
                <a:ext uri="{FF2B5EF4-FFF2-40B4-BE49-F238E27FC236}">
                  <a16:creationId xmlns:a16="http://schemas.microsoft.com/office/drawing/2014/main" id="{2CADEA3C-FA15-DF91-56B9-2C2E51D180A6}"/>
                </a:ext>
              </a:extLst>
            </p:cNvPr>
            <p:cNvSpPr txBox="1"/>
            <p:nvPr/>
          </p:nvSpPr>
          <p:spPr>
            <a:xfrm>
              <a:off x="2001913" y="5105400"/>
              <a:ext cx="1122287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dirty="0">
                  <a:solidFill>
                    <a:srgbClr val="0070C0"/>
                  </a:solidFill>
                </a:rPr>
                <a:t>100% </a:t>
              </a:r>
              <a:r>
                <a:rPr lang="en-US" sz="1600" dirty="0">
                  <a:solidFill>
                    <a:srgbClr val="0070C0"/>
                  </a:solidFill>
                  <a:latin typeface="Symbol" panose="05050102010706020507" pitchFamily="18" charset="2"/>
                </a:rPr>
                <a:t>b</a:t>
              </a:r>
              <a:r>
                <a:rPr lang="en-US" sz="1600" baseline="30000" dirty="0">
                  <a:solidFill>
                    <a:srgbClr val="0070C0"/>
                  </a:solidFill>
                </a:rPr>
                <a:t>-</a:t>
              </a:r>
            </a:p>
          </p:txBody>
        </p:sp>
        <p:cxnSp>
          <p:nvCxnSpPr>
            <p:cNvPr id="10" name="Přímá spojnice 9">
              <a:extLst>
                <a:ext uri="{FF2B5EF4-FFF2-40B4-BE49-F238E27FC236}">
                  <a16:creationId xmlns:a16="http://schemas.microsoft.com/office/drawing/2014/main" id="{DC0091AA-3B87-4EA6-85E8-8E86DFFF569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145800" y="5899626"/>
              <a:ext cx="697872" cy="0"/>
            </a:xfrm>
            <a:prstGeom prst="line">
              <a:avLst/>
            </a:prstGeom>
            <a:ln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TextovéPole 10">
              <a:extLst>
                <a:ext uri="{FF2B5EF4-FFF2-40B4-BE49-F238E27FC236}">
                  <a16:creationId xmlns:a16="http://schemas.microsoft.com/office/drawing/2014/main" id="{ECB8190E-EF61-F4FC-08C2-2B291C10F002}"/>
                </a:ext>
              </a:extLst>
            </p:cNvPr>
            <p:cNvSpPr txBox="1"/>
            <p:nvPr/>
          </p:nvSpPr>
          <p:spPr>
            <a:xfrm>
              <a:off x="3995485" y="5638800"/>
              <a:ext cx="1122288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dirty="0"/>
                <a:t>0 keV,</a:t>
              </a:r>
              <a:r>
                <a:rPr lang="en-US" sz="1600" i="1" dirty="0"/>
                <a:t> </a:t>
              </a:r>
              <a:r>
                <a:rPr lang="en-US" sz="1600" dirty="0"/>
                <a:t>0</a:t>
              </a:r>
              <a:r>
                <a:rPr lang="en-US" sz="1600" baseline="30000" dirty="0"/>
                <a:t>+</a:t>
              </a:r>
            </a:p>
          </p:txBody>
        </p:sp>
        <p:sp>
          <p:nvSpPr>
            <p:cNvPr id="12" name="TextovéPole 11">
              <a:extLst>
                <a:ext uri="{FF2B5EF4-FFF2-40B4-BE49-F238E27FC236}">
                  <a16:creationId xmlns:a16="http://schemas.microsoft.com/office/drawing/2014/main" id="{C5C0A4EE-3080-5855-2CA8-9F99B4D33E24}"/>
                </a:ext>
              </a:extLst>
            </p:cNvPr>
            <p:cNvSpPr txBox="1"/>
            <p:nvPr/>
          </p:nvSpPr>
          <p:spPr>
            <a:xfrm>
              <a:off x="3804959" y="5265354"/>
              <a:ext cx="1371599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dirty="0"/>
                <a:t>871 keV, 2</a:t>
              </a:r>
              <a:r>
                <a:rPr lang="en-US" sz="1600" baseline="30000" dirty="0"/>
                <a:t>+</a:t>
              </a:r>
            </a:p>
          </p:txBody>
        </p:sp>
        <p:sp>
          <p:nvSpPr>
            <p:cNvPr id="13" name="TextovéPole 12">
              <a:extLst>
                <a:ext uri="{FF2B5EF4-FFF2-40B4-BE49-F238E27FC236}">
                  <a16:creationId xmlns:a16="http://schemas.microsoft.com/office/drawing/2014/main" id="{60589FB8-56F9-7098-0527-0DCB29FA2C78}"/>
                </a:ext>
              </a:extLst>
            </p:cNvPr>
            <p:cNvSpPr txBox="1"/>
            <p:nvPr/>
          </p:nvSpPr>
          <p:spPr>
            <a:xfrm>
              <a:off x="3733800" y="4876800"/>
              <a:ext cx="1302430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dirty="0"/>
                <a:t>1574 keV, 4</a:t>
              </a:r>
              <a:r>
                <a:rPr lang="en-US" sz="1600" baseline="30000" dirty="0"/>
                <a:t>+</a:t>
              </a:r>
            </a:p>
          </p:txBody>
        </p:sp>
        <p:sp>
          <p:nvSpPr>
            <p:cNvPr id="14" name="TextovéPole 13">
              <a:extLst>
                <a:ext uri="{FF2B5EF4-FFF2-40B4-BE49-F238E27FC236}">
                  <a16:creationId xmlns:a16="http://schemas.microsoft.com/office/drawing/2014/main" id="{A27FA236-C15D-370E-ECDF-38DC15BF565C}"/>
                </a:ext>
              </a:extLst>
            </p:cNvPr>
            <p:cNvSpPr txBox="1"/>
            <p:nvPr/>
          </p:nvSpPr>
          <p:spPr>
            <a:xfrm>
              <a:off x="1346918" y="5605046"/>
              <a:ext cx="1624882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dirty="0"/>
                <a:t>Q(</a:t>
              </a:r>
              <a:r>
                <a:rPr lang="el-GR" sz="1600" dirty="0"/>
                <a:t>β</a:t>
              </a:r>
              <a:r>
                <a:rPr lang="en-US" sz="1600" baseline="30000" dirty="0"/>
                <a:t>-</a:t>
              </a:r>
              <a:r>
                <a:rPr lang="el-GR" sz="1600" dirty="0"/>
                <a:t>)=2045</a:t>
              </a:r>
              <a:r>
                <a:rPr lang="en-US" sz="1600" dirty="0"/>
                <a:t> keV</a:t>
              </a:r>
            </a:p>
          </p:txBody>
        </p:sp>
        <p:cxnSp>
          <p:nvCxnSpPr>
            <p:cNvPr id="16" name="Přímá spojnice se šipkou 15">
              <a:extLst>
                <a:ext uri="{FF2B5EF4-FFF2-40B4-BE49-F238E27FC236}">
                  <a16:creationId xmlns:a16="http://schemas.microsoft.com/office/drawing/2014/main" id="{B08D8D5A-C7BD-A60B-6A5C-92DF5A668CD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86000" y="4570043"/>
              <a:ext cx="0" cy="535357"/>
            </a:xfrm>
            <a:prstGeom prst="straightConnector1">
              <a:avLst/>
            </a:prstGeom>
            <a:ln>
              <a:solidFill>
                <a:srgbClr val="0070C0"/>
              </a:solidFill>
              <a:prstDash val="dash"/>
              <a:tailEnd type="non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TextovéPole 16">
              <a:extLst>
                <a:ext uri="{FF2B5EF4-FFF2-40B4-BE49-F238E27FC236}">
                  <a16:creationId xmlns:a16="http://schemas.microsoft.com/office/drawing/2014/main" id="{0DBC3545-79F8-A235-D9EA-998BDFB6F8AC}"/>
                </a:ext>
              </a:extLst>
            </p:cNvPr>
            <p:cNvSpPr txBox="1"/>
            <p:nvPr/>
          </p:nvSpPr>
          <p:spPr>
            <a:xfrm>
              <a:off x="3740830" y="4614446"/>
              <a:ext cx="1302430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dirty="0"/>
                <a:t>1864 keV, 2</a:t>
              </a:r>
              <a:r>
                <a:rPr lang="en-US" sz="1600" baseline="30000" dirty="0"/>
                <a:t>+</a:t>
              </a:r>
            </a:p>
          </p:txBody>
        </p:sp>
        <p:cxnSp>
          <p:nvCxnSpPr>
            <p:cNvPr id="18" name="Přímá spojnice 17">
              <a:extLst>
                <a:ext uri="{FF2B5EF4-FFF2-40B4-BE49-F238E27FC236}">
                  <a16:creationId xmlns:a16="http://schemas.microsoft.com/office/drawing/2014/main" id="{FC3CA68D-111A-DBCB-AB14-FA8AC8C9A86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145800" y="5486400"/>
              <a:ext cx="697872" cy="0"/>
            </a:xfrm>
            <a:prstGeom prst="line">
              <a:avLst/>
            </a:prstGeom>
            <a:ln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Přímá spojnice 18">
              <a:extLst>
                <a:ext uri="{FF2B5EF4-FFF2-40B4-BE49-F238E27FC236}">
                  <a16:creationId xmlns:a16="http://schemas.microsoft.com/office/drawing/2014/main" id="{9F7DB53D-1771-263C-7F01-161766805CE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145800" y="5105400"/>
              <a:ext cx="697872" cy="0"/>
            </a:xfrm>
            <a:prstGeom prst="line">
              <a:avLst/>
            </a:prstGeom>
            <a:ln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Přímá spojnice 19">
              <a:extLst>
                <a:ext uri="{FF2B5EF4-FFF2-40B4-BE49-F238E27FC236}">
                  <a16:creationId xmlns:a16="http://schemas.microsoft.com/office/drawing/2014/main" id="{BD054E1A-7AB4-26B5-CDB5-5C960201EE6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145800" y="4876800"/>
              <a:ext cx="697872" cy="0"/>
            </a:xfrm>
            <a:prstGeom prst="line">
              <a:avLst/>
            </a:prstGeom>
            <a:ln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Přímá spojnice se šipkou 20">
              <a:extLst>
                <a:ext uri="{FF2B5EF4-FFF2-40B4-BE49-F238E27FC236}">
                  <a16:creationId xmlns:a16="http://schemas.microsoft.com/office/drawing/2014/main" id="{30636AE0-F375-659B-0465-D9C3FEF587A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86000" y="5105400"/>
              <a:ext cx="304800" cy="0"/>
            </a:xfrm>
            <a:prstGeom prst="straightConnector1">
              <a:avLst/>
            </a:prstGeom>
            <a:ln w="19050" cap="flat" cmpd="sng" algn="ctr">
              <a:solidFill>
                <a:srgbClr val="0070C0"/>
              </a:solidFill>
              <a:prstDash val="dash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27" name="Přímá spojnice se šipkou 26">
              <a:extLst>
                <a:ext uri="{FF2B5EF4-FFF2-40B4-BE49-F238E27FC236}">
                  <a16:creationId xmlns:a16="http://schemas.microsoft.com/office/drawing/2014/main" id="{22F54B47-B298-437F-B80F-1A9E78F5CCF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295400" y="4572000"/>
              <a:ext cx="16521" cy="1346195"/>
            </a:xfrm>
            <a:prstGeom prst="straightConnector1">
              <a:avLst/>
            </a:prstGeom>
            <a:ln>
              <a:prstDash val="sysDot"/>
              <a:headEnd type="stealth" w="lg" len="lg"/>
              <a:tailEnd type="stealth" w="lg" len="lg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8" name="TextovéPole 27">
              <a:extLst>
                <a:ext uri="{FF2B5EF4-FFF2-40B4-BE49-F238E27FC236}">
                  <a16:creationId xmlns:a16="http://schemas.microsoft.com/office/drawing/2014/main" id="{296B46AC-E849-471B-0B40-6746930AF914}"/>
                </a:ext>
              </a:extLst>
            </p:cNvPr>
            <p:cNvSpPr txBox="1"/>
            <p:nvPr/>
          </p:nvSpPr>
          <p:spPr>
            <a:xfrm>
              <a:off x="1655687" y="4538246"/>
              <a:ext cx="706513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b="1" baseline="30000" dirty="0"/>
                <a:t>94</a:t>
              </a:r>
              <a:r>
                <a:rPr lang="en-US" sz="1600" b="1" dirty="0"/>
                <a:t>Nb</a:t>
              </a:r>
              <a:endParaRPr lang="en-US" sz="1600" b="1" baseline="30000" dirty="0"/>
            </a:p>
          </p:txBody>
        </p:sp>
        <p:sp>
          <p:nvSpPr>
            <p:cNvPr id="29" name="TextovéPole 28">
              <a:extLst>
                <a:ext uri="{FF2B5EF4-FFF2-40B4-BE49-F238E27FC236}">
                  <a16:creationId xmlns:a16="http://schemas.microsoft.com/office/drawing/2014/main" id="{6E127A58-6B24-581C-CB7B-48A3204E2EA8}"/>
                </a:ext>
              </a:extLst>
            </p:cNvPr>
            <p:cNvSpPr txBox="1"/>
            <p:nvPr/>
          </p:nvSpPr>
          <p:spPr>
            <a:xfrm>
              <a:off x="3200400" y="5943600"/>
              <a:ext cx="706513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b="1" baseline="30000" dirty="0"/>
                <a:t>94</a:t>
              </a:r>
              <a:r>
                <a:rPr lang="en-US" sz="1600" b="1" dirty="0"/>
                <a:t>Mo</a:t>
              </a:r>
              <a:endParaRPr lang="en-US" sz="1600" b="1" baseline="30000" dirty="0"/>
            </a:p>
          </p:txBody>
        </p:sp>
        <p:cxnSp>
          <p:nvCxnSpPr>
            <p:cNvPr id="30" name="Přímá spojnice 29">
              <a:extLst>
                <a:ext uri="{FF2B5EF4-FFF2-40B4-BE49-F238E27FC236}">
                  <a16:creationId xmlns:a16="http://schemas.microsoft.com/office/drawing/2014/main" id="{AD89A80B-A248-B824-312B-1845F050E647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295400" y="5905800"/>
              <a:ext cx="1752600" cy="8348"/>
            </a:xfrm>
            <a:prstGeom prst="line">
              <a:avLst/>
            </a:prstGeom>
            <a:ln>
              <a:prstDash val="sysDot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Přímá spojnice 30">
              <a:extLst>
                <a:ext uri="{FF2B5EF4-FFF2-40B4-BE49-F238E27FC236}">
                  <a16:creationId xmlns:a16="http://schemas.microsoft.com/office/drawing/2014/main" id="{E1226E25-7318-719D-57D4-57102D8E201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93800" y="3810000"/>
              <a:ext cx="1371600" cy="0"/>
            </a:xfrm>
            <a:prstGeom prst="line">
              <a:avLst/>
            </a:prstGeom>
            <a:ln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2" name="TextovéPole 31">
              <a:extLst>
                <a:ext uri="{FF2B5EF4-FFF2-40B4-BE49-F238E27FC236}">
                  <a16:creationId xmlns:a16="http://schemas.microsoft.com/office/drawing/2014/main" id="{A8BA0E3F-AF64-6CE8-0280-3ECCBAF0DB3A}"/>
                </a:ext>
              </a:extLst>
            </p:cNvPr>
            <p:cNvSpPr txBox="1"/>
            <p:nvPr/>
          </p:nvSpPr>
          <p:spPr>
            <a:xfrm>
              <a:off x="152400" y="3623846"/>
              <a:ext cx="113483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59 keV, 4</a:t>
              </a:r>
              <a:r>
                <a:rPr lang="en-US" sz="1600" baseline="30000" dirty="0"/>
                <a:t>+</a:t>
              </a:r>
            </a:p>
          </p:txBody>
        </p:sp>
        <p:cxnSp>
          <p:nvCxnSpPr>
            <p:cNvPr id="33" name="Přímá spojnice 32">
              <a:extLst>
                <a:ext uri="{FF2B5EF4-FFF2-40B4-BE49-F238E27FC236}">
                  <a16:creationId xmlns:a16="http://schemas.microsoft.com/office/drawing/2014/main" id="{94FF3EA8-069C-92CA-D0D6-223A411D8E3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93800" y="3581400"/>
              <a:ext cx="1371600" cy="0"/>
            </a:xfrm>
            <a:prstGeom prst="line">
              <a:avLst/>
            </a:prstGeom>
            <a:ln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4" name="TextovéPole 33">
              <a:extLst>
                <a:ext uri="{FF2B5EF4-FFF2-40B4-BE49-F238E27FC236}">
                  <a16:creationId xmlns:a16="http://schemas.microsoft.com/office/drawing/2014/main" id="{70FB3F60-11FF-44D8-9148-A396C65C9DA0}"/>
                </a:ext>
              </a:extLst>
            </p:cNvPr>
            <p:cNvSpPr txBox="1"/>
            <p:nvPr/>
          </p:nvSpPr>
          <p:spPr>
            <a:xfrm>
              <a:off x="152400" y="3352800"/>
              <a:ext cx="113483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79 keV, 7</a:t>
              </a:r>
              <a:r>
                <a:rPr lang="en-US" sz="1600" baseline="30000" dirty="0"/>
                <a:t>+</a:t>
              </a:r>
            </a:p>
          </p:txBody>
        </p:sp>
        <p:cxnSp>
          <p:nvCxnSpPr>
            <p:cNvPr id="35" name="Přímá spojnice 34">
              <a:extLst>
                <a:ext uri="{FF2B5EF4-FFF2-40B4-BE49-F238E27FC236}">
                  <a16:creationId xmlns:a16="http://schemas.microsoft.com/office/drawing/2014/main" id="{FD357E1E-C89A-0670-D8B6-C43E08FD4AD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93800" y="3276600"/>
              <a:ext cx="1371600" cy="0"/>
            </a:xfrm>
            <a:prstGeom prst="line">
              <a:avLst/>
            </a:prstGeom>
            <a:ln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Přímá spojnice 35">
              <a:extLst>
                <a:ext uri="{FF2B5EF4-FFF2-40B4-BE49-F238E27FC236}">
                  <a16:creationId xmlns:a16="http://schemas.microsoft.com/office/drawing/2014/main" id="{819C9619-9981-4816-88E8-8AC3A88E381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93800" y="3200400"/>
              <a:ext cx="1371600" cy="0"/>
            </a:xfrm>
            <a:prstGeom prst="line">
              <a:avLst/>
            </a:prstGeom>
            <a:ln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Přímá spojnice 36">
              <a:extLst>
                <a:ext uri="{FF2B5EF4-FFF2-40B4-BE49-F238E27FC236}">
                  <a16:creationId xmlns:a16="http://schemas.microsoft.com/office/drawing/2014/main" id="{8D013770-D5B4-A184-59BB-B4981AB1743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93800" y="3124200"/>
              <a:ext cx="1371600" cy="0"/>
            </a:xfrm>
            <a:prstGeom prst="line">
              <a:avLst/>
            </a:prstGeom>
            <a:ln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9" name="Rectangle 3">
            <a:extLst>
              <a:ext uri="{FF2B5EF4-FFF2-40B4-BE49-F238E27FC236}">
                <a16:creationId xmlns:a16="http://schemas.microsoft.com/office/drawing/2014/main" id="{F7F47887-CD43-2690-0AA9-DDBA6B3B95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" y="2495393"/>
            <a:ext cx="2133600" cy="476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cs-CZ" sz="2000" dirty="0">
                <a:latin typeface="Comic Sans MS" panose="030F0702030302020204" pitchFamily="66" charset="0"/>
              </a:rPr>
              <a:t>Example (</a:t>
            </a:r>
            <a:r>
              <a:rPr lang="en-US" altLang="cs-CZ" sz="2000" baseline="30000" dirty="0">
                <a:latin typeface="Comic Sans MS" panose="030F0702030302020204" pitchFamily="66" charset="0"/>
              </a:rPr>
              <a:t>94</a:t>
            </a:r>
            <a:r>
              <a:rPr lang="en-US" altLang="cs-CZ" sz="2000" dirty="0">
                <a:latin typeface="Comic Sans MS" panose="030F0702030302020204" pitchFamily="66" charset="0"/>
              </a:rPr>
              <a:t>Nb):</a:t>
            </a:r>
            <a:endParaRPr lang="cs-CZ" altLang="cs-CZ" sz="2000" dirty="0">
              <a:latin typeface="Comic Sans MS" panose="030F0702030302020204" pitchFamily="66" charset="0"/>
            </a:endParaRPr>
          </a:p>
        </p:txBody>
      </p:sp>
      <p:sp>
        <p:nvSpPr>
          <p:cNvPr id="40" name="Rectangle 3">
            <a:extLst>
              <a:ext uri="{FF2B5EF4-FFF2-40B4-BE49-F238E27FC236}">
                <a16:creationId xmlns:a16="http://schemas.microsoft.com/office/drawing/2014/main" id="{DBF1690D-98AC-4D79-0040-503953A531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77301" y="2525485"/>
            <a:ext cx="269925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cs-CZ" sz="2000" b="1" dirty="0">
                <a:latin typeface="Comic Sans MS" panose="030F0702030302020204" pitchFamily="66" charset="0"/>
              </a:rPr>
              <a:t>Situation on Earth:</a:t>
            </a:r>
            <a:endParaRPr lang="cs-CZ" altLang="cs-CZ" sz="2000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419612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210480-25DF-9761-3FFE-3D9CD0F029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Zástupný symbol pro datum 4">
            <a:extLst>
              <a:ext uri="{FF2B5EF4-FFF2-40B4-BE49-F238E27FC236}">
                <a16:creationId xmlns:a16="http://schemas.microsoft.com/office/drawing/2014/main" id="{BEF58314-0566-26C6-DE5C-3C8AB430C339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cs-CZ" sz="1400">
                <a:solidFill>
                  <a:srgbClr val="0033CC"/>
                </a:solidFill>
                <a:latin typeface="Comic Sans MS" panose="030F0702030302020204" pitchFamily="66" charset="0"/>
              </a:rPr>
              <a:t>ÚČJF MFF / Hejnice, 10.4.2026</a:t>
            </a:r>
            <a:endParaRPr kumimoji="0" lang="en-CA" altLang="cs-CZ" sz="1400">
              <a:solidFill>
                <a:srgbClr val="0033CC"/>
              </a:solidFill>
              <a:latin typeface="Comic Sans MS" panose="030F0702030302020204" pitchFamily="66" charset="0"/>
            </a:endParaRPr>
          </a:p>
        </p:txBody>
      </p:sp>
      <p:sp>
        <p:nvSpPr>
          <p:cNvPr id="41987" name="Rectangle 2">
            <a:extLst>
              <a:ext uri="{FF2B5EF4-FFF2-40B4-BE49-F238E27FC236}">
                <a16:creationId xmlns:a16="http://schemas.microsoft.com/office/drawing/2014/main" id="{CA40617E-8B09-0698-D1DD-432D09BB10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cs-CZ" dirty="0">
                <a:latin typeface="Symbol" panose="05050102010706020507" pitchFamily="18" charset="2"/>
              </a:rPr>
              <a:t>b</a:t>
            </a:r>
            <a:r>
              <a:rPr lang="en-US" altLang="cs-CZ" dirty="0">
                <a:latin typeface="Comic Sans MS" panose="030F0702030302020204" pitchFamily="66" charset="0"/>
              </a:rPr>
              <a:t>-decays – example of </a:t>
            </a:r>
            <a:r>
              <a:rPr lang="en-US" altLang="cs-CZ" baseline="30000" dirty="0">
                <a:latin typeface="Comic Sans MS" panose="030F0702030302020204" pitchFamily="66" charset="0"/>
              </a:rPr>
              <a:t>94</a:t>
            </a:r>
            <a:r>
              <a:rPr lang="en-US" altLang="cs-CZ" dirty="0">
                <a:latin typeface="Comic Sans MS" panose="030F0702030302020204" pitchFamily="66" charset="0"/>
              </a:rPr>
              <a:t>Nb</a:t>
            </a:r>
            <a:endParaRPr lang="cs-CZ" altLang="cs-CZ" dirty="0">
              <a:latin typeface="Comic Sans MS" panose="030F0702030302020204" pitchFamily="66" charset="0"/>
            </a:endParaRPr>
          </a:p>
        </p:txBody>
      </p:sp>
      <p:sp>
        <p:nvSpPr>
          <p:cNvPr id="41988" name="Rectangle 3">
            <a:extLst>
              <a:ext uri="{FF2B5EF4-FFF2-40B4-BE49-F238E27FC236}">
                <a16:creationId xmlns:a16="http://schemas.microsoft.com/office/drawing/2014/main" id="{3232B05D-E8D1-1D1E-8954-1EF4836E9879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914400"/>
            <a:ext cx="8610600" cy="2286000"/>
          </a:xfrm>
        </p:spPr>
        <p:txBody>
          <a:bodyPr/>
          <a:lstStyle/>
          <a:p>
            <a:r>
              <a:rPr lang="en-US" altLang="cs-CZ" sz="2000" dirty="0">
                <a:latin typeface="Comic Sans MS" panose="030F0702030302020204" pitchFamily="66" charset="0"/>
              </a:rPr>
              <a:t>In addition, nuclei can be in e</a:t>
            </a:r>
            <a:r>
              <a:rPr lang="cs-CZ" altLang="cs-CZ" sz="2000" dirty="0" err="1">
                <a:latin typeface="Comic Sans MS" panose="030F0702030302020204" pitchFamily="66" charset="0"/>
              </a:rPr>
              <a:t>xcit</a:t>
            </a:r>
            <a:r>
              <a:rPr lang="en-US" altLang="cs-CZ" sz="2000" dirty="0">
                <a:latin typeface="Comic Sans MS" panose="030F0702030302020204" pitchFamily="66" charset="0"/>
              </a:rPr>
              <a:t>ed</a:t>
            </a:r>
            <a:r>
              <a:rPr lang="cs-CZ" altLang="cs-CZ" sz="2000" dirty="0">
                <a:latin typeface="Comic Sans MS" panose="030F0702030302020204" pitchFamily="66" charset="0"/>
              </a:rPr>
              <a:t> sta</a:t>
            </a:r>
            <a:r>
              <a:rPr lang="en-US" altLang="cs-CZ" sz="2000" dirty="0" err="1">
                <a:latin typeface="Comic Sans MS" panose="030F0702030302020204" pitchFamily="66" charset="0"/>
              </a:rPr>
              <a:t>tes</a:t>
            </a:r>
            <a:r>
              <a:rPr lang="cs-CZ" altLang="cs-CZ" sz="2000" dirty="0">
                <a:latin typeface="Comic Sans MS" panose="030F0702030302020204" pitchFamily="66" charset="0"/>
              </a:rPr>
              <a:t> </a:t>
            </a:r>
            <a:r>
              <a:rPr lang="en-US" altLang="cs-CZ" sz="2000" dirty="0">
                <a:latin typeface="Comic Sans MS" panose="030F0702030302020204" pitchFamily="66" charset="0"/>
              </a:rPr>
              <a:t>(</a:t>
            </a:r>
            <a:r>
              <a:rPr lang="cs-CZ" altLang="cs-CZ" sz="2000" dirty="0" err="1">
                <a:latin typeface="Comic Sans MS" panose="030F0702030302020204" pitchFamily="66" charset="0"/>
              </a:rPr>
              <a:t>excita</a:t>
            </a:r>
            <a:r>
              <a:rPr lang="en-US" altLang="cs-CZ" sz="2000" dirty="0" err="1">
                <a:latin typeface="Comic Sans MS" panose="030F0702030302020204" pitchFamily="66" charset="0"/>
              </a:rPr>
              <a:t>tion</a:t>
            </a:r>
            <a:r>
              <a:rPr lang="en-US" altLang="cs-CZ" sz="2000" dirty="0">
                <a:latin typeface="Comic Sans MS" panose="030F0702030302020204" pitchFamily="66" charset="0"/>
              </a:rPr>
              <a:t> via</a:t>
            </a:r>
            <a:r>
              <a:rPr lang="cs-CZ" altLang="cs-CZ" sz="2000" dirty="0">
                <a:latin typeface="Comic Sans MS" panose="030F0702030302020204" pitchFamily="66" charset="0"/>
              </a:rPr>
              <a:t> </a:t>
            </a:r>
            <a:r>
              <a:rPr lang="en-US" altLang="cs-CZ" sz="2000" dirty="0">
                <a:latin typeface="Symbol" panose="05050102010706020507" pitchFamily="18" charset="2"/>
              </a:rPr>
              <a:t>g</a:t>
            </a:r>
            <a:r>
              <a:rPr lang="en-US" altLang="cs-CZ" sz="2000" dirty="0">
                <a:latin typeface="Comic Sans MS" panose="030F0702030302020204" pitchFamily="66" charset="0"/>
              </a:rPr>
              <a:t>)</a:t>
            </a:r>
            <a:r>
              <a:rPr lang="cs-CZ" altLang="cs-CZ" sz="2000" dirty="0">
                <a:latin typeface="Comic Sans MS" panose="030F0702030302020204" pitchFamily="66" charset="0"/>
              </a:rPr>
              <a:t> </a:t>
            </a:r>
            <a:r>
              <a:rPr lang="en-US" altLang="cs-CZ" sz="2000" dirty="0">
                <a:latin typeface="Comic Sans MS" panose="030F0702030302020204" pitchFamily="66" charset="0"/>
              </a:rPr>
              <a:t>in stars</a:t>
            </a:r>
            <a:r>
              <a:rPr lang="cs-CZ" altLang="cs-CZ" sz="2000" dirty="0">
                <a:latin typeface="Comic Sans MS" panose="030F0702030302020204" pitchFamily="66" charset="0"/>
              </a:rPr>
              <a:t> </a:t>
            </a:r>
            <a:br>
              <a:rPr lang="en-US" altLang="cs-CZ" sz="2000" dirty="0">
                <a:latin typeface="Comic Sans MS" panose="030F0702030302020204" pitchFamily="66" charset="0"/>
              </a:rPr>
            </a:br>
            <a:r>
              <a:rPr lang="en-US" altLang="cs-CZ" sz="2000" dirty="0">
                <a:latin typeface="Comic Sans MS" panose="030F0702030302020204" pitchFamily="66" charset="0"/>
                <a:sym typeface="Symbol" panose="05050102010706020507" pitchFamily="18" charset="2"/>
              </a:rPr>
              <a:t></a:t>
            </a:r>
            <a:r>
              <a:rPr lang="en-US" altLang="cs-CZ" sz="2000" dirty="0">
                <a:latin typeface="Comic Sans MS" panose="030F0702030302020204" pitchFamily="66" charset="0"/>
              </a:rPr>
              <a:t> may drastically change their T</a:t>
            </a:r>
            <a:r>
              <a:rPr lang="en-US" altLang="cs-CZ" sz="2000" baseline="-25000" dirty="0">
                <a:latin typeface="Comic Sans MS" panose="030F0702030302020204" pitchFamily="66" charset="0"/>
              </a:rPr>
              <a:t>1/2</a:t>
            </a:r>
            <a:r>
              <a:rPr lang="cs-CZ" altLang="cs-CZ" sz="2000" dirty="0">
                <a:latin typeface="Comic Sans MS" panose="030F0702030302020204" pitchFamily="66" charset="0"/>
              </a:rPr>
              <a:t> </a:t>
            </a:r>
            <a:br>
              <a:rPr lang="en-US" altLang="cs-CZ" sz="2000" dirty="0">
                <a:latin typeface="Comic Sans MS" panose="030F0702030302020204" pitchFamily="66" charset="0"/>
              </a:rPr>
            </a:br>
            <a:r>
              <a:rPr lang="en-US" altLang="cs-CZ" sz="2000" dirty="0">
                <a:latin typeface="Comic Sans MS" panose="030F0702030302020204" pitchFamily="66" charset="0"/>
              </a:rPr>
              <a:t>(due to selection rules for </a:t>
            </a:r>
            <a:r>
              <a:rPr lang="cs-CZ" altLang="cs-CZ" sz="2000" dirty="0">
                <a:latin typeface="Symbol" panose="05050102010706020507" pitchFamily="18" charset="2"/>
              </a:rPr>
              <a:t>b</a:t>
            </a:r>
            <a:r>
              <a:rPr lang="cs-CZ" altLang="cs-CZ" sz="2000" dirty="0">
                <a:latin typeface="Comic Sans MS" panose="030F0702030302020204" pitchFamily="66" charset="0"/>
              </a:rPr>
              <a:t>-</a:t>
            </a:r>
            <a:r>
              <a:rPr lang="en-US" altLang="cs-CZ" sz="2000" dirty="0">
                <a:latin typeface="Comic Sans MS" panose="030F0702030302020204" pitchFamily="66" charset="0"/>
              </a:rPr>
              <a:t>decays T</a:t>
            </a:r>
            <a:r>
              <a:rPr lang="en-US" altLang="cs-CZ" sz="2000" baseline="-25000" dirty="0">
                <a:latin typeface="Comic Sans MS" panose="030F0702030302020204" pitchFamily="66" charset="0"/>
              </a:rPr>
              <a:t>1/2</a:t>
            </a:r>
            <a:r>
              <a:rPr lang="cs-CZ" altLang="cs-CZ" sz="2000" dirty="0">
                <a:latin typeface="Comic Sans MS" panose="030F0702030302020204" pitchFamily="66" charset="0"/>
              </a:rPr>
              <a:t> </a:t>
            </a:r>
            <a:r>
              <a:rPr lang="en-US" altLang="cs-CZ" sz="2000" dirty="0">
                <a:latin typeface="Comic Sans MS" panose="030F0702030302020204" pitchFamily="66" charset="0"/>
              </a:rPr>
              <a:t>of excited states may be shorter by several orders of magnitude</a:t>
            </a:r>
            <a:r>
              <a:rPr lang="cs-CZ" altLang="cs-CZ" sz="2000" dirty="0">
                <a:latin typeface="Comic Sans MS" panose="030F0702030302020204" pitchFamily="66" charset="0"/>
              </a:rPr>
              <a:t> </a:t>
            </a:r>
            <a:r>
              <a:rPr lang="en-US" altLang="cs-CZ" sz="2000" dirty="0">
                <a:latin typeface="Comic Sans MS" panose="030F0702030302020204" pitchFamily="66" charset="0"/>
              </a:rPr>
              <a:t>compared to ground state)</a:t>
            </a:r>
            <a:endParaRPr lang="cs-CZ" altLang="cs-CZ" sz="2000" dirty="0">
              <a:latin typeface="Comic Sans MS" panose="030F0702030302020204" pitchFamily="66" charset="0"/>
            </a:endParaRPr>
          </a:p>
        </p:txBody>
      </p:sp>
      <p:grpSp>
        <p:nvGrpSpPr>
          <p:cNvPr id="2" name="Skupina 1">
            <a:extLst>
              <a:ext uri="{FF2B5EF4-FFF2-40B4-BE49-F238E27FC236}">
                <a16:creationId xmlns:a16="http://schemas.microsoft.com/office/drawing/2014/main" id="{6A134826-B9DA-D232-2D84-08377A800761}"/>
              </a:ext>
            </a:extLst>
          </p:cNvPr>
          <p:cNvGrpSpPr/>
          <p:nvPr/>
        </p:nvGrpSpPr>
        <p:grpSpPr>
          <a:xfrm>
            <a:off x="152400" y="3124200"/>
            <a:ext cx="5024158" cy="3157954"/>
            <a:chOff x="228600" y="2438400"/>
            <a:chExt cx="5024158" cy="3157954"/>
          </a:xfrm>
        </p:grpSpPr>
        <p:cxnSp>
          <p:nvCxnSpPr>
            <p:cNvPr id="3" name="Přímá spojnice 2">
              <a:extLst>
                <a:ext uri="{FF2B5EF4-FFF2-40B4-BE49-F238E27FC236}">
                  <a16:creationId xmlns:a16="http://schemas.microsoft.com/office/drawing/2014/main" id="{B522A290-F7B8-7E6A-8935-02FF2ABF27A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170516" y="3886200"/>
              <a:ext cx="1371600" cy="0"/>
            </a:xfrm>
            <a:prstGeom prst="line">
              <a:avLst/>
            </a:prstGeom>
            <a:ln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" name="Přímá spojnice 3">
              <a:extLst>
                <a:ext uri="{FF2B5EF4-FFF2-40B4-BE49-F238E27FC236}">
                  <a16:creationId xmlns:a16="http://schemas.microsoft.com/office/drawing/2014/main" id="{0C374AA7-AD9D-5AF4-75EF-8BA5842838E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170516" y="3429000"/>
              <a:ext cx="1371600" cy="0"/>
            </a:xfrm>
            <a:prstGeom prst="line">
              <a:avLst/>
            </a:prstGeom>
            <a:ln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5" name="TextovéPole 4">
              <a:extLst>
                <a:ext uri="{FF2B5EF4-FFF2-40B4-BE49-F238E27FC236}">
                  <a16:creationId xmlns:a16="http://schemas.microsoft.com/office/drawing/2014/main" id="{D1863DDE-C917-B1E1-C8F5-D88BD141D102}"/>
                </a:ext>
              </a:extLst>
            </p:cNvPr>
            <p:cNvSpPr txBox="1"/>
            <p:nvPr/>
          </p:nvSpPr>
          <p:spPr>
            <a:xfrm>
              <a:off x="336361" y="3655201"/>
              <a:ext cx="9356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0 keV, 6</a:t>
              </a:r>
              <a:r>
                <a:rPr lang="en-US" sz="1600" baseline="30000" dirty="0"/>
                <a:t>+</a:t>
              </a:r>
            </a:p>
          </p:txBody>
        </p:sp>
        <p:sp>
          <p:nvSpPr>
            <p:cNvPr id="6" name="TextovéPole 5">
              <a:extLst>
                <a:ext uri="{FF2B5EF4-FFF2-40B4-BE49-F238E27FC236}">
                  <a16:creationId xmlns:a16="http://schemas.microsoft.com/office/drawing/2014/main" id="{3FC3E825-7242-5D15-842D-DA0E053F689B}"/>
                </a:ext>
              </a:extLst>
            </p:cNvPr>
            <p:cNvSpPr txBox="1"/>
            <p:nvPr/>
          </p:nvSpPr>
          <p:spPr>
            <a:xfrm>
              <a:off x="236765" y="3242846"/>
              <a:ext cx="113483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41 keV, 3</a:t>
              </a:r>
              <a:r>
                <a:rPr lang="en-US" sz="1600" baseline="30000" dirty="0"/>
                <a:t>+</a:t>
              </a:r>
            </a:p>
          </p:txBody>
        </p:sp>
        <p:sp>
          <p:nvSpPr>
            <p:cNvPr id="7" name="TextovéPole 6">
              <a:extLst>
                <a:ext uri="{FF2B5EF4-FFF2-40B4-BE49-F238E27FC236}">
                  <a16:creationId xmlns:a16="http://schemas.microsoft.com/office/drawing/2014/main" id="{7F936342-1CAC-5426-826C-EA3A9C28D460}"/>
                </a:ext>
              </a:extLst>
            </p:cNvPr>
            <p:cNvSpPr txBox="1"/>
            <p:nvPr/>
          </p:nvSpPr>
          <p:spPr>
            <a:xfrm>
              <a:off x="1905000" y="4648200"/>
              <a:ext cx="1427602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dirty="0">
                  <a:solidFill>
                    <a:srgbClr val="0070C0"/>
                  </a:solidFill>
                </a:rPr>
                <a:t>T</a:t>
              </a:r>
              <a:r>
                <a:rPr lang="en-US" sz="1600" baseline="-25000" dirty="0">
                  <a:solidFill>
                    <a:srgbClr val="0070C0"/>
                  </a:solidFill>
                </a:rPr>
                <a:t>1/2</a:t>
              </a:r>
              <a:r>
                <a:rPr lang="en-US" sz="1600" dirty="0">
                  <a:solidFill>
                    <a:srgbClr val="0070C0"/>
                  </a:solidFill>
                </a:rPr>
                <a:t>~20 000y</a:t>
              </a:r>
            </a:p>
          </p:txBody>
        </p:sp>
        <p:sp>
          <p:nvSpPr>
            <p:cNvPr id="8" name="TextovéPole 7">
              <a:extLst>
                <a:ext uri="{FF2B5EF4-FFF2-40B4-BE49-F238E27FC236}">
                  <a16:creationId xmlns:a16="http://schemas.microsoft.com/office/drawing/2014/main" id="{52058655-8BC8-B761-8BEC-7B6BC8F2EA13}"/>
                </a:ext>
              </a:extLst>
            </p:cNvPr>
            <p:cNvSpPr txBox="1"/>
            <p:nvPr/>
          </p:nvSpPr>
          <p:spPr>
            <a:xfrm>
              <a:off x="1459153" y="3080563"/>
              <a:ext cx="1236587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dirty="0">
                  <a:solidFill>
                    <a:srgbClr val="FF0000"/>
                  </a:solidFill>
                </a:rPr>
                <a:t>T</a:t>
              </a:r>
              <a:r>
                <a:rPr lang="en-US" sz="1600" baseline="-25000" dirty="0">
                  <a:solidFill>
                    <a:srgbClr val="FF0000"/>
                  </a:solidFill>
                </a:rPr>
                <a:t>1/2</a:t>
              </a:r>
              <a:r>
                <a:rPr lang="en-US" sz="1600" dirty="0">
                  <a:solidFill>
                    <a:srgbClr val="FF0000"/>
                  </a:solidFill>
                </a:rPr>
                <a:t>~6.263m</a:t>
              </a:r>
            </a:p>
          </p:txBody>
        </p:sp>
        <p:sp>
          <p:nvSpPr>
            <p:cNvPr id="9" name="TextovéPole 8">
              <a:extLst>
                <a:ext uri="{FF2B5EF4-FFF2-40B4-BE49-F238E27FC236}">
                  <a16:creationId xmlns:a16="http://schemas.microsoft.com/office/drawing/2014/main" id="{F5FC8398-555D-C285-C3A3-98749850AEBD}"/>
                </a:ext>
              </a:extLst>
            </p:cNvPr>
            <p:cNvSpPr txBox="1"/>
            <p:nvPr/>
          </p:nvSpPr>
          <p:spPr>
            <a:xfrm>
              <a:off x="2078113" y="4419600"/>
              <a:ext cx="1122287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dirty="0">
                  <a:solidFill>
                    <a:srgbClr val="0070C0"/>
                  </a:solidFill>
                </a:rPr>
                <a:t>100% </a:t>
              </a:r>
              <a:r>
                <a:rPr lang="en-US" sz="1600" dirty="0">
                  <a:solidFill>
                    <a:srgbClr val="0070C0"/>
                  </a:solidFill>
                  <a:latin typeface="Symbol" panose="05050102010706020507" pitchFamily="18" charset="2"/>
                </a:rPr>
                <a:t>b</a:t>
              </a:r>
              <a:r>
                <a:rPr lang="en-US" sz="1600" baseline="30000" dirty="0">
                  <a:solidFill>
                    <a:srgbClr val="0070C0"/>
                  </a:solidFill>
                </a:rPr>
                <a:t>-</a:t>
              </a:r>
            </a:p>
          </p:txBody>
        </p:sp>
        <p:cxnSp>
          <p:nvCxnSpPr>
            <p:cNvPr id="10" name="Přímá spojnice 9">
              <a:extLst>
                <a:ext uri="{FF2B5EF4-FFF2-40B4-BE49-F238E27FC236}">
                  <a16:creationId xmlns:a16="http://schemas.microsoft.com/office/drawing/2014/main" id="{D6449658-0649-FADF-4E59-7BAF34B5863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22000" y="5213826"/>
              <a:ext cx="697872" cy="0"/>
            </a:xfrm>
            <a:prstGeom prst="line">
              <a:avLst/>
            </a:prstGeom>
            <a:ln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TextovéPole 10">
              <a:extLst>
                <a:ext uri="{FF2B5EF4-FFF2-40B4-BE49-F238E27FC236}">
                  <a16:creationId xmlns:a16="http://schemas.microsoft.com/office/drawing/2014/main" id="{D1311150-6BC1-E909-C6A0-AEC25A2AD939}"/>
                </a:ext>
              </a:extLst>
            </p:cNvPr>
            <p:cNvSpPr txBox="1"/>
            <p:nvPr/>
          </p:nvSpPr>
          <p:spPr>
            <a:xfrm>
              <a:off x="4071685" y="4953000"/>
              <a:ext cx="1122288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dirty="0"/>
                <a:t>0 keV,</a:t>
              </a:r>
              <a:r>
                <a:rPr lang="en-US" sz="1600" i="1" dirty="0"/>
                <a:t> </a:t>
              </a:r>
              <a:r>
                <a:rPr lang="en-US" sz="1600" dirty="0"/>
                <a:t>0</a:t>
              </a:r>
              <a:r>
                <a:rPr lang="en-US" sz="1600" baseline="30000" dirty="0"/>
                <a:t>+</a:t>
              </a:r>
            </a:p>
          </p:txBody>
        </p:sp>
        <p:sp>
          <p:nvSpPr>
            <p:cNvPr id="12" name="TextovéPole 11">
              <a:extLst>
                <a:ext uri="{FF2B5EF4-FFF2-40B4-BE49-F238E27FC236}">
                  <a16:creationId xmlns:a16="http://schemas.microsoft.com/office/drawing/2014/main" id="{383FA84B-A084-F496-5629-052880B43157}"/>
                </a:ext>
              </a:extLst>
            </p:cNvPr>
            <p:cNvSpPr txBox="1"/>
            <p:nvPr/>
          </p:nvSpPr>
          <p:spPr>
            <a:xfrm>
              <a:off x="3881159" y="4579554"/>
              <a:ext cx="1371599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dirty="0"/>
                <a:t>871 keV, 2</a:t>
              </a:r>
              <a:r>
                <a:rPr lang="en-US" sz="1600" baseline="30000" dirty="0"/>
                <a:t>+</a:t>
              </a:r>
            </a:p>
          </p:txBody>
        </p:sp>
        <p:sp>
          <p:nvSpPr>
            <p:cNvPr id="13" name="TextovéPole 12">
              <a:extLst>
                <a:ext uri="{FF2B5EF4-FFF2-40B4-BE49-F238E27FC236}">
                  <a16:creationId xmlns:a16="http://schemas.microsoft.com/office/drawing/2014/main" id="{849C0D71-618A-830D-1CEC-A2647B17A3EE}"/>
                </a:ext>
              </a:extLst>
            </p:cNvPr>
            <p:cNvSpPr txBox="1"/>
            <p:nvPr/>
          </p:nvSpPr>
          <p:spPr>
            <a:xfrm>
              <a:off x="3810000" y="4191000"/>
              <a:ext cx="1302430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dirty="0"/>
                <a:t>1574 keV, 4</a:t>
              </a:r>
              <a:r>
                <a:rPr lang="en-US" sz="1600" baseline="30000" dirty="0"/>
                <a:t>+</a:t>
              </a:r>
            </a:p>
          </p:txBody>
        </p:sp>
        <p:sp>
          <p:nvSpPr>
            <p:cNvPr id="14" name="TextovéPole 13">
              <a:extLst>
                <a:ext uri="{FF2B5EF4-FFF2-40B4-BE49-F238E27FC236}">
                  <a16:creationId xmlns:a16="http://schemas.microsoft.com/office/drawing/2014/main" id="{7F6602C3-7E24-2DB4-BBCC-CE59334210F5}"/>
                </a:ext>
              </a:extLst>
            </p:cNvPr>
            <p:cNvSpPr txBox="1"/>
            <p:nvPr/>
          </p:nvSpPr>
          <p:spPr>
            <a:xfrm>
              <a:off x="1423118" y="4919246"/>
              <a:ext cx="1624882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dirty="0"/>
                <a:t>Q(</a:t>
              </a:r>
              <a:r>
                <a:rPr lang="el-GR" sz="1600" dirty="0"/>
                <a:t>β</a:t>
              </a:r>
              <a:r>
                <a:rPr lang="en-US" sz="1600" baseline="30000" dirty="0"/>
                <a:t>-</a:t>
              </a:r>
              <a:r>
                <a:rPr lang="el-GR" sz="1600" dirty="0"/>
                <a:t>)=2045</a:t>
              </a:r>
              <a:r>
                <a:rPr lang="en-US" sz="1600" dirty="0"/>
                <a:t> keV</a:t>
              </a:r>
            </a:p>
          </p:txBody>
        </p:sp>
        <p:cxnSp>
          <p:nvCxnSpPr>
            <p:cNvPr id="15" name="Přímá spojnice se šipkou 14">
              <a:extLst>
                <a:ext uri="{FF2B5EF4-FFF2-40B4-BE49-F238E27FC236}">
                  <a16:creationId xmlns:a16="http://schemas.microsoft.com/office/drawing/2014/main" id="{3B1A0BBC-C0F6-033E-FC9C-D0D3BD7BE2A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573497" y="3448567"/>
              <a:ext cx="626903" cy="1308058"/>
            </a:xfrm>
            <a:prstGeom prst="straightConnector1">
              <a:avLst/>
            </a:prstGeom>
            <a:ln w="41275">
              <a:solidFill>
                <a:srgbClr val="FF0000"/>
              </a:solidFill>
              <a:prstDash val="dash"/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Přímá spojnice se šipkou 15">
              <a:extLst>
                <a:ext uri="{FF2B5EF4-FFF2-40B4-BE49-F238E27FC236}">
                  <a16:creationId xmlns:a16="http://schemas.microsoft.com/office/drawing/2014/main" id="{D410B098-9D00-A5C5-2486-74D9FC634B1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62200" y="3884243"/>
              <a:ext cx="0" cy="535357"/>
            </a:xfrm>
            <a:prstGeom prst="straightConnector1">
              <a:avLst/>
            </a:prstGeom>
            <a:ln>
              <a:solidFill>
                <a:srgbClr val="0070C0"/>
              </a:solidFill>
              <a:prstDash val="dash"/>
              <a:tailEnd type="non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TextovéPole 16">
              <a:extLst>
                <a:ext uri="{FF2B5EF4-FFF2-40B4-BE49-F238E27FC236}">
                  <a16:creationId xmlns:a16="http://schemas.microsoft.com/office/drawing/2014/main" id="{B874EC45-D7CC-F51F-D8C3-F386169F0290}"/>
                </a:ext>
              </a:extLst>
            </p:cNvPr>
            <p:cNvSpPr txBox="1"/>
            <p:nvPr/>
          </p:nvSpPr>
          <p:spPr>
            <a:xfrm>
              <a:off x="3817030" y="3928646"/>
              <a:ext cx="1302430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dirty="0"/>
                <a:t>1864 keV, 2</a:t>
              </a:r>
              <a:r>
                <a:rPr lang="en-US" sz="1600" baseline="30000" dirty="0"/>
                <a:t>+</a:t>
              </a:r>
            </a:p>
          </p:txBody>
        </p:sp>
        <p:cxnSp>
          <p:nvCxnSpPr>
            <p:cNvPr id="18" name="Přímá spojnice 17">
              <a:extLst>
                <a:ext uri="{FF2B5EF4-FFF2-40B4-BE49-F238E27FC236}">
                  <a16:creationId xmlns:a16="http://schemas.microsoft.com/office/drawing/2014/main" id="{0BCD1A84-2CE8-7328-0387-D2A885E0848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22000" y="4800600"/>
              <a:ext cx="697872" cy="0"/>
            </a:xfrm>
            <a:prstGeom prst="line">
              <a:avLst/>
            </a:prstGeom>
            <a:ln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Přímá spojnice 18">
              <a:extLst>
                <a:ext uri="{FF2B5EF4-FFF2-40B4-BE49-F238E27FC236}">
                  <a16:creationId xmlns:a16="http://schemas.microsoft.com/office/drawing/2014/main" id="{B595A436-68A1-33C1-799A-EF6F3C1995F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22000" y="4419600"/>
              <a:ext cx="697872" cy="0"/>
            </a:xfrm>
            <a:prstGeom prst="line">
              <a:avLst/>
            </a:prstGeom>
            <a:ln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Přímá spojnice 19">
              <a:extLst>
                <a:ext uri="{FF2B5EF4-FFF2-40B4-BE49-F238E27FC236}">
                  <a16:creationId xmlns:a16="http://schemas.microsoft.com/office/drawing/2014/main" id="{F174555A-3219-75BB-E14B-F28D46AF710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22000" y="4191000"/>
              <a:ext cx="697872" cy="0"/>
            </a:xfrm>
            <a:prstGeom prst="line">
              <a:avLst/>
            </a:prstGeom>
            <a:ln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Přímá spojnice se šipkou 20">
              <a:extLst>
                <a:ext uri="{FF2B5EF4-FFF2-40B4-BE49-F238E27FC236}">
                  <a16:creationId xmlns:a16="http://schemas.microsoft.com/office/drawing/2014/main" id="{76199A05-C17A-8650-2D9D-805885BBDEB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62200" y="4419600"/>
              <a:ext cx="304800" cy="0"/>
            </a:xfrm>
            <a:prstGeom prst="straightConnector1">
              <a:avLst/>
            </a:prstGeom>
            <a:ln w="19050" cap="flat" cmpd="sng" algn="ctr">
              <a:solidFill>
                <a:srgbClr val="0070C0"/>
              </a:solidFill>
              <a:prstDash val="dash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22" name="Přímá spojnice se šipkou 21">
              <a:extLst>
                <a:ext uri="{FF2B5EF4-FFF2-40B4-BE49-F238E27FC236}">
                  <a16:creationId xmlns:a16="http://schemas.microsoft.com/office/drawing/2014/main" id="{C330A076-5ABB-8C81-44BA-4B0A3CAAD17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600252" y="3448567"/>
              <a:ext cx="607178" cy="963959"/>
            </a:xfrm>
            <a:prstGeom prst="straightConnector1">
              <a:avLst/>
            </a:prstGeom>
            <a:ln>
              <a:solidFill>
                <a:srgbClr val="FF0000"/>
              </a:solidFill>
              <a:prstDash val="sysDot"/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Přímá spojnice se šipkou 22">
              <a:extLst>
                <a:ext uri="{FF2B5EF4-FFF2-40B4-BE49-F238E27FC236}">
                  <a16:creationId xmlns:a16="http://schemas.microsoft.com/office/drawing/2014/main" id="{C1445D58-5C51-194A-A663-A7B39B05C5B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623384" y="3459375"/>
              <a:ext cx="597502" cy="677784"/>
            </a:xfrm>
            <a:prstGeom prst="straightConnector1">
              <a:avLst/>
            </a:prstGeom>
            <a:ln>
              <a:solidFill>
                <a:srgbClr val="FF0000"/>
              </a:solidFill>
              <a:prstDash val="sysDot"/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Přímá spojnice se šipkou 23">
              <a:extLst>
                <a:ext uri="{FF2B5EF4-FFF2-40B4-BE49-F238E27FC236}">
                  <a16:creationId xmlns:a16="http://schemas.microsoft.com/office/drawing/2014/main" id="{0536ADE5-C72D-E1C4-5E0A-25F837A18E9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600200" y="3429000"/>
              <a:ext cx="10357" cy="455243"/>
            </a:xfrm>
            <a:prstGeom prst="straightConnector1">
              <a:avLst/>
            </a:prstGeom>
            <a:ln>
              <a:headEnd type="none"/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5" name="TextovéPole 24">
              <a:extLst>
                <a:ext uri="{FF2B5EF4-FFF2-40B4-BE49-F238E27FC236}">
                  <a16:creationId xmlns:a16="http://schemas.microsoft.com/office/drawing/2014/main" id="{7CACA6BA-785A-88A0-F83E-05F229665E96}"/>
                </a:ext>
              </a:extLst>
            </p:cNvPr>
            <p:cNvSpPr txBox="1"/>
            <p:nvPr/>
          </p:nvSpPr>
          <p:spPr>
            <a:xfrm>
              <a:off x="1600200" y="3429000"/>
              <a:ext cx="959097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dirty="0"/>
                <a:t>~ 99.5%</a:t>
              </a:r>
            </a:p>
          </p:txBody>
        </p:sp>
        <p:sp>
          <p:nvSpPr>
            <p:cNvPr id="26" name="TextovéPole 25">
              <a:extLst>
                <a:ext uri="{FF2B5EF4-FFF2-40B4-BE49-F238E27FC236}">
                  <a16:creationId xmlns:a16="http://schemas.microsoft.com/office/drawing/2014/main" id="{27922161-5343-6F75-24E4-11A4743B064F}"/>
                </a:ext>
              </a:extLst>
            </p:cNvPr>
            <p:cNvSpPr txBox="1"/>
            <p:nvPr/>
          </p:nvSpPr>
          <p:spPr>
            <a:xfrm>
              <a:off x="2694516" y="3276600"/>
              <a:ext cx="734484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dirty="0">
                  <a:solidFill>
                    <a:srgbClr val="FF0000"/>
                  </a:solidFill>
                </a:rPr>
                <a:t>~0.5%</a:t>
              </a:r>
            </a:p>
          </p:txBody>
        </p:sp>
        <p:cxnSp>
          <p:nvCxnSpPr>
            <p:cNvPr id="27" name="Přímá spojnice se šipkou 26">
              <a:extLst>
                <a:ext uri="{FF2B5EF4-FFF2-40B4-BE49-F238E27FC236}">
                  <a16:creationId xmlns:a16="http://schemas.microsoft.com/office/drawing/2014/main" id="{4CCB4CA7-326C-2FB1-9A91-6B4F2C88A22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371600" y="3886200"/>
              <a:ext cx="16521" cy="1346195"/>
            </a:xfrm>
            <a:prstGeom prst="straightConnector1">
              <a:avLst/>
            </a:prstGeom>
            <a:ln>
              <a:prstDash val="sysDot"/>
              <a:headEnd type="stealth" w="lg" len="lg"/>
              <a:tailEnd type="stealth" w="lg" len="lg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8" name="TextovéPole 27">
              <a:extLst>
                <a:ext uri="{FF2B5EF4-FFF2-40B4-BE49-F238E27FC236}">
                  <a16:creationId xmlns:a16="http://schemas.microsoft.com/office/drawing/2014/main" id="{13947DB4-4434-AF66-62A3-F8DFFD6162EF}"/>
                </a:ext>
              </a:extLst>
            </p:cNvPr>
            <p:cNvSpPr txBox="1"/>
            <p:nvPr/>
          </p:nvSpPr>
          <p:spPr>
            <a:xfrm>
              <a:off x="1731887" y="3852446"/>
              <a:ext cx="706513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b="1" baseline="30000" dirty="0"/>
                <a:t>94</a:t>
              </a:r>
              <a:r>
                <a:rPr lang="en-US" sz="1600" b="1" dirty="0"/>
                <a:t>Nb</a:t>
              </a:r>
              <a:endParaRPr lang="en-US" sz="1600" b="1" baseline="30000" dirty="0"/>
            </a:p>
          </p:txBody>
        </p:sp>
        <p:sp>
          <p:nvSpPr>
            <p:cNvPr id="29" name="TextovéPole 28">
              <a:extLst>
                <a:ext uri="{FF2B5EF4-FFF2-40B4-BE49-F238E27FC236}">
                  <a16:creationId xmlns:a16="http://schemas.microsoft.com/office/drawing/2014/main" id="{EF5E8B13-8F8B-E1CE-F6BC-38A7B9EF5B77}"/>
                </a:ext>
              </a:extLst>
            </p:cNvPr>
            <p:cNvSpPr txBox="1"/>
            <p:nvPr/>
          </p:nvSpPr>
          <p:spPr>
            <a:xfrm>
              <a:off x="3276600" y="5257800"/>
              <a:ext cx="706513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b="1" baseline="30000" dirty="0"/>
                <a:t>94</a:t>
              </a:r>
              <a:r>
                <a:rPr lang="en-US" sz="1600" b="1" dirty="0"/>
                <a:t>Mo</a:t>
              </a:r>
              <a:endParaRPr lang="en-US" sz="1600" b="1" baseline="30000" dirty="0"/>
            </a:p>
          </p:txBody>
        </p:sp>
        <p:cxnSp>
          <p:nvCxnSpPr>
            <p:cNvPr id="30" name="Přímá spojnice 29">
              <a:extLst>
                <a:ext uri="{FF2B5EF4-FFF2-40B4-BE49-F238E27FC236}">
                  <a16:creationId xmlns:a16="http://schemas.microsoft.com/office/drawing/2014/main" id="{7DE95BFB-D671-5371-C57F-9E1DC947EA0C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371600" y="5220000"/>
              <a:ext cx="1752600" cy="8348"/>
            </a:xfrm>
            <a:prstGeom prst="line">
              <a:avLst/>
            </a:prstGeom>
            <a:ln>
              <a:prstDash val="sysDot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Přímá spojnice 30">
              <a:extLst>
                <a:ext uri="{FF2B5EF4-FFF2-40B4-BE49-F238E27FC236}">
                  <a16:creationId xmlns:a16="http://schemas.microsoft.com/office/drawing/2014/main" id="{C9F7B92C-078F-6E58-6DBF-05B8DD2E930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170000" y="3124200"/>
              <a:ext cx="1371600" cy="0"/>
            </a:xfrm>
            <a:prstGeom prst="line">
              <a:avLst/>
            </a:prstGeom>
            <a:ln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2" name="TextovéPole 31">
              <a:extLst>
                <a:ext uri="{FF2B5EF4-FFF2-40B4-BE49-F238E27FC236}">
                  <a16:creationId xmlns:a16="http://schemas.microsoft.com/office/drawing/2014/main" id="{A76F45FE-89C8-A0AF-A701-094BEEC7CA84}"/>
                </a:ext>
              </a:extLst>
            </p:cNvPr>
            <p:cNvSpPr txBox="1"/>
            <p:nvPr/>
          </p:nvSpPr>
          <p:spPr>
            <a:xfrm>
              <a:off x="228600" y="2938046"/>
              <a:ext cx="113483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59 keV, 4</a:t>
              </a:r>
              <a:r>
                <a:rPr lang="en-US" sz="1600" baseline="30000" dirty="0"/>
                <a:t>+</a:t>
              </a:r>
            </a:p>
          </p:txBody>
        </p:sp>
        <p:cxnSp>
          <p:nvCxnSpPr>
            <p:cNvPr id="33" name="Přímá spojnice 32">
              <a:extLst>
                <a:ext uri="{FF2B5EF4-FFF2-40B4-BE49-F238E27FC236}">
                  <a16:creationId xmlns:a16="http://schemas.microsoft.com/office/drawing/2014/main" id="{15581AC6-DC70-C2E0-45A9-06062895653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170000" y="2895600"/>
              <a:ext cx="1371600" cy="0"/>
            </a:xfrm>
            <a:prstGeom prst="line">
              <a:avLst/>
            </a:prstGeom>
            <a:ln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4" name="TextovéPole 33">
              <a:extLst>
                <a:ext uri="{FF2B5EF4-FFF2-40B4-BE49-F238E27FC236}">
                  <a16:creationId xmlns:a16="http://schemas.microsoft.com/office/drawing/2014/main" id="{2501228B-5368-4943-2CD6-BE5E21549B4F}"/>
                </a:ext>
              </a:extLst>
            </p:cNvPr>
            <p:cNvSpPr txBox="1"/>
            <p:nvPr/>
          </p:nvSpPr>
          <p:spPr>
            <a:xfrm>
              <a:off x="228600" y="2667000"/>
              <a:ext cx="113483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79 keV, 7</a:t>
              </a:r>
              <a:r>
                <a:rPr lang="en-US" sz="1600" baseline="30000" dirty="0"/>
                <a:t>+</a:t>
              </a:r>
            </a:p>
          </p:txBody>
        </p:sp>
        <p:cxnSp>
          <p:nvCxnSpPr>
            <p:cNvPr id="35" name="Přímá spojnice 34">
              <a:extLst>
                <a:ext uri="{FF2B5EF4-FFF2-40B4-BE49-F238E27FC236}">
                  <a16:creationId xmlns:a16="http://schemas.microsoft.com/office/drawing/2014/main" id="{879CE762-D9C2-DAE5-8A84-8B81795E5DB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170000" y="2590800"/>
              <a:ext cx="1371600" cy="0"/>
            </a:xfrm>
            <a:prstGeom prst="line">
              <a:avLst/>
            </a:prstGeom>
            <a:ln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Přímá spojnice 35">
              <a:extLst>
                <a:ext uri="{FF2B5EF4-FFF2-40B4-BE49-F238E27FC236}">
                  <a16:creationId xmlns:a16="http://schemas.microsoft.com/office/drawing/2014/main" id="{8A6A7C16-33AF-C017-5571-2562CCE1ECE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170000" y="2514600"/>
              <a:ext cx="1371600" cy="0"/>
            </a:xfrm>
            <a:prstGeom prst="line">
              <a:avLst/>
            </a:prstGeom>
            <a:ln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Přímá spojnice 36">
              <a:extLst>
                <a:ext uri="{FF2B5EF4-FFF2-40B4-BE49-F238E27FC236}">
                  <a16:creationId xmlns:a16="http://schemas.microsoft.com/office/drawing/2014/main" id="{9CC4004B-1757-82A7-6BF1-A0349B3C9A1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170000" y="2438400"/>
              <a:ext cx="1371600" cy="0"/>
            </a:xfrm>
            <a:prstGeom prst="line">
              <a:avLst/>
            </a:prstGeom>
            <a:ln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8" name="Rectangle 3">
            <a:extLst>
              <a:ext uri="{FF2B5EF4-FFF2-40B4-BE49-F238E27FC236}">
                <a16:creationId xmlns:a16="http://schemas.microsoft.com/office/drawing/2014/main" id="{C44D92C4-ACF1-5BA3-FD80-53F84AB50E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77301" y="2525485"/>
            <a:ext cx="269925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cs-CZ" sz="2000" b="1" dirty="0">
                <a:latin typeface="Comic Sans MS" panose="030F0702030302020204" pitchFamily="66" charset="0"/>
              </a:rPr>
              <a:t>Situation in a star:</a:t>
            </a:r>
            <a:endParaRPr lang="cs-CZ" altLang="cs-CZ" sz="2000" b="1" dirty="0">
              <a:latin typeface="Comic Sans MS" panose="030F0702030302020204" pitchFamily="66" charset="0"/>
            </a:endParaRPr>
          </a:p>
        </p:txBody>
      </p:sp>
      <p:sp>
        <p:nvSpPr>
          <p:cNvPr id="39" name="Rectangle 3">
            <a:extLst>
              <a:ext uri="{FF2B5EF4-FFF2-40B4-BE49-F238E27FC236}">
                <a16:creationId xmlns:a16="http://schemas.microsoft.com/office/drawing/2014/main" id="{2EAE684B-5C9D-AC83-895D-A89EB658F2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57800" y="3886200"/>
            <a:ext cx="3428999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altLang="cs-CZ" sz="1800" dirty="0" err="1">
                <a:latin typeface="Comic Sans MS" panose="030F0702030302020204" pitchFamily="66" charset="0"/>
              </a:rPr>
              <a:t>Population</a:t>
            </a:r>
            <a:r>
              <a:rPr lang="cs-CZ" altLang="cs-CZ" sz="1800" dirty="0">
                <a:latin typeface="Comic Sans MS" panose="030F0702030302020204" pitchFamily="66" charset="0"/>
              </a:rPr>
              <a:t> </a:t>
            </a:r>
            <a:r>
              <a:rPr lang="cs-CZ" altLang="cs-CZ" sz="1800" dirty="0" err="1">
                <a:latin typeface="Comic Sans MS" panose="030F0702030302020204" pitchFamily="66" charset="0"/>
              </a:rPr>
              <a:t>of</a:t>
            </a:r>
            <a:r>
              <a:rPr lang="cs-CZ" altLang="cs-CZ" sz="1800" dirty="0">
                <a:latin typeface="Comic Sans MS" panose="030F0702030302020204" pitchFamily="66" charset="0"/>
              </a:rPr>
              <a:t> isomer:</a:t>
            </a:r>
          </a:p>
          <a:p>
            <a:pPr marL="0" indent="0">
              <a:buNone/>
            </a:pPr>
            <a:r>
              <a:rPr lang="en-US" altLang="cs-CZ" sz="1800" dirty="0" err="1">
                <a:latin typeface="Comic Sans MS" panose="030F0702030302020204" pitchFamily="66" charset="0"/>
              </a:rPr>
              <a:t>kT</a:t>
            </a:r>
            <a:r>
              <a:rPr lang="en-US" altLang="cs-CZ" sz="1800" dirty="0">
                <a:latin typeface="Comic Sans MS" panose="030F0702030302020204" pitchFamily="66" charset="0"/>
              </a:rPr>
              <a:t> = 8 keV: P(41 keV) ~ 0.3%</a:t>
            </a:r>
          </a:p>
          <a:p>
            <a:pPr marL="0" indent="0">
              <a:buNone/>
            </a:pPr>
            <a:r>
              <a:rPr lang="en-US" altLang="cs-CZ" sz="1800" dirty="0" err="1">
                <a:latin typeface="Comic Sans MS" panose="030F0702030302020204" pitchFamily="66" charset="0"/>
              </a:rPr>
              <a:t>kT</a:t>
            </a:r>
            <a:r>
              <a:rPr lang="en-US" altLang="cs-CZ" sz="1800" dirty="0">
                <a:latin typeface="Comic Sans MS" panose="030F0702030302020204" pitchFamily="66" charset="0"/>
              </a:rPr>
              <a:t> = 25 keV: P(41 keV) ~ 9.5%</a:t>
            </a:r>
          </a:p>
          <a:p>
            <a:pPr marL="0" indent="0">
              <a:buNone/>
            </a:pPr>
            <a:endParaRPr lang="en-US" altLang="cs-CZ" sz="1800" dirty="0"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en-US" altLang="cs-CZ" sz="1800" dirty="0"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cs-CZ" altLang="cs-CZ" sz="1800" b="1" dirty="0">
              <a:latin typeface="Comic Sans MS" panose="030F0702030302020204" pitchFamily="66" charset="0"/>
            </a:endParaRPr>
          </a:p>
        </p:txBody>
      </p:sp>
      <p:sp>
        <p:nvSpPr>
          <p:cNvPr id="40" name="Rectangle 3">
            <a:extLst>
              <a:ext uri="{FF2B5EF4-FFF2-40B4-BE49-F238E27FC236}">
                <a16:creationId xmlns:a16="http://schemas.microsoft.com/office/drawing/2014/main" id="{546D5891-5CAD-1473-0CB2-1E638717E7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57800" y="3048000"/>
            <a:ext cx="4114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cs-CZ" sz="1800" dirty="0">
                <a:latin typeface="Comic Sans MS" panose="030F0702030302020204" pitchFamily="66" charset="0"/>
              </a:rPr>
              <a:t>T</a:t>
            </a:r>
            <a:r>
              <a:rPr lang="en-US" altLang="cs-CZ" sz="1800" baseline="-25000" dirty="0">
                <a:latin typeface="Comic Sans MS" panose="030F0702030302020204" pitchFamily="66" charset="0"/>
              </a:rPr>
              <a:t>1/2</a:t>
            </a:r>
            <a:r>
              <a:rPr lang="en-US" altLang="cs-CZ" sz="1800" dirty="0">
                <a:latin typeface="Comic Sans MS" panose="030F0702030302020204" pitchFamily="66" charset="0"/>
              </a:rPr>
              <a:t> (41 keV) against </a:t>
            </a:r>
            <a:r>
              <a:rPr lang="en-US" altLang="cs-CZ" sz="1800" dirty="0">
                <a:latin typeface="Symbol" panose="05050102010706020507" pitchFamily="18" charset="2"/>
              </a:rPr>
              <a:t>b</a:t>
            </a:r>
            <a:r>
              <a:rPr lang="en-US" altLang="cs-CZ" sz="1800" dirty="0">
                <a:latin typeface="Comic Sans MS" panose="030F0702030302020204" pitchFamily="66" charset="0"/>
              </a:rPr>
              <a:t> decay: </a:t>
            </a:r>
            <a:br>
              <a:rPr lang="en-US" altLang="cs-CZ" sz="1800" dirty="0">
                <a:latin typeface="Comic Sans MS" panose="030F0702030302020204" pitchFamily="66" charset="0"/>
              </a:rPr>
            </a:br>
            <a:r>
              <a:rPr lang="en-US" altLang="cs-CZ" sz="1800" dirty="0">
                <a:latin typeface="Comic Sans MS" panose="030F0702030302020204" pitchFamily="66" charset="0"/>
              </a:rPr>
              <a:t>~ 21 h</a:t>
            </a:r>
            <a:endParaRPr lang="cs-CZ" altLang="cs-CZ" sz="1800" b="1" dirty="0">
              <a:latin typeface="Comic Sans MS" panose="030F0702030302020204" pitchFamily="66" charset="0"/>
            </a:endParaRPr>
          </a:p>
        </p:txBody>
      </p:sp>
      <p:sp>
        <p:nvSpPr>
          <p:cNvPr id="41" name="Rectangle 3">
            <a:extLst>
              <a:ext uri="{FF2B5EF4-FFF2-40B4-BE49-F238E27FC236}">
                <a16:creationId xmlns:a16="http://schemas.microsoft.com/office/drawing/2014/main" id="{19C59622-83BD-07F1-D938-5A893864E2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93243" y="5265354"/>
            <a:ext cx="3622157" cy="90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cs-CZ" sz="1800" dirty="0">
                <a:latin typeface="Comic Sans MS" panose="030F0702030302020204" pitchFamily="66" charset="0"/>
              </a:rPr>
              <a:t>Lifetime (against </a:t>
            </a:r>
            <a:r>
              <a:rPr lang="en-US" altLang="cs-CZ" sz="1800" dirty="0">
                <a:latin typeface="Symbol" panose="05050102010706020507" pitchFamily="18" charset="2"/>
              </a:rPr>
              <a:t>b</a:t>
            </a:r>
            <a:r>
              <a:rPr lang="en-US" altLang="cs-CZ" sz="1800" dirty="0">
                <a:latin typeface="Comic Sans MS" panose="030F0702030302020204" pitchFamily="66" charset="0"/>
              </a:rPr>
              <a:t> decay):</a:t>
            </a:r>
          </a:p>
          <a:p>
            <a:pPr marL="0" indent="0">
              <a:buNone/>
            </a:pPr>
            <a:r>
              <a:rPr lang="en-US" altLang="cs-CZ" sz="1800" dirty="0">
                <a:latin typeface="Comic Sans MS" panose="030F0702030302020204" pitchFamily="66" charset="0"/>
              </a:rPr>
              <a:t>T</a:t>
            </a:r>
            <a:r>
              <a:rPr lang="en-US" altLang="cs-CZ" sz="1800" baseline="-25000" dirty="0">
                <a:latin typeface="Comic Sans MS" panose="030F0702030302020204" pitchFamily="66" charset="0"/>
              </a:rPr>
              <a:t>1/2</a:t>
            </a:r>
            <a:r>
              <a:rPr lang="en-US" altLang="cs-CZ" sz="1800" dirty="0">
                <a:latin typeface="Comic Sans MS" panose="030F0702030302020204" pitchFamily="66" charset="0"/>
              </a:rPr>
              <a:t> (</a:t>
            </a:r>
            <a:r>
              <a:rPr lang="en-US" altLang="cs-CZ" sz="1800" baseline="30000" dirty="0">
                <a:latin typeface="Comic Sans MS" panose="030F0702030302020204" pitchFamily="66" charset="0"/>
              </a:rPr>
              <a:t>94</a:t>
            </a:r>
            <a:r>
              <a:rPr lang="en-US" altLang="cs-CZ" sz="1800" dirty="0">
                <a:latin typeface="Comic Sans MS" panose="030F0702030302020204" pitchFamily="66" charset="0"/>
              </a:rPr>
              <a:t>Nb, </a:t>
            </a:r>
            <a:r>
              <a:rPr lang="en-US" altLang="cs-CZ" sz="1800" dirty="0" err="1">
                <a:latin typeface="Comic Sans MS" panose="030F0702030302020204" pitchFamily="66" charset="0"/>
              </a:rPr>
              <a:t>kT</a:t>
            </a:r>
            <a:r>
              <a:rPr lang="en-US" altLang="cs-CZ" sz="1800" dirty="0">
                <a:latin typeface="Comic Sans MS" panose="030F0702030302020204" pitchFamily="66" charset="0"/>
              </a:rPr>
              <a:t>= 8 keV) : ~ 270 d</a:t>
            </a:r>
          </a:p>
          <a:p>
            <a:pPr marL="0" indent="0">
              <a:buNone/>
            </a:pPr>
            <a:r>
              <a:rPr lang="en-US" altLang="cs-CZ" sz="1800" dirty="0">
                <a:latin typeface="Comic Sans MS" panose="030F0702030302020204" pitchFamily="66" charset="0"/>
              </a:rPr>
              <a:t>T</a:t>
            </a:r>
            <a:r>
              <a:rPr lang="en-US" altLang="cs-CZ" sz="1800" baseline="-25000" dirty="0">
                <a:latin typeface="Comic Sans MS" panose="030F0702030302020204" pitchFamily="66" charset="0"/>
              </a:rPr>
              <a:t>1/2</a:t>
            </a:r>
            <a:r>
              <a:rPr lang="en-US" altLang="cs-CZ" sz="1800" dirty="0">
                <a:latin typeface="Comic Sans MS" panose="030F0702030302020204" pitchFamily="66" charset="0"/>
              </a:rPr>
              <a:t> (</a:t>
            </a:r>
            <a:r>
              <a:rPr lang="en-US" altLang="cs-CZ" sz="1800" baseline="30000" dirty="0">
                <a:latin typeface="Comic Sans MS" panose="030F0702030302020204" pitchFamily="66" charset="0"/>
              </a:rPr>
              <a:t>94</a:t>
            </a:r>
            <a:r>
              <a:rPr lang="en-US" altLang="cs-CZ" sz="1800" dirty="0">
                <a:latin typeface="Comic Sans MS" panose="030F0702030302020204" pitchFamily="66" charset="0"/>
              </a:rPr>
              <a:t>Nb, </a:t>
            </a:r>
            <a:r>
              <a:rPr lang="en-US" altLang="cs-CZ" sz="1800" dirty="0" err="1">
                <a:latin typeface="Comic Sans MS" panose="030F0702030302020204" pitchFamily="66" charset="0"/>
              </a:rPr>
              <a:t>kT</a:t>
            </a:r>
            <a:r>
              <a:rPr lang="en-US" altLang="cs-CZ" sz="1800" dirty="0">
                <a:latin typeface="Comic Sans MS" panose="030F0702030302020204" pitchFamily="66" charset="0"/>
              </a:rPr>
              <a:t>= 25 keV) : ~ 10 d</a:t>
            </a:r>
            <a:endParaRPr lang="cs-CZ" altLang="cs-CZ" sz="1800" b="1" dirty="0">
              <a:latin typeface="Comic Sans MS" panose="030F0702030302020204" pitchFamily="66" charset="0"/>
            </a:endParaRPr>
          </a:p>
        </p:txBody>
      </p:sp>
      <p:sp>
        <p:nvSpPr>
          <p:cNvPr id="43" name="Rectangle 3">
            <a:extLst>
              <a:ext uri="{FF2B5EF4-FFF2-40B4-BE49-F238E27FC236}">
                <a16:creationId xmlns:a16="http://schemas.microsoft.com/office/drawing/2014/main" id="{AF64E242-D57E-F7BA-25DA-2CAF794BAA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" y="2495393"/>
            <a:ext cx="2133600" cy="476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cs-CZ" sz="2000" dirty="0">
                <a:latin typeface="Comic Sans MS" panose="030F0702030302020204" pitchFamily="66" charset="0"/>
              </a:rPr>
              <a:t>Example (</a:t>
            </a:r>
            <a:r>
              <a:rPr lang="en-US" altLang="cs-CZ" sz="2000" baseline="30000" dirty="0">
                <a:latin typeface="Comic Sans MS" panose="030F0702030302020204" pitchFamily="66" charset="0"/>
              </a:rPr>
              <a:t>94</a:t>
            </a:r>
            <a:r>
              <a:rPr lang="en-US" altLang="cs-CZ" sz="2000" dirty="0">
                <a:latin typeface="Comic Sans MS" panose="030F0702030302020204" pitchFamily="66" charset="0"/>
              </a:rPr>
              <a:t>Nb):</a:t>
            </a:r>
            <a:endParaRPr lang="cs-CZ" altLang="cs-CZ" sz="2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14702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46FCA5-E31A-C294-88F0-6FACB508BB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Zástupný symbol pro datum 4">
            <a:extLst>
              <a:ext uri="{FF2B5EF4-FFF2-40B4-BE49-F238E27FC236}">
                <a16:creationId xmlns:a16="http://schemas.microsoft.com/office/drawing/2014/main" id="{7267A525-30DA-9579-53EF-43AE99541D56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cs-CZ" sz="1400">
                <a:solidFill>
                  <a:srgbClr val="0033CC"/>
                </a:solidFill>
                <a:latin typeface="Comic Sans MS" panose="030F0702030302020204" pitchFamily="66" charset="0"/>
              </a:rPr>
              <a:t>ÚČJF MFF / Hejnice, 10.4.2026</a:t>
            </a:r>
            <a:endParaRPr kumimoji="0" lang="en-CA" altLang="cs-CZ" sz="1400">
              <a:solidFill>
                <a:srgbClr val="0033CC"/>
              </a:solidFill>
              <a:latin typeface="Comic Sans MS" panose="030F0702030302020204" pitchFamily="66" charset="0"/>
            </a:endParaRPr>
          </a:p>
        </p:txBody>
      </p:sp>
      <p:sp>
        <p:nvSpPr>
          <p:cNvPr id="41987" name="Rectangle 2">
            <a:extLst>
              <a:ext uri="{FF2B5EF4-FFF2-40B4-BE49-F238E27FC236}">
                <a16:creationId xmlns:a16="http://schemas.microsoft.com/office/drawing/2014/main" id="{F1A5266E-971A-36B9-4C40-324750F893B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cs-CZ" dirty="0">
                <a:latin typeface="Symbol" panose="05050102010706020507" pitchFamily="18" charset="2"/>
              </a:rPr>
              <a:t>b</a:t>
            </a:r>
            <a:r>
              <a:rPr lang="en-US" altLang="cs-CZ" dirty="0">
                <a:latin typeface="Comic Sans MS" panose="030F0702030302020204" pitchFamily="66" charset="0"/>
              </a:rPr>
              <a:t>-decays – example of </a:t>
            </a:r>
            <a:r>
              <a:rPr lang="en-US" altLang="cs-CZ" baseline="30000" dirty="0">
                <a:latin typeface="Comic Sans MS" panose="030F0702030302020204" pitchFamily="66" charset="0"/>
              </a:rPr>
              <a:t>94</a:t>
            </a:r>
            <a:r>
              <a:rPr lang="en-US" altLang="cs-CZ" dirty="0">
                <a:latin typeface="Comic Sans MS" panose="030F0702030302020204" pitchFamily="66" charset="0"/>
              </a:rPr>
              <a:t>Nb</a:t>
            </a:r>
            <a:endParaRPr lang="cs-CZ" altLang="cs-CZ" dirty="0">
              <a:latin typeface="Comic Sans MS" panose="030F0702030302020204" pitchFamily="66" charset="0"/>
            </a:endParaRPr>
          </a:p>
        </p:txBody>
      </p:sp>
      <p:sp>
        <p:nvSpPr>
          <p:cNvPr id="41988" name="Rectangle 3">
            <a:extLst>
              <a:ext uri="{FF2B5EF4-FFF2-40B4-BE49-F238E27FC236}">
                <a16:creationId xmlns:a16="http://schemas.microsoft.com/office/drawing/2014/main" id="{E9380646-B9D6-6107-4EE4-79A846EE8A87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914400"/>
            <a:ext cx="8610600" cy="2286000"/>
          </a:xfrm>
        </p:spPr>
        <p:txBody>
          <a:bodyPr/>
          <a:lstStyle/>
          <a:p>
            <a:r>
              <a:rPr lang="en-US" altLang="cs-CZ" sz="2000" dirty="0">
                <a:latin typeface="Comic Sans MS" panose="030F0702030302020204" pitchFamily="66" charset="0"/>
              </a:rPr>
              <a:t>In addition, nuclei can be in e</a:t>
            </a:r>
            <a:r>
              <a:rPr lang="cs-CZ" altLang="cs-CZ" sz="2000" dirty="0" err="1">
                <a:latin typeface="Comic Sans MS" panose="030F0702030302020204" pitchFamily="66" charset="0"/>
              </a:rPr>
              <a:t>xcit</a:t>
            </a:r>
            <a:r>
              <a:rPr lang="en-US" altLang="cs-CZ" sz="2000" dirty="0">
                <a:latin typeface="Comic Sans MS" panose="030F0702030302020204" pitchFamily="66" charset="0"/>
              </a:rPr>
              <a:t>ed</a:t>
            </a:r>
            <a:r>
              <a:rPr lang="cs-CZ" altLang="cs-CZ" sz="2000" dirty="0">
                <a:latin typeface="Comic Sans MS" panose="030F0702030302020204" pitchFamily="66" charset="0"/>
              </a:rPr>
              <a:t> sta</a:t>
            </a:r>
            <a:r>
              <a:rPr lang="en-US" altLang="cs-CZ" sz="2000" dirty="0" err="1">
                <a:latin typeface="Comic Sans MS" panose="030F0702030302020204" pitchFamily="66" charset="0"/>
              </a:rPr>
              <a:t>tes</a:t>
            </a:r>
            <a:r>
              <a:rPr lang="cs-CZ" altLang="cs-CZ" sz="2000" dirty="0">
                <a:latin typeface="Comic Sans MS" panose="030F0702030302020204" pitchFamily="66" charset="0"/>
              </a:rPr>
              <a:t> </a:t>
            </a:r>
            <a:r>
              <a:rPr lang="en-US" altLang="cs-CZ" sz="2000" dirty="0">
                <a:latin typeface="Comic Sans MS" panose="030F0702030302020204" pitchFamily="66" charset="0"/>
              </a:rPr>
              <a:t>(</a:t>
            </a:r>
            <a:r>
              <a:rPr lang="cs-CZ" altLang="cs-CZ" sz="2000" dirty="0" err="1">
                <a:latin typeface="Comic Sans MS" panose="030F0702030302020204" pitchFamily="66" charset="0"/>
              </a:rPr>
              <a:t>excita</a:t>
            </a:r>
            <a:r>
              <a:rPr lang="en-US" altLang="cs-CZ" sz="2000" dirty="0" err="1">
                <a:latin typeface="Comic Sans MS" panose="030F0702030302020204" pitchFamily="66" charset="0"/>
              </a:rPr>
              <a:t>tion</a:t>
            </a:r>
            <a:r>
              <a:rPr lang="en-US" altLang="cs-CZ" sz="2000" dirty="0">
                <a:latin typeface="Comic Sans MS" panose="030F0702030302020204" pitchFamily="66" charset="0"/>
              </a:rPr>
              <a:t> via</a:t>
            </a:r>
            <a:r>
              <a:rPr lang="cs-CZ" altLang="cs-CZ" sz="2000" dirty="0">
                <a:latin typeface="Comic Sans MS" panose="030F0702030302020204" pitchFamily="66" charset="0"/>
              </a:rPr>
              <a:t> </a:t>
            </a:r>
            <a:r>
              <a:rPr lang="en-US" altLang="cs-CZ" sz="2000" dirty="0">
                <a:latin typeface="Symbol" panose="05050102010706020507" pitchFamily="18" charset="2"/>
              </a:rPr>
              <a:t>g</a:t>
            </a:r>
            <a:r>
              <a:rPr lang="en-US" altLang="cs-CZ" sz="2000" dirty="0">
                <a:latin typeface="Comic Sans MS" panose="030F0702030302020204" pitchFamily="66" charset="0"/>
              </a:rPr>
              <a:t>)</a:t>
            </a:r>
            <a:r>
              <a:rPr lang="cs-CZ" altLang="cs-CZ" sz="2000" dirty="0">
                <a:latin typeface="Comic Sans MS" panose="030F0702030302020204" pitchFamily="66" charset="0"/>
              </a:rPr>
              <a:t> </a:t>
            </a:r>
            <a:r>
              <a:rPr lang="en-US" altLang="cs-CZ" sz="2000" dirty="0">
                <a:latin typeface="Comic Sans MS" panose="030F0702030302020204" pitchFamily="66" charset="0"/>
              </a:rPr>
              <a:t>in stars</a:t>
            </a:r>
            <a:r>
              <a:rPr lang="cs-CZ" altLang="cs-CZ" sz="2000" dirty="0">
                <a:latin typeface="Comic Sans MS" panose="030F0702030302020204" pitchFamily="66" charset="0"/>
              </a:rPr>
              <a:t> </a:t>
            </a:r>
            <a:br>
              <a:rPr lang="en-US" altLang="cs-CZ" sz="2000" dirty="0">
                <a:latin typeface="Comic Sans MS" panose="030F0702030302020204" pitchFamily="66" charset="0"/>
              </a:rPr>
            </a:br>
            <a:r>
              <a:rPr lang="en-US" altLang="cs-CZ" sz="2000" dirty="0">
                <a:latin typeface="Comic Sans MS" panose="030F0702030302020204" pitchFamily="66" charset="0"/>
                <a:sym typeface="Symbol" panose="05050102010706020507" pitchFamily="18" charset="2"/>
              </a:rPr>
              <a:t></a:t>
            </a:r>
            <a:r>
              <a:rPr lang="en-US" altLang="cs-CZ" sz="2000" dirty="0">
                <a:latin typeface="Comic Sans MS" panose="030F0702030302020204" pitchFamily="66" charset="0"/>
              </a:rPr>
              <a:t> may drastically change their T</a:t>
            </a:r>
            <a:r>
              <a:rPr lang="en-US" altLang="cs-CZ" sz="2000" baseline="-25000" dirty="0">
                <a:latin typeface="Comic Sans MS" panose="030F0702030302020204" pitchFamily="66" charset="0"/>
              </a:rPr>
              <a:t>1/2</a:t>
            </a:r>
            <a:r>
              <a:rPr lang="cs-CZ" altLang="cs-CZ" sz="2000" dirty="0">
                <a:latin typeface="Comic Sans MS" panose="030F0702030302020204" pitchFamily="66" charset="0"/>
              </a:rPr>
              <a:t> </a:t>
            </a:r>
            <a:br>
              <a:rPr lang="en-US" altLang="cs-CZ" sz="2000" dirty="0">
                <a:latin typeface="Comic Sans MS" panose="030F0702030302020204" pitchFamily="66" charset="0"/>
              </a:rPr>
            </a:br>
            <a:r>
              <a:rPr lang="en-US" altLang="cs-CZ" sz="2000" dirty="0">
                <a:latin typeface="Comic Sans MS" panose="030F0702030302020204" pitchFamily="66" charset="0"/>
              </a:rPr>
              <a:t>(due to selection rules for </a:t>
            </a:r>
            <a:r>
              <a:rPr lang="cs-CZ" altLang="cs-CZ" sz="2000" dirty="0">
                <a:latin typeface="Symbol" panose="05050102010706020507" pitchFamily="18" charset="2"/>
              </a:rPr>
              <a:t>b</a:t>
            </a:r>
            <a:r>
              <a:rPr lang="cs-CZ" altLang="cs-CZ" sz="2000" dirty="0">
                <a:latin typeface="Comic Sans MS" panose="030F0702030302020204" pitchFamily="66" charset="0"/>
              </a:rPr>
              <a:t>-</a:t>
            </a:r>
            <a:r>
              <a:rPr lang="en-US" altLang="cs-CZ" sz="2000" dirty="0">
                <a:latin typeface="Comic Sans MS" panose="030F0702030302020204" pitchFamily="66" charset="0"/>
              </a:rPr>
              <a:t>decays T</a:t>
            </a:r>
            <a:r>
              <a:rPr lang="en-US" altLang="cs-CZ" sz="2000" baseline="-25000" dirty="0">
                <a:latin typeface="Comic Sans MS" panose="030F0702030302020204" pitchFamily="66" charset="0"/>
              </a:rPr>
              <a:t>1/2</a:t>
            </a:r>
            <a:r>
              <a:rPr lang="cs-CZ" altLang="cs-CZ" sz="2000" dirty="0">
                <a:latin typeface="Comic Sans MS" panose="030F0702030302020204" pitchFamily="66" charset="0"/>
              </a:rPr>
              <a:t> </a:t>
            </a:r>
            <a:r>
              <a:rPr lang="en-US" altLang="cs-CZ" sz="2000" dirty="0">
                <a:latin typeface="Comic Sans MS" panose="030F0702030302020204" pitchFamily="66" charset="0"/>
              </a:rPr>
              <a:t>of excited states may be shorter by several orders of magnitude</a:t>
            </a:r>
            <a:r>
              <a:rPr lang="cs-CZ" altLang="cs-CZ" sz="2000" dirty="0">
                <a:latin typeface="Comic Sans MS" panose="030F0702030302020204" pitchFamily="66" charset="0"/>
              </a:rPr>
              <a:t> </a:t>
            </a:r>
            <a:r>
              <a:rPr lang="en-US" altLang="cs-CZ" sz="2000" dirty="0">
                <a:latin typeface="Comic Sans MS" panose="030F0702030302020204" pitchFamily="66" charset="0"/>
              </a:rPr>
              <a:t>compared to ground state)</a:t>
            </a:r>
            <a:endParaRPr lang="cs-CZ" altLang="cs-CZ" sz="2000" dirty="0">
              <a:latin typeface="Comic Sans MS" panose="030F0702030302020204" pitchFamily="66" charset="0"/>
            </a:endParaRPr>
          </a:p>
        </p:txBody>
      </p:sp>
      <p:grpSp>
        <p:nvGrpSpPr>
          <p:cNvPr id="2" name="Skupina 1">
            <a:extLst>
              <a:ext uri="{FF2B5EF4-FFF2-40B4-BE49-F238E27FC236}">
                <a16:creationId xmlns:a16="http://schemas.microsoft.com/office/drawing/2014/main" id="{99A5586B-BB9F-B898-5587-60D4168D7AEF}"/>
              </a:ext>
            </a:extLst>
          </p:cNvPr>
          <p:cNvGrpSpPr/>
          <p:nvPr/>
        </p:nvGrpSpPr>
        <p:grpSpPr>
          <a:xfrm>
            <a:off x="152400" y="3124200"/>
            <a:ext cx="5024158" cy="3157954"/>
            <a:chOff x="228600" y="2438400"/>
            <a:chExt cx="5024158" cy="3157954"/>
          </a:xfrm>
        </p:grpSpPr>
        <p:cxnSp>
          <p:nvCxnSpPr>
            <p:cNvPr id="3" name="Přímá spojnice 2">
              <a:extLst>
                <a:ext uri="{FF2B5EF4-FFF2-40B4-BE49-F238E27FC236}">
                  <a16:creationId xmlns:a16="http://schemas.microsoft.com/office/drawing/2014/main" id="{A3F3ABA2-F791-2243-EFE1-33948223671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170516" y="3886200"/>
              <a:ext cx="1371600" cy="0"/>
            </a:xfrm>
            <a:prstGeom prst="line">
              <a:avLst/>
            </a:prstGeom>
            <a:ln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" name="Přímá spojnice 3">
              <a:extLst>
                <a:ext uri="{FF2B5EF4-FFF2-40B4-BE49-F238E27FC236}">
                  <a16:creationId xmlns:a16="http://schemas.microsoft.com/office/drawing/2014/main" id="{428F0326-2E95-AFD7-4FC7-C454055F693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170516" y="3429000"/>
              <a:ext cx="1371600" cy="0"/>
            </a:xfrm>
            <a:prstGeom prst="line">
              <a:avLst/>
            </a:prstGeom>
            <a:ln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5" name="TextovéPole 4">
              <a:extLst>
                <a:ext uri="{FF2B5EF4-FFF2-40B4-BE49-F238E27FC236}">
                  <a16:creationId xmlns:a16="http://schemas.microsoft.com/office/drawing/2014/main" id="{CEEA5042-D57D-375E-336B-328FE6C19A62}"/>
                </a:ext>
              </a:extLst>
            </p:cNvPr>
            <p:cNvSpPr txBox="1"/>
            <p:nvPr/>
          </p:nvSpPr>
          <p:spPr>
            <a:xfrm>
              <a:off x="336361" y="3655201"/>
              <a:ext cx="9356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0 keV, 6</a:t>
              </a:r>
              <a:r>
                <a:rPr lang="en-US" sz="1600" baseline="30000" dirty="0"/>
                <a:t>+</a:t>
              </a:r>
            </a:p>
          </p:txBody>
        </p:sp>
        <p:sp>
          <p:nvSpPr>
            <p:cNvPr id="6" name="TextovéPole 5">
              <a:extLst>
                <a:ext uri="{FF2B5EF4-FFF2-40B4-BE49-F238E27FC236}">
                  <a16:creationId xmlns:a16="http://schemas.microsoft.com/office/drawing/2014/main" id="{8FE3AA2E-B0F8-BEAC-C975-F5B3491C7811}"/>
                </a:ext>
              </a:extLst>
            </p:cNvPr>
            <p:cNvSpPr txBox="1"/>
            <p:nvPr/>
          </p:nvSpPr>
          <p:spPr>
            <a:xfrm>
              <a:off x="236765" y="3242846"/>
              <a:ext cx="113483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41 keV, 3</a:t>
              </a:r>
              <a:r>
                <a:rPr lang="en-US" sz="1600" baseline="30000" dirty="0"/>
                <a:t>+</a:t>
              </a:r>
            </a:p>
          </p:txBody>
        </p:sp>
        <p:sp>
          <p:nvSpPr>
            <p:cNvPr id="7" name="TextovéPole 6">
              <a:extLst>
                <a:ext uri="{FF2B5EF4-FFF2-40B4-BE49-F238E27FC236}">
                  <a16:creationId xmlns:a16="http://schemas.microsoft.com/office/drawing/2014/main" id="{90FB42AA-B827-B28A-C897-B8370ECD247F}"/>
                </a:ext>
              </a:extLst>
            </p:cNvPr>
            <p:cNvSpPr txBox="1"/>
            <p:nvPr/>
          </p:nvSpPr>
          <p:spPr>
            <a:xfrm>
              <a:off x="1905000" y="4648200"/>
              <a:ext cx="1427602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dirty="0">
                  <a:solidFill>
                    <a:srgbClr val="0070C0"/>
                  </a:solidFill>
                </a:rPr>
                <a:t>T</a:t>
              </a:r>
              <a:r>
                <a:rPr lang="en-US" sz="1600" baseline="-25000" dirty="0">
                  <a:solidFill>
                    <a:srgbClr val="0070C0"/>
                  </a:solidFill>
                </a:rPr>
                <a:t>1/2</a:t>
              </a:r>
              <a:r>
                <a:rPr lang="en-US" sz="1600" dirty="0">
                  <a:solidFill>
                    <a:srgbClr val="0070C0"/>
                  </a:solidFill>
                </a:rPr>
                <a:t>~20 000y</a:t>
              </a:r>
            </a:p>
          </p:txBody>
        </p:sp>
        <p:sp>
          <p:nvSpPr>
            <p:cNvPr id="8" name="TextovéPole 7">
              <a:extLst>
                <a:ext uri="{FF2B5EF4-FFF2-40B4-BE49-F238E27FC236}">
                  <a16:creationId xmlns:a16="http://schemas.microsoft.com/office/drawing/2014/main" id="{C0FF6F1B-51C0-16C4-077E-609F3DB017B7}"/>
                </a:ext>
              </a:extLst>
            </p:cNvPr>
            <p:cNvSpPr txBox="1"/>
            <p:nvPr/>
          </p:nvSpPr>
          <p:spPr>
            <a:xfrm>
              <a:off x="1459153" y="3080563"/>
              <a:ext cx="1236587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dirty="0">
                  <a:solidFill>
                    <a:srgbClr val="FF0000"/>
                  </a:solidFill>
                </a:rPr>
                <a:t>T</a:t>
              </a:r>
              <a:r>
                <a:rPr lang="en-US" sz="1600" baseline="-25000" dirty="0">
                  <a:solidFill>
                    <a:srgbClr val="FF0000"/>
                  </a:solidFill>
                </a:rPr>
                <a:t>1/2</a:t>
              </a:r>
              <a:r>
                <a:rPr lang="en-US" sz="1600" dirty="0">
                  <a:solidFill>
                    <a:srgbClr val="FF0000"/>
                  </a:solidFill>
                </a:rPr>
                <a:t>~6.263m</a:t>
              </a:r>
            </a:p>
          </p:txBody>
        </p:sp>
        <p:sp>
          <p:nvSpPr>
            <p:cNvPr id="9" name="TextovéPole 8">
              <a:extLst>
                <a:ext uri="{FF2B5EF4-FFF2-40B4-BE49-F238E27FC236}">
                  <a16:creationId xmlns:a16="http://schemas.microsoft.com/office/drawing/2014/main" id="{1BAE8E7F-3333-C250-9C94-A5227AE0F27A}"/>
                </a:ext>
              </a:extLst>
            </p:cNvPr>
            <p:cNvSpPr txBox="1"/>
            <p:nvPr/>
          </p:nvSpPr>
          <p:spPr>
            <a:xfrm>
              <a:off x="2078113" y="4419600"/>
              <a:ext cx="1122287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dirty="0">
                  <a:solidFill>
                    <a:srgbClr val="0070C0"/>
                  </a:solidFill>
                </a:rPr>
                <a:t>100% </a:t>
              </a:r>
              <a:r>
                <a:rPr lang="en-US" sz="1600" dirty="0">
                  <a:solidFill>
                    <a:srgbClr val="0070C0"/>
                  </a:solidFill>
                  <a:latin typeface="Symbol" panose="05050102010706020507" pitchFamily="18" charset="2"/>
                </a:rPr>
                <a:t>b</a:t>
              </a:r>
              <a:r>
                <a:rPr lang="en-US" sz="1600" baseline="30000" dirty="0">
                  <a:solidFill>
                    <a:srgbClr val="0070C0"/>
                  </a:solidFill>
                </a:rPr>
                <a:t>-</a:t>
              </a:r>
            </a:p>
          </p:txBody>
        </p:sp>
        <p:cxnSp>
          <p:nvCxnSpPr>
            <p:cNvPr id="10" name="Přímá spojnice 9">
              <a:extLst>
                <a:ext uri="{FF2B5EF4-FFF2-40B4-BE49-F238E27FC236}">
                  <a16:creationId xmlns:a16="http://schemas.microsoft.com/office/drawing/2014/main" id="{4A170DF5-3F82-5536-FB7B-25AFDE7C876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22000" y="5213826"/>
              <a:ext cx="697872" cy="0"/>
            </a:xfrm>
            <a:prstGeom prst="line">
              <a:avLst/>
            </a:prstGeom>
            <a:ln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TextovéPole 10">
              <a:extLst>
                <a:ext uri="{FF2B5EF4-FFF2-40B4-BE49-F238E27FC236}">
                  <a16:creationId xmlns:a16="http://schemas.microsoft.com/office/drawing/2014/main" id="{7794867E-6EB1-CEA3-9E8D-0A7164B5DF1F}"/>
                </a:ext>
              </a:extLst>
            </p:cNvPr>
            <p:cNvSpPr txBox="1"/>
            <p:nvPr/>
          </p:nvSpPr>
          <p:spPr>
            <a:xfrm>
              <a:off x="4071685" y="4953000"/>
              <a:ext cx="1122288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dirty="0"/>
                <a:t>0 keV,</a:t>
              </a:r>
              <a:r>
                <a:rPr lang="en-US" sz="1600" i="1" dirty="0"/>
                <a:t> </a:t>
              </a:r>
              <a:r>
                <a:rPr lang="en-US" sz="1600" dirty="0"/>
                <a:t>0</a:t>
              </a:r>
              <a:r>
                <a:rPr lang="en-US" sz="1600" baseline="30000" dirty="0"/>
                <a:t>+</a:t>
              </a:r>
            </a:p>
          </p:txBody>
        </p:sp>
        <p:sp>
          <p:nvSpPr>
            <p:cNvPr id="12" name="TextovéPole 11">
              <a:extLst>
                <a:ext uri="{FF2B5EF4-FFF2-40B4-BE49-F238E27FC236}">
                  <a16:creationId xmlns:a16="http://schemas.microsoft.com/office/drawing/2014/main" id="{323AFF31-D87A-3A79-FE94-702FCD9B151F}"/>
                </a:ext>
              </a:extLst>
            </p:cNvPr>
            <p:cNvSpPr txBox="1"/>
            <p:nvPr/>
          </p:nvSpPr>
          <p:spPr>
            <a:xfrm>
              <a:off x="3881159" y="4579554"/>
              <a:ext cx="1371599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dirty="0"/>
                <a:t>871 keV, 2</a:t>
              </a:r>
              <a:r>
                <a:rPr lang="en-US" sz="1600" baseline="30000" dirty="0"/>
                <a:t>+</a:t>
              </a:r>
            </a:p>
          </p:txBody>
        </p:sp>
        <p:sp>
          <p:nvSpPr>
            <p:cNvPr id="13" name="TextovéPole 12">
              <a:extLst>
                <a:ext uri="{FF2B5EF4-FFF2-40B4-BE49-F238E27FC236}">
                  <a16:creationId xmlns:a16="http://schemas.microsoft.com/office/drawing/2014/main" id="{B61FC3E7-C009-6B07-2D79-52060D0ED544}"/>
                </a:ext>
              </a:extLst>
            </p:cNvPr>
            <p:cNvSpPr txBox="1"/>
            <p:nvPr/>
          </p:nvSpPr>
          <p:spPr>
            <a:xfrm>
              <a:off x="3810000" y="4191000"/>
              <a:ext cx="1302430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dirty="0"/>
                <a:t>1574 keV, 4</a:t>
              </a:r>
              <a:r>
                <a:rPr lang="en-US" sz="1600" baseline="30000" dirty="0"/>
                <a:t>+</a:t>
              </a:r>
            </a:p>
          </p:txBody>
        </p:sp>
        <p:sp>
          <p:nvSpPr>
            <p:cNvPr id="14" name="TextovéPole 13">
              <a:extLst>
                <a:ext uri="{FF2B5EF4-FFF2-40B4-BE49-F238E27FC236}">
                  <a16:creationId xmlns:a16="http://schemas.microsoft.com/office/drawing/2014/main" id="{1AD6FE89-3449-CDA0-D501-AEAF7B924CB7}"/>
                </a:ext>
              </a:extLst>
            </p:cNvPr>
            <p:cNvSpPr txBox="1"/>
            <p:nvPr/>
          </p:nvSpPr>
          <p:spPr>
            <a:xfrm>
              <a:off x="1423118" y="4919246"/>
              <a:ext cx="1624882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dirty="0"/>
                <a:t>Q(</a:t>
              </a:r>
              <a:r>
                <a:rPr lang="el-GR" sz="1600" dirty="0"/>
                <a:t>β</a:t>
              </a:r>
              <a:r>
                <a:rPr lang="en-US" sz="1600" baseline="30000" dirty="0"/>
                <a:t>-</a:t>
              </a:r>
              <a:r>
                <a:rPr lang="el-GR" sz="1600" dirty="0"/>
                <a:t>)=2045</a:t>
              </a:r>
              <a:r>
                <a:rPr lang="en-US" sz="1600" dirty="0"/>
                <a:t> keV</a:t>
              </a:r>
            </a:p>
          </p:txBody>
        </p:sp>
        <p:cxnSp>
          <p:nvCxnSpPr>
            <p:cNvPr id="15" name="Přímá spojnice se šipkou 14">
              <a:extLst>
                <a:ext uri="{FF2B5EF4-FFF2-40B4-BE49-F238E27FC236}">
                  <a16:creationId xmlns:a16="http://schemas.microsoft.com/office/drawing/2014/main" id="{96AD6C4B-935F-7DEE-30E2-2EA463F5A19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573497" y="3448567"/>
              <a:ext cx="626903" cy="1308058"/>
            </a:xfrm>
            <a:prstGeom prst="straightConnector1">
              <a:avLst/>
            </a:prstGeom>
            <a:ln w="41275">
              <a:solidFill>
                <a:srgbClr val="FF0000"/>
              </a:solidFill>
              <a:prstDash val="dash"/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Přímá spojnice se šipkou 15">
              <a:extLst>
                <a:ext uri="{FF2B5EF4-FFF2-40B4-BE49-F238E27FC236}">
                  <a16:creationId xmlns:a16="http://schemas.microsoft.com/office/drawing/2014/main" id="{4BC4D500-7151-AA64-58D0-7230AC764D3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62200" y="3884243"/>
              <a:ext cx="0" cy="535357"/>
            </a:xfrm>
            <a:prstGeom prst="straightConnector1">
              <a:avLst/>
            </a:prstGeom>
            <a:ln>
              <a:solidFill>
                <a:srgbClr val="0070C0"/>
              </a:solidFill>
              <a:prstDash val="dash"/>
              <a:tailEnd type="non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TextovéPole 16">
              <a:extLst>
                <a:ext uri="{FF2B5EF4-FFF2-40B4-BE49-F238E27FC236}">
                  <a16:creationId xmlns:a16="http://schemas.microsoft.com/office/drawing/2014/main" id="{F649CA3C-8AA6-2D89-3992-5ED23FA191EC}"/>
                </a:ext>
              </a:extLst>
            </p:cNvPr>
            <p:cNvSpPr txBox="1"/>
            <p:nvPr/>
          </p:nvSpPr>
          <p:spPr>
            <a:xfrm>
              <a:off x="3817030" y="3928646"/>
              <a:ext cx="1302430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dirty="0"/>
                <a:t>1864 keV, 2</a:t>
              </a:r>
              <a:r>
                <a:rPr lang="en-US" sz="1600" baseline="30000" dirty="0"/>
                <a:t>+</a:t>
              </a:r>
            </a:p>
          </p:txBody>
        </p:sp>
        <p:cxnSp>
          <p:nvCxnSpPr>
            <p:cNvPr id="18" name="Přímá spojnice 17">
              <a:extLst>
                <a:ext uri="{FF2B5EF4-FFF2-40B4-BE49-F238E27FC236}">
                  <a16:creationId xmlns:a16="http://schemas.microsoft.com/office/drawing/2014/main" id="{6098AA17-2626-2088-8400-775C5309265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22000" y="4800600"/>
              <a:ext cx="697872" cy="0"/>
            </a:xfrm>
            <a:prstGeom prst="line">
              <a:avLst/>
            </a:prstGeom>
            <a:ln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Přímá spojnice 18">
              <a:extLst>
                <a:ext uri="{FF2B5EF4-FFF2-40B4-BE49-F238E27FC236}">
                  <a16:creationId xmlns:a16="http://schemas.microsoft.com/office/drawing/2014/main" id="{ECEC6500-A52D-E1F0-D658-58918A0A6BC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22000" y="4419600"/>
              <a:ext cx="697872" cy="0"/>
            </a:xfrm>
            <a:prstGeom prst="line">
              <a:avLst/>
            </a:prstGeom>
            <a:ln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Přímá spojnice 19">
              <a:extLst>
                <a:ext uri="{FF2B5EF4-FFF2-40B4-BE49-F238E27FC236}">
                  <a16:creationId xmlns:a16="http://schemas.microsoft.com/office/drawing/2014/main" id="{A0FBB272-A0FE-856F-2F03-C6C4C3AB915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22000" y="4191000"/>
              <a:ext cx="697872" cy="0"/>
            </a:xfrm>
            <a:prstGeom prst="line">
              <a:avLst/>
            </a:prstGeom>
            <a:ln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Přímá spojnice se šipkou 20">
              <a:extLst>
                <a:ext uri="{FF2B5EF4-FFF2-40B4-BE49-F238E27FC236}">
                  <a16:creationId xmlns:a16="http://schemas.microsoft.com/office/drawing/2014/main" id="{8F87A81E-34E9-C8BA-DF9A-F43174D4D63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62200" y="4419600"/>
              <a:ext cx="304800" cy="0"/>
            </a:xfrm>
            <a:prstGeom prst="straightConnector1">
              <a:avLst/>
            </a:prstGeom>
            <a:ln w="19050" cap="flat" cmpd="sng" algn="ctr">
              <a:solidFill>
                <a:srgbClr val="0070C0"/>
              </a:solidFill>
              <a:prstDash val="dash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22" name="Přímá spojnice se šipkou 21">
              <a:extLst>
                <a:ext uri="{FF2B5EF4-FFF2-40B4-BE49-F238E27FC236}">
                  <a16:creationId xmlns:a16="http://schemas.microsoft.com/office/drawing/2014/main" id="{34D808CD-492A-06BD-56B5-60D58AA2055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600252" y="3448567"/>
              <a:ext cx="607178" cy="963959"/>
            </a:xfrm>
            <a:prstGeom prst="straightConnector1">
              <a:avLst/>
            </a:prstGeom>
            <a:ln>
              <a:solidFill>
                <a:srgbClr val="FF0000"/>
              </a:solidFill>
              <a:prstDash val="sysDot"/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Přímá spojnice se šipkou 22">
              <a:extLst>
                <a:ext uri="{FF2B5EF4-FFF2-40B4-BE49-F238E27FC236}">
                  <a16:creationId xmlns:a16="http://schemas.microsoft.com/office/drawing/2014/main" id="{324F39ED-2989-ADCC-92AF-81A58167B3A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623384" y="3459375"/>
              <a:ext cx="597502" cy="677784"/>
            </a:xfrm>
            <a:prstGeom prst="straightConnector1">
              <a:avLst/>
            </a:prstGeom>
            <a:ln>
              <a:solidFill>
                <a:srgbClr val="FF0000"/>
              </a:solidFill>
              <a:prstDash val="sysDot"/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Přímá spojnice se šipkou 23">
              <a:extLst>
                <a:ext uri="{FF2B5EF4-FFF2-40B4-BE49-F238E27FC236}">
                  <a16:creationId xmlns:a16="http://schemas.microsoft.com/office/drawing/2014/main" id="{5186D558-93FD-188F-5242-14F2EF06D19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600200" y="3429000"/>
              <a:ext cx="10357" cy="455243"/>
            </a:xfrm>
            <a:prstGeom prst="straightConnector1">
              <a:avLst/>
            </a:prstGeom>
            <a:ln>
              <a:headEnd type="none"/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5" name="TextovéPole 24">
              <a:extLst>
                <a:ext uri="{FF2B5EF4-FFF2-40B4-BE49-F238E27FC236}">
                  <a16:creationId xmlns:a16="http://schemas.microsoft.com/office/drawing/2014/main" id="{7CAD4676-7E71-63B1-AEC4-7A7F081FF483}"/>
                </a:ext>
              </a:extLst>
            </p:cNvPr>
            <p:cNvSpPr txBox="1"/>
            <p:nvPr/>
          </p:nvSpPr>
          <p:spPr>
            <a:xfrm>
              <a:off x="1600200" y="3429000"/>
              <a:ext cx="959097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dirty="0"/>
                <a:t>~ 99.5%</a:t>
              </a:r>
            </a:p>
          </p:txBody>
        </p:sp>
        <p:sp>
          <p:nvSpPr>
            <p:cNvPr id="26" name="TextovéPole 25">
              <a:extLst>
                <a:ext uri="{FF2B5EF4-FFF2-40B4-BE49-F238E27FC236}">
                  <a16:creationId xmlns:a16="http://schemas.microsoft.com/office/drawing/2014/main" id="{2AD22584-68A6-DE47-660B-670828AF7FD7}"/>
                </a:ext>
              </a:extLst>
            </p:cNvPr>
            <p:cNvSpPr txBox="1"/>
            <p:nvPr/>
          </p:nvSpPr>
          <p:spPr>
            <a:xfrm>
              <a:off x="2694516" y="3276600"/>
              <a:ext cx="734484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dirty="0">
                  <a:solidFill>
                    <a:srgbClr val="FF0000"/>
                  </a:solidFill>
                </a:rPr>
                <a:t>~0.5%</a:t>
              </a:r>
            </a:p>
          </p:txBody>
        </p:sp>
        <p:cxnSp>
          <p:nvCxnSpPr>
            <p:cNvPr id="27" name="Přímá spojnice se šipkou 26">
              <a:extLst>
                <a:ext uri="{FF2B5EF4-FFF2-40B4-BE49-F238E27FC236}">
                  <a16:creationId xmlns:a16="http://schemas.microsoft.com/office/drawing/2014/main" id="{1ABF81DA-87E0-F209-63AD-53566B93597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371600" y="3886200"/>
              <a:ext cx="16521" cy="1346195"/>
            </a:xfrm>
            <a:prstGeom prst="straightConnector1">
              <a:avLst/>
            </a:prstGeom>
            <a:ln>
              <a:prstDash val="sysDot"/>
              <a:headEnd type="stealth" w="lg" len="lg"/>
              <a:tailEnd type="stealth" w="lg" len="lg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8" name="TextovéPole 27">
              <a:extLst>
                <a:ext uri="{FF2B5EF4-FFF2-40B4-BE49-F238E27FC236}">
                  <a16:creationId xmlns:a16="http://schemas.microsoft.com/office/drawing/2014/main" id="{E30F2553-EF3D-32A7-3B66-092EFC016AAD}"/>
                </a:ext>
              </a:extLst>
            </p:cNvPr>
            <p:cNvSpPr txBox="1"/>
            <p:nvPr/>
          </p:nvSpPr>
          <p:spPr>
            <a:xfrm>
              <a:off x="1731887" y="3852446"/>
              <a:ext cx="706513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b="1" baseline="30000" dirty="0"/>
                <a:t>94</a:t>
              </a:r>
              <a:r>
                <a:rPr lang="en-US" sz="1600" b="1" dirty="0"/>
                <a:t>Nb</a:t>
              </a:r>
              <a:endParaRPr lang="en-US" sz="1600" b="1" baseline="30000" dirty="0"/>
            </a:p>
          </p:txBody>
        </p:sp>
        <p:sp>
          <p:nvSpPr>
            <p:cNvPr id="29" name="TextovéPole 28">
              <a:extLst>
                <a:ext uri="{FF2B5EF4-FFF2-40B4-BE49-F238E27FC236}">
                  <a16:creationId xmlns:a16="http://schemas.microsoft.com/office/drawing/2014/main" id="{2A522880-A2D9-B8ED-55A3-A0EC5B90AA4C}"/>
                </a:ext>
              </a:extLst>
            </p:cNvPr>
            <p:cNvSpPr txBox="1"/>
            <p:nvPr/>
          </p:nvSpPr>
          <p:spPr>
            <a:xfrm>
              <a:off x="3276600" y="5257800"/>
              <a:ext cx="706513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b="1" baseline="30000" dirty="0"/>
                <a:t>94</a:t>
              </a:r>
              <a:r>
                <a:rPr lang="en-US" sz="1600" b="1" dirty="0"/>
                <a:t>Mo</a:t>
              </a:r>
              <a:endParaRPr lang="en-US" sz="1600" b="1" baseline="30000" dirty="0"/>
            </a:p>
          </p:txBody>
        </p:sp>
        <p:cxnSp>
          <p:nvCxnSpPr>
            <p:cNvPr id="30" name="Přímá spojnice 29">
              <a:extLst>
                <a:ext uri="{FF2B5EF4-FFF2-40B4-BE49-F238E27FC236}">
                  <a16:creationId xmlns:a16="http://schemas.microsoft.com/office/drawing/2014/main" id="{C602FA67-9AB4-3EDB-F8D1-1E1B6B7C8A10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371600" y="5220000"/>
              <a:ext cx="1752600" cy="8348"/>
            </a:xfrm>
            <a:prstGeom prst="line">
              <a:avLst/>
            </a:prstGeom>
            <a:ln>
              <a:prstDash val="sysDot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Přímá spojnice 30">
              <a:extLst>
                <a:ext uri="{FF2B5EF4-FFF2-40B4-BE49-F238E27FC236}">
                  <a16:creationId xmlns:a16="http://schemas.microsoft.com/office/drawing/2014/main" id="{1A4830D8-477E-CEBC-8144-0B22F9AAC51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170000" y="3124200"/>
              <a:ext cx="1371600" cy="0"/>
            </a:xfrm>
            <a:prstGeom prst="line">
              <a:avLst/>
            </a:prstGeom>
            <a:ln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2" name="TextovéPole 31">
              <a:extLst>
                <a:ext uri="{FF2B5EF4-FFF2-40B4-BE49-F238E27FC236}">
                  <a16:creationId xmlns:a16="http://schemas.microsoft.com/office/drawing/2014/main" id="{410E029A-7374-DB11-40F9-51394BC8FAAF}"/>
                </a:ext>
              </a:extLst>
            </p:cNvPr>
            <p:cNvSpPr txBox="1"/>
            <p:nvPr/>
          </p:nvSpPr>
          <p:spPr>
            <a:xfrm>
              <a:off x="228600" y="2938046"/>
              <a:ext cx="113483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59 keV, 4</a:t>
              </a:r>
              <a:r>
                <a:rPr lang="en-US" sz="1600" baseline="30000" dirty="0"/>
                <a:t>+</a:t>
              </a:r>
            </a:p>
          </p:txBody>
        </p:sp>
        <p:cxnSp>
          <p:nvCxnSpPr>
            <p:cNvPr id="33" name="Přímá spojnice 32">
              <a:extLst>
                <a:ext uri="{FF2B5EF4-FFF2-40B4-BE49-F238E27FC236}">
                  <a16:creationId xmlns:a16="http://schemas.microsoft.com/office/drawing/2014/main" id="{909D68DA-F538-C875-0E3F-8CB89C7631A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170000" y="2895600"/>
              <a:ext cx="1371600" cy="0"/>
            </a:xfrm>
            <a:prstGeom prst="line">
              <a:avLst/>
            </a:prstGeom>
            <a:ln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4" name="TextovéPole 33">
              <a:extLst>
                <a:ext uri="{FF2B5EF4-FFF2-40B4-BE49-F238E27FC236}">
                  <a16:creationId xmlns:a16="http://schemas.microsoft.com/office/drawing/2014/main" id="{7D7A0260-E64F-CBC0-F019-AEC9095FAD88}"/>
                </a:ext>
              </a:extLst>
            </p:cNvPr>
            <p:cNvSpPr txBox="1"/>
            <p:nvPr/>
          </p:nvSpPr>
          <p:spPr>
            <a:xfrm>
              <a:off x="228600" y="2667000"/>
              <a:ext cx="113483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79 keV, 7</a:t>
              </a:r>
              <a:r>
                <a:rPr lang="en-US" sz="1600" baseline="30000" dirty="0"/>
                <a:t>+</a:t>
              </a:r>
            </a:p>
          </p:txBody>
        </p:sp>
        <p:cxnSp>
          <p:nvCxnSpPr>
            <p:cNvPr id="35" name="Přímá spojnice 34">
              <a:extLst>
                <a:ext uri="{FF2B5EF4-FFF2-40B4-BE49-F238E27FC236}">
                  <a16:creationId xmlns:a16="http://schemas.microsoft.com/office/drawing/2014/main" id="{6240E1F9-AEEB-1E4E-33CB-20AB3660742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170000" y="2590800"/>
              <a:ext cx="1371600" cy="0"/>
            </a:xfrm>
            <a:prstGeom prst="line">
              <a:avLst/>
            </a:prstGeom>
            <a:ln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Přímá spojnice 35">
              <a:extLst>
                <a:ext uri="{FF2B5EF4-FFF2-40B4-BE49-F238E27FC236}">
                  <a16:creationId xmlns:a16="http://schemas.microsoft.com/office/drawing/2014/main" id="{FC6A4857-A0CA-858F-7ED9-9997392680F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170000" y="2514600"/>
              <a:ext cx="1371600" cy="0"/>
            </a:xfrm>
            <a:prstGeom prst="line">
              <a:avLst/>
            </a:prstGeom>
            <a:ln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Přímá spojnice 36">
              <a:extLst>
                <a:ext uri="{FF2B5EF4-FFF2-40B4-BE49-F238E27FC236}">
                  <a16:creationId xmlns:a16="http://schemas.microsoft.com/office/drawing/2014/main" id="{F51E0C55-EE00-A6D6-7E92-B1F83F28236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170000" y="2438400"/>
              <a:ext cx="1371600" cy="0"/>
            </a:xfrm>
            <a:prstGeom prst="line">
              <a:avLst/>
            </a:prstGeom>
            <a:ln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Rectangle 3">
                <a:extLst>
                  <a:ext uri="{FF2B5EF4-FFF2-40B4-BE49-F238E27FC236}">
                    <a16:creationId xmlns:a16="http://schemas.microsoft.com/office/drawing/2014/main" id="{B9E0820A-5C09-F4F9-1BE2-19DCBC14666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257801" y="3320643"/>
                <a:ext cx="3428999" cy="17847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33CC"/>
                  </a:buClr>
                  <a:buSzPct val="60000"/>
                  <a:buFont typeface="Wingdings" panose="05000000000000000000" pitchFamily="2" charset="2"/>
                  <a:buChar char="Ø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Symbol" panose="05050102010706020507" pitchFamily="18" charset="2"/>
                  <a:buChar char="¨"/>
                  <a:defRPr kumimoji="1"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sz="1800" dirty="0">
                    <a:latin typeface="Comic Sans MS" panose="030F0702030302020204" pitchFamily="66" charset="0"/>
                  </a:rPr>
                  <a:t>Neutron‑capture timescale:</a:t>
                </a:r>
                <a:br>
                  <a:rPr lang="en-US" sz="1800" dirty="0">
                    <a:latin typeface="Comic Sans MS" panose="030F0702030302020204" pitchFamily="66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nor/>
                        </m:rPr>
                        <a:rPr lang="cs-CZ" altLang="cs-CZ" sz="1800" dirty="0">
                          <a:latin typeface="Symbol" panose="05050102010706020507" pitchFamily="18" charset="2"/>
                        </a:rPr>
                        <m:t>t</m:t>
                      </m:r>
                      <m:r>
                        <m:rPr>
                          <m:nor/>
                        </m:rPr>
                        <a:rPr lang="en-US" altLang="cs-CZ" sz="1800" b="0" i="0" dirty="0" smtClean="0">
                          <a:latin typeface="Symbol" panose="05050102010706020507" pitchFamily="18" charset="2"/>
                        </a:rPr>
                        <m:t> = </m:t>
                      </m:r>
                      <m:r>
                        <a:rPr lang="en-US" sz="1800" i="1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n-US" sz="180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ar-AE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ar-AE" sz="1800" i="1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ar-AE" sz="1800" i="1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m:rPr>
                          <m:nor/>
                        </m:rPr>
                        <a:rPr lang="ar-AE" sz="1800" i="1">
                          <a:latin typeface="Cambria Math" panose="02040503050406030204" pitchFamily="18" charset="0"/>
                        </a:rPr>
                        <m:t> </m:t>
                      </m:r>
                      <m:r>
                        <a:rPr lang="ar-AE" sz="1800" i="1">
                          <a:latin typeface="Cambria Math" panose="02040503050406030204" pitchFamily="18" charset="0"/>
                        </a:rPr>
                        <m:t>𝜎</m:t>
                      </m:r>
                      <m:r>
                        <m:rPr>
                          <m:nor/>
                        </m:rPr>
                        <a:rPr lang="ar-AE" sz="1800" i="1">
                          <a:latin typeface="Cambria Math" panose="02040503050406030204" pitchFamily="18" charset="0"/>
                        </a:rPr>
                        <m:t> </m:t>
                      </m:r>
                      <m:sSub>
                        <m:sSubPr>
                          <m:ctrlPr>
                            <a:rPr lang="ar-AE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ar-AE" sz="1800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800">
                              <a:latin typeface="Cambria Math" panose="02040503050406030204" pitchFamily="18" charset="0"/>
                            </a:rPr>
                            <m:t>th</m:t>
                          </m:r>
                        </m:sub>
                      </m:sSub>
                    </m:oMath>
                  </m:oMathPara>
                </a14:m>
                <a:endParaRPr lang="en-US" altLang="cs-CZ" sz="1800" dirty="0"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r>
                  <a:rPr lang="en-US" altLang="cs-CZ" sz="1800" dirty="0" err="1">
                    <a:latin typeface="Comic Sans MS" panose="030F0702030302020204" pitchFamily="66" charset="0"/>
                  </a:rPr>
                  <a:t>kT</a:t>
                </a:r>
                <a:r>
                  <a:rPr lang="en-US" altLang="cs-CZ" sz="1800" dirty="0">
                    <a:latin typeface="Comic Sans MS" panose="030F0702030302020204" pitchFamily="66" charset="0"/>
                  </a:rPr>
                  <a:t> = 8 keV: </a:t>
                </a:r>
                <a:r>
                  <a:rPr lang="en-US" altLang="cs-CZ" sz="1800" dirty="0">
                    <a:latin typeface="Symbol" panose="05050102010706020507" pitchFamily="18" charset="2"/>
                  </a:rPr>
                  <a:t>t </a:t>
                </a:r>
                <a:r>
                  <a:rPr lang="en-US" altLang="cs-CZ" sz="1800" dirty="0">
                    <a:latin typeface="Symbol" panose="05050102010706020507" pitchFamily="18" charset="2"/>
                    <a:sym typeface="Symbol" panose="05050102010706020507" pitchFamily="18" charset="2"/>
                  </a:rPr>
                  <a:t></a:t>
                </a:r>
                <a:r>
                  <a:rPr lang="en-US" altLang="cs-CZ" sz="1800" dirty="0">
                    <a:latin typeface="Comic Sans MS" panose="030F0702030302020204" pitchFamily="66" charset="0"/>
                  </a:rPr>
                  <a:t> 26 y </a:t>
                </a:r>
                <a:br>
                  <a:rPr lang="en-US" altLang="cs-CZ" sz="1800" dirty="0">
                    <a:latin typeface="Comic Sans MS" panose="030F0702030302020204" pitchFamily="66" charset="0"/>
                  </a:rPr>
                </a:br>
                <a:r>
                  <a:rPr lang="en-US" altLang="cs-CZ" sz="1800" dirty="0">
                    <a:latin typeface="Comic Sans MS" panose="030F0702030302020204" pitchFamily="66" charset="0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ar-AE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ar-AE" sz="1800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ar-AE" sz="1800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ar-AE" sz="180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ar-AE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ar-AE" sz="180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800">
                            <a:latin typeface="Cambria Math" panose="02040503050406030204" pitchFamily="18" charset="0"/>
                          </a:rPr>
                          <m:t>8</m:t>
                        </m:r>
                      </m:sup>
                    </m:sSup>
                    <m:r>
                      <m:rPr>
                        <m:nor/>
                      </m:rPr>
                      <a:rPr lang="ar-AE" sz="1800" i="1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800">
                        <a:latin typeface="Cambria Math" panose="02040503050406030204" pitchFamily="18" charset="0"/>
                      </a:rPr>
                      <m:t>c</m:t>
                    </m:r>
                    <m:sSup>
                      <m:sSupPr>
                        <m:ctrlPr>
                          <a:rPr lang="ar-AE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80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ar-AE" sz="180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ar-AE" sz="180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cs-CZ" sz="1800" dirty="0">
                    <a:latin typeface="Comic Sans MS" panose="030F0702030302020204" pitchFamily="66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 panose="02040503050406030204" pitchFamily="18" charset="0"/>
                      </a:rPr>
                      <m:t>𝜎</m:t>
                    </m:r>
                    <m:r>
                      <a:rPr lang="en-US" sz="1800">
                        <a:latin typeface="Cambria Math" panose="02040503050406030204" pitchFamily="18" charset="0"/>
                      </a:rPr>
                      <m:t>≈</m:t>
                    </m:r>
                    <m:r>
                      <a:rPr lang="en-US" sz="1800">
                        <a:latin typeface="Cambria Math" panose="02040503050406030204" pitchFamily="18" charset="0"/>
                      </a:rPr>
                      <m:t>1</m:t>
                    </m:r>
                    <m:r>
                      <m:rPr>
                        <m:nor/>
                      </m:rPr>
                      <a:rPr lang="en-US" sz="1800" i="1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800">
                        <a:latin typeface="Cambria Math" panose="02040503050406030204" pitchFamily="18" charset="0"/>
                      </a:rPr>
                      <m:t>b</m:t>
                    </m:r>
                  </m:oMath>
                </a14:m>
                <a:r>
                  <a:rPr lang="en-US" altLang="cs-CZ" sz="1800" dirty="0">
                    <a:latin typeface="Comic Sans MS" panose="030F0702030302020204" pitchFamily="66" charset="0"/>
                  </a:rPr>
                  <a:t>)</a:t>
                </a:r>
              </a:p>
              <a:p>
                <a:pPr marL="0" indent="0">
                  <a:buNone/>
                </a:pPr>
                <a:r>
                  <a:rPr lang="en-US" altLang="cs-CZ" sz="1800" dirty="0" err="1">
                    <a:latin typeface="Comic Sans MS" panose="030F0702030302020204" pitchFamily="66" charset="0"/>
                  </a:rPr>
                  <a:t>kT</a:t>
                </a:r>
                <a:r>
                  <a:rPr lang="en-US" altLang="cs-CZ" sz="1800" dirty="0">
                    <a:latin typeface="Comic Sans MS" panose="030F0702030302020204" pitchFamily="66" charset="0"/>
                  </a:rPr>
                  <a:t> = 25 keV: </a:t>
                </a:r>
                <a:r>
                  <a:rPr lang="en-US" altLang="cs-CZ" sz="1800" dirty="0">
                    <a:latin typeface="Symbol" panose="05050102010706020507" pitchFamily="18" charset="2"/>
                  </a:rPr>
                  <a:t>t </a:t>
                </a:r>
                <a:r>
                  <a:rPr lang="en-US" altLang="cs-CZ" sz="1800" dirty="0">
                    <a:latin typeface="Symbol" panose="05050102010706020507" pitchFamily="18" charset="2"/>
                    <a:sym typeface="Symbol" panose="05050102010706020507" pitchFamily="18" charset="2"/>
                  </a:rPr>
                  <a:t></a:t>
                </a:r>
                <a:r>
                  <a:rPr lang="en-US" altLang="cs-CZ" sz="1800" dirty="0">
                    <a:latin typeface="Comic Sans MS" panose="030F0702030302020204" pitchFamily="66" charset="0"/>
                  </a:rPr>
                  <a:t> 11 d </a:t>
                </a:r>
                <a:br>
                  <a:rPr lang="en-US" altLang="cs-CZ" sz="1800" dirty="0">
                    <a:latin typeface="Comic Sans MS" panose="030F0702030302020204" pitchFamily="66" charset="0"/>
                  </a:rPr>
                </a:br>
                <a:r>
                  <a:rPr lang="en-US" altLang="cs-CZ" sz="1800" dirty="0">
                    <a:latin typeface="Comic Sans MS" panose="030F0702030302020204" pitchFamily="66" charset="0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ar-AE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ar-AE" sz="1800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ar-AE" sz="1800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ar-AE" sz="180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ar-AE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ar-AE" sz="180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ar-AE" sz="1800">
                            <a:latin typeface="Cambria Math" panose="02040503050406030204" pitchFamily="18" charset="0"/>
                          </a:rPr>
                          <m:t>10</m:t>
                        </m:r>
                      </m:sup>
                    </m:sSup>
                    <m:r>
                      <m:rPr>
                        <m:nor/>
                      </m:rPr>
                      <a:rPr lang="ar-AE" sz="1800" i="1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800">
                        <a:latin typeface="Cambria Math" panose="02040503050406030204" pitchFamily="18" charset="0"/>
                      </a:rPr>
                      <m:t>c</m:t>
                    </m:r>
                    <m:sSup>
                      <m:sSupPr>
                        <m:ctrlPr>
                          <a:rPr lang="ar-AE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80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ar-AE" sz="180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ar-AE" sz="180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cs-CZ" sz="1800" dirty="0">
                    <a:latin typeface="Comic Sans MS" panose="030F0702030302020204" pitchFamily="66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 panose="02040503050406030204" pitchFamily="18" charset="0"/>
                      </a:rPr>
                      <m:t>𝜎</m:t>
                    </m:r>
                    <m:r>
                      <a:rPr lang="en-US" sz="1800">
                        <a:latin typeface="Cambria Math" panose="02040503050406030204" pitchFamily="18" charset="0"/>
                      </a:rPr>
                      <m:t>≈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5</m:t>
                    </m:r>
                    <m:r>
                      <m:rPr>
                        <m:nor/>
                      </m:rPr>
                      <a:rPr lang="en-US" sz="1800" i="1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800">
                        <a:latin typeface="Cambria Math" panose="02040503050406030204" pitchFamily="18" charset="0"/>
                      </a:rPr>
                      <m:t>b</m:t>
                    </m:r>
                  </m:oMath>
                </a14:m>
                <a:r>
                  <a:rPr lang="en-US" altLang="cs-CZ" sz="1800" dirty="0">
                    <a:latin typeface="Comic Sans MS" panose="030F0702030302020204" pitchFamily="66" charset="0"/>
                  </a:rPr>
                  <a:t>)</a:t>
                </a:r>
              </a:p>
              <a:p>
                <a:pPr marL="0" indent="0">
                  <a:buNone/>
                </a:pPr>
                <a:endParaRPr lang="en-US" altLang="cs-CZ" sz="1800" dirty="0"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endParaRPr lang="cs-CZ" altLang="cs-CZ" sz="1800" b="1" dirty="0"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39" name="Rectangle 3">
                <a:extLst>
                  <a:ext uri="{FF2B5EF4-FFF2-40B4-BE49-F238E27FC236}">
                    <a16:creationId xmlns:a16="http://schemas.microsoft.com/office/drawing/2014/main" id="{B9E0820A-5C09-F4F9-1BE2-19DCBC1466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257801" y="3320643"/>
                <a:ext cx="3428999" cy="1784757"/>
              </a:xfrm>
              <a:prstGeom prst="rect">
                <a:avLst/>
              </a:prstGeom>
              <a:blipFill>
                <a:blip r:embed="rId3"/>
                <a:stretch>
                  <a:fillRect l="-1601" t="-1706" b="-921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Rectangle 3">
            <a:extLst>
              <a:ext uri="{FF2B5EF4-FFF2-40B4-BE49-F238E27FC236}">
                <a16:creationId xmlns:a16="http://schemas.microsoft.com/office/drawing/2014/main" id="{F0DDB999-6AC3-1228-96D2-0332C5797E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93243" y="5265354"/>
            <a:ext cx="3622157" cy="90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cs-CZ" sz="1800" dirty="0">
                <a:latin typeface="Comic Sans MS" panose="030F0702030302020204" pitchFamily="66" charset="0"/>
              </a:rPr>
              <a:t>Lifetime (against </a:t>
            </a:r>
            <a:r>
              <a:rPr lang="en-US" altLang="cs-CZ" sz="1800" dirty="0">
                <a:latin typeface="Symbol" panose="05050102010706020507" pitchFamily="18" charset="2"/>
              </a:rPr>
              <a:t>b</a:t>
            </a:r>
            <a:r>
              <a:rPr lang="en-US" altLang="cs-CZ" sz="1800" dirty="0">
                <a:latin typeface="Comic Sans MS" panose="030F0702030302020204" pitchFamily="66" charset="0"/>
              </a:rPr>
              <a:t> decay):</a:t>
            </a:r>
          </a:p>
          <a:p>
            <a:pPr marL="0" indent="0">
              <a:buNone/>
            </a:pPr>
            <a:r>
              <a:rPr lang="en-US" altLang="cs-CZ" sz="1800" dirty="0">
                <a:latin typeface="Comic Sans MS" panose="030F0702030302020204" pitchFamily="66" charset="0"/>
              </a:rPr>
              <a:t>T</a:t>
            </a:r>
            <a:r>
              <a:rPr lang="en-US" altLang="cs-CZ" sz="1800" baseline="-25000" dirty="0">
                <a:latin typeface="Comic Sans MS" panose="030F0702030302020204" pitchFamily="66" charset="0"/>
              </a:rPr>
              <a:t>1/2</a:t>
            </a:r>
            <a:r>
              <a:rPr lang="en-US" altLang="cs-CZ" sz="1800" dirty="0">
                <a:latin typeface="Comic Sans MS" panose="030F0702030302020204" pitchFamily="66" charset="0"/>
              </a:rPr>
              <a:t> (</a:t>
            </a:r>
            <a:r>
              <a:rPr lang="en-US" altLang="cs-CZ" sz="1800" baseline="30000" dirty="0">
                <a:latin typeface="Comic Sans MS" panose="030F0702030302020204" pitchFamily="66" charset="0"/>
              </a:rPr>
              <a:t>94</a:t>
            </a:r>
            <a:r>
              <a:rPr lang="en-US" altLang="cs-CZ" sz="1800" dirty="0">
                <a:latin typeface="Comic Sans MS" panose="030F0702030302020204" pitchFamily="66" charset="0"/>
              </a:rPr>
              <a:t>Nb, </a:t>
            </a:r>
            <a:r>
              <a:rPr lang="en-US" altLang="cs-CZ" sz="1800" dirty="0" err="1">
                <a:latin typeface="Comic Sans MS" panose="030F0702030302020204" pitchFamily="66" charset="0"/>
              </a:rPr>
              <a:t>kT</a:t>
            </a:r>
            <a:r>
              <a:rPr lang="en-US" altLang="cs-CZ" sz="1800" dirty="0">
                <a:latin typeface="Comic Sans MS" panose="030F0702030302020204" pitchFamily="66" charset="0"/>
              </a:rPr>
              <a:t>= 8 keV) : ~ 270 d</a:t>
            </a:r>
          </a:p>
          <a:p>
            <a:pPr marL="0" indent="0">
              <a:buNone/>
            </a:pPr>
            <a:r>
              <a:rPr lang="en-US" altLang="cs-CZ" sz="1800" dirty="0">
                <a:latin typeface="Comic Sans MS" panose="030F0702030302020204" pitchFamily="66" charset="0"/>
              </a:rPr>
              <a:t>T</a:t>
            </a:r>
            <a:r>
              <a:rPr lang="en-US" altLang="cs-CZ" sz="1800" baseline="-25000" dirty="0">
                <a:latin typeface="Comic Sans MS" panose="030F0702030302020204" pitchFamily="66" charset="0"/>
              </a:rPr>
              <a:t>1/2</a:t>
            </a:r>
            <a:r>
              <a:rPr lang="en-US" altLang="cs-CZ" sz="1800" dirty="0">
                <a:latin typeface="Comic Sans MS" panose="030F0702030302020204" pitchFamily="66" charset="0"/>
              </a:rPr>
              <a:t> (</a:t>
            </a:r>
            <a:r>
              <a:rPr lang="en-US" altLang="cs-CZ" sz="1800" baseline="30000" dirty="0">
                <a:latin typeface="Comic Sans MS" panose="030F0702030302020204" pitchFamily="66" charset="0"/>
              </a:rPr>
              <a:t>94</a:t>
            </a:r>
            <a:r>
              <a:rPr lang="en-US" altLang="cs-CZ" sz="1800" dirty="0">
                <a:latin typeface="Comic Sans MS" panose="030F0702030302020204" pitchFamily="66" charset="0"/>
              </a:rPr>
              <a:t>Nb, </a:t>
            </a:r>
            <a:r>
              <a:rPr lang="en-US" altLang="cs-CZ" sz="1800" dirty="0" err="1">
                <a:latin typeface="Comic Sans MS" panose="030F0702030302020204" pitchFamily="66" charset="0"/>
              </a:rPr>
              <a:t>kT</a:t>
            </a:r>
            <a:r>
              <a:rPr lang="en-US" altLang="cs-CZ" sz="1800" dirty="0">
                <a:latin typeface="Comic Sans MS" panose="030F0702030302020204" pitchFamily="66" charset="0"/>
              </a:rPr>
              <a:t>= 25 keV) : ~ 10 d</a:t>
            </a:r>
            <a:endParaRPr lang="cs-CZ" altLang="cs-CZ" sz="1800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663737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741856-B351-DC09-6F5F-B2099EE624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Zástupný symbol pro datum 4">
            <a:extLst>
              <a:ext uri="{FF2B5EF4-FFF2-40B4-BE49-F238E27FC236}">
                <a16:creationId xmlns:a16="http://schemas.microsoft.com/office/drawing/2014/main" id="{C6DEAA83-C8EB-D8B5-70A6-6DBB199094C4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cs-CZ" sz="1400">
                <a:solidFill>
                  <a:srgbClr val="0033CC"/>
                </a:solidFill>
                <a:latin typeface="Comic Sans MS" panose="030F0702030302020204" pitchFamily="66" charset="0"/>
              </a:rPr>
              <a:t>ÚČJF MFF / Hejnice, 10.4.2026</a:t>
            </a:r>
            <a:endParaRPr kumimoji="0" lang="en-CA" altLang="cs-CZ" sz="1400">
              <a:solidFill>
                <a:srgbClr val="0033CC"/>
              </a:solidFill>
              <a:latin typeface="Comic Sans MS" panose="030F0702030302020204" pitchFamily="66" charset="0"/>
            </a:endParaRPr>
          </a:p>
        </p:txBody>
      </p:sp>
      <p:sp>
        <p:nvSpPr>
          <p:cNvPr id="41987" name="Rectangle 2">
            <a:extLst>
              <a:ext uri="{FF2B5EF4-FFF2-40B4-BE49-F238E27FC236}">
                <a16:creationId xmlns:a16="http://schemas.microsoft.com/office/drawing/2014/main" id="{DBDF8996-106E-C810-8D56-3AF40948EA0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cs-CZ" dirty="0">
                <a:latin typeface="Symbol" panose="05050102010706020507" pitchFamily="18" charset="2"/>
              </a:rPr>
              <a:t>b</a:t>
            </a:r>
            <a:r>
              <a:rPr lang="en-US" altLang="cs-CZ" dirty="0">
                <a:latin typeface="Comic Sans MS" panose="030F0702030302020204" pitchFamily="66" charset="0"/>
              </a:rPr>
              <a:t>-decays – example of </a:t>
            </a:r>
            <a:r>
              <a:rPr lang="en-US" altLang="cs-CZ" baseline="30000" dirty="0">
                <a:latin typeface="Comic Sans MS" panose="030F0702030302020204" pitchFamily="66" charset="0"/>
              </a:rPr>
              <a:t>94</a:t>
            </a:r>
            <a:r>
              <a:rPr lang="en-US" altLang="cs-CZ" dirty="0">
                <a:latin typeface="Comic Sans MS" panose="030F0702030302020204" pitchFamily="66" charset="0"/>
              </a:rPr>
              <a:t>Nb</a:t>
            </a:r>
            <a:endParaRPr lang="cs-CZ" altLang="cs-CZ" dirty="0"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Rectangle 3">
                <a:extLst>
                  <a:ext uri="{FF2B5EF4-FFF2-40B4-BE49-F238E27FC236}">
                    <a16:creationId xmlns:a16="http://schemas.microsoft.com/office/drawing/2014/main" id="{83FCDB80-8E8E-180E-3331-5D858FDA3AB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257801" y="3320643"/>
                <a:ext cx="3428999" cy="17847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33CC"/>
                  </a:buClr>
                  <a:buSzPct val="60000"/>
                  <a:buFont typeface="Wingdings" panose="05000000000000000000" pitchFamily="2" charset="2"/>
                  <a:buChar char="Ø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Symbol" panose="05050102010706020507" pitchFamily="18" charset="2"/>
                  <a:buChar char="¨"/>
                  <a:defRPr kumimoji="1"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sz="1800" dirty="0">
                    <a:latin typeface="Comic Sans MS" panose="030F0702030302020204" pitchFamily="66" charset="0"/>
                  </a:rPr>
                  <a:t>Neutron‑capture timescale:</a:t>
                </a:r>
                <a:br>
                  <a:rPr lang="en-US" sz="1800" dirty="0">
                    <a:latin typeface="Comic Sans MS" panose="030F0702030302020204" pitchFamily="66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nor/>
                        </m:rPr>
                        <a:rPr lang="cs-CZ" altLang="cs-CZ" sz="1800" dirty="0">
                          <a:latin typeface="Symbol" panose="05050102010706020507" pitchFamily="18" charset="2"/>
                        </a:rPr>
                        <m:t>t</m:t>
                      </m:r>
                      <m:r>
                        <m:rPr>
                          <m:nor/>
                        </m:rPr>
                        <a:rPr lang="en-US" altLang="cs-CZ" sz="1800" b="0" i="0" dirty="0" smtClean="0">
                          <a:latin typeface="Symbol" panose="05050102010706020507" pitchFamily="18" charset="2"/>
                        </a:rPr>
                        <m:t> = </m:t>
                      </m:r>
                      <m:r>
                        <a:rPr lang="en-US" sz="1800" i="1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n-US" sz="180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ar-AE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ar-AE" sz="1800" i="1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ar-AE" sz="1800" i="1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m:rPr>
                          <m:nor/>
                        </m:rPr>
                        <a:rPr lang="ar-AE" sz="1800" i="1">
                          <a:latin typeface="Cambria Math" panose="02040503050406030204" pitchFamily="18" charset="0"/>
                        </a:rPr>
                        <m:t> </m:t>
                      </m:r>
                      <m:r>
                        <a:rPr lang="ar-AE" sz="1800" i="1">
                          <a:latin typeface="Cambria Math" panose="02040503050406030204" pitchFamily="18" charset="0"/>
                        </a:rPr>
                        <m:t>𝜎</m:t>
                      </m:r>
                      <m:r>
                        <m:rPr>
                          <m:nor/>
                        </m:rPr>
                        <a:rPr lang="ar-AE" sz="1800" i="1">
                          <a:latin typeface="Cambria Math" panose="02040503050406030204" pitchFamily="18" charset="0"/>
                        </a:rPr>
                        <m:t> </m:t>
                      </m:r>
                      <m:sSub>
                        <m:sSubPr>
                          <m:ctrlPr>
                            <a:rPr lang="ar-AE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ar-AE" sz="1800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800">
                              <a:latin typeface="Cambria Math" panose="02040503050406030204" pitchFamily="18" charset="0"/>
                            </a:rPr>
                            <m:t>th</m:t>
                          </m:r>
                        </m:sub>
                      </m:sSub>
                    </m:oMath>
                  </m:oMathPara>
                </a14:m>
                <a:endParaRPr lang="en-US" altLang="cs-CZ" sz="1800" dirty="0"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r>
                  <a:rPr lang="en-US" altLang="cs-CZ" sz="1800" dirty="0" err="1">
                    <a:latin typeface="Comic Sans MS" panose="030F0702030302020204" pitchFamily="66" charset="0"/>
                  </a:rPr>
                  <a:t>kT</a:t>
                </a:r>
                <a:r>
                  <a:rPr lang="en-US" altLang="cs-CZ" sz="1800" dirty="0">
                    <a:latin typeface="Comic Sans MS" panose="030F0702030302020204" pitchFamily="66" charset="0"/>
                  </a:rPr>
                  <a:t> = 8 keV: </a:t>
                </a:r>
                <a:r>
                  <a:rPr lang="en-US" altLang="cs-CZ" sz="1800" dirty="0">
                    <a:latin typeface="Symbol" panose="05050102010706020507" pitchFamily="18" charset="2"/>
                  </a:rPr>
                  <a:t>t </a:t>
                </a:r>
                <a:r>
                  <a:rPr lang="en-US" altLang="cs-CZ" sz="1800" dirty="0">
                    <a:latin typeface="Symbol" panose="05050102010706020507" pitchFamily="18" charset="2"/>
                    <a:sym typeface="Symbol" panose="05050102010706020507" pitchFamily="18" charset="2"/>
                  </a:rPr>
                  <a:t></a:t>
                </a:r>
                <a:r>
                  <a:rPr lang="en-US" altLang="cs-CZ" sz="1800" dirty="0">
                    <a:latin typeface="Comic Sans MS" panose="030F0702030302020204" pitchFamily="66" charset="0"/>
                  </a:rPr>
                  <a:t> 26 y </a:t>
                </a:r>
                <a:br>
                  <a:rPr lang="en-US" altLang="cs-CZ" sz="1800" dirty="0">
                    <a:latin typeface="Comic Sans MS" panose="030F0702030302020204" pitchFamily="66" charset="0"/>
                  </a:rPr>
                </a:br>
                <a:r>
                  <a:rPr lang="en-US" altLang="cs-CZ" sz="1800" dirty="0">
                    <a:latin typeface="Comic Sans MS" panose="030F0702030302020204" pitchFamily="66" charset="0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ar-AE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ar-AE" sz="1800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ar-AE" sz="1800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ar-AE" sz="180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ar-AE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ar-AE" sz="180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800">
                            <a:latin typeface="Cambria Math" panose="02040503050406030204" pitchFamily="18" charset="0"/>
                          </a:rPr>
                          <m:t>8</m:t>
                        </m:r>
                      </m:sup>
                    </m:sSup>
                    <m:r>
                      <m:rPr>
                        <m:nor/>
                      </m:rPr>
                      <a:rPr lang="ar-AE" sz="1800" i="1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800">
                        <a:latin typeface="Cambria Math" panose="02040503050406030204" pitchFamily="18" charset="0"/>
                      </a:rPr>
                      <m:t>c</m:t>
                    </m:r>
                    <m:sSup>
                      <m:sSupPr>
                        <m:ctrlPr>
                          <a:rPr lang="ar-AE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80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ar-AE" sz="180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ar-AE" sz="180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cs-CZ" sz="1800" dirty="0">
                    <a:latin typeface="Comic Sans MS" panose="030F0702030302020204" pitchFamily="66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 panose="02040503050406030204" pitchFamily="18" charset="0"/>
                      </a:rPr>
                      <m:t>𝜎</m:t>
                    </m:r>
                    <m:r>
                      <a:rPr lang="en-US" sz="1800">
                        <a:latin typeface="Cambria Math" panose="02040503050406030204" pitchFamily="18" charset="0"/>
                      </a:rPr>
                      <m:t>≈</m:t>
                    </m:r>
                    <m:r>
                      <a:rPr lang="en-US" sz="1800">
                        <a:latin typeface="Cambria Math" panose="02040503050406030204" pitchFamily="18" charset="0"/>
                      </a:rPr>
                      <m:t>1</m:t>
                    </m:r>
                    <m:r>
                      <m:rPr>
                        <m:nor/>
                      </m:rPr>
                      <a:rPr lang="en-US" sz="1800" i="1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800">
                        <a:latin typeface="Cambria Math" panose="02040503050406030204" pitchFamily="18" charset="0"/>
                      </a:rPr>
                      <m:t>b</m:t>
                    </m:r>
                  </m:oMath>
                </a14:m>
                <a:r>
                  <a:rPr lang="en-US" altLang="cs-CZ" sz="1800" dirty="0">
                    <a:latin typeface="Comic Sans MS" panose="030F0702030302020204" pitchFamily="66" charset="0"/>
                  </a:rPr>
                  <a:t>)</a:t>
                </a:r>
              </a:p>
              <a:p>
                <a:pPr marL="0" indent="0">
                  <a:buNone/>
                </a:pPr>
                <a:r>
                  <a:rPr lang="en-US" altLang="cs-CZ" sz="1800" dirty="0" err="1">
                    <a:latin typeface="Comic Sans MS" panose="030F0702030302020204" pitchFamily="66" charset="0"/>
                  </a:rPr>
                  <a:t>kT</a:t>
                </a:r>
                <a:r>
                  <a:rPr lang="en-US" altLang="cs-CZ" sz="1800" dirty="0">
                    <a:latin typeface="Comic Sans MS" panose="030F0702030302020204" pitchFamily="66" charset="0"/>
                  </a:rPr>
                  <a:t> = 25 keV: </a:t>
                </a:r>
                <a:r>
                  <a:rPr lang="en-US" altLang="cs-CZ" sz="1800" dirty="0">
                    <a:latin typeface="Symbol" panose="05050102010706020507" pitchFamily="18" charset="2"/>
                  </a:rPr>
                  <a:t>t </a:t>
                </a:r>
                <a:r>
                  <a:rPr lang="en-US" altLang="cs-CZ" sz="1800" dirty="0">
                    <a:latin typeface="Symbol" panose="05050102010706020507" pitchFamily="18" charset="2"/>
                    <a:sym typeface="Symbol" panose="05050102010706020507" pitchFamily="18" charset="2"/>
                  </a:rPr>
                  <a:t></a:t>
                </a:r>
                <a:r>
                  <a:rPr lang="en-US" altLang="cs-CZ" sz="1800" dirty="0">
                    <a:latin typeface="Comic Sans MS" panose="030F0702030302020204" pitchFamily="66" charset="0"/>
                  </a:rPr>
                  <a:t> 11 d </a:t>
                </a:r>
                <a:br>
                  <a:rPr lang="en-US" altLang="cs-CZ" sz="1800" dirty="0">
                    <a:latin typeface="Comic Sans MS" panose="030F0702030302020204" pitchFamily="66" charset="0"/>
                  </a:rPr>
                </a:br>
                <a:r>
                  <a:rPr lang="en-US" altLang="cs-CZ" sz="1800" dirty="0">
                    <a:latin typeface="Comic Sans MS" panose="030F0702030302020204" pitchFamily="66" charset="0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ar-AE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ar-AE" sz="1800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ar-AE" sz="1800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ar-AE" sz="180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ar-AE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ar-AE" sz="180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ar-AE" sz="1800">
                            <a:latin typeface="Cambria Math" panose="02040503050406030204" pitchFamily="18" charset="0"/>
                          </a:rPr>
                          <m:t>10</m:t>
                        </m:r>
                      </m:sup>
                    </m:sSup>
                    <m:r>
                      <m:rPr>
                        <m:nor/>
                      </m:rPr>
                      <a:rPr lang="ar-AE" sz="1800" i="1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800">
                        <a:latin typeface="Cambria Math" panose="02040503050406030204" pitchFamily="18" charset="0"/>
                      </a:rPr>
                      <m:t>c</m:t>
                    </m:r>
                    <m:sSup>
                      <m:sSupPr>
                        <m:ctrlPr>
                          <a:rPr lang="ar-AE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80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ar-AE" sz="180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ar-AE" sz="180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cs-CZ" sz="1800" dirty="0">
                    <a:latin typeface="Comic Sans MS" panose="030F0702030302020204" pitchFamily="66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 panose="02040503050406030204" pitchFamily="18" charset="0"/>
                      </a:rPr>
                      <m:t>𝜎</m:t>
                    </m:r>
                    <m:r>
                      <a:rPr lang="en-US" sz="1800">
                        <a:latin typeface="Cambria Math" panose="02040503050406030204" pitchFamily="18" charset="0"/>
                      </a:rPr>
                      <m:t>≈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5</m:t>
                    </m:r>
                    <m:r>
                      <m:rPr>
                        <m:nor/>
                      </m:rPr>
                      <a:rPr lang="en-US" sz="1800" i="1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800">
                        <a:latin typeface="Cambria Math" panose="02040503050406030204" pitchFamily="18" charset="0"/>
                      </a:rPr>
                      <m:t>b</m:t>
                    </m:r>
                  </m:oMath>
                </a14:m>
                <a:r>
                  <a:rPr lang="en-US" altLang="cs-CZ" sz="1800" dirty="0">
                    <a:latin typeface="Comic Sans MS" panose="030F0702030302020204" pitchFamily="66" charset="0"/>
                  </a:rPr>
                  <a:t>)</a:t>
                </a:r>
              </a:p>
              <a:p>
                <a:pPr marL="0" indent="0">
                  <a:buNone/>
                </a:pPr>
                <a:endParaRPr lang="en-US" altLang="cs-CZ" sz="1800" dirty="0"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endParaRPr lang="cs-CZ" altLang="cs-CZ" sz="1800" b="1" dirty="0"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39" name="Rectangle 3">
                <a:extLst>
                  <a:ext uri="{FF2B5EF4-FFF2-40B4-BE49-F238E27FC236}">
                    <a16:creationId xmlns:a16="http://schemas.microsoft.com/office/drawing/2014/main" id="{83FCDB80-8E8E-180E-3331-5D858FDA3A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257801" y="3320643"/>
                <a:ext cx="3428999" cy="1784757"/>
              </a:xfrm>
              <a:prstGeom prst="rect">
                <a:avLst/>
              </a:prstGeom>
              <a:blipFill>
                <a:blip r:embed="rId3"/>
                <a:stretch>
                  <a:fillRect l="-1601" t="-1706" b="-921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Rectangle 3">
            <a:extLst>
              <a:ext uri="{FF2B5EF4-FFF2-40B4-BE49-F238E27FC236}">
                <a16:creationId xmlns:a16="http://schemas.microsoft.com/office/drawing/2014/main" id="{C10EFE26-392A-3F06-8099-5A0B95774C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93243" y="5265354"/>
            <a:ext cx="3622157" cy="90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cs-CZ" sz="1800" dirty="0">
                <a:latin typeface="Comic Sans MS" panose="030F0702030302020204" pitchFamily="66" charset="0"/>
              </a:rPr>
              <a:t>Lifetime (against </a:t>
            </a:r>
            <a:r>
              <a:rPr lang="en-US" altLang="cs-CZ" sz="1800" dirty="0">
                <a:latin typeface="Symbol" panose="05050102010706020507" pitchFamily="18" charset="2"/>
              </a:rPr>
              <a:t>b</a:t>
            </a:r>
            <a:r>
              <a:rPr lang="en-US" altLang="cs-CZ" sz="1800" dirty="0">
                <a:latin typeface="Comic Sans MS" panose="030F0702030302020204" pitchFamily="66" charset="0"/>
              </a:rPr>
              <a:t> decay):</a:t>
            </a:r>
          </a:p>
          <a:p>
            <a:pPr marL="0" indent="0">
              <a:buNone/>
            </a:pPr>
            <a:r>
              <a:rPr lang="en-US" altLang="cs-CZ" sz="1800" dirty="0">
                <a:latin typeface="Comic Sans MS" panose="030F0702030302020204" pitchFamily="66" charset="0"/>
              </a:rPr>
              <a:t>T</a:t>
            </a:r>
            <a:r>
              <a:rPr lang="en-US" altLang="cs-CZ" sz="1800" baseline="-25000" dirty="0">
                <a:latin typeface="Comic Sans MS" panose="030F0702030302020204" pitchFamily="66" charset="0"/>
              </a:rPr>
              <a:t>1/2</a:t>
            </a:r>
            <a:r>
              <a:rPr lang="en-US" altLang="cs-CZ" sz="1800" dirty="0">
                <a:latin typeface="Comic Sans MS" panose="030F0702030302020204" pitchFamily="66" charset="0"/>
              </a:rPr>
              <a:t> (</a:t>
            </a:r>
            <a:r>
              <a:rPr lang="en-US" altLang="cs-CZ" sz="1800" baseline="30000" dirty="0">
                <a:latin typeface="Comic Sans MS" panose="030F0702030302020204" pitchFamily="66" charset="0"/>
              </a:rPr>
              <a:t>94</a:t>
            </a:r>
            <a:r>
              <a:rPr lang="en-US" altLang="cs-CZ" sz="1800" dirty="0">
                <a:latin typeface="Comic Sans MS" panose="030F0702030302020204" pitchFamily="66" charset="0"/>
              </a:rPr>
              <a:t>Nb, </a:t>
            </a:r>
            <a:r>
              <a:rPr lang="en-US" altLang="cs-CZ" sz="1800" dirty="0" err="1">
                <a:latin typeface="Comic Sans MS" panose="030F0702030302020204" pitchFamily="66" charset="0"/>
              </a:rPr>
              <a:t>kT</a:t>
            </a:r>
            <a:r>
              <a:rPr lang="en-US" altLang="cs-CZ" sz="1800" dirty="0">
                <a:latin typeface="Comic Sans MS" panose="030F0702030302020204" pitchFamily="66" charset="0"/>
              </a:rPr>
              <a:t>= 8 keV) : ~ 270 d</a:t>
            </a:r>
          </a:p>
          <a:p>
            <a:pPr marL="0" indent="0">
              <a:buNone/>
            </a:pPr>
            <a:r>
              <a:rPr lang="en-US" altLang="cs-CZ" sz="1800" dirty="0">
                <a:latin typeface="Comic Sans MS" panose="030F0702030302020204" pitchFamily="66" charset="0"/>
              </a:rPr>
              <a:t>T</a:t>
            </a:r>
            <a:r>
              <a:rPr lang="en-US" altLang="cs-CZ" sz="1800" baseline="-25000" dirty="0">
                <a:latin typeface="Comic Sans MS" panose="030F0702030302020204" pitchFamily="66" charset="0"/>
              </a:rPr>
              <a:t>1/2</a:t>
            </a:r>
            <a:r>
              <a:rPr lang="en-US" altLang="cs-CZ" sz="1800" dirty="0">
                <a:latin typeface="Comic Sans MS" panose="030F0702030302020204" pitchFamily="66" charset="0"/>
              </a:rPr>
              <a:t> (</a:t>
            </a:r>
            <a:r>
              <a:rPr lang="en-US" altLang="cs-CZ" sz="1800" baseline="30000" dirty="0">
                <a:latin typeface="Comic Sans MS" panose="030F0702030302020204" pitchFamily="66" charset="0"/>
              </a:rPr>
              <a:t>94</a:t>
            </a:r>
            <a:r>
              <a:rPr lang="en-US" altLang="cs-CZ" sz="1800" dirty="0">
                <a:latin typeface="Comic Sans MS" panose="030F0702030302020204" pitchFamily="66" charset="0"/>
              </a:rPr>
              <a:t>Nb, </a:t>
            </a:r>
            <a:r>
              <a:rPr lang="en-US" altLang="cs-CZ" sz="1800" dirty="0" err="1">
                <a:latin typeface="Comic Sans MS" panose="030F0702030302020204" pitchFamily="66" charset="0"/>
              </a:rPr>
              <a:t>kT</a:t>
            </a:r>
            <a:r>
              <a:rPr lang="en-US" altLang="cs-CZ" sz="1800" dirty="0">
                <a:latin typeface="Comic Sans MS" panose="030F0702030302020204" pitchFamily="66" charset="0"/>
              </a:rPr>
              <a:t>= 25 keV) : ~ 10 d</a:t>
            </a:r>
            <a:endParaRPr lang="cs-CZ" altLang="cs-CZ" sz="1800" b="1" dirty="0">
              <a:latin typeface="Comic Sans MS" panose="030F0702030302020204" pitchFamily="66" charset="0"/>
            </a:endParaRPr>
          </a:p>
        </p:txBody>
      </p:sp>
      <p:pic>
        <p:nvPicPr>
          <p:cNvPr id="38" name="Obrázek 37">
            <a:extLst>
              <a:ext uri="{FF2B5EF4-FFF2-40B4-BE49-F238E27FC236}">
                <a16:creationId xmlns:a16="http://schemas.microsoft.com/office/drawing/2014/main" id="{2715DB84-8944-637E-1B8D-8637FF3305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400" y="815399"/>
            <a:ext cx="5572903" cy="2419688"/>
          </a:xfrm>
          <a:prstGeom prst="rect">
            <a:avLst/>
          </a:prstGeom>
        </p:spPr>
      </p:pic>
      <p:pic>
        <p:nvPicPr>
          <p:cNvPr id="43" name="Obrázek 42">
            <a:extLst>
              <a:ext uri="{FF2B5EF4-FFF2-40B4-BE49-F238E27FC236}">
                <a16:creationId xmlns:a16="http://schemas.microsoft.com/office/drawing/2014/main" id="{8FA76D50-772A-F1CB-16BF-7B193CF4E4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81600" y="2743200"/>
            <a:ext cx="857370" cy="209579"/>
          </a:xfrm>
          <a:prstGeom prst="rect">
            <a:avLst/>
          </a:prstGeom>
        </p:spPr>
      </p:pic>
      <p:pic>
        <p:nvPicPr>
          <p:cNvPr id="45" name="Obrázek 44">
            <a:extLst>
              <a:ext uri="{FF2B5EF4-FFF2-40B4-BE49-F238E27FC236}">
                <a16:creationId xmlns:a16="http://schemas.microsoft.com/office/drawing/2014/main" id="{7C77F38A-CCC9-8FE5-891F-73E1C89F679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48242" y="2971800"/>
            <a:ext cx="238158" cy="200053"/>
          </a:xfrm>
          <a:prstGeom prst="rect">
            <a:avLst/>
          </a:prstGeom>
        </p:spPr>
      </p:pic>
      <p:cxnSp>
        <p:nvCxnSpPr>
          <p:cNvPr id="46" name="Přímá spojnice se šipkou 45">
            <a:extLst>
              <a:ext uri="{FF2B5EF4-FFF2-40B4-BE49-F238E27FC236}">
                <a16:creationId xmlns:a16="http://schemas.microsoft.com/office/drawing/2014/main" id="{17A18CFB-F4ED-5200-BE1C-D418FF4D37A2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5720151" y="2956064"/>
            <a:ext cx="152400" cy="193913"/>
          </a:xfrm>
          <a:prstGeom prst="straightConnector1">
            <a:avLst/>
          </a:prstGeom>
          <a:ln>
            <a:headEnd type="none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8" name="Rectangle 3">
            <a:extLst>
              <a:ext uri="{FF2B5EF4-FFF2-40B4-BE49-F238E27FC236}">
                <a16:creationId xmlns:a16="http://schemas.microsoft.com/office/drawing/2014/main" id="{5E6763E6-4A93-A999-5996-23D16E677A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" y="3429000"/>
            <a:ext cx="4191000" cy="17847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>
                <a:latin typeface="Comic Sans MS" panose="030F0702030302020204" pitchFamily="66" charset="0"/>
              </a:rPr>
              <a:t>Population of </a:t>
            </a:r>
            <a:r>
              <a:rPr lang="en-US" sz="1800" baseline="30000" dirty="0">
                <a:latin typeface="Comic Sans MS" panose="030F0702030302020204" pitchFamily="66" charset="0"/>
              </a:rPr>
              <a:t>95</a:t>
            </a:r>
            <a:r>
              <a:rPr lang="en-US" sz="1800" dirty="0">
                <a:latin typeface="Comic Sans MS" panose="030F0702030302020204" pitchFamily="66" charset="0"/>
              </a:rPr>
              <a:t>Nb (bypasses </a:t>
            </a:r>
            <a:r>
              <a:rPr lang="en-US" sz="1800" baseline="30000" dirty="0">
                <a:latin typeface="Comic Sans MS" panose="030F0702030302020204" pitchFamily="66" charset="0"/>
              </a:rPr>
              <a:t>94</a:t>
            </a:r>
            <a:r>
              <a:rPr lang="en-US" sz="1800" dirty="0">
                <a:latin typeface="Comic Sans MS" panose="030F0702030302020204" pitchFamily="66" charset="0"/>
              </a:rPr>
              <a:t>Mo):</a:t>
            </a:r>
            <a:endParaRPr lang="en-US" altLang="cs-CZ" sz="1800" dirty="0"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en-US" altLang="cs-CZ" sz="1800" dirty="0" err="1">
                <a:latin typeface="Comic Sans MS" panose="030F0702030302020204" pitchFamily="66" charset="0"/>
              </a:rPr>
              <a:t>kT</a:t>
            </a:r>
            <a:r>
              <a:rPr lang="en-US" altLang="cs-CZ" sz="1800" dirty="0">
                <a:latin typeface="Comic Sans MS" panose="030F0702030302020204" pitchFamily="66" charset="0"/>
              </a:rPr>
              <a:t> = 8 keV: </a:t>
            </a:r>
            <a:r>
              <a:rPr lang="en-US" altLang="cs-CZ" sz="1800" dirty="0">
                <a:latin typeface="Symbol" panose="05050102010706020507" pitchFamily="18" charset="2"/>
                <a:sym typeface="Symbol" panose="05050102010706020507" pitchFamily="18" charset="2"/>
              </a:rPr>
              <a:t></a:t>
            </a:r>
            <a:r>
              <a:rPr lang="en-US" altLang="cs-CZ" sz="1800" dirty="0">
                <a:latin typeface="Comic Sans MS" panose="030F0702030302020204" pitchFamily="66" charset="0"/>
              </a:rPr>
              <a:t> 2.8%</a:t>
            </a:r>
          </a:p>
          <a:p>
            <a:pPr marL="0" indent="0">
              <a:buNone/>
            </a:pPr>
            <a:r>
              <a:rPr lang="en-US" altLang="cs-CZ" sz="1800" dirty="0" err="1">
                <a:latin typeface="Comic Sans MS" panose="030F0702030302020204" pitchFamily="66" charset="0"/>
              </a:rPr>
              <a:t>kT</a:t>
            </a:r>
            <a:r>
              <a:rPr lang="en-US" altLang="cs-CZ" sz="1800" dirty="0">
                <a:latin typeface="Comic Sans MS" panose="030F0702030302020204" pitchFamily="66" charset="0"/>
              </a:rPr>
              <a:t> = 25 keV: </a:t>
            </a:r>
            <a:r>
              <a:rPr lang="en-US" altLang="cs-CZ" sz="1800" dirty="0">
                <a:latin typeface="Symbol" panose="05050102010706020507" pitchFamily="18" charset="2"/>
                <a:sym typeface="Symbol" panose="05050102010706020507" pitchFamily="18" charset="2"/>
              </a:rPr>
              <a:t></a:t>
            </a:r>
            <a:r>
              <a:rPr lang="en-US" altLang="cs-CZ" sz="1800" dirty="0">
                <a:latin typeface="Comic Sans MS" panose="030F0702030302020204" pitchFamily="66" charset="0"/>
              </a:rPr>
              <a:t> 48%</a:t>
            </a:r>
          </a:p>
          <a:p>
            <a:pPr marL="0" indent="0">
              <a:buNone/>
            </a:pPr>
            <a:endParaRPr lang="cs-CZ" altLang="cs-CZ" sz="1800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106710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Zástupný symbol pro datum 3">
            <a:extLst>
              <a:ext uri="{FF2B5EF4-FFF2-40B4-BE49-F238E27FC236}">
                <a16:creationId xmlns:a16="http://schemas.microsoft.com/office/drawing/2014/main" id="{D73F7BE9-1DF2-7952-573D-C2E0B89C7805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cs-CZ" sz="1400">
                <a:solidFill>
                  <a:srgbClr val="0033CC"/>
                </a:solidFill>
                <a:latin typeface="Comic Sans MS" panose="030F0702030302020204" pitchFamily="66" charset="0"/>
              </a:rPr>
              <a:t>ÚČJF MFF / Hejnice, 10.4.2026</a:t>
            </a:r>
            <a:endParaRPr kumimoji="0" lang="en-CA" altLang="cs-CZ" sz="1400">
              <a:solidFill>
                <a:srgbClr val="0033CC"/>
              </a:solidFill>
              <a:latin typeface="Comic Sans MS" panose="030F0702030302020204" pitchFamily="66" charset="0"/>
            </a:endParaRPr>
          </a:p>
        </p:txBody>
      </p:sp>
      <p:sp>
        <p:nvSpPr>
          <p:cNvPr id="43011" name="Rectangle 2">
            <a:extLst>
              <a:ext uri="{FF2B5EF4-FFF2-40B4-BE49-F238E27FC236}">
                <a16:creationId xmlns:a16="http://schemas.microsoft.com/office/drawing/2014/main" id="{BD3B9424-36A3-8BC8-36C0-8CCFD1E721D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>
                <a:latin typeface="Comic Sans MS" panose="030F0702030302020204" pitchFamily="66" charset="0"/>
              </a:rPr>
              <a:t>r-proces</a:t>
            </a:r>
            <a:r>
              <a:rPr lang="en-US" altLang="cs-CZ">
                <a:latin typeface="Comic Sans MS" panose="030F0702030302020204" pitchFamily="66" charset="0"/>
              </a:rPr>
              <a:t>s</a:t>
            </a:r>
            <a:endParaRPr lang="cs-CZ" altLang="cs-CZ">
              <a:latin typeface="Comic Sans MS" panose="030F0702030302020204" pitchFamily="66" charset="0"/>
            </a:endParaRPr>
          </a:p>
        </p:txBody>
      </p:sp>
      <p:sp>
        <p:nvSpPr>
          <p:cNvPr id="43012" name="Rectangle 3">
            <a:extLst>
              <a:ext uri="{FF2B5EF4-FFF2-40B4-BE49-F238E27FC236}">
                <a16:creationId xmlns:a16="http://schemas.microsoft.com/office/drawing/2014/main" id="{C919513D-6459-AC87-D4BB-746EED85E83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533400" y="838200"/>
            <a:ext cx="7772400" cy="533400"/>
          </a:xfrm>
        </p:spPr>
        <p:txBody>
          <a:bodyPr/>
          <a:lstStyle/>
          <a:p>
            <a:r>
              <a:rPr lang="cs-CZ" altLang="cs-CZ" sz="2000">
                <a:latin typeface="Comic Sans MS" panose="030F0702030302020204" pitchFamily="66" charset="0"/>
              </a:rPr>
              <a:t>N</a:t>
            </a:r>
            <a:r>
              <a:rPr lang="en-US" altLang="cs-CZ" sz="2000">
                <a:latin typeface="Comic Sans MS" panose="030F0702030302020204" pitchFamily="66" charset="0"/>
              </a:rPr>
              <a:t>ot all isotopes can be produced in s-process</a:t>
            </a:r>
            <a:endParaRPr lang="cs-CZ" altLang="cs-CZ" sz="2000"/>
          </a:p>
          <a:p>
            <a:endParaRPr lang="cs-CZ" altLang="cs-CZ" sz="180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Zástupný symbol pro datum 3">
            <a:extLst>
              <a:ext uri="{FF2B5EF4-FFF2-40B4-BE49-F238E27FC236}">
                <a16:creationId xmlns:a16="http://schemas.microsoft.com/office/drawing/2014/main" id="{6920E7C0-29F9-FCF3-00DD-92655FC30892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cs-CZ" sz="1400">
                <a:solidFill>
                  <a:srgbClr val="0033CC"/>
                </a:solidFill>
                <a:latin typeface="Comic Sans MS" panose="030F0702030302020204" pitchFamily="66" charset="0"/>
              </a:rPr>
              <a:t>ÚČJF MFF / Hejnice, 10.4.2026</a:t>
            </a:r>
            <a:endParaRPr kumimoji="0" lang="en-CA" altLang="cs-CZ" sz="1400">
              <a:solidFill>
                <a:srgbClr val="0033CC"/>
              </a:solidFill>
              <a:latin typeface="Comic Sans MS" panose="030F0702030302020204" pitchFamily="66" charset="0"/>
            </a:endParaRPr>
          </a:p>
        </p:txBody>
      </p:sp>
      <p:sp>
        <p:nvSpPr>
          <p:cNvPr id="44035" name="Rectangle 2">
            <a:extLst>
              <a:ext uri="{FF2B5EF4-FFF2-40B4-BE49-F238E27FC236}">
                <a16:creationId xmlns:a16="http://schemas.microsoft.com/office/drawing/2014/main" id="{43E3A7ED-BE44-AB6C-0839-E70D77D96B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24613" y="1828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44036" name="Rectangle 3">
            <a:extLst>
              <a:ext uri="{FF2B5EF4-FFF2-40B4-BE49-F238E27FC236}">
                <a16:creationId xmlns:a16="http://schemas.microsoft.com/office/drawing/2014/main" id="{4D265F57-5413-CECD-208B-A0AD58568B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9613" y="5638800"/>
            <a:ext cx="306387" cy="306388"/>
          </a:xfrm>
          <a:prstGeom prst="rect">
            <a:avLst/>
          </a:prstGeom>
          <a:solidFill>
            <a:schemeClr val="tx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44037" name="Rectangle 4">
            <a:extLst>
              <a:ext uri="{FF2B5EF4-FFF2-40B4-BE49-F238E27FC236}">
                <a16:creationId xmlns:a16="http://schemas.microsoft.com/office/drawing/2014/main" id="{D35C3C5B-8E52-E652-47A7-D6BCA5AFC8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1613" y="5257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44038" name="Rectangle 5">
            <a:extLst>
              <a:ext uri="{FF2B5EF4-FFF2-40B4-BE49-F238E27FC236}">
                <a16:creationId xmlns:a16="http://schemas.microsoft.com/office/drawing/2014/main" id="{2211F2D2-1993-8ECF-F980-E7146372BE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95613" y="4114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44039" name="Rectangle 6">
            <a:extLst>
              <a:ext uri="{FF2B5EF4-FFF2-40B4-BE49-F238E27FC236}">
                <a16:creationId xmlns:a16="http://schemas.microsoft.com/office/drawing/2014/main" id="{B8C1230D-BAD6-4E19-BA3F-8E6E75A8FE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95613" y="4495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44040" name="Rectangle 7">
            <a:extLst>
              <a:ext uri="{FF2B5EF4-FFF2-40B4-BE49-F238E27FC236}">
                <a16:creationId xmlns:a16="http://schemas.microsoft.com/office/drawing/2014/main" id="{1436B558-4138-57A7-868A-ADE709AB98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9613" y="4876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44041" name="Rectangle 8">
            <a:extLst>
              <a:ext uri="{FF2B5EF4-FFF2-40B4-BE49-F238E27FC236}">
                <a16:creationId xmlns:a16="http://schemas.microsoft.com/office/drawing/2014/main" id="{A06AA525-960A-5C67-4E30-D2132D1168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1613" y="4876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44042" name="Rectangle 9">
            <a:extLst>
              <a:ext uri="{FF2B5EF4-FFF2-40B4-BE49-F238E27FC236}">
                <a16:creationId xmlns:a16="http://schemas.microsoft.com/office/drawing/2014/main" id="{2D55D661-B3DD-224B-1890-2462508DF4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19613" y="3733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44043" name="Rectangle 10">
            <a:extLst>
              <a:ext uri="{FF2B5EF4-FFF2-40B4-BE49-F238E27FC236}">
                <a16:creationId xmlns:a16="http://schemas.microsoft.com/office/drawing/2014/main" id="{1C8F092C-1879-51BB-D785-BCB5FA5B32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19613" y="4114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44044" name="Rectangle 11">
            <a:extLst>
              <a:ext uri="{FF2B5EF4-FFF2-40B4-BE49-F238E27FC236}">
                <a16:creationId xmlns:a16="http://schemas.microsoft.com/office/drawing/2014/main" id="{ED31989C-B988-D37D-148A-D8E220728C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05613" y="1066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44045" name="Rectangle 12">
            <a:extLst>
              <a:ext uri="{FF2B5EF4-FFF2-40B4-BE49-F238E27FC236}">
                <a16:creationId xmlns:a16="http://schemas.microsoft.com/office/drawing/2014/main" id="{9728D70E-E022-B0C9-1815-5F544AAA88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67613" y="2590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44046" name="Rectangle 13">
            <a:extLst>
              <a:ext uri="{FF2B5EF4-FFF2-40B4-BE49-F238E27FC236}">
                <a16:creationId xmlns:a16="http://schemas.microsoft.com/office/drawing/2014/main" id="{9DC4A6A8-2BA0-BB93-E074-A4F1958C5C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43613" y="3352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44047" name="Rectangle 14">
            <a:extLst>
              <a:ext uri="{FF2B5EF4-FFF2-40B4-BE49-F238E27FC236}">
                <a16:creationId xmlns:a16="http://schemas.microsoft.com/office/drawing/2014/main" id="{CDF58881-EC4F-C573-2636-B599177EA1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19613" y="2590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44048" name="Rectangle 15">
            <a:extLst>
              <a:ext uri="{FF2B5EF4-FFF2-40B4-BE49-F238E27FC236}">
                <a16:creationId xmlns:a16="http://schemas.microsoft.com/office/drawing/2014/main" id="{B32EC6DE-A98D-CF21-F03F-372007727E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48613" y="1066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44049" name="Rectangle 16">
            <a:extLst>
              <a:ext uri="{FF2B5EF4-FFF2-40B4-BE49-F238E27FC236}">
                <a16:creationId xmlns:a16="http://schemas.microsoft.com/office/drawing/2014/main" id="{753104E9-5B0D-881A-B072-32602BD6F9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0613" y="5638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44050" name="Rectangle 17">
            <a:extLst>
              <a:ext uri="{FF2B5EF4-FFF2-40B4-BE49-F238E27FC236}">
                <a16:creationId xmlns:a16="http://schemas.microsoft.com/office/drawing/2014/main" id="{1F2DB4F6-3C40-F977-BD8D-AEE1381387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1613" y="5638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44051" name="Rectangle 18">
            <a:extLst>
              <a:ext uri="{FF2B5EF4-FFF2-40B4-BE49-F238E27FC236}">
                <a16:creationId xmlns:a16="http://schemas.microsoft.com/office/drawing/2014/main" id="{8A475CB2-3CD0-1417-B2CD-3D5C97FC83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76613" y="4114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44052" name="Rectangle 19">
            <a:extLst>
              <a:ext uri="{FF2B5EF4-FFF2-40B4-BE49-F238E27FC236}">
                <a16:creationId xmlns:a16="http://schemas.microsoft.com/office/drawing/2014/main" id="{BCABCBFA-D5D1-98D3-9389-0AA1FB35FD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33613" y="4114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44053" name="Rectangle 20">
            <a:extLst>
              <a:ext uri="{FF2B5EF4-FFF2-40B4-BE49-F238E27FC236}">
                <a16:creationId xmlns:a16="http://schemas.microsoft.com/office/drawing/2014/main" id="{55085CE3-1749-A739-2FED-FD1BF9D310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33613" y="4495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44054" name="Rectangle 21">
            <a:extLst>
              <a:ext uri="{FF2B5EF4-FFF2-40B4-BE49-F238E27FC236}">
                <a16:creationId xmlns:a16="http://schemas.microsoft.com/office/drawing/2014/main" id="{1D60B944-E8CF-CED3-F8B9-F787D7D91A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95613" y="4876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44055" name="Rectangle 22">
            <a:extLst>
              <a:ext uri="{FF2B5EF4-FFF2-40B4-BE49-F238E27FC236}">
                <a16:creationId xmlns:a16="http://schemas.microsoft.com/office/drawing/2014/main" id="{070F064E-6DE7-110E-69B4-7BB06AD217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33613" y="4876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44056" name="Rectangle 23">
            <a:extLst>
              <a:ext uri="{FF2B5EF4-FFF2-40B4-BE49-F238E27FC236}">
                <a16:creationId xmlns:a16="http://schemas.microsoft.com/office/drawing/2014/main" id="{0F21EAC9-9B64-0970-8ACE-057F4D121B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52613" y="4876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44057" name="Rectangle 24">
            <a:extLst>
              <a:ext uri="{FF2B5EF4-FFF2-40B4-BE49-F238E27FC236}">
                <a16:creationId xmlns:a16="http://schemas.microsoft.com/office/drawing/2014/main" id="{FBCEBA96-3412-A908-8192-CDFEDEBA01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81613" y="1828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44058" name="Rectangle 25">
            <a:extLst>
              <a:ext uri="{FF2B5EF4-FFF2-40B4-BE49-F238E27FC236}">
                <a16:creationId xmlns:a16="http://schemas.microsoft.com/office/drawing/2014/main" id="{DEB5B07F-6D15-7308-0C8F-EFB0C4C442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57613" y="3352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44059" name="Rectangle 26">
            <a:extLst>
              <a:ext uri="{FF2B5EF4-FFF2-40B4-BE49-F238E27FC236}">
                <a16:creationId xmlns:a16="http://schemas.microsoft.com/office/drawing/2014/main" id="{A73FB951-E838-B1F4-2013-15C64FD9A7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57613" y="3733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44060" name="Rectangle 27">
            <a:extLst>
              <a:ext uri="{FF2B5EF4-FFF2-40B4-BE49-F238E27FC236}">
                <a16:creationId xmlns:a16="http://schemas.microsoft.com/office/drawing/2014/main" id="{4DC17C7C-C74F-511B-4D9C-9A38A9B142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57613" y="4114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44061" name="Rectangle 28">
            <a:extLst>
              <a:ext uri="{FF2B5EF4-FFF2-40B4-BE49-F238E27FC236}">
                <a16:creationId xmlns:a16="http://schemas.microsoft.com/office/drawing/2014/main" id="{E5BC6C4C-27CA-79E0-6436-DE8EA48BAA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19613" y="3352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44062" name="Rectangle 29">
            <a:extLst>
              <a:ext uri="{FF2B5EF4-FFF2-40B4-BE49-F238E27FC236}">
                <a16:creationId xmlns:a16="http://schemas.microsoft.com/office/drawing/2014/main" id="{CF0A31B0-03B5-A128-7AC3-B9915BC89E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00613" y="3352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44063" name="Rectangle 30">
            <a:extLst>
              <a:ext uri="{FF2B5EF4-FFF2-40B4-BE49-F238E27FC236}">
                <a16:creationId xmlns:a16="http://schemas.microsoft.com/office/drawing/2014/main" id="{3BEC3810-946F-2577-E025-8445E9AEBF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81613" y="2590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44064" name="Rectangle 31">
            <a:extLst>
              <a:ext uri="{FF2B5EF4-FFF2-40B4-BE49-F238E27FC236}">
                <a16:creationId xmlns:a16="http://schemas.microsoft.com/office/drawing/2014/main" id="{640AF379-E799-7173-EC98-FF176FF509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81613" y="2971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44065" name="Rectangle 32">
            <a:extLst>
              <a:ext uri="{FF2B5EF4-FFF2-40B4-BE49-F238E27FC236}">
                <a16:creationId xmlns:a16="http://schemas.microsoft.com/office/drawing/2014/main" id="{5FD1385F-39C4-2C1D-714C-B00F2EA244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81613" y="3352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44066" name="Rectangle 33">
            <a:extLst>
              <a:ext uri="{FF2B5EF4-FFF2-40B4-BE49-F238E27FC236}">
                <a16:creationId xmlns:a16="http://schemas.microsoft.com/office/drawing/2014/main" id="{8F08AECE-3121-597B-FC3D-FBC1EC2827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62613" y="2590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44067" name="Rectangle 34">
            <a:extLst>
              <a:ext uri="{FF2B5EF4-FFF2-40B4-BE49-F238E27FC236}">
                <a16:creationId xmlns:a16="http://schemas.microsoft.com/office/drawing/2014/main" id="{1F49F799-3450-F39B-6136-2FAD45B9BD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43613" y="1828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44068" name="Rectangle 35">
            <a:extLst>
              <a:ext uri="{FF2B5EF4-FFF2-40B4-BE49-F238E27FC236}">
                <a16:creationId xmlns:a16="http://schemas.microsoft.com/office/drawing/2014/main" id="{1F2E7437-D451-85F1-D31E-2361516DA1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43613" y="2209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44069" name="Rectangle 36">
            <a:extLst>
              <a:ext uri="{FF2B5EF4-FFF2-40B4-BE49-F238E27FC236}">
                <a16:creationId xmlns:a16="http://schemas.microsoft.com/office/drawing/2014/main" id="{BB7766C3-5EAF-1BF2-F940-A7017ED70A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43613" y="2590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44070" name="Rectangle 37">
            <a:extLst>
              <a:ext uri="{FF2B5EF4-FFF2-40B4-BE49-F238E27FC236}">
                <a16:creationId xmlns:a16="http://schemas.microsoft.com/office/drawing/2014/main" id="{1F73D80F-DB30-70B9-B017-9CBE8C92C9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05613" y="1828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44071" name="Rectangle 38">
            <a:extLst>
              <a:ext uri="{FF2B5EF4-FFF2-40B4-BE49-F238E27FC236}">
                <a16:creationId xmlns:a16="http://schemas.microsoft.com/office/drawing/2014/main" id="{7971273E-3260-62EA-07D4-F4F027632F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05613" y="2209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44072" name="Rectangle 39">
            <a:extLst>
              <a:ext uri="{FF2B5EF4-FFF2-40B4-BE49-F238E27FC236}">
                <a16:creationId xmlns:a16="http://schemas.microsoft.com/office/drawing/2014/main" id="{15265C34-C5F0-12DB-5204-3934E40E31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05613" y="2590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44073" name="Rectangle 40">
            <a:extLst>
              <a:ext uri="{FF2B5EF4-FFF2-40B4-BE49-F238E27FC236}">
                <a16:creationId xmlns:a16="http://schemas.microsoft.com/office/drawing/2014/main" id="{30A9A940-6F0B-6838-2997-24926D3746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86613" y="1828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44074" name="Rectangle 41">
            <a:extLst>
              <a:ext uri="{FF2B5EF4-FFF2-40B4-BE49-F238E27FC236}">
                <a16:creationId xmlns:a16="http://schemas.microsoft.com/office/drawing/2014/main" id="{BC0DDBAB-5E27-560B-19A8-B760A0E8FF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67613" y="1066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44075" name="Rectangle 42">
            <a:extLst>
              <a:ext uri="{FF2B5EF4-FFF2-40B4-BE49-F238E27FC236}">
                <a16:creationId xmlns:a16="http://schemas.microsoft.com/office/drawing/2014/main" id="{B82ED87B-181C-BF42-2168-C2B8021D2B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67613" y="1447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44076" name="Rectangle 43">
            <a:extLst>
              <a:ext uri="{FF2B5EF4-FFF2-40B4-BE49-F238E27FC236}">
                <a16:creationId xmlns:a16="http://schemas.microsoft.com/office/drawing/2014/main" id="{61181765-585E-AA41-ED69-FCDE868DD8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67613" y="1828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44077" name="Rectangle 44">
            <a:extLst>
              <a:ext uri="{FF2B5EF4-FFF2-40B4-BE49-F238E27FC236}">
                <a16:creationId xmlns:a16="http://schemas.microsoft.com/office/drawing/2014/main" id="{F2E71BAF-D50A-5131-AEFF-8AF4610E37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29613" y="1066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44078" name="Rectangle 45">
            <a:extLst>
              <a:ext uri="{FF2B5EF4-FFF2-40B4-BE49-F238E27FC236}">
                <a16:creationId xmlns:a16="http://schemas.microsoft.com/office/drawing/2014/main" id="{84F366D1-5E24-7A43-AFC8-523762A9BE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29613" y="1447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44079" name="Rectangle 46">
            <a:extLst>
              <a:ext uri="{FF2B5EF4-FFF2-40B4-BE49-F238E27FC236}">
                <a16:creationId xmlns:a16="http://schemas.microsoft.com/office/drawing/2014/main" id="{542809BD-9D45-0D1C-CDB0-6EE49D8F12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29613" y="1828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44080" name="Text Box 47">
            <a:extLst>
              <a:ext uri="{FF2B5EF4-FFF2-40B4-BE49-F238E27FC236}">
                <a16:creationId xmlns:a16="http://schemas.microsoft.com/office/drawing/2014/main" id="{01F62A1B-BFC0-633D-AC79-4D540C82B3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413" y="5614988"/>
            <a:ext cx="4778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6" tIns="45719" rIns="91436" bIns="45719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cs-CZ" sz="2000">
                <a:latin typeface="Comic Sans MS" panose="030F0702030302020204" pitchFamily="66" charset="0"/>
              </a:rPr>
              <a:t>Fe</a:t>
            </a:r>
          </a:p>
        </p:txBody>
      </p:sp>
      <p:sp>
        <p:nvSpPr>
          <p:cNvPr id="44081" name="Text Box 48">
            <a:extLst>
              <a:ext uri="{FF2B5EF4-FFF2-40B4-BE49-F238E27FC236}">
                <a16:creationId xmlns:a16="http://schemas.microsoft.com/office/drawing/2014/main" id="{00A8788A-63EB-4E3F-FC6E-C98754CD6F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413" y="5233988"/>
            <a:ext cx="4699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6" tIns="45719" rIns="91436" bIns="45719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cs-CZ" sz="2000">
                <a:latin typeface="Comic Sans MS" panose="030F0702030302020204" pitchFamily="66" charset="0"/>
              </a:rPr>
              <a:t>Co</a:t>
            </a:r>
          </a:p>
        </p:txBody>
      </p:sp>
      <p:sp>
        <p:nvSpPr>
          <p:cNvPr id="44082" name="Text Box 49">
            <a:extLst>
              <a:ext uri="{FF2B5EF4-FFF2-40B4-BE49-F238E27FC236}">
                <a16:creationId xmlns:a16="http://schemas.microsoft.com/office/drawing/2014/main" id="{325A401C-286D-E16B-FBC6-9D22FC3589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413" y="4852988"/>
            <a:ext cx="4587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6" tIns="45719" rIns="91436" bIns="45719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cs-CZ" sz="2000">
                <a:latin typeface="Comic Sans MS" panose="030F0702030302020204" pitchFamily="66" charset="0"/>
              </a:rPr>
              <a:t>Ni</a:t>
            </a:r>
          </a:p>
        </p:txBody>
      </p:sp>
      <p:sp>
        <p:nvSpPr>
          <p:cNvPr id="44083" name="Text Box 50">
            <a:extLst>
              <a:ext uri="{FF2B5EF4-FFF2-40B4-BE49-F238E27FC236}">
                <a16:creationId xmlns:a16="http://schemas.microsoft.com/office/drawing/2014/main" id="{1FB06557-F4D4-7F15-D079-2FAB923494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67413" y="1423988"/>
            <a:ext cx="4953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6" tIns="45719" rIns="91436" bIns="45719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cs-CZ" sz="2000">
                <a:latin typeface="Comic Sans MS" panose="030F0702030302020204" pitchFamily="66" charset="0"/>
              </a:rPr>
              <a:t>Rb</a:t>
            </a:r>
          </a:p>
        </p:txBody>
      </p:sp>
      <p:sp>
        <p:nvSpPr>
          <p:cNvPr id="44084" name="Text Box 51">
            <a:extLst>
              <a:ext uri="{FF2B5EF4-FFF2-40B4-BE49-F238E27FC236}">
                <a16:creationId xmlns:a16="http://schemas.microsoft.com/office/drawing/2014/main" id="{EAFD4C70-A7B7-971A-1746-43278469BD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43213" y="3709988"/>
            <a:ext cx="4873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6" tIns="45719" rIns="91436" bIns="45719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cs-CZ" sz="2000">
                <a:latin typeface="Comic Sans MS" panose="030F0702030302020204" pitchFamily="66" charset="0"/>
              </a:rPr>
              <a:t>Ga</a:t>
            </a:r>
          </a:p>
        </p:txBody>
      </p:sp>
      <p:sp>
        <p:nvSpPr>
          <p:cNvPr id="44085" name="Text Box 52">
            <a:extLst>
              <a:ext uri="{FF2B5EF4-FFF2-40B4-BE49-F238E27FC236}">
                <a16:creationId xmlns:a16="http://schemas.microsoft.com/office/drawing/2014/main" id="{5537869F-ACB9-73F9-9F28-A6E9C9D75B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43213" y="3328988"/>
            <a:ext cx="4968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6" tIns="45719" rIns="91436" bIns="45719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cs-CZ" sz="2000">
                <a:latin typeface="Comic Sans MS" panose="030F0702030302020204" pitchFamily="66" charset="0"/>
              </a:rPr>
              <a:t>Ge</a:t>
            </a:r>
          </a:p>
        </p:txBody>
      </p:sp>
      <p:sp>
        <p:nvSpPr>
          <p:cNvPr id="44086" name="Text Box 53">
            <a:extLst>
              <a:ext uri="{FF2B5EF4-FFF2-40B4-BE49-F238E27FC236}">
                <a16:creationId xmlns:a16="http://schemas.microsoft.com/office/drawing/2014/main" id="{31989CB8-93E4-2202-6032-CE642CC614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9213" y="4090988"/>
            <a:ext cx="4937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6" tIns="45719" rIns="91436" bIns="45719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cs-CZ" sz="2000">
                <a:latin typeface="Comic Sans MS" panose="030F0702030302020204" pitchFamily="66" charset="0"/>
              </a:rPr>
              <a:t>Zn</a:t>
            </a:r>
          </a:p>
        </p:txBody>
      </p:sp>
      <p:sp>
        <p:nvSpPr>
          <p:cNvPr id="44087" name="Text Box 54">
            <a:extLst>
              <a:ext uri="{FF2B5EF4-FFF2-40B4-BE49-F238E27FC236}">
                <a16:creationId xmlns:a16="http://schemas.microsoft.com/office/drawing/2014/main" id="{A904820E-6A37-A400-8A8F-8E6C08D6A1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9213" y="4471988"/>
            <a:ext cx="4683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6" tIns="45719" rIns="91436" bIns="45719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cs-CZ" sz="2000">
                <a:latin typeface="Comic Sans MS" panose="030F0702030302020204" pitchFamily="66" charset="0"/>
              </a:rPr>
              <a:t>Cu</a:t>
            </a:r>
          </a:p>
        </p:txBody>
      </p:sp>
      <p:sp>
        <p:nvSpPr>
          <p:cNvPr id="44088" name="Text Box 55">
            <a:extLst>
              <a:ext uri="{FF2B5EF4-FFF2-40B4-BE49-F238E27FC236}">
                <a16:creationId xmlns:a16="http://schemas.microsoft.com/office/drawing/2014/main" id="{D0CFCC3A-34A0-F376-AFD1-31342EDB4E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81413" y="2566988"/>
            <a:ext cx="5000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6" tIns="45719" rIns="91436" bIns="45719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cs-CZ" sz="2000">
                <a:latin typeface="Comic Sans MS" panose="030F0702030302020204" pitchFamily="66" charset="0"/>
              </a:rPr>
              <a:t>Se</a:t>
            </a:r>
          </a:p>
        </p:txBody>
      </p:sp>
      <p:sp>
        <p:nvSpPr>
          <p:cNvPr id="44089" name="Text Box 56">
            <a:extLst>
              <a:ext uri="{FF2B5EF4-FFF2-40B4-BE49-F238E27FC236}">
                <a16:creationId xmlns:a16="http://schemas.microsoft.com/office/drawing/2014/main" id="{F87C512A-3A78-DA63-6D76-1877F0677F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43413" y="2185988"/>
            <a:ext cx="4667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6" tIns="45719" rIns="91436" bIns="45719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cs-CZ" sz="2000">
                <a:latin typeface="Comic Sans MS" panose="030F0702030302020204" pitchFamily="66" charset="0"/>
              </a:rPr>
              <a:t>Br</a:t>
            </a:r>
          </a:p>
        </p:txBody>
      </p:sp>
      <p:sp>
        <p:nvSpPr>
          <p:cNvPr id="44090" name="Text Box 57">
            <a:extLst>
              <a:ext uri="{FF2B5EF4-FFF2-40B4-BE49-F238E27FC236}">
                <a16:creationId xmlns:a16="http://schemas.microsoft.com/office/drawing/2014/main" id="{03DE46AD-D91A-BCCF-3AFC-F51FF5D00A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81413" y="2947988"/>
            <a:ext cx="4937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6" tIns="45719" rIns="91436" bIns="45719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cs-CZ" sz="2000">
                <a:latin typeface="Comic Sans MS" panose="030F0702030302020204" pitchFamily="66" charset="0"/>
              </a:rPr>
              <a:t>As</a:t>
            </a:r>
          </a:p>
        </p:txBody>
      </p:sp>
      <p:sp>
        <p:nvSpPr>
          <p:cNvPr id="44091" name="Text Box 58">
            <a:extLst>
              <a:ext uri="{FF2B5EF4-FFF2-40B4-BE49-F238E27FC236}">
                <a16:creationId xmlns:a16="http://schemas.microsoft.com/office/drawing/2014/main" id="{0D9A8B0E-7D28-68E4-B9A0-959F7209AE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67413" y="1042988"/>
            <a:ext cx="482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6" tIns="45719" rIns="91436" bIns="45719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cs-CZ" sz="2000">
                <a:latin typeface="Comic Sans MS" panose="030F0702030302020204" pitchFamily="66" charset="0"/>
              </a:rPr>
              <a:t>Sr</a:t>
            </a:r>
          </a:p>
        </p:txBody>
      </p:sp>
      <p:sp>
        <p:nvSpPr>
          <p:cNvPr id="44092" name="Text Box 59">
            <a:extLst>
              <a:ext uri="{FF2B5EF4-FFF2-40B4-BE49-F238E27FC236}">
                <a16:creationId xmlns:a16="http://schemas.microsoft.com/office/drawing/2014/main" id="{8F6AE047-E205-AEE8-F13B-DF3F987633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43413" y="1804988"/>
            <a:ext cx="4619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6" tIns="45719" rIns="91436" bIns="45719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cs-CZ" sz="2000">
                <a:latin typeface="Comic Sans MS" panose="030F0702030302020204" pitchFamily="66" charset="0"/>
              </a:rPr>
              <a:t>Kr</a:t>
            </a:r>
          </a:p>
        </p:txBody>
      </p:sp>
      <p:sp>
        <p:nvSpPr>
          <p:cNvPr id="44093" name="Line 60">
            <a:extLst>
              <a:ext uri="{FF2B5EF4-FFF2-40B4-BE49-F238E27FC236}">
                <a16:creationId xmlns:a16="http://schemas.microsoft.com/office/drawing/2014/main" id="{35B500D6-B5E7-9115-FEEB-F530536E9701}"/>
              </a:ext>
            </a:extLst>
          </p:cNvPr>
          <p:cNvSpPr>
            <a:spLocks noChangeShapeType="1"/>
          </p:cNvSpPr>
          <p:nvPr/>
        </p:nvSpPr>
        <p:spPr bwMode="auto">
          <a:xfrm>
            <a:off x="862013" y="5791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094" name="Line 61">
            <a:extLst>
              <a:ext uri="{FF2B5EF4-FFF2-40B4-BE49-F238E27FC236}">
                <a16:creationId xmlns:a16="http://schemas.microsoft.com/office/drawing/2014/main" id="{584BDD22-0095-CD1F-4379-6FE6311A6AA7}"/>
              </a:ext>
            </a:extLst>
          </p:cNvPr>
          <p:cNvSpPr>
            <a:spLocks noChangeShapeType="1"/>
          </p:cNvSpPr>
          <p:nvPr/>
        </p:nvSpPr>
        <p:spPr bwMode="auto">
          <a:xfrm>
            <a:off x="1243013" y="5791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095" name="Line 62">
            <a:extLst>
              <a:ext uri="{FF2B5EF4-FFF2-40B4-BE49-F238E27FC236}">
                <a16:creationId xmlns:a16="http://schemas.microsoft.com/office/drawing/2014/main" id="{766D4C60-7805-9586-783A-E6285D7C3D90}"/>
              </a:ext>
            </a:extLst>
          </p:cNvPr>
          <p:cNvSpPr>
            <a:spLocks noChangeShapeType="1"/>
          </p:cNvSpPr>
          <p:nvPr/>
        </p:nvSpPr>
        <p:spPr bwMode="auto">
          <a:xfrm>
            <a:off x="1624013" y="5791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096" name="Line 63">
            <a:extLst>
              <a:ext uri="{FF2B5EF4-FFF2-40B4-BE49-F238E27FC236}">
                <a16:creationId xmlns:a16="http://schemas.microsoft.com/office/drawing/2014/main" id="{71FEBC38-6232-66F6-0FDF-377196FE016C}"/>
              </a:ext>
            </a:extLst>
          </p:cNvPr>
          <p:cNvSpPr>
            <a:spLocks noChangeShapeType="1"/>
          </p:cNvSpPr>
          <p:nvPr/>
        </p:nvSpPr>
        <p:spPr bwMode="auto">
          <a:xfrm>
            <a:off x="1624013" y="5029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097" name="Line 64">
            <a:extLst>
              <a:ext uri="{FF2B5EF4-FFF2-40B4-BE49-F238E27FC236}">
                <a16:creationId xmlns:a16="http://schemas.microsoft.com/office/drawing/2014/main" id="{0A987F4E-4BAC-DC5F-E0F1-F988E6DA11BC}"/>
              </a:ext>
            </a:extLst>
          </p:cNvPr>
          <p:cNvSpPr>
            <a:spLocks noChangeShapeType="1"/>
          </p:cNvSpPr>
          <p:nvPr/>
        </p:nvSpPr>
        <p:spPr bwMode="auto">
          <a:xfrm>
            <a:off x="2005013" y="5029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098" name="Line 65">
            <a:extLst>
              <a:ext uri="{FF2B5EF4-FFF2-40B4-BE49-F238E27FC236}">
                <a16:creationId xmlns:a16="http://schemas.microsoft.com/office/drawing/2014/main" id="{0BC1A656-9433-E104-4872-541C5C3FD048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1624013" y="5410200"/>
            <a:ext cx="381000" cy="381000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099" name="Line 66">
            <a:extLst>
              <a:ext uri="{FF2B5EF4-FFF2-40B4-BE49-F238E27FC236}">
                <a16:creationId xmlns:a16="http://schemas.microsoft.com/office/drawing/2014/main" id="{72340F98-B79F-2C99-BD0E-ED6C8C6D158F}"/>
              </a:ext>
            </a:extLst>
          </p:cNvPr>
          <p:cNvSpPr>
            <a:spLocks noChangeShapeType="1"/>
          </p:cNvSpPr>
          <p:nvPr/>
        </p:nvSpPr>
        <p:spPr bwMode="auto">
          <a:xfrm>
            <a:off x="2386013" y="5029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100" name="Line 67">
            <a:extLst>
              <a:ext uri="{FF2B5EF4-FFF2-40B4-BE49-F238E27FC236}">
                <a16:creationId xmlns:a16="http://schemas.microsoft.com/office/drawing/2014/main" id="{4E23BDE6-3065-61F6-22DF-3759B2A98B13}"/>
              </a:ext>
            </a:extLst>
          </p:cNvPr>
          <p:cNvSpPr>
            <a:spLocks noChangeShapeType="1"/>
          </p:cNvSpPr>
          <p:nvPr/>
        </p:nvSpPr>
        <p:spPr bwMode="auto">
          <a:xfrm>
            <a:off x="3910013" y="4267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101" name="Line 68">
            <a:extLst>
              <a:ext uri="{FF2B5EF4-FFF2-40B4-BE49-F238E27FC236}">
                <a16:creationId xmlns:a16="http://schemas.microsoft.com/office/drawing/2014/main" id="{7C653F61-2390-BC5B-F484-B40B385F0B55}"/>
              </a:ext>
            </a:extLst>
          </p:cNvPr>
          <p:cNvSpPr>
            <a:spLocks noChangeShapeType="1"/>
          </p:cNvSpPr>
          <p:nvPr/>
        </p:nvSpPr>
        <p:spPr bwMode="auto">
          <a:xfrm>
            <a:off x="3148013" y="4648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102" name="Line 69">
            <a:extLst>
              <a:ext uri="{FF2B5EF4-FFF2-40B4-BE49-F238E27FC236}">
                <a16:creationId xmlns:a16="http://schemas.microsoft.com/office/drawing/2014/main" id="{63171103-27DC-D24E-0F17-1848120E0ED4}"/>
              </a:ext>
            </a:extLst>
          </p:cNvPr>
          <p:cNvSpPr>
            <a:spLocks noChangeShapeType="1"/>
          </p:cNvSpPr>
          <p:nvPr/>
        </p:nvSpPr>
        <p:spPr bwMode="auto">
          <a:xfrm>
            <a:off x="3148013" y="5029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103" name="Line 70">
            <a:extLst>
              <a:ext uri="{FF2B5EF4-FFF2-40B4-BE49-F238E27FC236}">
                <a16:creationId xmlns:a16="http://schemas.microsoft.com/office/drawing/2014/main" id="{66B50D83-3DAA-5A8E-9819-4D2BE05B13AB}"/>
              </a:ext>
            </a:extLst>
          </p:cNvPr>
          <p:cNvSpPr>
            <a:spLocks noChangeShapeType="1"/>
          </p:cNvSpPr>
          <p:nvPr/>
        </p:nvSpPr>
        <p:spPr bwMode="auto">
          <a:xfrm>
            <a:off x="1624013" y="5410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104" name="Line 71">
            <a:extLst>
              <a:ext uri="{FF2B5EF4-FFF2-40B4-BE49-F238E27FC236}">
                <a16:creationId xmlns:a16="http://schemas.microsoft.com/office/drawing/2014/main" id="{7AF4E433-D2D0-BF28-B780-163A5ACCF2C9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148013" y="4648200"/>
            <a:ext cx="381000" cy="381000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105" name="Line 72">
            <a:extLst>
              <a:ext uri="{FF2B5EF4-FFF2-40B4-BE49-F238E27FC236}">
                <a16:creationId xmlns:a16="http://schemas.microsoft.com/office/drawing/2014/main" id="{80DF8DEA-0D15-F893-4AC5-5B479B9E1179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1624013" y="5029200"/>
            <a:ext cx="381000" cy="381000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106" name="Line 73">
            <a:extLst>
              <a:ext uri="{FF2B5EF4-FFF2-40B4-BE49-F238E27FC236}">
                <a16:creationId xmlns:a16="http://schemas.microsoft.com/office/drawing/2014/main" id="{4260F2E3-04D9-BA47-4AB9-3561FB747683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148013" y="4267200"/>
            <a:ext cx="381000" cy="381000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44107" name="Group 74">
            <a:extLst>
              <a:ext uri="{FF2B5EF4-FFF2-40B4-BE49-F238E27FC236}">
                <a16:creationId xmlns:a16="http://schemas.microsoft.com/office/drawing/2014/main" id="{42C61198-5B3B-718D-1FCB-6C1AF531CE75}"/>
              </a:ext>
            </a:extLst>
          </p:cNvPr>
          <p:cNvGrpSpPr>
            <a:grpSpLocks/>
          </p:cNvGrpSpPr>
          <p:nvPr/>
        </p:nvGrpSpPr>
        <p:grpSpPr bwMode="auto">
          <a:xfrm>
            <a:off x="2386013" y="4648200"/>
            <a:ext cx="762000" cy="381000"/>
            <a:chOff x="1344" y="3312"/>
            <a:chExt cx="480" cy="240"/>
          </a:xfrm>
        </p:grpSpPr>
        <p:sp>
          <p:nvSpPr>
            <p:cNvPr id="44181" name="Line 75">
              <a:extLst>
                <a:ext uri="{FF2B5EF4-FFF2-40B4-BE49-F238E27FC236}">
                  <a16:creationId xmlns:a16="http://schemas.microsoft.com/office/drawing/2014/main" id="{F84DD0D2-45A4-CCB6-CBB0-5A2376ED62B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84" y="3552"/>
              <a:ext cx="240" cy="0"/>
            </a:xfrm>
            <a:prstGeom prst="line">
              <a:avLst/>
            </a:prstGeom>
            <a:noFill/>
            <a:ln w="76200">
              <a:solidFill>
                <a:srgbClr val="00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182" name="Line 76">
              <a:extLst>
                <a:ext uri="{FF2B5EF4-FFF2-40B4-BE49-F238E27FC236}">
                  <a16:creationId xmlns:a16="http://schemas.microsoft.com/office/drawing/2014/main" id="{7F6930DF-23E7-8784-B54B-2633106AA11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344" y="3312"/>
              <a:ext cx="240" cy="240"/>
            </a:xfrm>
            <a:prstGeom prst="line">
              <a:avLst/>
            </a:prstGeom>
            <a:noFill/>
            <a:ln w="76200">
              <a:solidFill>
                <a:srgbClr val="0000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4108" name="Line 77">
            <a:extLst>
              <a:ext uri="{FF2B5EF4-FFF2-40B4-BE49-F238E27FC236}">
                <a16:creationId xmlns:a16="http://schemas.microsoft.com/office/drawing/2014/main" id="{7D23B575-5C13-E376-FF0A-F51901D55C23}"/>
              </a:ext>
            </a:extLst>
          </p:cNvPr>
          <p:cNvSpPr>
            <a:spLocks noChangeShapeType="1"/>
          </p:cNvSpPr>
          <p:nvPr/>
        </p:nvSpPr>
        <p:spPr bwMode="auto">
          <a:xfrm>
            <a:off x="4672013" y="3886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109" name="Line 78">
            <a:extLst>
              <a:ext uri="{FF2B5EF4-FFF2-40B4-BE49-F238E27FC236}">
                <a16:creationId xmlns:a16="http://schemas.microsoft.com/office/drawing/2014/main" id="{E443DBFE-6F1D-34FF-3B37-B9452D060AC8}"/>
              </a:ext>
            </a:extLst>
          </p:cNvPr>
          <p:cNvSpPr>
            <a:spLocks noChangeShapeType="1"/>
          </p:cNvSpPr>
          <p:nvPr/>
        </p:nvSpPr>
        <p:spPr bwMode="auto">
          <a:xfrm>
            <a:off x="2386013" y="4267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110" name="Line 79">
            <a:extLst>
              <a:ext uri="{FF2B5EF4-FFF2-40B4-BE49-F238E27FC236}">
                <a16:creationId xmlns:a16="http://schemas.microsoft.com/office/drawing/2014/main" id="{20C6A2FE-ADA0-D4EF-27A6-334B2A34E51D}"/>
              </a:ext>
            </a:extLst>
          </p:cNvPr>
          <p:cNvSpPr>
            <a:spLocks noChangeShapeType="1"/>
          </p:cNvSpPr>
          <p:nvPr/>
        </p:nvSpPr>
        <p:spPr bwMode="auto">
          <a:xfrm>
            <a:off x="2386013" y="4648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111" name="Line 80">
            <a:extLst>
              <a:ext uri="{FF2B5EF4-FFF2-40B4-BE49-F238E27FC236}">
                <a16:creationId xmlns:a16="http://schemas.microsoft.com/office/drawing/2014/main" id="{1FB3FFCE-E845-C2DC-EBAD-5A964833C5D9}"/>
              </a:ext>
            </a:extLst>
          </p:cNvPr>
          <p:cNvSpPr>
            <a:spLocks noChangeShapeType="1"/>
          </p:cNvSpPr>
          <p:nvPr/>
        </p:nvSpPr>
        <p:spPr bwMode="auto">
          <a:xfrm>
            <a:off x="3529013" y="4267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112" name="Line 81">
            <a:extLst>
              <a:ext uri="{FF2B5EF4-FFF2-40B4-BE49-F238E27FC236}">
                <a16:creationId xmlns:a16="http://schemas.microsoft.com/office/drawing/2014/main" id="{32D1D411-6F1D-BC2D-BC45-83F2F22FD421}"/>
              </a:ext>
            </a:extLst>
          </p:cNvPr>
          <p:cNvSpPr>
            <a:spLocks noChangeShapeType="1"/>
          </p:cNvSpPr>
          <p:nvPr/>
        </p:nvSpPr>
        <p:spPr bwMode="auto">
          <a:xfrm>
            <a:off x="3148013" y="4267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113" name="Line 82">
            <a:extLst>
              <a:ext uri="{FF2B5EF4-FFF2-40B4-BE49-F238E27FC236}">
                <a16:creationId xmlns:a16="http://schemas.microsoft.com/office/drawing/2014/main" id="{9A86FECD-A9FB-E9E9-53FA-A97A339BED5F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910013" y="3505200"/>
            <a:ext cx="381000" cy="381000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114" name="Line 83">
            <a:extLst>
              <a:ext uri="{FF2B5EF4-FFF2-40B4-BE49-F238E27FC236}">
                <a16:creationId xmlns:a16="http://schemas.microsoft.com/office/drawing/2014/main" id="{B1CCFEAA-CE0A-FF1A-88A6-8804ECE3B5D9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910013" y="3886200"/>
            <a:ext cx="381000" cy="381000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115" name="Line 84">
            <a:extLst>
              <a:ext uri="{FF2B5EF4-FFF2-40B4-BE49-F238E27FC236}">
                <a16:creationId xmlns:a16="http://schemas.microsoft.com/office/drawing/2014/main" id="{C846D244-BBD7-6A57-1ADA-7116BFAD23F6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291013" y="3505200"/>
            <a:ext cx="381000" cy="381000"/>
          </a:xfrm>
          <a:prstGeom prst="line">
            <a:avLst/>
          </a:prstGeom>
          <a:noFill/>
          <a:ln w="762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44116" name="Group 85">
            <a:extLst>
              <a:ext uri="{FF2B5EF4-FFF2-40B4-BE49-F238E27FC236}">
                <a16:creationId xmlns:a16="http://schemas.microsoft.com/office/drawing/2014/main" id="{B9C97AAC-5CD6-735E-857A-3687D1359E5F}"/>
              </a:ext>
            </a:extLst>
          </p:cNvPr>
          <p:cNvGrpSpPr>
            <a:grpSpLocks/>
          </p:cNvGrpSpPr>
          <p:nvPr/>
        </p:nvGrpSpPr>
        <p:grpSpPr bwMode="auto">
          <a:xfrm>
            <a:off x="2386013" y="4267200"/>
            <a:ext cx="762000" cy="762000"/>
            <a:chOff x="1344" y="3072"/>
            <a:chExt cx="480" cy="480"/>
          </a:xfrm>
        </p:grpSpPr>
        <p:sp>
          <p:nvSpPr>
            <p:cNvPr id="44179" name="Line 86">
              <a:extLst>
                <a:ext uri="{FF2B5EF4-FFF2-40B4-BE49-F238E27FC236}">
                  <a16:creationId xmlns:a16="http://schemas.microsoft.com/office/drawing/2014/main" id="{26BA45D8-447C-98DB-8421-7E09E2D58AF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344" y="3072"/>
              <a:ext cx="240" cy="240"/>
            </a:xfrm>
            <a:prstGeom prst="line">
              <a:avLst/>
            </a:prstGeom>
            <a:noFill/>
            <a:ln w="76200">
              <a:solidFill>
                <a:srgbClr val="0000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180" name="Line 87">
              <a:extLst>
                <a:ext uri="{FF2B5EF4-FFF2-40B4-BE49-F238E27FC236}">
                  <a16:creationId xmlns:a16="http://schemas.microsoft.com/office/drawing/2014/main" id="{E092C718-DBA0-A6FE-F9F7-6B124C8E0CC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584" y="3312"/>
              <a:ext cx="240" cy="240"/>
            </a:xfrm>
            <a:prstGeom prst="line">
              <a:avLst/>
            </a:prstGeom>
            <a:noFill/>
            <a:ln w="76200">
              <a:solidFill>
                <a:srgbClr val="CC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4117" name="Line 88">
            <a:extLst>
              <a:ext uri="{FF2B5EF4-FFF2-40B4-BE49-F238E27FC236}">
                <a16:creationId xmlns:a16="http://schemas.microsoft.com/office/drawing/2014/main" id="{08B66825-50B6-C0AC-A3E6-66322055CB76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2767013" y="4267200"/>
            <a:ext cx="381000" cy="381000"/>
          </a:xfrm>
          <a:prstGeom prst="line">
            <a:avLst/>
          </a:prstGeom>
          <a:noFill/>
          <a:ln w="762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118" name="Line 89">
            <a:extLst>
              <a:ext uri="{FF2B5EF4-FFF2-40B4-BE49-F238E27FC236}">
                <a16:creationId xmlns:a16="http://schemas.microsoft.com/office/drawing/2014/main" id="{3CB86030-0791-9783-108E-50640637E0A2}"/>
              </a:ext>
            </a:extLst>
          </p:cNvPr>
          <p:cNvSpPr>
            <a:spLocks noChangeShapeType="1"/>
          </p:cNvSpPr>
          <p:nvPr/>
        </p:nvSpPr>
        <p:spPr bwMode="auto">
          <a:xfrm>
            <a:off x="6196013" y="2362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119" name="Line 90">
            <a:extLst>
              <a:ext uri="{FF2B5EF4-FFF2-40B4-BE49-F238E27FC236}">
                <a16:creationId xmlns:a16="http://schemas.microsoft.com/office/drawing/2014/main" id="{0A6CFCAA-8984-AE1F-A1DB-B862A3378BEC}"/>
              </a:ext>
            </a:extLst>
          </p:cNvPr>
          <p:cNvSpPr>
            <a:spLocks noChangeShapeType="1"/>
          </p:cNvSpPr>
          <p:nvPr/>
        </p:nvSpPr>
        <p:spPr bwMode="auto">
          <a:xfrm>
            <a:off x="5434013" y="3124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120" name="Line 91">
            <a:extLst>
              <a:ext uri="{FF2B5EF4-FFF2-40B4-BE49-F238E27FC236}">
                <a16:creationId xmlns:a16="http://schemas.microsoft.com/office/drawing/2014/main" id="{435F3718-DAA1-F6DD-D84E-3B694EB51907}"/>
              </a:ext>
            </a:extLst>
          </p:cNvPr>
          <p:cNvSpPr>
            <a:spLocks noChangeShapeType="1"/>
          </p:cNvSpPr>
          <p:nvPr/>
        </p:nvSpPr>
        <p:spPr bwMode="auto">
          <a:xfrm>
            <a:off x="5434013" y="3505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121" name="Line 92">
            <a:extLst>
              <a:ext uri="{FF2B5EF4-FFF2-40B4-BE49-F238E27FC236}">
                <a16:creationId xmlns:a16="http://schemas.microsoft.com/office/drawing/2014/main" id="{9AEEA3DB-5F2F-6005-2990-F0F36C861258}"/>
              </a:ext>
            </a:extLst>
          </p:cNvPr>
          <p:cNvSpPr>
            <a:spLocks noChangeShapeType="1"/>
          </p:cNvSpPr>
          <p:nvPr/>
        </p:nvSpPr>
        <p:spPr bwMode="auto">
          <a:xfrm>
            <a:off x="5053013" y="3505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122" name="Line 93">
            <a:extLst>
              <a:ext uri="{FF2B5EF4-FFF2-40B4-BE49-F238E27FC236}">
                <a16:creationId xmlns:a16="http://schemas.microsoft.com/office/drawing/2014/main" id="{358CD8B4-C4E0-6BCF-6A3C-7ECA3C7EB6DC}"/>
              </a:ext>
            </a:extLst>
          </p:cNvPr>
          <p:cNvSpPr>
            <a:spLocks noChangeShapeType="1"/>
          </p:cNvSpPr>
          <p:nvPr/>
        </p:nvSpPr>
        <p:spPr bwMode="auto">
          <a:xfrm>
            <a:off x="4672013" y="3505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123" name="Line 94">
            <a:extLst>
              <a:ext uri="{FF2B5EF4-FFF2-40B4-BE49-F238E27FC236}">
                <a16:creationId xmlns:a16="http://schemas.microsoft.com/office/drawing/2014/main" id="{8BF83329-90AF-F44C-9502-D76B0AF9458B}"/>
              </a:ext>
            </a:extLst>
          </p:cNvPr>
          <p:cNvSpPr>
            <a:spLocks noChangeShapeType="1"/>
          </p:cNvSpPr>
          <p:nvPr/>
        </p:nvSpPr>
        <p:spPr bwMode="auto">
          <a:xfrm>
            <a:off x="3910013" y="3505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124" name="Line 95">
            <a:extLst>
              <a:ext uri="{FF2B5EF4-FFF2-40B4-BE49-F238E27FC236}">
                <a16:creationId xmlns:a16="http://schemas.microsoft.com/office/drawing/2014/main" id="{8A05E6A0-E42D-1791-EF55-255513718BA8}"/>
              </a:ext>
            </a:extLst>
          </p:cNvPr>
          <p:cNvSpPr>
            <a:spLocks noChangeShapeType="1"/>
          </p:cNvSpPr>
          <p:nvPr/>
        </p:nvSpPr>
        <p:spPr bwMode="auto">
          <a:xfrm>
            <a:off x="3910013" y="3886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125" name="Line 96">
            <a:extLst>
              <a:ext uri="{FF2B5EF4-FFF2-40B4-BE49-F238E27FC236}">
                <a16:creationId xmlns:a16="http://schemas.microsoft.com/office/drawing/2014/main" id="{9FDB6FF8-0AC9-DDFE-E06B-ADA730C06879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941388" y="2209800"/>
            <a:ext cx="457200" cy="457200"/>
          </a:xfrm>
          <a:prstGeom prst="line">
            <a:avLst/>
          </a:prstGeom>
          <a:noFill/>
          <a:ln w="50800">
            <a:solidFill>
              <a:srgbClr val="CC000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44126" name="Group 97">
            <a:extLst>
              <a:ext uri="{FF2B5EF4-FFF2-40B4-BE49-F238E27FC236}">
                <a16:creationId xmlns:a16="http://schemas.microsoft.com/office/drawing/2014/main" id="{06E82768-4A62-7330-F12D-117BF405FC98}"/>
              </a:ext>
            </a:extLst>
          </p:cNvPr>
          <p:cNvGrpSpPr>
            <a:grpSpLocks/>
          </p:cNvGrpSpPr>
          <p:nvPr/>
        </p:nvGrpSpPr>
        <p:grpSpPr bwMode="auto">
          <a:xfrm>
            <a:off x="6196013" y="1981200"/>
            <a:ext cx="762000" cy="762000"/>
            <a:chOff x="3744" y="1632"/>
            <a:chExt cx="480" cy="480"/>
          </a:xfrm>
        </p:grpSpPr>
        <p:sp>
          <p:nvSpPr>
            <p:cNvPr id="44177" name="Line 98">
              <a:extLst>
                <a:ext uri="{FF2B5EF4-FFF2-40B4-BE49-F238E27FC236}">
                  <a16:creationId xmlns:a16="http://schemas.microsoft.com/office/drawing/2014/main" id="{856535A8-CB93-2DD2-D541-0E7D8D627AF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744" y="1632"/>
              <a:ext cx="240" cy="240"/>
            </a:xfrm>
            <a:prstGeom prst="line">
              <a:avLst/>
            </a:prstGeom>
            <a:noFill/>
            <a:ln w="76200">
              <a:solidFill>
                <a:srgbClr val="0000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178" name="Line 99">
              <a:extLst>
                <a:ext uri="{FF2B5EF4-FFF2-40B4-BE49-F238E27FC236}">
                  <a16:creationId xmlns:a16="http://schemas.microsoft.com/office/drawing/2014/main" id="{4FCF95FF-8845-2A33-B271-188E8FCC34D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984" y="1872"/>
              <a:ext cx="240" cy="240"/>
            </a:xfrm>
            <a:prstGeom prst="line">
              <a:avLst/>
            </a:prstGeom>
            <a:noFill/>
            <a:ln w="76200">
              <a:solidFill>
                <a:srgbClr val="CC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4127" name="Line 100">
            <a:extLst>
              <a:ext uri="{FF2B5EF4-FFF2-40B4-BE49-F238E27FC236}">
                <a16:creationId xmlns:a16="http://schemas.microsoft.com/office/drawing/2014/main" id="{6E5FF994-2D1A-FE7F-928F-DD6CBBB3D4A7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958013" y="2362200"/>
            <a:ext cx="381000" cy="381000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128" name="Line 101">
            <a:extLst>
              <a:ext uri="{FF2B5EF4-FFF2-40B4-BE49-F238E27FC236}">
                <a16:creationId xmlns:a16="http://schemas.microsoft.com/office/drawing/2014/main" id="{E5097158-8E88-507F-F2DE-870191E06389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434013" y="2743200"/>
            <a:ext cx="381000" cy="381000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129" name="Line 102">
            <a:extLst>
              <a:ext uri="{FF2B5EF4-FFF2-40B4-BE49-F238E27FC236}">
                <a16:creationId xmlns:a16="http://schemas.microsoft.com/office/drawing/2014/main" id="{4ED3D887-F228-3C47-C07A-A8A4EB47973B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434013" y="3124200"/>
            <a:ext cx="381000" cy="381000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130" name="Line 103">
            <a:extLst>
              <a:ext uri="{FF2B5EF4-FFF2-40B4-BE49-F238E27FC236}">
                <a16:creationId xmlns:a16="http://schemas.microsoft.com/office/drawing/2014/main" id="{2ACD3C62-9682-3C2C-E016-DCDEC2A54989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672013" y="3505200"/>
            <a:ext cx="381000" cy="381000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44131" name="Group 104">
            <a:extLst>
              <a:ext uri="{FF2B5EF4-FFF2-40B4-BE49-F238E27FC236}">
                <a16:creationId xmlns:a16="http://schemas.microsoft.com/office/drawing/2014/main" id="{CD89E144-7717-679A-D0E5-B7C78DCFC1F8}"/>
              </a:ext>
            </a:extLst>
          </p:cNvPr>
          <p:cNvGrpSpPr>
            <a:grpSpLocks/>
          </p:cNvGrpSpPr>
          <p:nvPr/>
        </p:nvGrpSpPr>
        <p:grpSpPr bwMode="auto">
          <a:xfrm>
            <a:off x="6196013" y="2362200"/>
            <a:ext cx="762000" cy="381000"/>
            <a:chOff x="3744" y="1872"/>
            <a:chExt cx="480" cy="240"/>
          </a:xfrm>
        </p:grpSpPr>
        <p:sp>
          <p:nvSpPr>
            <p:cNvPr id="44175" name="Line 105">
              <a:extLst>
                <a:ext uri="{FF2B5EF4-FFF2-40B4-BE49-F238E27FC236}">
                  <a16:creationId xmlns:a16="http://schemas.microsoft.com/office/drawing/2014/main" id="{D181ABFC-7DAB-3C16-64BD-95DA0EAAEFB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744" y="1872"/>
              <a:ext cx="240" cy="240"/>
            </a:xfrm>
            <a:prstGeom prst="line">
              <a:avLst/>
            </a:prstGeom>
            <a:noFill/>
            <a:ln w="76200">
              <a:solidFill>
                <a:srgbClr val="0000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176" name="Line 106">
              <a:extLst>
                <a:ext uri="{FF2B5EF4-FFF2-40B4-BE49-F238E27FC236}">
                  <a16:creationId xmlns:a16="http://schemas.microsoft.com/office/drawing/2014/main" id="{B1CCE1E7-16EB-3651-E5E8-47558AC8BEE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84" y="2112"/>
              <a:ext cx="240" cy="0"/>
            </a:xfrm>
            <a:prstGeom prst="line">
              <a:avLst/>
            </a:prstGeom>
            <a:noFill/>
            <a:ln w="76200">
              <a:solidFill>
                <a:srgbClr val="00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4132" name="Line 107">
            <a:extLst>
              <a:ext uri="{FF2B5EF4-FFF2-40B4-BE49-F238E27FC236}">
                <a16:creationId xmlns:a16="http://schemas.microsoft.com/office/drawing/2014/main" id="{6F3BD5D3-C3F3-7F44-ADB8-639138DD11A9}"/>
              </a:ext>
            </a:extLst>
          </p:cNvPr>
          <p:cNvSpPr>
            <a:spLocks noChangeShapeType="1"/>
          </p:cNvSpPr>
          <p:nvPr/>
        </p:nvSpPr>
        <p:spPr bwMode="auto">
          <a:xfrm>
            <a:off x="6196013" y="2743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133" name="Line 108">
            <a:extLst>
              <a:ext uri="{FF2B5EF4-FFF2-40B4-BE49-F238E27FC236}">
                <a16:creationId xmlns:a16="http://schemas.microsoft.com/office/drawing/2014/main" id="{BC837501-E1F2-87E2-455D-79C2F9A40E1C}"/>
              </a:ext>
            </a:extLst>
          </p:cNvPr>
          <p:cNvSpPr>
            <a:spLocks noChangeShapeType="1"/>
          </p:cNvSpPr>
          <p:nvPr/>
        </p:nvSpPr>
        <p:spPr bwMode="auto">
          <a:xfrm>
            <a:off x="5815013" y="2743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134" name="Line 109">
            <a:extLst>
              <a:ext uri="{FF2B5EF4-FFF2-40B4-BE49-F238E27FC236}">
                <a16:creationId xmlns:a16="http://schemas.microsoft.com/office/drawing/2014/main" id="{6BEDF5B0-95EE-BFCC-6555-DBE0FB097097}"/>
              </a:ext>
            </a:extLst>
          </p:cNvPr>
          <p:cNvSpPr>
            <a:spLocks noChangeShapeType="1"/>
          </p:cNvSpPr>
          <p:nvPr/>
        </p:nvSpPr>
        <p:spPr bwMode="auto">
          <a:xfrm>
            <a:off x="5434013" y="2743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135" name="Line 110">
            <a:extLst>
              <a:ext uri="{FF2B5EF4-FFF2-40B4-BE49-F238E27FC236}">
                <a16:creationId xmlns:a16="http://schemas.microsoft.com/office/drawing/2014/main" id="{647AC8C4-4890-3A80-7D72-106FE844CD8D}"/>
              </a:ext>
            </a:extLst>
          </p:cNvPr>
          <p:cNvSpPr>
            <a:spLocks noChangeShapeType="1"/>
          </p:cNvSpPr>
          <p:nvPr/>
        </p:nvSpPr>
        <p:spPr bwMode="auto">
          <a:xfrm>
            <a:off x="6196013" y="1981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136" name="Line 111">
            <a:extLst>
              <a:ext uri="{FF2B5EF4-FFF2-40B4-BE49-F238E27FC236}">
                <a16:creationId xmlns:a16="http://schemas.microsoft.com/office/drawing/2014/main" id="{624504EE-8A34-948A-FD5F-D5F1F3092AFB}"/>
              </a:ext>
            </a:extLst>
          </p:cNvPr>
          <p:cNvSpPr>
            <a:spLocks noChangeShapeType="1"/>
          </p:cNvSpPr>
          <p:nvPr/>
        </p:nvSpPr>
        <p:spPr bwMode="auto">
          <a:xfrm>
            <a:off x="6577013" y="1981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137" name="Line 112">
            <a:extLst>
              <a:ext uri="{FF2B5EF4-FFF2-40B4-BE49-F238E27FC236}">
                <a16:creationId xmlns:a16="http://schemas.microsoft.com/office/drawing/2014/main" id="{1F988A38-7239-B604-7B4F-F24780286EF7}"/>
              </a:ext>
            </a:extLst>
          </p:cNvPr>
          <p:cNvSpPr>
            <a:spLocks noChangeShapeType="1"/>
          </p:cNvSpPr>
          <p:nvPr/>
        </p:nvSpPr>
        <p:spPr bwMode="auto">
          <a:xfrm>
            <a:off x="6958013" y="1981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138" name="Line 113">
            <a:extLst>
              <a:ext uri="{FF2B5EF4-FFF2-40B4-BE49-F238E27FC236}">
                <a16:creationId xmlns:a16="http://schemas.microsoft.com/office/drawing/2014/main" id="{CF6524CB-6EA8-0E7D-8C22-47E45FC47721}"/>
              </a:ext>
            </a:extLst>
          </p:cNvPr>
          <p:cNvSpPr>
            <a:spLocks noChangeShapeType="1"/>
          </p:cNvSpPr>
          <p:nvPr/>
        </p:nvSpPr>
        <p:spPr bwMode="auto">
          <a:xfrm>
            <a:off x="7720013" y="1981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139" name="Line 114">
            <a:extLst>
              <a:ext uri="{FF2B5EF4-FFF2-40B4-BE49-F238E27FC236}">
                <a16:creationId xmlns:a16="http://schemas.microsoft.com/office/drawing/2014/main" id="{BCC6D2ED-6499-D711-3497-7D4ED8DFD531}"/>
              </a:ext>
            </a:extLst>
          </p:cNvPr>
          <p:cNvSpPr>
            <a:spLocks noChangeShapeType="1"/>
          </p:cNvSpPr>
          <p:nvPr/>
        </p:nvSpPr>
        <p:spPr bwMode="auto">
          <a:xfrm>
            <a:off x="6958013" y="2743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140" name="Line 115">
            <a:extLst>
              <a:ext uri="{FF2B5EF4-FFF2-40B4-BE49-F238E27FC236}">
                <a16:creationId xmlns:a16="http://schemas.microsoft.com/office/drawing/2014/main" id="{17667EE3-4A13-E2D8-0A4A-B23230D97442}"/>
              </a:ext>
            </a:extLst>
          </p:cNvPr>
          <p:cNvSpPr>
            <a:spLocks noChangeShapeType="1"/>
          </p:cNvSpPr>
          <p:nvPr/>
        </p:nvSpPr>
        <p:spPr bwMode="auto">
          <a:xfrm>
            <a:off x="6958013" y="2362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141" name="Line 116">
            <a:extLst>
              <a:ext uri="{FF2B5EF4-FFF2-40B4-BE49-F238E27FC236}">
                <a16:creationId xmlns:a16="http://schemas.microsoft.com/office/drawing/2014/main" id="{8CC60D9B-FE86-E0C9-1CC5-48A978D9991C}"/>
              </a:ext>
            </a:extLst>
          </p:cNvPr>
          <p:cNvSpPr>
            <a:spLocks noChangeShapeType="1"/>
          </p:cNvSpPr>
          <p:nvPr/>
        </p:nvSpPr>
        <p:spPr bwMode="auto">
          <a:xfrm>
            <a:off x="8482013" y="1600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142" name="Line 117">
            <a:extLst>
              <a:ext uri="{FF2B5EF4-FFF2-40B4-BE49-F238E27FC236}">
                <a16:creationId xmlns:a16="http://schemas.microsoft.com/office/drawing/2014/main" id="{672C0C5F-B153-E94C-B313-FD59C61BDF81}"/>
              </a:ext>
            </a:extLst>
          </p:cNvPr>
          <p:cNvSpPr>
            <a:spLocks noChangeShapeType="1"/>
          </p:cNvSpPr>
          <p:nvPr/>
        </p:nvSpPr>
        <p:spPr bwMode="auto">
          <a:xfrm>
            <a:off x="8101013" y="1219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143" name="Line 118">
            <a:extLst>
              <a:ext uri="{FF2B5EF4-FFF2-40B4-BE49-F238E27FC236}">
                <a16:creationId xmlns:a16="http://schemas.microsoft.com/office/drawing/2014/main" id="{83AC517E-6BC3-E061-D83A-5B30E296D3C8}"/>
              </a:ext>
            </a:extLst>
          </p:cNvPr>
          <p:cNvSpPr>
            <a:spLocks noChangeShapeType="1"/>
          </p:cNvSpPr>
          <p:nvPr/>
        </p:nvSpPr>
        <p:spPr bwMode="auto">
          <a:xfrm>
            <a:off x="7720013" y="1219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144" name="Line 119">
            <a:extLst>
              <a:ext uri="{FF2B5EF4-FFF2-40B4-BE49-F238E27FC236}">
                <a16:creationId xmlns:a16="http://schemas.microsoft.com/office/drawing/2014/main" id="{B9C6ADCE-A70C-6D04-48EF-6353EA35CED3}"/>
              </a:ext>
            </a:extLst>
          </p:cNvPr>
          <p:cNvSpPr>
            <a:spLocks noChangeShapeType="1"/>
          </p:cNvSpPr>
          <p:nvPr/>
        </p:nvSpPr>
        <p:spPr bwMode="auto">
          <a:xfrm>
            <a:off x="7720013" y="1600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145" name="Line 120">
            <a:extLst>
              <a:ext uri="{FF2B5EF4-FFF2-40B4-BE49-F238E27FC236}">
                <a16:creationId xmlns:a16="http://schemas.microsoft.com/office/drawing/2014/main" id="{BDD738A7-AC8E-6BD5-5A52-2E9BDA0B435D}"/>
              </a:ext>
            </a:extLst>
          </p:cNvPr>
          <p:cNvSpPr>
            <a:spLocks noChangeShapeType="1"/>
          </p:cNvSpPr>
          <p:nvPr/>
        </p:nvSpPr>
        <p:spPr bwMode="auto">
          <a:xfrm>
            <a:off x="8482013" y="1981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146" name="Line 121">
            <a:extLst>
              <a:ext uri="{FF2B5EF4-FFF2-40B4-BE49-F238E27FC236}">
                <a16:creationId xmlns:a16="http://schemas.microsoft.com/office/drawing/2014/main" id="{0E3B6A70-DE58-9F19-C309-8B73BE4079E7}"/>
              </a:ext>
            </a:extLst>
          </p:cNvPr>
          <p:cNvSpPr>
            <a:spLocks noChangeShapeType="1"/>
          </p:cNvSpPr>
          <p:nvPr/>
        </p:nvSpPr>
        <p:spPr bwMode="auto">
          <a:xfrm>
            <a:off x="7339013" y="1981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147" name="Line 122">
            <a:extLst>
              <a:ext uri="{FF2B5EF4-FFF2-40B4-BE49-F238E27FC236}">
                <a16:creationId xmlns:a16="http://schemas.microsoft.com/office/drawing/2014/main" id="{C415ADD0-6791-3926-6845-06C46CAF3FA4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8482013" y="1600200"/>
            <a:ext cx="381000" cy="381000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44148" name="Group 123">
            <a:extLst>
              <a:ext uri="{FF2B5EF4-FFF2-40B4-BE49-F238E27FC236}">
                <a16:creationId xmlns:a16="http://schemas.microsoft.com/office/drawing/2014/main" id="{6DEACFF7-6989-95BF-17FC-D9710783DC23}"/>
              </a:ext>
            </a:extLst>
          </p:cNvPr>
          <p:cNvGrpSpPr>
            <a:grpSpLocks/>
          </p:cNvGrpSpPr>
          <p:nvPr/>
        </p:nvGrpSpPr>
        <p:grpSpPr bwMode="auto">
          <a:xfrm>
            <a:off x="7720013" y="1600200"/>
            <a:ext cx="762000" cy="381000"/>
            <a:chOff x="4704" y="1392"/>
            <a:chExt cx="480" cy="240"/>
          </a:xfrm>
        </p:grpSpPr>
        <p:sp>
          <p:nvSpPr>
            <p:cNvPr id="44173" name="Line 124">
              <a:extLst>
                <a:ext uri="{FF2B5EF4-FFF2-40B4-BE49-F238E27FC236}">
                  <a16:creationId xmlns:a16="http://schemas.microsoft.com/office/drawing/2014/main" id="{338D84F3-996C-B7E9-B12C-78DF705FA02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44" y="1632"/>
              <a:ext cx="240" cy="0"/>
            </a:xfrm>
            <a:prstGeom prst="line">
              <a:avLst/>
            </a:prstGeom>
            <a:noFill/>
            <a:ln w="76200">
              <a:solidFill>
                <a:srgbClr val="00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174" name="Line 125">
              <a:extLst>
                <a:ext uri="{FF2B5EF4-FFF2-40B4-BE49-F238E27FC236}">
                  <a16:creationId xmlns:a16="http://schemas.microsoft.com/office/drawing/2014/main" id="{8A11F33D-1A7C-CBD8-31C0-2255EFFD65D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704" y="1392"/>
              <a:ext cx="240" cy="240"/>
            </a:xfrm>
            <a:prstGeom prst="line">
              <a:avLst/>
            </a:prstGeom>
            <a:noFill/>
            <a:ln w="76200">
              <a:solidFill>
                <a:srgbClr val="0000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4149" name="Line 126">
            <a:extLst>
              <a:ext uri="{FF2B5EF4-FFF2-40B4-BE49-F238E27FC236}">
                <a16:creationId xmlns:a16="http://schemas.microsoft.com/office/drawing/2014/main" id="{0F31115A-5176-E6E6-D2CF-FD804F2D1849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958013" y="1981200"/>
            <a:ext cx="381000" cy="381000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150" name="Line 127">
            <a:extLst>
              <a:ext uri="{FF2B5EF4-FFF2-40B4-BE49-F238E27FC236}">
                <a16:creationId xmlns:a16="http://schemas.microsoft.com/office/drawing/2014/main" id="{836D5C34-75ED-4754-501E-D01E3FF00C21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941388" y="1539875"/>
            <a:ext cx="457200" cy="457200"/>
          </a:xfrm>
          <a:prstGeom prst="line">
            <a:avLst/>
          </a:prstGeom>
          <a:noFill/>
          <a:ln w="50800">
            <a:solidFill>
              <a:srgbClr val="0000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151" name="Line 128">
            <a:extLst>
              <a:ext uri="{FF2B5EF4-FFF2-40B4-BE49-F238E27FC236}">
                <a16:creationId xmlns:a16="http://schemas.microsoft.com/office/drawing/2014/main" id="{E637ADB7-E4F6-C1EC-B545-F57F5FE1AB43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8482013" y="1219200"/>
            <a:ext cx="381000" cy="381000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152" name="Line 129">
            <a:extLst>
              <a:ext uri="{FF2B5EF4-FFF2-40B4-BE49-F238E27FC236}">
                <a16:creationId xmlns:a16="http://schemas.microsoft.com/office/drawing/2014/main" id="{C66452F0-2BD6-DE05-AA2B-6385D9F3BEF4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7720013" y="1219200"/>
            <a:ext cx="381000" cy="381000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153" name="Line 130">
            <a:extLst>
              <a:ext uri="{FF2B5EF4-FFF2-40B4-BE49-F238E27FC236}">
                <a16:creationId xmlns:a16="http://schemas.microsoft.com/office/drawing/2014/main" id="{87137D07-FB78-D8D9-A94A-AED901F8E240}"/>
              </a:ext>
            </a:extLst>
          </p:cNvPr>
          <p:cNvSpPr>
            <a:spLocks noChangeShapeType="1"/>
          </p:cNvSpPr>
          <p:nvPr/>
        </p:nvSpPr>
        <p:spPr bwMode="auto">
          <a:xfrm>
            <a:off x="8482013" y="1219200"/>
            <a:ext cx="5334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154" name="Text Box 131">
            <a:extLst>
              <a:ext uri="{FF2B5EF4-FFF2-40B4-BE49-F238E27FC236}">
                <a16:creationId xmlns:a16="http://schemas.microsoft.com/office/drawing/2014/main" id="{6D18EBB3-EE89-A49A-B176-EF7F267FC4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5363" y="762000"/>
            <a:ext cx="7191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6" tIns="45719" rIns="91436" bIns="45719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cs-CZ" sz="2000" b="1">
                <a:solidFill>
                  <a:srgbClr val="009900"/>
                </a:solidFill>
                <a:latin typeface="Comic Sans MS" panose="030F0702030302020204" pitchFamily="66" charset="0"/>
              </a:rPr>
              <a:t>(n,</a:t>
            </a:r>
            <a:r>
              <a:rPr kumimoji="0" lang="en-US" altLang="cs-CZ" sz="2000" b="1">
                <a:solidFill>
                  <a:srgbClr val="009900"/>
                </a:solidFill>
                <a:latin typeface="Symbol" panose="05050102010706020507" pitchFamily="18" charset="2"/>
              </a:rPr>
              <a:t>g</a:t>
            </a:r>
            <a:r>
              <a:rPr kumimoji="0" lang="en-US" altLang="cs-CZ" sz="2000" b="1">
                <a:solidFill>
                  <a:srgbClr val="009900"/>
                </a:solidFill>
                <a:latin typeface="Comic Sans MS" panose="030F0702030302020204" pitchFamily="66" charset="0"/>
              </a:rPr>
              <a:t>)</a:t>
            </a:r>
          </a:p>
        </p:txBody>
      </p:sp>
      <p:sp>
        <p:nvSpPr>
          <p:cNvPr id="44155" name="Line 132">
            <a:extLst>
              <a:ext uri="{FF2B5EF4-FFF2-40B4-BE49-F238E27FC236}">
                <a16:creationId xmlns:a16="http://schemas.microsoft.com/office/drawing/2014/main" id="{48E56DA0-E801-EBCC-037D-505821857340}"/>
              </a:ext>
            </a:extLst>
          </p:cNvPr>
          <p:cNvSpPr>
            <a:spLocks noChangeShapeType="1"/>
          </p:cNvSpPr>
          <p:nvPr/>
        </p:nvSpPr>
        <p:spPr bwMode="auto">
          <a:xfrm>
            <a:off x="914400" y="1235075"/>
            <a:ext cx="533400" cy="0"/>
          </a:xfrm>
          <a:prstGeom prst="line">
            <a:avLst/>
          </a:prstGeom>
          <a:noFill/>
          <a:ln w="50800">
            <a:solidFill>
              <a:srgbClr val="0099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156" name="Text Box 133">
            <a:extLst>
              <a:ext uri="{FF2B5EF4-FFF2-40B4-BE49-F238E27FC236}">
                <a16:creationId xmlns:a16="http://schemas.microsoft.com/office/drawing/2014/main" id="{E023D23D-83F6-8172-A11A-480078CF9A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93788" y="1371600"/>
            <a:ext cx="5826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6" tIns="45719" rIns="91436" bIns="45719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cs-CZ" sz="2000" b="1">
                <a:solidFill>
                  <a:srgbClr val="000099"/>
                </a:solidFill>
              </a:rPr>
              <a:t>(</a:t>
            </a:r>
            <a:r>
              <a:rPr kumimoji="0" lang="en-US" altLang="cs-CZ" sz="2000" b="1">
                <a:solidFill>
                  <a:srgbClr val="000099"/>
                </a:solidFill>
                <a:latin typeface="Symbol" panose="05050102010706020507" pitchFamily="18" charset="2"/>
              </a:rPr>
              <a:t>b</a:t>
            </a:r>
            <a:r>
              <a:rPr kumimoji="0" lang="en-US" altLang="cs-CZ" sz="2000" b="1" baseline="30000">
                <a:solidFill>
                  <a:srgbClr val="000099"/>
                </a:solidFill>
                <a:latin typeface="Symbol" panose="05050102010706020507" pitchFamily="18" charset="2"/>
              </a:rPr>
              <a:t>-</a:t>
            </a:r>
            <a:r>
              <a:rPr kumimoji="0" lang="en-US" altLang="cs-CZ" sz="2000" b="1">
                <a:solidFill>
                  <a:srgbClr val="000099"/>
                </a:solidFill>
              </a:rPr>
              <a:t>)</a:t>
            </a:r>
          </a:p>
        </p:txBody>
      </p:sp>
      <p:sp>
        <p:nvSpPr>
          <p:cNvPr id="44157" name="Text Box 134">
            <a:extLst>
              <a:ext uri="{FF2B5EF4-FFF2-40B4-BE49-F238E27FC236}">
                <a16:creationId xmlns:a16="http://schemas.microsoft.com/office/drawing/2014/main" id="{0A118051-DED4-BDD9-DAC0-D35BA9C21D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93788" y="2057400"/>
            <a:ext cx="5826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6" tIns="45719" rIns="91436" bIns="45719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cs-CZ" sz="2000" b="1">
                <a:solidFill>
                  <a:srgbClr val="CC0000"/>
                </a:solidFill>
              </a:rPr>
              <a:t>(</a:t>
            </a:r>
            <a:r>
              <a:rPr kumimoji="0" lang="en-US" altLang="cs-CZ" sz="2000" b="1">
                <a:solidFill>
                  <a:srgbClr val="CC0000"/>
                </a:solidFill>
                <a:latin typeface="Symbol" panose="05050102010706020507" pitchFamily="18" charset="2"/>
              </a:rPr>
              <a:t>b</a:t>
            </a:r>
            <a:r>
              <a:rPr kumimoji="0" lang="en-US" altLang="cs-CZ" sz="2000" b="1" baseline="30000">
                <a:solidFill>
                  <a:srgbClr val="CC0000"/>
                </a:solidFill>
                <a:latin typeface="Symbol" panose="05050102010706020507" pitchFamily="18" charset="2"/>
              </a:rPr>
              <a:t>+</a:t>
            </a:r>
            <a:r>
              <a:rPr kumimoji="0" lang="en-US" altLang="cs-CZ" sz="2000" b="1">
                <a:solidFill>
                  <a:srgbClr val="CC0000"/>
                </a:solidFill>
              </a:rPr>
              <a:t>)</a:t>
            </a:r>
          </a:p>
        </p:txBody>
      </p:sp>
      <p:grpSp>
        <p:nvGrpSpPr>
          <p:cNvPr id="44158" name="Group 135">
            <a:extLst>
              <a:ext uri="{FF2B5EF4-FFF2-40B4-BE49-F238E27FC236}">
                <a16:creationId xmlns:a16="http://schemas.microsoft.com/office/drawing/2014/main" id="{B2BD0DC7-FAC9-59F9-FF39-8765CAD1DEA1}"/>
              </a:ext>
            </a:extLst>
          </p:cNvPr>
          <p:cNvGrpSpPr>
            <a:grpSpLocks/>
          </p:cNvGrpSpPr>
          <p:nvPr/>
        </p:nvGrpSpPr>
        <p:grpSpPr bwMode="auto">
          <a:xfrm>
            <a:off x="4495800" y="2590800"/>
            <a:ext cx="3354388" cy="1830388"/>
            <a:chOff x="2784" y="2112"/>
            <a:chExt cx="2113" cy="1153"/>
          </a:xfrm>
        </p:grpSpPr>
        <p:sp>
          <p:nvSpPr>
            <p:cNvPr id="44170" name="Rectangle 136">
              <a:extLst>
                <a:ext uri="{FF2B5EF4-FFF2-40B4-BE49-F238E27FC236}">
                  <a16:creationId xmlns:a16="http://schemas.microsoft.com/office/drawing/2014/main" id="{E6345E7B-E2C0-E7C2-3A7F-BE71C256B7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4" y="3072"/>
              <a:ext cx="193" cy="193"/>
            </a:xfrm>
            <a:prstGeom prst="rect">
              <a:avLst/>
            </a:prstGeom>
            <a:solidFill>
              <a:srgbClr val="000099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0033CC"/>
                </a:buClr>
                <a:buSzPct val="60000"/>
                <a:buFont typeface="Wingdings" panose="05000000000000000000" pitchFamily="2" charset="2"/>
                <a:buChar char="Ø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SzPct val="50000"/>
                <a:buFont typeface="Symbol" panose="05050102010706020507" pitchFamily="18" charset="2"/>
                <a:buChar char="¨"/>
                <a:defRPr kumimoji="1" sz="2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endParaRPr kumimoji="0" lang="cs-CZ" altLang="cs-CZ" sz="1400"/>
            </a:p>
          </p:txBody>
        </p:sp>
        <p:sp>
          <p:nvSpPr>
            <p:cNvPr id="44171" name="Rectangle 137">
              <a:extLst>
                <a:ext uri="{FF2B5EF4-FFF2-40B4-BE49-F238E27FC236}">
                  <a16:creationId xmlns:a16="http://schemas.microsoft.com/office/drawing/2014/main" id="{D49F29BE-7945-B524-6B7E-725D1B0C5F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4" y="2112"/>
              <a:ext cx="193" cy="193"/>
            </a:xfrm>
            <a:prstGeom prst="rect">
              <a:avLst/>
            </a:prstGeom>
            <a:solidFill>
              <a:srgbClr val="000099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0033CC"/>
                </a:buClr>
                <a:buSzPct val="60000"/>
                <a:buFont typeface="Wingdings" panose="05000000000000000000" pitchFamily="2" charset="2"/>
                <a:buChar char="Ø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SzPct val="50000"/>
                <a:buFont typeface="Symbol" panose="05050102010706020507" pitchFamily="18" charset="2"/>
                <a:buChar char="¨"/>
                <a:defRPr kumimoji="1" sz="2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endParaRPr kumimoji="0" lang="cs-CZ" altLang="cs-CZ" sz="1400"/>
            </a:p>
          </p:txBody>
        </p:sp>
        <p:sp>
          <p:nvSpPr>
            <p:cNvPr id="44172" name="Rectangle 138">
              <a:extLst>
                <a:ext uri="{FF2B5EF4-FFF2-40B4-BE49-F238E27FC236}">
                  <a16:creationId xmlns:a16="http://schemas.microsoft.com/office/drawing/2014/main" id="{DC2B0B0C-1509-E446-B33D-825EAE82F6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44" y="2592"/>
              <a:ext cx="193" cy="193"/>
            </a:xfrm>
            <a:prstGeom prst="rect">
              <a:avLst/>
            </a:prstGeom>
            <a:solidFill>
              <a:srgbClr val="000099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0033CC"/>
                </a:buClr>
                <a:buSzPct val="60000"/>
                <a:buFont typeface="Wingdings" panose="05000000000000000000" pitchFamily="2" charset="2"/>
                <a:buChar char="Ø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SzPct val="50000"/>
                <a:buFont typeface="Symbol" panose="05050102010706020507" pitchFamily="18" charset="2"/>
                <a:buChar char="¨"/>
                <a:defRPr kumimoji="1" sz="2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endParaRPr kumimoji="0" lang="cs-CZ" altLang="cs-CZ" sz="1400"/>
            </a:p>
          </p:txBody>
        </p:sp>
      </p:grpSp>
      <p:grpSp>
        <p:nvGrpSpPr>
          <p:cNvPr id="44159" name="Group 140">
            <a:extLst>
              <a:ext uri="{FF2B5EF4-FFF2-40B4-BE49-F238E27FC236}">
                <a16:creationId xmlns:a16="http://schemas.microsoft.com/office/drawing/2014/main" id="{3470709E-7363-ECA0-A5E6-550792968838}"/>
              </a:ext>
            </a:extLst>
          </p:cNvPr>
          <p:cNvGrpSpPr>
            <a:grpSpLocks/>
          </p:cNvGrpSpPr>
          <p:nvPr/>
        </p:nvGrpSpPr>
        <p:grpSpPr bwMode="auto">
          <a:xfrm>
            <a:off x="709613" y="1066800"/>
            <a:ext cx="6402387" cy="4116388"/>
            <a:chOff x="384" y="1152"/>
            <a:chExt cx="4033" cy="2593"/>
          </a:xfrm>
        </p:grpSpPr>
        <p:sp>
          <p:nvSpPr>
            <p:cNvPr id="44166" name="Rectangle 141">
              <a:extLst>
                <a:ext uri="{FF2B5EF4-FFF2-40B4-BE49-F238E27FC236}">
                  <a16:creationId xmlns:a16="http://schemas.microsoft.com/office/drawing/2014/main" id="{8EA133AD-D533-E0E3-A557-4B4DD8AF1F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" y="3552"/>
              <a:ext cx="193" cy="193"/>
            </a:xfrm>
            <a:prstGeom prst="rect">
              <a:avLst/>
            </a:prstGeom>
            <a:solidFill>
              <a:srgbClr val="CC00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0033CC"/>
                </a:buClr>
                <a:buSzPct val="60000"/>
                <a:buFont typeface="Wingdings" panose="05000000000000000000" pitchFamily="2" charset="2"/>
                <a:buChar char="Ø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SzPct val="50000"/>
                <a:buFont typeface="Symbol" panose="05050102010706020507" pitchFamily="18" charset="2"/>
                <a:buChar char="¨"/>
                <a:defRPr kumimoji="1" sz="2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endParaRPr kumimoji="0" lang="cs-CZ" altLang="cs-CZ" sz="1400"/>
            </a:p>
          </p:txBody>
        </p:sp>
        <p:sp>
          <p:nvSpPr>
            <p:cNvPr id="44167" name="Rectangle 142">
              <a:extLst>
                <a:ext uri="{FF2B5EF4-FFF2-40B4-BE49-F238E27FC236}">
                  <a16:creationId xmlns:a16="http://schemas.microsoft.com/office/drawing/2014/main" id="{6D98091D-92AA-62BA-8F25-C073AECF17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4" y="1152"/>
              <a:ext cx="193" cy="193"/>
            </a:xfrm>
            <a:prstGeom prst="rect">
              <a:avLst/>
            </a:prstGeom>
            <a:solidFill>
              <a:srgbClr val="CC00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0033CC"/>
                </a:buClr>
                <a:buSzPct val="60000"/>
                <a:buFont typeface="Wingdings" panose="05000000000000000000" pitchFamily="2" charset="2"/>
                <a:buChar char="Ø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SzPct val="50000"/>
                <a:buFont typeface="Symbol" panose="05050102010706020507" pitchFamily="18" charset="2"/>
                <a:buChar char="¨"/>
                <a:defRPr kumimoji="1" sz="2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endParaRPr kumimoji="0" lang="cs-CZ" altLang="cs-CZ" sz="1400"/>
            </a:p>
          </p:txBody>
        </p:sp>
        <p:sp>
          <p:nvSpPr>
            <p:cNvPr id="44168" name="Rectangle 143">
              <a:extLst>
                <a:ext uri="{FF2B5EF4-FFF2-40B4-BE49-F238E27FC236}">
                  <a16:creationId xmlns:a16="http://schemas.microsoft.com/office/drawing/2014/main" id="{21D04DF1-5AFB-50FE-454D-7301C382CC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4" y="2112"/>
              <a:ext cx="193" cy="193"/>
            </a:xfrm>
            <a:prstGeom prst="rect">
              <a:avLst/>
            </a:prstGeom>
            <a:solidFill>
              <a:srgbClr val="CC00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0033CC"/>
                </a:buClr>
                <a:buSzPct val="60000"/>
                <a:buFont typeface="Wingdings" panose="05000000000000000000" pitchFamily="2" charset="2"/>
                <a:buChar char="Ø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SzPct val="50000"/>
                <a:buFont typeface="Symbol" panose="05050102010706020507" pitchFamily="18" charset="2"/>
                <a:buChar char="¨"/>
                <a:defRPr kumimoji="1" sz="2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endParaRPr kumimoji="0" lang="cs-CZ" altLang="cs-CZ" sz="1400"/>
            </a:p>
          </p:txBody>
        </p:sp>
        <p:sp>
          <p:nvSpPr>
            <p:cNvPr id="44169" name="Rectangle 144">
              <a:extLst>
                <a:ext uri="{FF2B5EF4-FFF2-40B4-BE49-F238E27FC236}">
                  <a16:creationId xmlns:a16="http://schemas.microsoft.com/office/drawing/2014/main" id="{6E662CC5-771E-2CBF-BCD7-55E42C8CA2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64" y="1632"/>
              <a:ext cx="193" cy="193"/>
            </a:xfrm>
            <a:prstGeom prst="rect">
              <a:avLst/>
            </a:prstGeom>
            <a:solidFill>
              <a:srgbClr val="CC00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0033CC"/>
                </a:buClr>
                <a:buSzPct val="60000"/>
                <a:buFont typeface="Wingdings" panose="05000000000000000000" pitchFamily="2" charset="2"/>
                <a:buChar char="Ø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SzPct val="50000"/>
                <a:buFont typeface="Symbol" panose="05050102010706020507" pitchFamily="18" charset="2"/>
                <a:buChar char="¨"/>
                <a:defRPr kumimoji="1" sz="2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endParaRPr kumimoji="0" lang="cs-CZ" altLang="cs-CZ" sz="1400"/>
            </a:p>
          </p:txBody>
        </p:sp>
      </p:grpSp>
      <p:sp>
        <p:nvSpPr>
          <p:cNvPr id="44160" name="Line 154">
            <a:extLst>
              <a:ext uri="{FF2B5EF4-FFF2-40B4-BE49-F238E27FC236}">
                <a16:creationId xmlns:a16="http://schemas.microsoft.com/office/drawing/2014/main" id="{1CA292D3-C68C-7BAC-5869-AAE624B97D19}"/>
              </a:ext>
            </a:extLst>
          </p:cNvPr>
          <p:cNvSpPr>
            <a:spLocks noChangeShapeType="1"/>
          </p:cNvSpPr>
          <p:nvPr/>
        </p:nvSpPr>
        <p:spPr bwMode="auto">
          <a:xfrm>
            <a:off x="252413" y="6184900"/>
            <a:ext cx="868203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161" name="Text Box 155">
            <a:extLst>
              <a:ext uri="{FF2B5EF4-FFF2-40B4-BE49-F238E27FC236}">
                <a16:creationId xmlns:a16="http://schemas.microsoft.com/office/drawing/2014/main" id="{6C47BB22-19CF-1277-9BBF-6AAC2D7E4E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0400" y="5703888"/>
            <a:ext cx="20478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6" tIns="45719" rIns="91436" bIns="45719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de-DE" altLang="cs-CZ" sz="2000">
                <a:latin typeface="Comic Sans MS" panose="030F0702030302020204" pitchFamily="66" charset="0"/>
              </a:rPr>
              <a:t>neutron number</a:t>
            </a:r>
            <a:endParaRPr kumimoji="0" lang="en-US" altLang="cs-CZ" sz="2000">
              <a:latin typeface="Comic Sans MS" panose="030F0702030302020204" pitchFamily="66" charset="0"/>
            </a:endParaRPr>
          </a:p>
        </p:txBody>
      </p:sp>
      <p:sp>
        <p:nvSpPr>
          <p:cNvPr id="44162" name="Line 156">
            <a:extLst>
              <a:ext uri="{FF2B5EF4-FFF2-40B4-BE49-F238E27FC236}">
                <a16:creationId xmlns:a16="http://schemas.microsoft.com/office/drawing/2014/main" id="{283D0241-B553-3CAB-D477-6D9F7993978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28600" y="838200"/>
            <a:ext cx="0" cy="5334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163" name="Text Box 157">
            <a:extLst>
              <a:ext uri="{FF2B5EF4-FFF2-40B4-BE49-F238E27FC236}">
                <a16:creationId xmlns:a16="http://schemas.microsoft.com/office/drawing/2014/main" id="{588CF621-3F93-A3CC-A4F6-FFD7CC35E2A4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-553243" y="1512094"/>
            <a:ext cx="19129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6" tIns="45719" rIns="91436" bIns="45719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de-DE" altLang="cs-CZ" sz="2000">
                <a:latin typeface="Comic Sans MS" panose="030F0702030302020204" pitchFamily="66" charset="0"/>
              </a:rPr>
              <a:t>proton number</a:t>
            </a:r>
            <a:endParaRPr kumimoji="0" lang="en-US" altLang="cs-CZ" sz="2000">
              <a:latin typeface="Comic Sans MS" panose="030F0702030302020204" pitchFamily="66" charset="0"/>
            </a:endParaRPr>
          </a:p>
        </p:txBody>
      </p:sp>
      <p:sp>
        <p:nvSpPr>
          <p:cNvPr id="44164" name="Rectangle 172">
            <a:extLst>
              <a:ext uri="{FF2B5EF4-FFF2-40B4-BE49-F238E27FC236}">
                <a16:creationId xmlns:a16="http://schemas.microsoft.com/office/drawing/2014/main" id="{EDC97102-3282-99CC-FFF3-67BD10E8994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>
                <a:latin typeface="Comic Sans MS" panose="030F0702030302020204" pitchFamily="66" charset="0"/>
              </a:rPr>
              <a:t>r-proces</a:t>
            </a:r>
            <a:r>
              <a:rPr lang="en-US" altLang="cs-CZ">
                <a:latin typeface="Comic Sans MS" panose="030F0702030302020204" pitchFamily="66" charset="0"/>
              </a:rPr>
              <a:t>s</a:t>
            </a:r>
            <a:endParaRPr lang="cs-CZ" altLang="cs-CZ">
              <a:latin typeface="Comic Sans MS" panose="030F0702030302020204" pitchFamily="66" charset="0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Zástupný symbol pro datum 4">
            <a:extLst>
              <a:ext uri="{FF2B5EF4-FFF2-40B4-BE49-F238E27FC236}">
                <a16:creationId xmlns:a16="http://schemas.microsoft.com/office/drawing/2014/main" id="{B31EAC2A-CA5D-6990-F97C-77B75A3CD4C8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cs-CZ" sz="1400">
                <a:solidFill>
                  <a:srgbClr val="0033CC"/>
                </a:solidFill>
                <a:latin typeface="Comic Sans MS" panose="030F0702030302020204" pitchFamily="66" charset="0"/>
              </a:rPr>
              <a:t>ÚČJF MFF / Hejnice, 10.4.2026</a:t>
            </a:r>
            <a:endParaRPr kumimoji="0" lang="en-CA" altLang="cs-CZ" sz="1400">
              <a:solidFill>
                <a:srgbClr val="0033CC"/>
              </a:solidFill>
              <a:latin typeface="Comic Sans MS" panose="030F0702030302020204" pitchFamily="66" charset="0"/>
            </a:endParaRPr>
          </a:p>
        </p:txBody>
      </p:sp>
      <p:sp>
        <p:nvSpPr>
          <p:cNvPr id="46083" name="Rectangle 2">
            <a:extLst>
              <a:ext uri="{FF2B5EF4-FFF2-40B4-BE49-F238E27FC236}">
                <a16:creationId xmlns:a16="http://schemas.microsoft.com/office/drawing/2014/main" id="{C1842436-9C83-AD3E-EF05-9967B6DC198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cs-CZ">
                <a:latin typeface="Comic Sans MS" panose="030F0702030302020204" pitchFamily="66" charset="0"/>
              </a:rPr>
              <a:t>r-process</a:t>
            </a:r>
            <a:endParaRPr lang="cs-CZ" altLang="cs-CZ">
              <a:latin typeface="Comic Sans MS" panose="030F0702030302020204" pitchFamily="66" charset="0"/>
            </a:endParaRPr>
          </a:p>
        </p:txBody>
      </p:sp>
      <p:sp>
        <p:nvSpPr>
          <p:cNvPr id="46084" name="Rectangle 3">
            <a:extLst>
              <a:ext uri="{FF2B5EF4-FFF2-40B4-BE49-F238E27FC236}">
                <a16:creationId xmlns:a16="http://schemas.microsoft.com/office/drawing/2014/main" id="{6F5CD079-63B3-1A4C-01E0-A7539F038EB0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838200"/>
            <a:ext cx="8305800" cy="2057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cs-CZ" altLang="cs-CZ" sz="2000" dirty="0">
                <a:latin typeface="Comic Sans MS" panose="030F0702030302020204" pitchFamily="66" charset="0"/>
              </a:rPr>
              <a:t>s-</a:t>
            </a:r>
            <a:r>
              <a:rPr lang="cs-CZ" altLang="cs-CZ" sz="2000" dirty="0" err="1">
                <a:latin typeface="Comic Sans MS" panose="030F0702030302020204" pitchFamily="66" charset="0"/>
              </a:rPr>
              <a:t>proce</a:t>
            </a:r>
            <a:r>
              <a:rPr lang="en-US" altLang="cs-CZ" sz="2000" dirty="0">
                <a:latin typeface="Comic Sans MS" panose="030F0702030302020204" pitchFamily="66" charset="0"/>
              </a:rPr>
              <a:t>s</a:t>
            </a:r>
            <a:r>
              <a:rPr lang="cs-CZ" altLang="cs-CZ" sz="2000" dirty="0">
                <a:latin typeface="Comic Sans MS" panose="030F0702030302020204" pitchFamily="66" charset="0"/>
              </a:rPr>
              <a:t>s</a:t>
            </a:r>
            <a:r>
              <a:rPr lang="en-US" altLang="cs-CZ" sz="2000" dirty="0">
                <a:latin typeface="Comic Sans MS" panose="030F0702030302020204" pitchFamily="66" charset="0"/>
              </a:rPr>
              <a:t> is responsible for about 1/2 of nuclei heavier than Fe</a:t>
            </a:r>
          </a:p>
          <a:p>
            <a:pPr>
              <a:lnSpc>
                <a:spcPct val="90000"/>
              </a:lnSpc>
            </a:pPr>
            <a:r>
              <a:rPr lang="en-US" altLang="cs-CZ" sz="2000" dirty="0">
                <a:latin typeface="Comic Sans MS" panose="030F0702030302020204" pitchFamily="66" charset="0"/>
              </a:rPr>
              <a:t>There are maximums shifted toward smaller A in the abundance plot with respect to maximums from </a:t>
            </a:r>
            <a:r>
              <a:rPr lang="cs-CZ" altLang="cs-CZ" sz="2000" dirty="0">
                <a:latin typeface="Comic Sans MS" panose="030F0702030302020204" pitchFamily="66" charset="0"/>
              </a:rPr>
              <a:t> s-proces</a:t>
            </a:r>
            <a:r>
              <a:rPr lang="en-US" altLang="cs-CZ" sz="2000" dirty="0">
                <a:latin typeface="Comic Sans MS" panose="030F0702030302020204" pitchFamily="66" charset="0"/>
              </a:rPr>
              <a:t>s</a:t>
            </a:r>
            <a:endParaRPr lang="cs-CZ" altLang="cs-CZ" sz="2000" dirty="0">
              <a:latin typeface="Comic Sans MS" panose="030F0702030302020204" pitchFamily="66" charset="0"/>
            </a:endParaRPr>
          </a:p>
          <a:p>
            <a:pPr>
              <a:lnSpc>
                <a:spcPct val="90000"/>
              </a:lnSpc>
            </a:pPr>
            <a:r>
              <a:rPr lang="en-US" altLang="cs-CZ" sz="2000" dirty="0">
                <a:latin typeface="Comic Sans MS" panose="030F0702030302020204" pitchFamily="66" charset="0"/>
              </a:rPr>
              <a:t>Can be explained by </a:t>
            </a:r>
            <a:r>
              <a:rPr lang="cs-CZ" altLang="cs-CZ" sz="2000" dirty="0">
                <a:latin typeface="Comic Sans MS" panose="030F0702030302020204" pitchFamily="66" charset="0"/>
              </a:rPr>
              <a:t>r-proces</a:t>
            </a:r>
            <a:r>
              <a:rPr lang="en-US" altLang="cs-CZ" sz="2000" dirty="0">
                <a:latin typeface="Comic Sans MS" panose="030F0702030302020204" pitchFamily="66" charset="0"/>
              </a:rPr>
              <a:t>s</a:t>
            </a:r>
            <a:endParaRPr lang="cs-CZ" altLang="cs-CZ" sz="2000" dirty="0">
              <a:latin typeface="Comic Sans MS" panose="030F0702030302020204" pitchFamily="66" charset="0"/>
            </a:endParaRPr>
          </a:p>
          <a:p>
            <a:pPr lvl="1">
              <a:lnSpc>
                <a:spcPct val="90000"/>
              </a:lnSpc>
            </a:pPr>
            <a:r>
              <a:rPr lang="cs-CZ" altLang="cs-CZ" sz="2000" dirty="0">
                <a:latin typeface="Symbol" panose="05050102010706020507" pitchFamily="18" charset="2"/>
              </a:rPr>
              <a:t>t</a:t>
            </a:r>
            <a:r>
              <a:rPr lang="cs-CZ" altLang="cs-CZ" sz="2000" dirty="0">
                <a:latin typeface="Comic Sans MS" panose="030F0702030302020204" pitchFamily="66" charset="0"/>
              </a:rPr>
              <a:t>(</a:t>
            </a:r>
            <a:r>
              <a:rPr lang="cs-CZ" altLang="cs-CZ" sz="2000" dirty="0" err="1">
                <a:latin typeface="Comic Sans MS" panose="030F0702030302020204" pitchFamily="66" charset="0"/>
              </a:rPr>
              <a:t>n,</a:t>
            </a:r>
            <a:r>
              <a:rPr lang="cs-CZ" altLang="cs-CZ" sz="2000" dirty="0" err="1">
                <a:latin typeface="Symbol" panose="05050102010706020507" pitchFamily="18" charset="2"/>
              </a:rPr>
              <a:t>g</a:t>
            </a:r>
            <a:r>
              <a:rPr lang="cs-CZ" altLang="cs-CZ" sz="2000" dirty="0">
                <a:latin typeface="Comic Sans MS" panose="030F0702030302020204" pitchFamily="66" charset="0"/>
              </a:rPr>
              <a:t>) </a:t>
            </a:r>
            <a:r>
              <a:rPr lang="en-US" altLang="cs-CZ" sz="2000" dirty="0">
                <a:latin typeface="Comic Sans MS" panose="030F0702030302020204" pitchFamily="66" charset="0"/>
              </a:rPr>
              <a:t>&lt;&lt; </a:t>
            </a:r>
            <a:r>
              <a:rPr lang="cs-CZ" altLang="cs-CZ" sz="2000" dirty="0">
                <a:latin typeface="Symbol" panose="05050102010706020507" pitchFamily="18" charset="2"/>
              </a:rPr>
              <a:t>t</a:t>
            </a:r>
            <a:r>
              <a:rPr lang="en-US" altLang="cs-CZ" sz="2000" dirty="0">
                <a:latin typeface="Comic Sans MS" panose="030F0702030302020204" pitchFamily="66" charset="0"/>
              </a:rPr>
              <a:t>(</a:t>
            </a:r>
            <a:r>
              <a:rPr lang="en-US" altLang="cs-CZ" sz="2000" dirty="0">
                <a:latin typeface="Symbol" panose="05050102010706020507" pitchFamily="18" charset="2"/>
              </a:rPr>
              <a:t>b</a:t>
            </a:r>
            <a:r>
              <a:rPr lang="en-US" altLang="cs-CZ" sz="2000" dirty="0">
                <a:latin typeface="Comic Sans MS" panose="030F0702030302020204" pitchFamily="66" charset="0"/>
              </a:rPr>
              <a:t> decay</a:t>
            </a:r>
            <a:r>
              <a:rPr lang="cs-CZ" altLang="cs-CZ" sz="2000" dirty="0">
                <a:latin typeface="Comic Sans MS" panose="030F0702030302020204" pitchFamily="66" charset="0"/>
              </a:rPr>
              <a:t>)</a:t>
            </a:r>
          </a:p>
          <a:p>
            <a:pPr>
              <a:lnSpc>
                <a:spcPct val="90000"/>
              </a:lnSpc>
            </a:pPr>
            <a:r>
              <a:rPr lang="en-US" altLang="cs-CZ" sz="2000" dirty="0">
                <a:latin typeface="Comic Sans MS" panose="030F0702030302020204" pitchFamily="66" charset="0"/>
              </a:rPr>
              <a:t>How does the evolution in </a:t>
            </a:r>
            <a:r>
              <a:rPr lang="cs-CZ" altLang="cs-CZ" sz="2000" dirty="0" err="1">
                <a:latin typeface="Comic Sans MS" panose="030F0702030302020204" pitchFamily="66" charset="0"/>
              </a:rPr>
              <a:t>ZxN</a:t>
            </a:r>
            <a:r>
              <a:rPr lang="en-US" altLang="cs-CZ" sz="2000" dirty="0">
                <a:latin typeface="Comic Sans MS" panose="030F0702030302020204" pitchFamily="66" charset="0"/>
              </a:rPr>
              <a:t> look like in this case</a:t>
            </a:r>
            <a:r>
              <a:rPr lang="cs-CZ" altLang="cs-CZ" sz="2000" dirty="0">
                <a:latin typeface="Comic Sans MS" panose="030F0702030302020204" pitchFamily="66" charset="0"/>
              </a:rPr>
              <a:t>?</a:t>
            </a:r>
          </a:p>
        </p:txBody>
      </p:sp>
      <p:sp>
        <p:nvSpPr>
          <p:cNvPr id="46085" name="Rectangle 4">
            <a:extLst>
              <a:ext uri="{FF2B5EF4-FFF2-40B4-BE49-F238E27FC236}">
                <a16:creationId xmlns:a16="http://schemas.microsoft.com/office/drawing/2014/main" id="{24201693-4F8B-38DC-30D1-12A14C40CB16}"/>
              </a:ext>
            </a:extLst>
          </p:cNvPr>
          <p:cNvSpPr>
            <a:spLocks noGrp="1" noChangeArrowheads="1"/>
          </p:cNvSpPr>
          <p:nvPr>
            <p:ph type="body" sz="half" idx="2"/>
          </p:nvPr>
        </p:nvSpPr>
        <p:spPr>
          <a:xfrm>
            <a:off x="304800" y="5181600"/>
            <a:ext cx="3124200" cy="838200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cs-CZ" altLang="cs-CZ" sz="2000">
              <a:latin typeface="Comic Sans MS" panose="030F0702030302020204" pitchFamily="66" charset="0"/>
            </a:endParaRPr>
          </a:p>
        </p:txBody>
      </p:sp>
      <p:pic>
        <p:nvPicPr>
          <p:cNvPr id="46086" name="Picture 5">
            <a:extLst>
              <a:ext uri="{FF2B5EF4-FFF2-40B4-BE49-F238E27FC236}">
                <a16:creationId xmlns:a16="http://schemas.microsoft.com/office/drawing/2014/main" id="{DE31EDB7-8E23-1DEF-291C-02FAADA384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2876550"/>
            <a:ext cx="5105400" cy="337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6087" name="Rectangle 6">
            <a:extLst>
              <a:ext uri="{FF2B5EF4-FFF2-40B4-BE49-F238E27FC236}">
                <a16:creationId xmlns:a16="http://schemas.microsoft.com/office/drawing/2014/main" id="{7E4969E0-2110-1925-5439-AEA269C084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19800" y="4876800"/>
            <a:ext cx="152400" cy="2286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46088" name="Rectangle 7">
            <a:extLst>
              <a:ext uri="{FF2B5EF4-FFF2-40B4-BE49-F238E27FC236}">
                <a16:creationId xmlns:a16="http://schemas.microsoft.com/office/drawing/2014/main" id="{597A18DE-A71C-4183-DE3F-F9CF86C691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86600" y="5105400"/>
            <a:ext cx="152400" cy="2286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46089" name="Rectangle 8">
            <a:extLst>
              <a:ext uri="{FF2B5EF4-FFF2-40B4-BE49-F238E27FC236}">
                <a16:creationId xmlns:a16="http://schemas.microsoft.com/office/drawing/2014/main" id="{174198AB-0258-4A36-A25A-A7E7EBF8D1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34400" y="5181600"/>
            <a:ext cx="152400" cy="2286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Zástupný symbol pro datum 2">
            <a:extLst>
              <a:ext uri="{FF2B5EF4-FFF2-40B4-BE49-F238E27FC236}">
                <a16:creationId xmlns:a16="http://schemas.microsoft.com/office/drawing/2014/main" id="{69EB7AF6-F1F2-D6CE-1387-A4E56244AEA7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cs-CZ" sz="1400">
                <a:solidFill>
                  <a:srgbClr val="0033CC"/>
                </a:solidFill>
                <a:latin typeface="Comic Sans MS" panose="030F0702030302020204" pitchFamily="66" charset="0"/>
              </a:rPr>
              <a:t>ÚČJF MFF / Hejnice, 10.4.2026</a:t>
            </a:r>
            <a:endParaRPr kumimoji="0" lang="en-CA" altLang="cs-CZ" sz="1400">
              <a:solidFill>
                <a:srgbClr val="0033CC"/>
              </a:solidFill>
              <a:latin typeface="Comic Sans MS" panose="030F0702030302020204" pitchFamily="66" charset="0"/>
            </a:endParaRPr>
          </a:p>
        </p:txBody>
      </p:sp>
      <p:sp>
        <p:nvSpPr>
          <p:cNvPr id="47107" name="Rectangle 2">
            <a:extLst>
              <a:ext uri="{FF2B5EF4-FFF2-40B4-BE49-F238E27FC236}">
                <a16:creationId xmlns:a16="http://schemas.microsoft.com/office/drawing/2014/main" id="{66D806A6-6DA8-33F1-554E-DAA3275455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24613" y="1828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47108" name="Rectangle 3">
            <a:extLst>
              <a:ext uri="{FF2B5EF4-FFF2-40B4-BE49-F238E27FC236}">
                <a16:creationId xmlns:a16="http://schemas.microsoft.com/office/drawing/2014/main" id="{743E8C69-995E-236E-4F8D-BF139533A3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9613" y="5638800"/>
            <a:ext cx="306387" cy="306388"/>
          </a:xfrm>
          <a:prstGeom prst="rect">
            <a:avLst/>
          </a:prstGeom>
          <a:solidFill>
            <a:schemeClr val="tx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47109" name="Rectangle 4">
            <a:extLst>
              <a:ext uri="{FF2B5EF4-FFF2-40B4-BE49-F238E27FC236}">
                <a16:creationId xmlns:a16="http://schemas.microsoft.com/office/drawing/2014/main" id="{A785A81F-0743-6C04-E9E0-BBD2993995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1613" y="5257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47110" name="Rectangle 5">
            <a:extLst>
              <a:ext uri="{FF2B5EF4-FFF2-40B4-BE49-F238E27FC236}">
                <a16:creationId xmlns:a16="http://schemas.microsoft.com/office/drawing/2014/main" id="{FDF5F054-5AC7-1145-7000-206E9D9CD1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95613" y="4114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47111" name="Rectangle 6">
            <a:extLst>
              <a:ext uri="{FF2B5EF4-FFF2-40B4-BE49-F238E27FC236}">
                <a16:creationId xmlns:a16="http://schemas.microsoft.com/office/drawing/2014/main" id="{7BF74FCF-A021-EF8E-FCB5-2A400778A0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95613" y="4495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47112" name="Rectangle 7">
            <a:extLst>
              <a:ext uri="{FF2B5EF4-FFF2-40B4-BE49-F238E27FC236}">
                <a16:creationId xmlns:a16="http://schemas.microsoft.com/office/drawing/2014/main" id="{817617F3-5929-096C-5697-79A8623445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9613" y="4876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47113" name="Rectangle 8">
            <a:extLst>
              <a:ext uri="{FF2B5EF4-FFF2-40B4-BE49-F238E27FC236}">
                <a16:creationId xmlns:a16="http://schemas.microsoft.com/office/drawing/2014/main" id="{7A5FF920-3954-4E3C-7791-7CA288B7B8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1613" y="4876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47114" name="Rectangle 9">
            <a:extLst>
              <a:ext uri="{FF2B5EF4-FFF2-40B4-BE49-F238E27FC236}">
                <a16:creationId xmlns:a16="http://schemas.microsoft.com/office/drawing/2014/main" id="{BFA677FD-FD12-3323-CB1F-06A02ADD6A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19613" y="3733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47115" name="Rectangle 10">
            <a:extLst>
              <a:ext uri="{FF2B5EF4-FFF2-40B4-BE49-F238E27FC236}">
                <a16:creationId xmlns:a16="http://schemas.microsoft.com/office/drawing/2014/main" id="{04AC37CE-F2E6-7470-2C18-3FBE9B0F34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19613" y="4114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47116" name="Rectangle 11">
            <a:extLst>
              <a:ext uri="{FF2B5EF4-FFF2-40B4-BE49-F238E27FC236}">
                <a16:creationId xmlns:a16="http://schemas.microsoft.com/office/drawing/2014/main" id="{87A8FE77-42A1-792C-014F-CB2607E622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05613" y="1066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47117" name="Rectangle 12">
            <a:extLst>
              <a:ext uri="{FF2B5EF4-FFF2-40B4-BE49-F238E27FC236}">
                <a16:creationId xmlns:a16="http://schemas.microsoft.com/office/drawing/2014/main" id="{F54EF433-00CE-074F-0D8D-F00295E7E1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67613" y="2590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47118" name="Rectangle 13">
            <a:extLst>
              <a:ext uri="{FF2B5EF4-FFF2-40B4-BE49-F238E27FC236}">
                <a16:creationId xmlns:a16="http://schemas.microsoft.com/office/drawing/2014/main" id="{0573656A-8908-8C17-16CA-CDE9766262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43613" y="3352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47119" name="Rectangle 14">
            <a:extLst>
              <a:ext uri="{FF2B5EF4-FFF2-40B4-BE49-F238E27FC236}">
                <a16:creationId xmlns:a16="http://schemas.microsoft.com/office/drawing/2014/main" id="{640580E5-A9FC-A458-9444-D2722D737B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19613" y="2590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47120" name="Rectangle 15">
            <a:extLst>
              <a:ext uri="{FF2B5EF4-FFF2-40B4-BE49-F238E27FC236}">
                <a16:creationId xmlns:a16="http://schemas.microsoft.com/office/drawing/2014/main" id="{266AA14C-421E-66A1-CE6C-C6805D91CD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48613" y="1066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47121" name="Rectangle 16">
            <a:extLst>
              <a:ext uri="{FF2B5EF4-FFF2-40B4-BE49-F238E27FC236}">
                <a16:creationId xmlns:a16="http://schemas.microsoft.com/office/drawing/2014/main" id="{6CA8259D-1754-A717-E9EB-1FB4C15E81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0613" y="5638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47122" name="Rectangle 17">
            <a:extLst>
              <a:ext uri="{FF2B5EF4-FFF2-40B4-BE49-F238E27FC236}">
                <a16:creationId xmlns:a16="http://schemas.microsoft.com/office/drawing/2014/main" id="{6ED24074-D7B1-2E80-6341-B74C19C57D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1613" y="5638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47123" name="Rectangle 18">
            <a:extLst>
              <a:ext uri="{FF2B5EF4-FFF2-40B4-BE49-F238E27FC236}">
                <a16:creationId xmlns:a16="http://schemas.microsoft.com/office/drawing/2014/main" id="{F1D544CF-0A2A-61F6-AA3F-180261C20F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76613" y="4114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47124" name="Rectangle 19">
            <a:extLst>
              <a:ext uri="{FF2B5EF4-FFF2-40B4-BE49-F238E27FC236}">
                <a16:creationId xmlns:a16="http://schemas.microsoft.com/office/drawing/2014/main" id="{4F44B893-D9CE-3C29-F2F0-64A5E565B4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33613" y="4114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47125" name="Rectangle 20">
            <a:extLst>
              <a:ext uri="{FF2B5EF4-FFF2-40B4-BE49-F238E27FC236}">
                <a16:creationId xmlns:a16="http://schemas.microsoft.com/office/drawing/2014/main" id="{46842B77-D9BA-ECAA-508A-72731C92EA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33613" y="4495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47126" name="Rectangle 21">
            <a:extLst>
              <a:ext uri="{FF2B5EF4-FFF2-40B4-BE49-F238E27FC236}">
                <a16:creationId xmlns:a16="http://schemas.microsoft.com/office/drawing/2014/main" id="{DFC40DAC-4E28-0FC6-5167-53348C2059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95613" y="4876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47127" name="Rectangle 22">
            <a:extLst>
              <a:ext uri="{FF2B5EF4-FFF2-40B4-BE49-F238E27FC236}">
                <a16:creationId xmlns:a16="http://schemas.microsoft.com/office/drawing/2014/main" id="{1FD108D8-E421-8FAC-38FE-A7B63725FE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33613" y="4876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47128" name="Rectangle 23">
            <a:extLst>
              <a:ext uri="{FF2B5EF4-FFF2-40B4-BE49-F238E27FC236}">
                <a16:creationId xmlns:a16="http://schemas.microsoft.com/office/drawing/2014/main" id="{0E71391A-CC3E-CDB6-C9E4-613C088358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52613" y="4876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47129" name="Rectangle 24">
            <a:extLst>
              <a:ext uri="{FF2B5EF4-FFF2-40B4-BE49-F238E27FC236}">
                <a16:creationId xmlns:a16="http://schemas.microsoft.com/office/drawing/2014/main" id="{4FAA1BAE-E9E7-BF52-9A8C-7474AE0729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81613" y="1828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47130" name="Rectangle 25">
            <a:extLst>
              <a:ext uri="{FF2B5EF4-FFF2-40B4-BE49-F238E27FC236}">
                <a16:creationId xmlns:a16="http://schemas.microsoft.com/office/drawing/2014/main" id="{1CAFCC60-CFD4-DFE0-2E61-88AE2211CE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57613" y="3352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47131" name="Rectangle 26">
            <a:extLst>
              <a:ext uri="{FF2B5EF4-FFF2-40B4-BE49-F238E27FC236}">
                <a16:creationId xmlns:a16="http://schemas.microsoft.com/office/drawing/2014/main" id="{D2F152BA-E4F0-2F65-4F5F-920530EDE4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57613" y="3733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47132" name="Rectangle 27">
            <a:extLst>
              <a:ext uri="{FF2B5EF4-FFF2-40B4-BE49-F238E27FC236}">
                <a16:creationId xmlns:a16="http://schemas.microsoft.com/office/drawing/2014/main" id="{EEDCC49D-767A-275A-299D-06D8E2E60C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57613" y="4114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47133" name="Rectangle 28">
            <a:extLst>
              <a:ext uri="{FF2B5EF4-FFF2-40B4-BE49-F238E27FC236}">
                <a16:creationId xmlns:a16="http://schemas.microsoft.com/office/drawing/2014/main" id="{E3907024-EFDA-0497-F741-D5342AB83C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19613" y="3352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47134" name="Rectangle 29">
            <a:extLst>
              <a:ext uri="{FF2B5EF4-FFF2-40B4-BE49-F238E27FC236}">
                <a16:creationId xmlns:a16="http://schemas.microsoft.com/office/drawing/2014/main" id="{DEBC7435-E381-7DC0-C8B4-F9E9242A18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00613" y="3352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47135" name="Rectangle 30">
            <a:extLst>
              <a:ext uri="{FF2B5EF4-FFF2-40B4-BE49-F238E27FC236}">
                <a16:creationId xmlns:a16="http://schemas.microsoft.com/office/drawing/2014/main" id="{B4B02DBD-249D-4F56-37F5-05C82C5C26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81613" y="2590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47136" name="Rectangle 31">
            <a:extLst>
              <a:ext uri="{FF2B5EF4-FFF2-40B4-BE49-F238E27FC236}">
                <a16:creationId xmlns:a16="http://schemas.microsoft.com/office/drawing/2014/main" id="{69475366-F347-A675-40D3-A26419E8DB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81613" y="2971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47137" name="Rectangle 32">
            <a:extLst>
              <a:ext uri="{FF2B5EF4-FFF2-40B4-BE49-F238E27FC236}">
                <a16:creationId xmlns:a16="http://schemas.microsoft.com/office/drawing/2014/main" id="{E2550D53-BC4D-CD50-3857-CF31AB0DC0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81613" y="3352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47138" name="Rectangle 33">
            <a:extLst>
              <a:ext uri="{FF2B5EF4-FFF2-40B4-BE49-F238E27FC236}">
                <a16:creationId xmlns:a16="http://schemas.microsoft.com/office/drawing/2014/main" id="{D5C07C4B-D4AD-179D-D377-3149CD175F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62613" y="2590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47139" name="Rectangle 34">
            <a:extLst>
              <a:ext uri="{FF2B5EF4-FFF2-40B4-BE49-F238E27FC236}">
                <a16:creationId xmlns:a16="http://schemas.microsoft.com/office/drawing/2014/main" id="{F04F6D5E-4F83-16D1-82FF-26C1022E51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43613" y="1828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47140" name="Rectangle 35">
            <a:extLst>
              <a:ext uri="{FF2B5EF4-FFF2-40B4-BE49-F238E27FC236}">
                <a16:creationId xmlns:a16="http://schemas.microsoft.com/office/drawing/2014/main" id="{8DA29B3D-7762-66F9-880D-B78E64C1AD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43613" y="2209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47141" name="Rectangle 36">
            <a:extLst>
              <a:ext uri="{FF2B5EF4-FFF2-40B4-BE49-F238E27FC236}">
                <a16:creationId xmlns:a16="http://schemas.microsoft.com/office/drawing/2014/main" id="{ABBD4AA4-8B39-CCB0-4FCC-FC087D6576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43613" y="2590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47142" name="Rectangle 37">
            <a:extLst>
              <a:ext uri="{FF2B5EF4-FFF2-40B4-BE49-F238E27FC236}">
                <a16:creationId xmlns:a16="http://schemas.microsoft.com/office/drawing/2014/main" id="{373169A7-7E17-AF64-05A5-FF054ED612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05613" y="1828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47143" name="Rectangle 38">
            <a:extLst>
              <a:ext uri="{FF2B5EF4-FFF2-40B4-BE49-F238E27FC236}">
                <a16:creationId xmlns:a16="http://schemas.microsoft.com/office/drawing/2014/main" id="{4FE8DAAF-0C11-0040-1DA8-5E54EBBFD5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05613" y="2209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47144" name="Rectangle 39">
            <a:extLst>
              <a:ext uri="{FF2B5EF4-FFF2-40B4-BE49-F238E27FC236}">
                <a16:creationId xmlns:a16="http://schemas.microsoft.com/office/drawing/2014/main" id="{BB7849A3-BC77-2962-DBDD-98F45D3F15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05613" y="2590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47145" name="Rectangle 40">
            <a:extLst>
              <a:ext uri="{FF2B5EF4-FFF2-40B4-BE49-F238E27FC236}">
                <a16:creationId xmlns:a16="http://schemas.microsoft.com/office/drawing/2014/main" id="{E70CF82A-7439-2DF7-35D8-9FC238E7F4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86613" y="1828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47146" name="Rectangle 41">
            <a:extLst>
              <a:ext uri="{FF2B5EF4-FFF2-40B4-BE49-F238E27FC236}">
                <a16:creationId xmlns:a16="http://schemas.microsoft.com/office/drawing/2014/main" id="{7D182559-DCE9-F164-907E-48C0F28F1A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67613" y="1066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47147" name="Rectangle 42">
            <a:extLst>
              <a:ext uri="{FF2B5EF4-FFF2-40B4-BE49-F238E27FC236}">
                <a16:creationId xmlns:a16="http://schemas.microsoft.com/office/drawing/2014/main" id="{67FAB6E9-9C18-C2C8-147F-58BA32E189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67613" y="1447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47148" name="Rectangle 43">
            <a:extLst>
              <a:ext uri="{FF2B5EF4-FFF2-40B4-BE49-F238E27FC236}">
                <a16:creationId xmlns:a16="http://schemas.microsoft.com/office/drawing/2014/main" id="{B947BA61-6475-3005-76F6-C15AD760F7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67613" y="1828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47149" name="Rectangle 44">
            <a:extLst>
              <a:ext uri="{FF2B5EF4-FFF2-40B4-BE49-F238E27FC236}">
                <a16:creationId xmlns:a16="http://schemas.microsoft.com/office/drawing/2014/main" id="{2365E28B-6C02-6890-A2EE-90C94C38DA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29613" y="1066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47150" name="Rectangle 45">
            <a:extLst>
              <a:ext uri="{FF2B5EF4-FFF2-40B4-BE49-F238E27FC236}">
                <a16:creationId xmlns:a16="http://schemas.microsoft.com/office/drawing/2014/main" id="{1A7F160F-305D-1D54-4B62-5F6896DB6F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29613" y="1447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47151" name="Rectangle 46">
            <a:extLst>
              <a:ext uri="{FF2B5EF4-FFF2-40B4-BE49-F238E27FC236}">
                <a16:creationId xmlns:a16="http://schemas.microsoft.com/office/drawing/2014/main" id="{68C3CCEF-91A9-E995-C704-C0BCE6D0AC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29613" y="1828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47152" name="Text Box 47">
            <a:extLst>
              <a:ext uri="{FF2B5EF4-FFF2-40B4-BE49-F238E27FC236}">
                <a16:creationId xmlns:a16="http://schemas.microsoft.com/office/drawing/2014/main" id="{5C06E31F-A07E-E0CD-3CA2-0B0C451992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413" y="5614988"/>
            <a:ext cx="4778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6" tIns="45719" rIns="91436" bIns="45719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cs-CZ" sz="2000">
                <a:latin typeface="Comic Sans MS" panose="030F0702030302020204" pitchFamily="66" charset="0"/>
              </a:rPr>
              <a:t>Fe</a:t>
            </a:r>
          </a:p>
        </p:txBody>
      </p:sp>
      <p:sp>
        <p:nvSpPr>
          <p:cNvPr id="47153" name="Text Box 48">
            <a:extLst>
              <a:ext uri="{FF2B5EF4-FFF2-40B4-BE49-F238E27FC236}">
                <a16:creationId xmlns:a16="http://schemas.microsoft.com/office/drawing/2014/main" id="{AD6DA43E-89B6-5024-9149-F6FC737FC4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413" y="5233988"/>
            <a:ext cx="4699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6" tIns="45719" rIns="91436" bIns="45719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cs-CZ" sz="2000">
                <a:latin typeface="Comic Sans MS" panose="030F0702030302020204" pitchFamily="66" charset="0"/>
              </a:rPr>
              <a:t>Co</a:t>
            </a:r>
          </a:p>
        </p:txBody>
      </p:sp>
      <p:sp>
        <p:nvSpPr>
          <p:cNvPr id="47154" name="Text Box 49">
            <a:extLst>
              <a:ext uri="{FF2B5EF4-FFF2-40B4-BE49-F238E27FC236}">
                <a16:creationId xmlns:a16="http://schemas.microsoft.com/office/drawing/2014/main" id="{B02AF611-3DA8-9353-94E5-8B90C9406B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413" y="4852988"/>
            <a:ext cx="4587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6" tIns="45719" rIns="91436" bIns="45719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cs-CZ" sz="2000">
                <a:latin typeface="Comic Sans MS" panose="030F0702030302020204" pitchFamily="66" charset="0"/>
              </a:rPr>
              <a:t>Ni</a:t>
            </a:r>
          </a:p>
        </p:txBody>
      </p:sp>
      <p:sp>
        <p:nvSpPr>
          <p:cNvPr id="47155" name="Text Box 50">
            <a:extLst>
              <a:ext uri="{FF2B5EF4-FFF2-40B4-BE49-F238E27FC236}">
                <a16:creationId xmlns:a16="http://schemas.microsoft.com/office/drawing/2014/main" id="{80C636FC-0108-EA04-8BE4-6ECE96F86D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67413" y="1423988"/>
            <a:ext cx="4953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6" tIns="45719" rIns="91436" bIns="45719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cs-CZ" sz="2000">
                <a:latin typeface="Comic Sans MS" panose="030F0702030302020204" pitchFamily="66" charset="0"/>
              </a:rPr>
              <a:t>Rb</a:t>
            </a:r>
          </a:p>
        </p:txBody>
      </p:sp>
      <p:sp>
        <p:nvSpPr>
          <p:cNvPr id="47156" name="Text Box 51">
            <a:extLst>
              <a:ext uri="{FF2B5EF4-FFF2-40B4-BE49-F238E27FC236}">
                <a16:creationId xmlns:a16="http://schemas.microsoft.com/office/drawing/2014/main" id="{97A71CE1-6D40-035E-4D32-1BB018BDEA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43213" y="3709988"/>
            <a:ext cx="4873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6" tIns="45719" rIns="91436" bIns="45719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cs-CZ" sz="2000">
                <a:latin typeface="Comic Sans MS" panose="030F0702030302020204" pitchFamily="66" charset="0"/>
              </a:rPr>
              <a:t>Ga</a:t>
            </a:r>
          </a:p>
        </p:txBody>
      </p:sp>
      <p:sp>
        <p:nvSpPr>
          <p:cNvPr id="47157" name="Text Box 52">
            <a:extLst>
              <a:ext uri="{FF2B5EF4-FFF2-40B4-BE49-F238E27FC236}">
                <a16:creationId xmlns:a16="http://schemas.microsoft.com/office/drawing/2014/main" id="{523C595B-E030-55B6-02F8-27B905768E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43213" y="3328988"/>
            <a:ext cx="4968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6" tIns="45719" rIns="91436" bIns="45719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cs-CZ" sz="2000">
                <a:latin typeface="Comic Sans MS" panose="030F0702030302020204" pitchFamily="66" charset="0"/>
              </a:rPr>
              <a:t>Ge</a:t>
            </a:r>
          </a:p>
        </p:txBody>
      </p:sp>
      <p:sp>
        <p:nvSpPr>
          <p:cNvPr id="47158" name="Text Box 53">
            <a:extLst>
              <a:ext uri="{FF2B5EF4-FFF2-40B4-BE49-F238E27FC236}">
                <a16:creationId xmlns:a16="http://schemas.microsoft.com/office/drawing/2014/main" id="{424DF69E-A716-5CF0-7743-3009A2B194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9213" y="4090988"/>
            <a:ext cx="4937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6" tIns="45719" rIns="91436" bIns="45719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cs-CZ" sz="2000">
                <a:latin typeface="Comic Sans MS" panose="030F0702030302020204" pitchFamily="66" charset="0"/>
              </a:rPr>
              <a:t>Zn</a:t>
            </a:r>
          </a:p>
        </p:txBody>
      </p:sp>
      <p:sp>
        <p:nvSpPr>
          <p:cNvPr id="47159" name="Text Box 54">
            <a:extLst>
              <a:ext uri="{FF2B5EF4-FFF2-40B4-BE49-F238E27FC236}">
                <a16:creationId xmlns:a16="http://schemas.microsoft.com/office/drawing/2014/main" id="{6780098E-1ABE-14B0-2398-F8EC5605B9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9213" y="4471988"/>
            <a:ext cx="4683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6" tIns="45719" rIns="91436" bIns="45719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cs-CZ" sz="2000">
                <a:latin typeface="Comic Sans MS" panose="030F0702030302020204" pitchFamily="66" charset="0"/>
              </a:rPr>
              <a:t>Cu</a:t>
            </a:r>
          </a:p>
        </p:txBody>
      </p:sp>
      <p:sp>
        <p:nvSpPr>
          <p:cNvPr id="47160" name="Text Box 55">
            <a:extLst>
              <a:ext uri="{FF2B5EF4-FFF2-40B4-BE49-F238E27FC236}">
                <a16:creationId xmlns:a16="http://schemas.microsoft.com/office/drawing/2014/main" id="{6486F4C4-6C92-17E4-E92D-7498479284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81413" y="2566988"/>
            <a:ext cx="5000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6" tIns="45719" rIns="91436" bIns="45719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cs-CZ" sz="2000">
                <a:latin typeface="Comic Sans MS" panose="030F0702030302020204" pitchFamily="66" charset="0"/>
              </a:rPr>
              <a:t>Se</a:t>
            </a:r>
          </a:p>
        </p:txBody>
      </p:sp>
      <p:sp>
        <p:nvSpPr>
          <p:cNvPr id="47161" name="Text Box 56">
            <a:extLst>
              <a:ext uri="{FF2B5EF4-FFF2-40B4-BE49-F238E27FC236}">
                <a16:creationId xmlns:a16="http://schemas.microsoft.com/office/drawing/2014/main" id="{793E11C6-6E68-5BA2-CCC3-8F08ED9377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43413" y="2185988"/>
            <a:ext cx="4667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6" tIns="45719" rIns="91436" bIns="45719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cs-CZ" sz="2000">
                <a:latin typeface="Comic Sans MS" panose="030F0702030302020204" pitchFamily="66" charset="0"/>
              </a:rPr>
              <a:t>Br</a:t>
            </a:r>
          </a:p>
        </p:txBody>
      </p:sp>
      <p:sp>
        <p:nvSpPr>
          <p:cNvPr id="47162" name="Text Box 57">
            <a:extLst>
              <a:ext uri="{FF2B5EF4-FFF2-40B4-BE49-F238E27FC236}">
                <a16:creationId xmlns:a16="http://schemas.microsoft.com/office/drawing/2014/main" id="{E1AF98CA-B99E-9BED-30E6-F4E8FC0EE5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81413" y="2947988"/>
            <a:ext cx="4937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6" tIns="45719" rIns="91436" bIns="45719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cs-CZ" sz="2000">
                <a:latin typeface="Comic Sans MS" panose="030F0702030302020204" pitchFamily="66" charset="0"/>
              </a:rPr>
              <a:t>As</a:t>
            </a:r>
          </a:p>
        </p:txBody>
      </p:sp>
      <p:sp>
        <p:nvSpPr>
          <p:cNvPr id="47163" name="Text Box 58">
            <a:extLst>
              <a:ext uri="{FF2B5EF4-FFF2-40B4-BE49-F238E27FC236}">
                <a16:creationId xmlns:a16="http://schemas.microsoft.com/office/drawing/2014/main" id="{215130D8-5E96-0ECE-0F85-82CC5B3646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67413" y="1042988"/>
            <a:ext cx="482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6" tIns="45719" rIns="91436" bIns="45719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cs-CZ" sz="2000">
                <a:latin typeface="Comic Sans MS" panose="030F0702030302020204" pitchFamily="66" charset="0"/>
              </a:rPr>
              <a:t>Sr</a:t>
            </a:r>
          </a:p>
        </p:txBody>
      </p:sp>
      <p:sp>
        <p:nvSpPr>
          <p:cNvPr id="47164" name="Text Box 59">
            <a:extLst>
              <a:ext uri="{FF2B5EF4-FFF2-40B4-BE49-F238E27FC236}">
                <a16:creationId xmlns:a16="http://schemas.microsoft.com/office/drawing/2014/main" id="{315E3109-456D-F709-BC0B-E860266A9D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43413" y="1804988"/>
            <a:ext cx="4619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6" tIns="45719" rIns="91436" bIns="45719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cs-CZ" sz="2000">
                <a:latin typeface="Comic Sans MS" panose="030F0702030302020204" pitchFamily="66" charset="0"/>
              </a:rPr>
              <a:t>Kr</a:t>
            </a:r>
          </a:p>
        </p:txBody>
      </p:sp>
      <p:sp>
        <p:nvSpPr>
          <p:cNvPr id="47165" name="Line 60">
            <a:extLst>
              <a:ext uri="{FF2B5EF4-FFF2-40B4-BE49-F238E27FC236}">
                <a16:creationId xmlns:a16="http://schemas.microsoft.com/office/drawing/2014/main" id="{7F3B7D3F-AC0F-CA7E-2C19-E09E399C2D21}"/>
              </a:ext>
            </a:extLst>
          </p:cNvPr>
          <p:cNvSpPr>
            <a:spLocks noChangeShapeType="1"/>
          </p:cNvSpPr>
          <p:nvPr/>
        </p:nvSpPr>
        <p:spPr bwMode="auto">
          <a:xfrm>
            <a:off x="862013" y="5791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66" name="Line 61">
            <a:extLst>
              <a:ext uri="{FF2B5EF4-FFF2-40B4-BE49-F238E27FC236}">
                <a16:creationId xmlns:a16="http://schemas.microsoft.com/office/drawing/2014/main" id="{545AD352-3440-1CC5-C46B-842921DBB2E4}"/>
              </a:ext>
            </a:extLst>
          </p:cNvPr>
          <p:cNvSpPr>
            <a:spLocks noChangeShapeType="1"/>
          </p:cNvSpPr>
          <p:nvPr/>
        </p:nvSpPr>
        <p:spPr bwMode="auto">
          <a:xfrm>
            <a:off x="1243013" y="5791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67" name="Line 62">
            <a:extLst>
              <a:ext uri="{FF2B5EF4-FFF2-40B4-BE49-F238E27FC236}">
                <a16:creationId xmlns:a16="http://schemas.microsoft.com/office/drawing/2014/main" id="{BBF3456C-E5D3-EB75-2CA2-495382BAE093}"/>
              </a:ext>
            </a:extLst>
          </p:cNvPr>
          <p:cNvSpPr>
            <a:spLocks noChangeShapeType="1"/>
          </p:cNvSpPr>
          <p:nvPr/>
        </p:nvSpPr>
        <p:spPr bwMode="auto">
          <a:xfrm>
            <a:off x="1600200" y="5791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68" name="Line 67">
            <a:extLst>
              <a:ext uri="{FF2B5EF4-FFF2-40B4-BE49-F238E27FC236}">
                <a16:creationId xmlns:a16="http://schemas.microsoft.com/office/drawing/2014/main" id="{5984F0B7-3CEE-F8E8-62B7-D2A913875E1B}"/>
              </a:ext>
            </a:extLst>
          </p:cNvPr>
          <p:cNvSpPr>
            <a:spLocks noChangeShapeType="1"/>
          </p:cNvSpPr>
          <p:nvPr/>
        </p:nvSpPr>
        <p:spPr bwMode="auto">
          <a:xfrm>
            <a:off x="3910013" y="4267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69" name="Line 68">
            <a:extLst>
              <a:ext uri="{FF2B5EF4-FFF2-40B4-BE49-F238E27FC236}">
                <a16:creationId xmlns:a16="http://schemas.microsoft.com/office/drawing/2014/main" id="{39E0C8E2-6800-38D3-AC5D-F8DA12CB81FC}"/>
              </a:ext>
            </a:extLst>
          </p:cNvPr>
          <p:cNvSpPr>
            <a:spLocks noChangeShapeType="1"/>
          </p:cNvSpPr>
          <p:nvPr/>
        </p:nvSpPr>
        <p:spPr bwMode="auto">
          <a:xfrm>
            <a:off x="3148013" y="4648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70" name="Line 64">
            <a:extLst>
              <a:ext uri="{FF2B5EF4-FFF2-40B4-BE49-F238E27FC236}">
                <a16:creationId xmlns:a16="http://schemas.microsoft.com/office/drawing/2014/main" id="{9D1C7F7A-E511-D431-3318-6C89DC84AA25}"/>
              </a:ext>
            </a:extLst>
          </p:cNvPr>
          <p:cNvSpPr>
            <a:spLocks noChangeShapeType="1"/>
          </p:cNvSpPr>
          <p:nvPr/>
        </p:nvSpPr>
        <p:spPr bwMode="auto">
          <a:xfrm>
            <a:off x="2005013" y="5029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71" name="Line 66">
            <a:extLst>
              <a:ext uri="{FF2B5EF4-FFF2-40B4-BE49-F238E27FC236}">
                <a16:creationId xmlns:a16="http://schemas.microsoft.com/office/drawing/2014/main" id="{B7C7E63C-168A-A830-CF1C-68E9FB694881}"/>
              </a:ext>
            </a:extLst>
          </p:cNvPr>
          <p:cNvSpPr>
            <a:spLocks noChangeShapeType="1"/>
          </p:cNvSpPr>
          <p:nvPr/>
        </p:nvSpPr>
        <p:spPr bwMode="auto">
          <a:xfrm>
            <a:off x="2386013" y="5029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72" name="Line 69">
            <a:extLst>
              <a:ext uri="{FF2B5EF4-FFF2-40B4-BE49-F238E27FC236}">
                <a16:creationId xmlns:a16="http://schemas.microsoft.com/office/drawing/2014/main" id="{D037C195-63CC-1EB2-0647-82E392923288}"/>
              </a:ext>
            </a:extLst>
          </p:cNvPr>
          <p:cNvSpPr>
            <a:spLocks noChangeShapeType="1"/>
          </p:cNvSpPr>
          <p:nvPr/>
        </p:nvSpPr>
        <p:spPr bwMode="auto">
          <a:xfrm>
            <a:off x="3148013" y="5029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73" name="Line 71">
            <a:extLst>
              <a:ext uri="{FF2B5EF4-FFF2-40B4-BE49-F238E27FC236}">
                <a16:creationId xmlns:a16="http://schemas.microsoft.com/office/drawing/2014/main" id="{CB0FAED1-84F1-D34B-B765-44AAE643C28B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148013" y="4648200"/>
            <a:ext cx="381000" cy="381000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74" name="Line 63">
            <a:extLst>
              <a:ext uri="{FF2B5EF4-FFF2-40B4-BE49-F238E27FC236}">
                <a16:creationId xmlns:a16="http://schemas.microsoft.com/office/drawing/2014/main" id="{5279666C-9C04-A6F4-0B0B-89FBF7C34858}"/>
              </a:ext>
            </a:extLst>
          </p:cNvPr>
          <p:cNvSpPr>
            <a:spLocks noChangeShapeType="1"/>
          </p:cNvSpPr>
          <p:nvPr/>
        </p:nvSpPr>
        <p:spPr bwMode="auto">
          <a:xfrm>
            <a:off x="1624013" y="5029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75" name="Line 65">
            <a:extLst>
              <a:ext uri="{FF2B5EF4-FFF2-40B4-BE49-F238E27FC236}">
                <a16:creationId xmlns:a16="http://schemas.microsoft.com/office/drawing/2014/main" id="{F8B92E90-975E-AAAA-1F01-151B16C77853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1624013" y="5410200"/>
            <a:ext cx="381000" cy="381000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76" name="Line 70">
            <a:extLst>
              <a:ext uri="{FF2B5EF4-FFF2-40B4-BE49-F238E27FC236}">
                <a16:creationId xmlns:a16="http://schemas.microsoft.com/office/drawing/2014/main" id="{0321E916-EFC1-5D9F-6F33-A1FEFAC2FC23}"/>
              </a:ext>
            </a:extLst>
          </p:cNvPr>
          <p:cNvSpPr>
            <a:spLocks noChangeShapeType="1"/>
          </p:cNvSpPr>
          <p:nvPr/>
        </p:nvSpPr>
        <p:spPr bwMode="auto">
          <a:xfrm>
            <a:off x="1624013" y="5410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77" name="Line 72">
            <a:extLst>
              <a:ext uri="{FF2B5EF4-FFF2-40B4-BE49-F238E27FC236}">
                <a16:creationId xmlns:a16="http://schemas.microsoft.com/office/drawing/2014/main" id="{A0E6F3D9-9A0D-4C56-8708-291C07A9954A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1624013" y="5029200"/>
            <a:ext cx="381000" cy="381000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78" name="Line 73">
            <a:extLst>
              <a:ext uri="{FF2B5EF4-FFF2-40B4-BE49-F238E27FC236}">
                <a16:creationId xmlns:a16="http://schemas.microsoft.com/office/drawing/2014/main" id="{A027DE9E-CBE3-6F62-7EB6-64CC2E447404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148013" y="4267200"/>
            <a:ext cx="381000" cy="381000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79" name="Line 77">
            <a:extLst>
              <a:ext uri="{FF2B5EF4-FFF2-40B4-BE49-F238E27FC236}">
                <a16:creationId xmlns:a16="http://schemas.microsoft.com/office/drawing/2014/main" id="{1415B759-B655-EDD1-FF13-1F2143A31EFB}"/>
              </a:ext>
            </a:extLst>
          </p:cNvPr>
          <p:cNvSpPr>
            <a:spLocks noChangeShapeType="1"/>
          </p:cNvSpPr>
          <p:nvPr/>
        </p:nvSpPr>
        <p:spPr bwMode="auto">
          <a:xfrm>
            <a:off x="4672013" y="3886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80" name="Line 80">
            <a:extLst>
              <a:ext uri="{FF2B5EF4-FFF2-40B4-BE49-F238E27FC236}">
                <a16:creationId xmlns:a16="http://schemas.microsoft.com/office/drawing/2014/main" id="{7B6D0E6A-989A-A924-A95C-F8486784FEE7}"/>
              </a:ext>
            </a:extLst>
          </p:cNvPr>
          <p:cNvSpPr>
            <a:spLocks noChangeShapeType="1"/>
          </p:cNvSpPr>
          <p:nvPr/>
        </p:nvSpPr>
        <p:spPr bwMode="auto">
          <a:xfrm>
            <a:off x="3529013" y="4267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81" name="Line 81">
            <a:extLst>
              <a:ext uri="{FF2B5EF4-FFF2-40B4-BE49-F238E27FC236}">
                <a16:creationId xmlns:a16="http://schemas.microsoft.com/office/drawing/2014/main" id="{16004219-8E8E-10D9-924A-E01F190059BB}"/>
              </a:ext>
            </a:extLst>
          </p:cNvPr>
          <p:cNvSpPr>
            <a:spLocks noChangeShapeType="1"/>
          </p:cNvSpPr>
          <p:nvPr/>
        </p:nvSpPr>
        <p:spPr bwMode="auto">
          <a:xfrm>
            <a:off x="3148013" y="4267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82" name="Line 82">
            <a:extLst>
              <a:ext uri="{FF2B5EF4-FFF2-40B4-BE49-F238E27FC236}">
                <a16:creationId xmlns:a16="http://schemas.microsoft.com/office/drawing/2014/main" id="{3C04034C-D923-6FDA-67F2-8D4326EDC36B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910013" y="3505200"/>
            <a:ext cx="381000" cy="381000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83" name="Line 83">
            <a:extLst>
              <a:ext uri="{FF2B5EF4-FFF2-40B4-BE49-F238E27FC236}">
                <a16:creationId xmlns:a16="http://schemas.microsoft.com/office/drawing/2014/main" id="{46E11036-BEA8-91A6-8BBF-D942E8563FFC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910013" y="3886200"/>
            <a:ext cx="381000" cy="381000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84" name="Line 84">
            <a:extLst>
              <a:ext uri="{FF2B5EF4-FFF2-40B4-BE49-F238E27FC236}">
                <a16:creationId xmlns:a16="http://schemas.microsoft.com/office/drawing/2014/main" id="{0E14B7A1-09A0-5E4E-67D4-0721628190E9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291013" y="3505200"/>
            <a:ext cx="381000" cy="381000"/>
          </a:xfrm>
          <a:prstGeom prst="line">
            <a:avLst/>
          </a:prstGeom>
          <a:noFill/>
          <a:ln w="762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47185" name="Group 74">
            <a:extLst>
              <a:ext uri="{FF2B5EF4-FFF2-40B4-BE49-F238E27FC236}">
                <a16:creationId xmlns:a16="http://schemas.microsoft.com/office/drawing/2014/main" id="{42F561FD-9E88-A75F-DA5A-98E642DA4544}"/>
              </a:ext>
            </a:extLst>
          </p:cNvPr>
          <p:cNvGrpSpPr>
            <a:grpSpLocks/>
          </p:cNvGrpSpPr>
          <p:nvPr/>
        </p:nvGrpSpPr>
        <p:grpSpPr bwMode="auto">
          <a:xfrm>
            <a:off x="2386013" y="4648200"/>
            <a:ext cx="762000" cy="381000"/>
            <a:chOff x="1344" y="3312"/>
            <a:chExt cx="480" cy="240"/>
          </a:xfrm>
        </p:grpSpPr>
        <p:sp>
          <p:nvSpPr>
            <p:cNvPr id="47297" name="Line 75">
              <a:extLst>
                <a:ext uri="{FF2B5EF4-FFF2-40B4-BE49-F238E27FC236}">
                  <a16:creationId xmlns:a16="http://schemas.microsoft.com/office/drawing/2014/main" id="{821BD0D8-FB3A-385A-78CB-DC8F95BA193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84" y="3552"/>
              <a:ext cx="240" cy="0"/>
            </a:xfrm>
            <a:prstGeom prst="line">
              <a:avLst/>
            </a:prstGeom>
            <a:noFill/>
            <a:ln w="76200">
              <a:solidFill>
                <a:srgbClr val="00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298" name="Line 76">
              <a:extLst>
                <a:ext uri="{FF2B5EF4-FFF2-40B4-BE49-F238E27FC236}">
                  <a16:creationId xmlns:a16="http://schemas.microsoft.com/office/drawing/2014/main" id="{AC7121FF-E8CB-80B8-05B3-B193B6D23C5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344" y="3312"/>
              <a:ext cx="240" cy="240"/>
            </a:xfrm>
            <a:prstGeom prst="line">
              <a:avLst/>
            </a:prstGeom>
            <a:noFill/>
            <a:ln w="76200">
              <a:solidFill>
                <a:srgbClr val="0000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7186" name="Line 78">
            <a:extLst>
              <a:ext uri="{FF2B5EF4-FFF2-40B4-BE49-F238E27FC236}">
                <a16:creationId xmlns:a16="http://schemas.microsoft.com/office/drawing/2014/main" id="{725A0808-8084-088E-DBB9-0D6E7B4099DC}"/>
              </a:ext>
            </a:extLst>
          </p:cNvPr>
          <p:cNvSpPr>
            <a:spLocks noChangeShapeType="1"/>
          </p:cNvSpPr>
          <p:nvPr/>
        </p:nvSpPr>
        <p:spPr bwMode="auto">
          <a:xfrm>
            <a:off x="2386013" y="4267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87" name="Line 79">
            <a:extLst>
              <a:ext uri="{FF2B5EF4-FFF2-40B4-BE49-F238E27FC236}">
                <a16:creationId xmlns:a16="http://schemas.microsoft.com/office/drawing/2014/main" id="{C146870A-B7A3-41EB-A0A8-BC47F4DD95CD}"/>
              </a:ext>
            </a:extLst>
          </p:cNvPr>
          <p:cNvSpPr>
            <a:spLocks noChangeShapeType="1"/>
          </p:cNvSpPr>
          <p:nvPr/>
        </p:nvSpPr>
        <p:spPr bwMode="auto">
          <a:xfrm>
            <a:off x="2386013" y="4648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47188" name="Group 85">
            <a:extLst>
              <a:ext uri="{FF2B5EF4-FFF2-40B4-BE49-F238E27FC236}">
                <a16:creationId xmlns:a16="http://schemas.microsoft.com/office/drawing/2014/main" id="{97CA7222-E560-139A-D827-60F5286A671F}"/>
              </a:ext>
            </a:extLst>
          </p:cNvPr>
          <p:cNvGrpSpPr>
            <a:grpSpLocks/>
          </p:cNvGrpSpPr>
          <p:nvPr/>
        </p:nvGrpSpPr>
        <p:grpSpPr bwMode="auto">
          <a:xfrm>
            <a:off x="2386013" y="4267200"/>
            <a:ext cx="762000" cy="762000"/>
            <a:chOff x="1344" y="3072"/>
            <a:chExt cx="480" cy="480"/>
          </a:xfrm>
        </p:grpSpPr>
        <p:sp>
          <p:nvSpPr>
            <p:cNvPr id="47295" name="Line 86">
              <a:extLst>
                <a:ext uri="{FF2B5EF4-FFF2-40B4-BE49-F238E27FC236}">
                  <a16:creationId xmlns:a16="http://schemas.microsoft.com/office/drawing/2014/main" id="{3DB2ABF6-EDD4-9D4E-B3A3-7525F9057E1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344" y="3072"/>
              <a:ext cx="240" cy="240"/>
            </a:xfrm>
            <a:prstGeom prst="line">
              <a:avLst/>
            </a:prstGeom>
            <a:noFill/>
            <a:ln w="76200">
              <a:solidFill>
                <a:srgbClr val="0000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296" name="Line 87">
              <a:extLst>
                <a:ext uri="{FF2B5EF4-FFF2-40B4-BE49-F238E27FC236}">
                  <a16:creationId xmlns:a16="http://schemas.microsoft.com/office/drawing/2014/main" id="{CE9278DB-EB17-8D3A-305F-F8120BFE520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584" y="3312"/>
              <a:ext cx="240" cy="240"/>
            </a:xfrm>
            <a:prstGeom prst="line">
              <a:avLst/>
            </a:prstGeom>
            <a:noFill/>
            <a:ln w="76200">
              <a:solidFill>
                <a:srgbClr val="CC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7189" name="Line 88">
            <a:extLst>
              <a:ext uri="{FF2B5EF4-FFF2-40B4-BE49-F238E27FC236}">
                <a16:creationId xmlns:a16="http://schemas.microsoft.com/office/drawing/2014/main" id="{B8FA8898-4B86-1551-93BB-E5492DE99BC3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2767013" y="4267200"/>
            <a:ext cx="381000" cy="381000"/>
          </a:xfrm>
          <a:prstGeom prst="line">
            <a:avLst/>
          </a:prstGeom>
          <a:noFill/>
          <a:ln w="762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90" name="Line 89">
            <a:extLst>
              <a:ext uri="{FF2B5EF4-FFF2-40B4-BE49-F238E27FC236}">
                <a16:creationId xmlns:a16="http://schemas.microsoft.com/office/drawing/2014/main" id="{0924B29E-7F61-60C5-4E2B-F06542B3C23C}"/>
              </a:ext>
            </a:extLst>
          </p:cNvPr>
          <p:cNvSpPr>
            <a:spLocks noChangeShapeType="1"/>
          </p:cNvSpPr>
          <p:nvPr/>
        </p:nvSpPr>
        <p:spPr bwMode="auto">
          <a:xfrm>
            <a:off x="6196013" y="2362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91" name="Line 90">
            <a:extLst>
              <a:ext uri="{FF2B5EF4-FFF2-40B4-BE49-F238E27FC236}">
                <a16:creationId xmlns:a16="http://schemas.microsoft.com/office/drawing/2014/main" id="{56081607-509B-F47B-7018-12760FB33617}"/>
              </a:ext>
            </a:extLst>
          </p:cNvPr>
          <p:cNvSpPr>
            <a:spLocks noChangeShapeType="1"/>
          </p:cNvSpPr>
          <p:nvPr/>
        </p:nvSpPr>
        <p:spPr bwMode="auto">
          <a:xfrm>
            <a:off x="5434013" y="3124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92" name="Line 91">
            <a:extLst>
              <a:ext uri="{FF2B5EF4-FFF2-40B4-BE49-F238E27FC236}">
                <a16:creationId xmlns:a16="http://schemas.microsoft.com/office/drawing/2014/main" id="{C2956FCC-56D1-2062-8079-A6BFD3753A80}"/>
              </a:ext>
            </a:extLst>
          </p:cNvPr>
          <p:cNvSpPr>
            <a:spLocks noChangeShapeType="1"/>
          </p:cNvSpPr>
          <p:nvPr/>
        </p:nvSpPr>
        <p:spPr bwMode="auto">
          <a:xfrm>
            <a:off x="5434013" y="3505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93" name="Line 92">
            <a:extLst>
              <a:ext uri="{FF2B5EF4-FFF2-40B4-BE49-F238E27FC236}">
                <a16:creationId xmlns:a16="http://schemas.microsoft.com/office/drawing/2014/main" id="{D2A702E7-035A-BFED-F312-D806DF633A4C}"/>
              </a:ext>
            </a:extLst>
          </p:cNvPr>
          <p:cNvSpPr>
            <a:spLocks noChangeShapeType="1"/>
          </p:cNvSpPr>
          <p:nvPr/>
        </p:nvSpPr>
        <p:spPr bwMode="auto">
          <a:xfrm>
            <a:off x="5053013" y="3505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94" name="Line 93">
            <a:extLst>
              <a:ext uri="{FF2B5EF4-FFF2-40B4-BE49-F238E27FC236}">
                <a16:creationId xmlns:a16="http://schemas.microsoft.com/office/drawing/2014/main" id="{BD264C5A-BD32-303D-03B0-265519A187AC}"/>
              </a:ext>
            </a:extLst>
          </p:cNvPr>
          <p:cNvSpPr>
            <a:spLocks noChangeShapeType="1"/>
          </p:cNvSpPr>
          <p:nvPr/>
        </p:nvSpPr>
        <p:spPr bwMode="auto">
          <a:xfrm>
            <a:off x="4672013" y="3505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95" name="Line 94">
            <a:extLst>
              <a:ext uri="{FF2B5EF4-FFF2-40B4-BE49-F238E27FC236}">
                <a16:creationId xmlns:a16="http://schemas.microsoft.com/office/drawing/2014/main" id="{19BFC084-6692-AFAB-46FA-2CEAAA3A4F3B}"/>
              </a:ext>
            </a:extLst>
          </p:cNvPr>
          <p:cNvSpPr>
            <a:spLocks noChangeShapeType="1"/>
          </p:cNvSpPr>
          <p:nvPr/>
        </p:nvSpPr>
        <p:spPr bwMode="auto">
          <a:xfrm>
            <a:off x="3910013" y="3505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96" name="Line 95">
            <a:extLst>
              <a:ext uri="{FF2B5EF4-FFF2-40B4-BE49-F238E27FC236}">
                <a16:creationId xmlns:a16="http://schemas.microsoft.com/office/drawing/2014/main" id="{2DB174B4-563A-30E1-FE94-C52BC27610AE}"/>
              </a:ext>
            </a:extLst>
          </p:cNvPr>
          <p:cNvSpPr>
            <a:spLocks noChangeShapeType="1"/>
          </p:cNvSpPr>
          <p:nvPr/>
        </p:nvSpPr>
        <p:spPr bwMode="auto">
          <a:xfrm>
            <a:off x="3910013" y="3886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97" name="Line 96">
            <a:extLst>
              <a:ext uri="{FF2B5EF4-FFF2-40B4-BE49-F238E27FC236}">
                <a16:creationId xmlns:a16="http://schemas.microsoft.com/office/drawing/2014/main" id="{AF21C57B-0F6D-5E42-8370-44F499C0E36A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941388" y="2209800"/>
            <a:ext cx="457200" cy="457200"/>
          </a:xfrm>
          <a:prstGeom prst="line">
            <a:avLst/>
          </a:prstGeom>
          <a:noFill/>
          <a:ln w="50800">
            <a:solidFill>
              <a:srgbClr val="CC000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47198" name="Group 97">
            <a:extLst>
              <a:ext uri="{FF2B5EF4-FFF2-40B4-BE49-F238E27FC236}">
                <a16:creationId xmlns:a16="http://schemas.microsoft.com/office/drawing/2014/main" id="{B6446FB4-FFE9-F108-86D0-9E550BB5A2F4}"/>
              </a:ext>
            </a:extLst>
          </p:cNvPr>
          <p:cNvGrpSpPr>
            <a:grpSpLocks/>
          </p:cNvGrpSpPr>
          <p:nvPr/>
        </p:nvGrpSpPr>
        <p:grpSpPr bwMode="auto">
          <a:xfrm>
            <a:off x="6196013" y="1981200"/>
            <a:ext cx="762000" cy="762000"/>
            <a:chOff x="3744" y="1632"/>
            <a:chExt cx="480" cy="480"/>
          </a:xfrm>
        </p:grpSpPr>
        <p:sp>
          <p:nvSpPr>
            <p:cNvPr id="47293" name="Line 98">
              <a:extLst>
                <a:ext uri="{FF2B5EF4-FFF2-40B4-BE49-F238E27FC236}">
                  <a16:creationId xmlns:a16="http://schemas.microsoft.com/office/drawing/2014/main" id="{A32BDE78-D1BA-2CF3-73CA-BAF09F0C771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744" y="1632"/>
              <a:ext cx="240" cy="240"/>
            </a:xfrm>
            <a:prstGeom prst="line">
              <a:avLst/>
            </a:prstGeom>
            <a:noFill/>
            <a:ln w="76200">
              <a:solidFill>
                <a:srgbClr val="0000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294" name="Line 99">
              <a:extLst>
                <a:ext uri="{FF2B5EF4-FFF2-40B4-BE49-F238E27FC236}">
                  <a16:creationId xmlns:a16="http://schemas.microsoft.com/office/drawing/2014/main" id="{1A5B6209-A245-50F6-DF25-6D69D9F6464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984" y="1872"/>
              <a:ext cx="240" cy="240"/>
            </a:xfrm>
            <a:prstGeom prst="line">
              <a:avLst/>
            </a:prstGeom>
            <a:noFill/>
            <a:ln w="76200">
              <a:solidFill>
                <a:srgbClr val="CC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7199" name="Line 100">
            <a:extLst>
              <a:ext uri="{FF2B5EF4-FFF2-40B4-BE49-F238E27FC236}">
                <a16:creationId xmlns:a16="http://schemas.microsoft.com/office/drawing/2014/main" id="{9160D165-3BB9-23AB-2434-57D485D962F2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958013" y="2362200"/>
            <a:ext cx="381000" cy="381000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200" name="Line 101">
            <a:extLst>
              <a:ext uri="{FF2B5EF4-FFF2-40B4-BE49-F238E27FC236}">
                <a16:creationId xmlns:a16="http://schemas.microsoft.com/office/drawing/2014/main" id="{7CD06C69-9D13-49E1-59D5-F50940551960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434013" y="2743200"/>
            <a:ext cx="381000" cy="381000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201" name="Line 102">
            <a:extLst>
              <a:ext uri="{FF2B5EF4-FFF2-40B4-BE49-F238E27FC236}">
                <a16:creationId xmlns:a16="http://schemas.microsoft.com/office/drawing/2014/main" id="{3A0E63FF-A7C5-2223-87F5-6CEC870C68C7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434013" y="3124200"/>
            <a:ext cx="381000" cy="381000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202" name="Line 103">
            <a:extLst>
              <a:ext uri="{FF2B5EF4-FFF2-40B4-BE49-F238E27FC236}">
                <a16:creationId xmlns:a16="http://schemas.microsoft.com/office/drawing/2014/main" id="{0B5BC75E-9D64-F02D-0AD8-6E3B82F015E3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672013" y="3505200"/>
            <a:ext cx="381000" cy="381000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47203" name="Group 104">
            <a:extLst>
              <a:ext uri="{FF2B5EF4-FFF2-40B4-BE49-F238E27FC236}">
                <a16:creationId xmlns:a16="http://schemas.microsoft.com/office/drawing/2014/main" id="{4E641DD0-760F-D17B-D1A8-CD3505614E45}"/>
              </a:ext>
            </a:extLst>
          </p:cNvPr>
          <p:cNvGrpSpPr>
            <a:grpSpLocks/>
          </p:cNvGrpSpPr>
          <p:nvPr/>
        </p:nvGrpSpPr>
        <p:grpSpPr bwMode="auto">
          <a:xfrm>
            <a:off x="6196013" y="2362200"/>
            <a:ext cx="762000" cy="381000"/>
            <a:chOff x="3744" y="1872"/>
            <a:chExt cx="480" cy="240"/>
          </a:xfrm>
        </p:grpSpPr>
        <p:sp>
          <p:nvSpPr>
            <p:cNvPr id="47291" name="Line 105">
              <a:extLst>
                <a:ext uri="{FF2B5EF4-FFF2-40B4-BE49-F238E27FC236}">
                  <a16:creationId xmlns:a16="http://schemas.microsoft.com/office/drawing/2014/main" id="{B7CF45FA-47EC-ED89-C7F3-1BBCF49DF64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744" y="1872"/>
              <a:ext cx="240" cy="240"/>
            </a:xfrm>
            <a:prstGeom prst="line">
              <a:avLst/>
            </a:prstGeom>
            <a:noFill/>
            <a:ln w="76200">
              <a:solidFill>
                <a:srgbClr val="0000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292" name="Line 106">
              <a:extLst>
                <a:ext uri="{FF2B5EF4-FFF2-40B4-BE49-F238E27FC236}">
                  <a16:creationId xmlns:a16="http://schemas.microsoft.com/office/drawing/2014/main" id="{B1E8549D-E698-E69B-0E7D-B4010B04248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84" y="2112"/>
              <a:ext cx="240" cy="0"/>
            </a:xfrm>
            <a:prstGeom prst="line">
              <a:avLst/>
            </a:prstGeom>
            <a:noFill/>
            <a:ln w="76200">
              <a:solidFill>
                <a:srgbClr val="00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7204" name="Line 107">
            <a:extLst>
              <a:ext uri="{FF2B5EF4-FFF2-40B4-BE49-F238E27FC236}">
                <a16:creationId xmlns:a16="http://schemas.microsoft.com/office/drawing/2014/main" id="{780965D7-9937-4017-CC55-626C7D79FA77}"/>
              </a:ext>
            </a:extLst>
          </p:cNvPr>
          <p:cNvSpPr>
            <a:spLocks noChangeShapeType="1"/>
          </p:cNvSpPr>
          <p:nvPr/>
        </p:nvSpPr>
        <p:spPr bwMode="auto">
          <a:xfrm>
            <a:off x="6196013" y="2743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205" name="Line 108">
            <a:extLst>
              <a:ext uri="{FF2B5EF4-FFF2-40B4-BE49-F238E27FC236}">
                <a16:creationId xmlns:a16="http://schemas.microsoft.com/office/drawing/2014/main" id="{AF9AECF4-87AC-9177-49B5-EEA069878AC1}"/>
              </a:ext>
            </a:extLst>
          </p:cNvPr>
          <p:cNvSpPr>
            <a:spLocks noChangeShapeType="1"/>
          </p:cNvSpPr>
          <p:nvPr/>
        </p:nvSpPr>
        <p:spPr bwMode="auto">
          <a:xfrm>
            <a:off x="5815013" y="2743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206" name="Line 109">
            <a:extLst>
              <a:ext uri="{FF2B5EF4-FFF2-40B4-BE49-F238E27FC236}">
                <a16:creationId xmlns:a16="http://schemas.microsoft.com/office/drawing/2014/main" id="{76BACFD3-BACD-6C36-E6C0-503060A307C5}"/>
              </a:ext>
            </a:extLst>
          </p:cNvPr>
          <p:cNvSpPr>
            <a:spLocks noChangeShapeType="1"/>
          </p:cNvSpPr>
          <p:nvPr/>
        </p:nvSpPr>
        <p:spPr bwMode="auto">
          <a:xfrm>
            <a:off x="5434013" y="2743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207" name="Line 110">
            <a:extLst>
              <a:ext uri="{FF2B5EF4-FFF2-40B4-BE49-F238E27FC236}">
                <a16:creationId xmlns:a16="http://schemas.microsoft.com/office/drawing/2014/main" id="{7960465E-9AA4-1C1A-457D-5CBC0F53FD14}"/>
              </a:ext>
            </a:extLst>
          </p:cNvPr>
          <p:cNvSpPr>
            <a:spLocks noChangeShapeType="1"/>
          </p:cNvSpPr>
          <p:nvPr/>
        </p:nvSpPr>
        <p:spPr bwMode="auto">
          <a:xfrm>
            <a:off x="6196013" y="1981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208" name="Line 111">
            <a:extLst>
              <a:ext uri="{FF2B5EF4-FFF2-40B4-BE49-F238E27FC236}">
                <a16:creationId xmlns:a16="http://schemas.microsoft.com/office/drawing/2014/main" id="{9053E0AD-DC81-D656-83FB-FA2846364791}"/>
              </a:ext>
            </a:extLst>
          </p:cNvPr>
          <p:cNvSpPr>
            <a:spLocks noChangeShapeType="1"/>
          </p:cNvSpPr>
          <p:nvPr/>
        </p:nvSpPr>
        <p:spPr bwMode="auto">
          <a:xfrm>
            <a:off x="6577013" y="1981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209" name="Line 112">
            <a:extLst>
              <a:ext uri="{FF2B5EF4-FFF2-40B4-BE49-F238E27FC236}">
                <a16:creationId xmlns:a16="http://schemas.microsoft.com/office/drawing/2014/main" id="{0FE6FD5E-13C5-6CF8-2F64-379ACC032AE9}"/>
              </a:ext>
            </a:extLst>
          </p:cNvPr>
          <p:cNvSpPr>
            <a:spLocks noChangeShapeType="1"/>
          </p:cNvSpPr>
          <p:nvPr/>
        </p:nvSpPr>
        <p:spPr bwMode="auto">
          <a:xfrm>
            <a:off x="6958013" y="1981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210" name="Line 113">
            <a:extLst>
              <a:ext uri="{FF2B5EF4-FFF2-40B4-BE49-F238E27FC236}">
                <a16:creationId xmlns:a16="http://schemas.microsoft.com/office/drawing/2014/main" id="{D5B849FE-6AEF-9AE2-E0D4-C2B12A87D2BB}"/>
              </a:ext>
            </a:extLst>
          </p:cNvPr>
          <p:cNvSpPr>
            <a:spLocks noChangeShapeType="1"/>
          </p:cNvSpPr>
          <p:nvPr/>
        </p:nvSpPr>
        <p:spPr bwMode="auto">
          <a:xfrm>
            <a:off x="7720013" y="1981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211" name="Line 114">
            <a:extLst>
              <a:ext uri="{FF2B5EF4-FFF2-40B4-BE49-F238E27FC236}">
                <a16:creationId xmlns:a16="http://schemas.microsoft.com/office/drawing/2014/main" id="{9C9EED0B-E3E2-50CD-5C53-C54E1CAB2009}"/>
              </a:ext>
            </a:extLst>
          </p:cNvPr>
          <p:cNvSpPr>
            <a:spLocks noChangeShapeType="1"/>
          </p:cNvSpPr>
          <p:nvPr/>
        </p:nvSpPr>
        <p:spPr bwMode="auto">
          <a:xfrm>
            <a:off x="6958013" y="2743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212" name="Line 115">
            <a:extLst>
              <a:ext uri="{FF2B5EF4-FFF2-40B4-BE49-F238E27FC236}">
                <a16:creationId xmlns:a16="http://schemas.microsoft.com/office/drawing/2014/main" id="{38B1B5B7-1CAF-2E49-A49E-5AA5F164324E}"/>
              </a:ext>
            </a:extLst>
          </p:cNvPr>
          <p:cNvSpPr>
            <a:spLocks noChangeShapeType="1"/>
          </p:cNvSpPr>
          <p:nvPr/>
        </p:nvSpPr>
        <p:spPr bwMode="auto">
          <a:xfrm>
            <a:off x="6958013" y="2362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213" name="Line 116">
            <a:extLst>
              <a:ext uri="{FF2B5EF4-FFF2-40B4-BE49-F238E27FC236}">
                <a16:creationId xmlns:a16="http://schemas.microsoft.com/office/drawing/2014/main" id="{BCD552C7-C88E-4C21-0BE6-8F16681D2821}"/>
              </a:ext>
            </a:extLst>
          </p:cNvPr>
          <p:cNvSpPr>
            <a:spLocks noChangeShapeType="1"/>
          </p:cNvSpPr>
          <p:nvPr/>
        </p:nvSpPr>
        <p:spPr bwMode="auto">
          <a:xfrm>
            <a:off x="8482013" y="1600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214" name="Line 117">
            <a:extLst>
              <a:ext uri="{FF2B5EF4-FFF2-40B4-BE49-F238E27FC236}">
                <a16:creationId xmlns:a16="http://schemas.microsoft.com/office/drawing/2014/main" id="{60C37BB4-40FC-885B-437A-C342D4C318AF}"/>
              </a:ext>
            </a:extLst>
          </p:cNvPr>
          <p:cNvSpPr>
            <a:spLocks noChangeShapeType="1"/>
          </p:cNvSpPr>
          <p:nvPr/>
        </p:nvSpPr>
        <p:spPr bwMode="auto">
          <a:xfrm>
            <a:off x="8101013" y="1219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215" name="Line 118">
            <a:extLst>
              <a:ext uri="{FF2B5EF4-FFF2-40B4-BE49-F238E27FC236}">
                <a16:creationId xmlns:a16="http://schemas.microsoft.com/office/drawing/2014/main" id="{745CECAF-93A9-221C-BCFC-539B25E36603}"/>
              </a:ext>
            </a:extLst>
          </p:cNvPr>
          <p:cNvSpPr>
            <a:spLocks noChangeShapeType="1"/>
          </p:cNvSpPr>
          <p:nvPr/>
        </p:nvSpPr>
        <p:spPr bwMode="auto">
          <a:xfrm>
            <a:off x="7720013" y="1219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216" name="Line 119">
            <a:extLst>
              <a:ext uri="{FF2B5EF4-FFF2-40B4-BE49-F238E27FC236}">
                <a16:creationId xmlns:a16="http://schemas.microsoft.com/office/drawing/2014/main" id="{23FCCB30-42F3-1C2F-FB8C-43142E357EBF}"/>
              </a:ext>
            </a:extLst>
          </p:cNvPr>
          <p:cNvSpPr>
            <a:spLocks noChangeShapeType="1"/>
          </p:cNvSpPr>
          <p:nvPr/>
        </p:nvSpPr>
        <p:spPr bwMode="auto">
          <a:xfrm>
            <a:off x="7720013" y="1600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217" name="Line 120">
            <a:extLst>
              <a:ext uri="{FF2B5EF4-FFF2-40B4-BE49-F238E27FC236}">
                <a16:creationId xmlns:a16="http://schemas.microsoft.com/office/drawing/2014/main" id="{49A1B875-F11F-B552-37A2-37DDECAE488D}"/>
              </a:ext>
            </a:extLst>
          </p:cNvPr>
          <p:cNvSpPr>
            <a:spLocks noChangeShapeType="1"/>
          </p:cNvSpPr>
          <p:nvPr/>
        </p:nvSpPr>
        <p:spPr bwMode="auto">
          <a:xfrm>
            <a:off x="8482013" y="1981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218" name="Line 121">
            <a:extLst>
              <a:ext uri="{FF2B5EF4-FFF2-40B4-BE49-F238E27FC236}">
                <a16:creationId xmlns:a16="http://schemas.microsoft.com/office/drawing/2014/main" id="{8445A877-9CFC-9FEE-218B-B634A856C5A3}"/>
              </a:ext>
            </a:extLst>
          </p:cNvPr>
          <p:cNvSpPr>
            <a:spLocks noChangeShapeType="1"/>
          </p:cNvSpPr>
          <p:nvPr/>
        </p:nvSpPr>
        <p:spPr bwMode="auto">
          <a:xfrm>
            <a:off x="7339013" y="1981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219" name="Line 122">
            <a:extLst>
              <a:ext uri="{FF2B5EF4-FFF2-40B4-BE49-F238E27FC236}">
                <a16:creationId xmlns:a16="http://schemas.microsoft.com/office/drawing/2014/main" id="{B401A1E8-52AE-30A9-AEA6-C58BFC1F0F89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8482013" y="1600200"/>
            <a:ext cx="381000" cy="381000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47220" name="Group 123">
            <a:extLst>
              <a:ext uri="{FF2B5EF4-FFF2-40B4-BE49-F238E27FC236}">
                <a16:creationId xmlns:a16="http://schemas.microsoft.com/office/drawing/2014/main" id="{E0F59EB2-8F7D-D6EA-D22D-4744C46E696E}"/>
              </a:ext>
            </a:extLst>
          </p:cNvPr>
          <p:cNvGrpSpPr>
            <a:grpSpLocks/>
          </p:cNvGrpSpPr>
          <p:nvPr/>
        </p:nvGrpSpPr>
        <p:grpSpPr bwMode="auto">
          <a:xfrm>
            <a:off x="7720013" y="1600200"/>
            <a:ext cx="762000" cy="381000"/>
            <a:chOff x="4704" y="1392"/>
            <a:chExt cx="480" cy="240"/>
          </a:xfrm>
        </p:grpSpPr>
        <p:sp>
          <p:nvSpPr>
            <p:cNvPr id="47289" name="Line 124">
              <a:extLst>
                <a:ext uri="{FF2B5EF4-FFF2-40B4-BE49-F238E27FC236}">
                  <a16:creationId xmlns:a16="http://schemas.microsoft.com/office/drawing/2014/main" id="{4D6EB19F-22D3-2B78-4BCB-BB73EAF21D6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44" y="1632"/>
              <a:ext cx="240" cy="0"/>
            </a:xfrm>
            <a:prstGeom prst="line">
              <a:avLst/>
            </a:prstGeom>
            <a:noFill/>
            <a:ln w="76200">
              <a:solidFill>
                <a:srgbClr val="00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290" name="Line 125">
              <a:extLst>
                <a:ext uri="{FF2B5EF4-FFF2-40B4-BE49-F238E27FC236}">
                  <a16:creationId xmlns:a16="http://schemas.microsoft.com/office/drawing/2014/main" id="{866E88B0-08B1-43B7-0B5F-01145BA5D4D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704" y="1392"/>
              <a:ext cx="240" cy="240"/>
            </a:xfrm>
            <a:prstGeom prst="line">
              <a:avLst/>
            </a:prstGeom>
            <a:noFill/>
            <a:ln w="76200">
              <a:solidFill>
                <a:srgbClr val="0000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7221" name="Line 126">
            <a:extLst>
              <a:ext uri="{FF2B5EF4-FFF2-40B4-BE49-F238E27FC236}">
                <a16:creationId xmlns:a16="http://schemas.microsoft.com/office/drawing/2014/main" id="{9BA11824-410C-6330-77EA-95C6E88F3900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958013" y="1981200"/>
            <a:ext cx="381000" cy="381000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222" name="Line 127">
            <a:extLst>
              <a:ext uri="{FF2B5EF4-FFF2-40B4-BE49-F238E27FC236}">
                <a16:creationId xmlns:a16="http://schemas.microsoft.com/office/drawing/2014/main" id="{28F07838-122F-4457-E024-0A03A10898BC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941388" y="1539875"/>
            <a:ext cx="457200" cy="457200"/>
          </a:xfrm>
          <a:prstGeom prst="line">
            <a:avLst/>
          </a:prstGeom>
          <a:noFill/>
          <a:ln w="50800">
            <a:solidFill>
              <a:srgbClr val="0000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223" name="Line 128">
            <a:extLst>
              <a:ext uri="{FF2B5EF4-FFF2-40B4-BE49-F238E27FC236}">
                <a16:creationId xmlns:a16="http://schemas.microsoft.com/office/drawing/2014/main" id="{C97F7E6B-8443-E745-66AC-F86349567024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8482013" y="1219200"/>
            <a:ext cx="381000" cy="381000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224" name="Line 129">
            <a:extLst>
              <a:ext uri="{FF2B5EF4-FFF2-40B4-BE49-F238E27FC236}">
                <a16:creationId xmlns:a16="http://schemas.microsoft.com/office/drawing/2014/main" id="{603D1EC5-0566-7121-2992-67E7CA2F8C9A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7720013" y="1219200"/>
            <a:ext cx="381000" cy="381000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225" name="Line 130">
            <a:extLst>
              <a:ext uri="{FF2B5EF4-FFF2-40B4-BE49-F238E27FC236}">
                <a16:creationId xmlns:a16="http://schemas.microsoft.com/office/drawing/2014/main" id="{D66FEFAE-DB6C-C9DA-DFE9-08487EDE2873}"/>
              </a:ext>
            </a:extLst>
          </p:cNvPr>
          <p:cNvSpPr>
            <a:spLocks noChangeShapeType="1"/>
          </p:cNvSpPr>
          <p:nvPr/>
        </p:nvSpPr>
        <p:spPr bwMode="auto">
          <a:xfrm>
            <a:off x="8482013" y="1219200"/>
            <a:ext cx="5334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226" name="Text Box 131">
            <a:extLst>
              <a:ext uri="{FF2B5EF4-FFF2-40B4-BE49-F238E27FC236}">
                <a16:creationId xmlns:a16="http://schemas.microsoft.com/office/drawing/2014/main" id="{F5C465F1-6FF2-BE85-C514-6E6C1C7523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5363" y="762000"/>
            <a:ext cx="7191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6" tIns="45719" rIns="91436" bIns="45719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cs-CZ" sz="2000" b="1">
                <a:solidFill>
                  <a:srgbClr val="009900"/>
                </a:solidFill>
                <a:latin typeface="Comic Sans MS" panose="030F0702030302020204" pitchFamily="66" charset="0"/>
              </a:rPr>
              <a:t>(n,</a:t>
            </a:r>
            <a:r>
              <a:rPr kumimoji="0" lang="en-US" altLang="cs-CZ" sz="2000" b="1">
                <a:solidFill>
                  <a:srgbClr val="009900"/>
                </a:solidFill>
                <a:latin typeface="Symbol" panose="05050102010706020507" pitchFamily="18" charset="2"/>
              </a:rPr>
              <a:t>g</a:t>
            </a:r>
            <a:r>
              <a:rPr kumimoji="0" lang="en-US" altLang="cs-CZ" sz="2000" b="1">
                <a:solidFill>
                  <a:srgbClr val="009900"/>
                </a:solidFill>
                <a:latin typeface="Comic Sans MS" panose="030F0702030302020204" pitchFamily="66" charset="0"/>
              </a:rPr>
              <a:t>)</a:t>
            </a:r>
          </a:p>
        </p:txBody>
      </p:sp>
      <p:sp>
        <p:nvSpPr>
          <p:cNvPr id="47227" name="Line 132">
            <a:extLst>
              <a:ext uri="{FF2B5EF4-FFF2-40B4-BE49-F238E27FC236}">
                <a16:creationId xmlns:a16="http://schemas.microsoft.com/office/drawing/2014/main" id="{BFF3D522-1CE2-F773-4145-BC5698D435AE}"/>
              </a:ext>
            </a:extLst>
          </p:cNvPr>
          <p:cNvSpPr>
            <a:spLocks noChangeShapeType="1"/>
          </p:cNvSpPr>
          <p:nvPr/>
        </p:nvSpPr>
        <p:spPr bwMode="auto">
          <a:xfrm>
            <a:off x="914400" y="1235075"/>
            <a:ext cx="533400" cy="0"/>
          </a:xfrm>
          <a:prstGeom prst="line">
            <a:avLst/>
          </a:prstGeom>
          <a:noFill/>
          <a:ln w="50800">
            <a:solidFill>
              <a:srgbClr val="0099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228" name="Text Box 133">
            <a:extLst>
              <a:ext uri="{FF2B5EF4-FFF2-40B4-BE49-F238E27FC236}">
                <a16:creationId xmlns:a16="http://schemas.microsoft.com/office/drawing/2014/main" id="{838FEEEE-1592-9C7C-91E8-9E26CCDB31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93788" y="1371600"/>
            <a:ext cx="5826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6" tIns="45719" rIns="91436" bIns="45719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cs-CZ" sz="2000" b="1">
                <a:solidFill>
                  <a:srgbClr val="000099"/>
                </a:solidFill>
              </a:rPr>
              <a:t>(</a:t>
            </a:r>
            <a:r>
              <a:rPr kumimoji="0" lang="en-US" altLang="cs-CZ" sz="2000" b="1">
                <a:solidFill>
                  <a:srgbClr val="000099"/>
                </a:solidFill>
                <a:latin typeface="Symbol" panose="05050102010706020507" pitchFamily="18" charset="2"/>
              </a:rPr>
              <a:t>b</a:t>
            </a:r>
            <a:r>
              <a:rPr kumimoji="0" lang="en-US" altLang="cs-CZ" sz="2000" b="1" baseline="30000">
                <a:solidFill>
                  <a:srgbClr val="000099"/>
                </a:solidFill>
                <a:latin typeface="Symbol" panose="05050102010706020507" pitchFamily="18" charset="2"/>
              </a:rPr>
              <a:t>-</a:t>
            </a:r>
            <a:r>
              <a:rPr kumimoji="0" lang="en-US" altLang="cs-CZ" sz="2000" b="1">
                <a:solidFill>
                  <a:srgbClr val="000099"/>
                </a:solidFill>
              </a:rPr>
              <a:t>)</a:t>
            </a:r>
          </a:p>
        </p:txBody>
      </p:sp>
      <p:sp>
        <p:nvSpPr>
          <p:cNvPr id="47229" name="Text Box 134">
            <a:extLst>
              <a:ext uri="{FF2B5EF4-FFF2-40B4-BE49-F238E27FC236}">
                <a16:creationId xmlns:a16="http://schemas.microsoft.com/office/drawing/2014/main" id="{1C3BBC47-5984-3B7A-EECD-BD3339545C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93788" y="2057400"/>
            <a:ext cx="5826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6" tIns="45719" rIns="91436" bIns="45719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cs-CZ" sz="2000" b="1">
                <a:solidFill>
                  <a:srgbClr val="CC0000"/>
                </a:solidFill>
              </a:rPr>
              <a:t>(</a:t>
            </a:r>
            <a:r>
              <a:rPr kumimoji="0" lang="en-US" altLang="cs-CZ" sz="2000" b="1">
                <a:solidFill>
                  <a:srgbClr val="CC0000"/>
                </a:solidFill>
                <a:latin typeface="Symbol" panose="05050102010706020507" pitchFamily="18" charset="2"/>
              </a:rPr>
              <a:t>b</a:t>
            </a:r>
            <a:r>
              <a:rPr kumimoji="0" lang="en-US" altLang="cs-CZ" sz="2000" b="1" baseline="30000">
                <a:solidFill>
                  <a:srgbClr val="CC0000"/>
                </a:solidFill>
                <a:latin typeface="Symbol" panose="05050102010706020507" pitchFamily="18" charset="2"/>
              </a:rPr>
              <a:t>+</a:t>
            </a:r>
            <a:r>
              <a:rPr kumimoji="0" lang="en-US" altLang="cs-CZ" sz="2000" b="1">
                <a:solidFill>
                  <a:srgbClr val="CC0000"/>
                </a:solidFill>
              </a:rPr>
              <a:t>)</a:t>
            </a:r>
          </a:p>
        </p:txBody>
      </p:sp>
      <p:grpSp>
        <p:nvGrpSpPr>
          <p:cNvPr id="876679" name="Group 135">
            <a:extLst>
              <a:ext uri="{FF2B5EF4-FFF2-40B4-BE49-F238E27FC236}">
                <a16:creationId xmlns:a16="http://schemas.microsoft.com/office/drawing/2014/main" id="{A4549BD0-BDE6-A44E-AF24-89208F943C85}"/>
              </a:ext>
            </a:extLst>
          </p:cNvPr>
          <p:cNvGrpSpPr>
            <a:grpSpLocks/>
          </p:cNvGrpSpPr>
          <p:nvPr/>
        </p:nvGrpSpPr>
        <p:grpSpPr bwMode="auto">
          <a:xfrm>
            <a:off x="4495800" y="2590800"/>
            <a:ext cx="3354388" cy="1830388"/>
            <a:chOff x="2784" y="2112"/>
            <a:chExt cx="2113" cy="1153"/>
          </a:xfrm>
        </p:grpSpPr>
        <p:sp>
          <p:nvSpPr>
            <p:cNvPr id="47286" name="Rectangle 136">
              <a:extLst>
                <a:ext uri="{FF2B5EF4-FFF2-40B4-BE49-F238E27FC236}">
                  <a16:creationId xmlns:a16="http://schemas.microsoft.com/office/drawing/2014/main" id="{055C42C4-9194-7206-15E7-2F0078BBFB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4" y="3072"/>
              <a:ext cx="193" cy="193"/>
            </a:xfrm>
            <a:prstGeom prst="rect">
              <a:avLst/>
            </a:prstGeom>
            <a:solidFill>
              <a:srgbClr val="000099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0033CC"/>
                </a:buClr>
                <a:buSzPct val="60000"/>
                <a:buFont typeface="Wingdings" panose="05000000000000000000" pitchFamily="2" charset="2"/>
                <a:buChar char="Ø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SzPct val="50000"/>
                <a:buFont typeface="Symbol" panose="05050102010706020507" pitchFamily="18" charset="2"/>
                <a:buChar char="¨"/>
                <a:defRPr kumimoji="1" sz="2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endParaRPr kumimoji="0" lang="cs-CZ" altLang="cs-CZ" sz="1400"/>
            </a:p>
          </p:txBody>
        </p:sp>
        <p:sp>
          <p:nvSpPr>
            <p:cNvPr id="47287" name="Rectangle 137">
              <a:extLst>
                <a:ext uri="{FF2B5EF4-FFF2-40B4-BE49-F238E27FC236}">
                  <a16:creationId xmlns:a16="http://schemas.microsoft.com/office/drawing/2014/main" id="{902AEE79-7AD1-BCD3-B6FE-53EB327311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4" y="2112"/>
              <a:ext cx="193" cy="193"/>
            </a:xfrm>
            <a:prstGeom prst="rect">
              <a:avLst/>
            </a:prstGeom>
            <a:solidFill>
              <a:srgbClr val="000099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0033CC"/>
                </a:buClr>
                <a:buSzPct val="60000"/>
                <a:buFont typeface="Wingdings" panose="05000000000000000000" pitchFamily="2" charset="2"/>
                <a:buChar char="Ø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SzPct val="50000"/>
                <a:buFont typeface="Symbol" panose="05050102010706020507" pitchFamily="18" charset="2"/>
                <a:buChar char="¨"/>
                <a:defRPr kumimoji="1" sz="2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endParaRPr kumimoji="0" lang="cs-CZ" altLang="cs-CZ" sz="1400"/>
            </a:p>
          </p:txBody>
        </p:sp>
        <p:sp>
          <p:nvSpPr>
            <p:cNvPr id="47288" name="Rectangle 138">
              <a:extLst>
                <a:ext uri="{FF2B5EF4-FFF2-40B4-BE49-F238E27FC236}">
                  <a16:creationId xmlns:a16="http://schemas.microsoft.com/office/drawing/2014/main" id="{1E235339-DF4A-493E-1C84-29E2C81530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44" y="2592"/>
              <a:ext cx="193" cy="193"/>
            </a:xfrm>
            <a:prstGeom prst="rect">
              <a:avLst/>
            </a:prstGeom>
            <a:solidFill>
              <a:srgbClr val="000099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0033CC"/>
                </a:buClr>
                <a:buSzPct val="60000"/>
                <a:buFont typeface="Wingdings" panose="05000000000000000000" pitchFamily="2" charset="2"/>
                <a:buChar char="Ø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SzPct val="50000"/>
                <a:buFont typeface="Symbol" panose="05050102010706020507" pitchFamily="18" charset="2"/>
                <a:buChar char="¨"/>
                <a:defRPr kumimoji="1" sz="2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endParaRPr kumimoji="0" lang="cs-CZ" altLang="cs-CZ" sz="1400"/>
            </a:p>
          </p:txBody>
        </p:sp>
      </p:grpSp>
      <p:sp>
        <p:nvSpPr>
          <p:cNvPr id="876683" name="Text Box 139">
            <a:extLst>
              <a:ext uri="{FF2B5EF4-FFF2-40B4-BE49-F238E27FC236}">
                <a16:creationId xmlns:a16="http://schemas.microsoft.com/office/drawing/2014/main" id="{2203DDE0-1DED-B358-2EC1-91806F46F6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89363" y="5043488"/>
            <a:ext cx="123983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6" tIns="45719" rIns="91436" bIns="45719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de-DE" altLang="cs-CZ" sz="2800" b="1">
                <a:solidFill>
                  <a:srgbClr val="000099"/>
                </a:solidFill>
                <a:latin typeface="Comic Sans MS" panose="030F0702030302020204" pitchFamily="66" charset="0"/>
              </a:rPr>
              <a:t>r-only</a:t>
            </a:r>
            <a:endParaRPr kumimoji="0" lang="en-US" altLang="cs-CZ" sz="2800" b="1">
              <a:solidFill>
                <a:srgbClr val="000099"/>
              </a:solidFill>
              <a:latin typeface="Comic Sans MS" panose="030F0702030302020204" pitchFamily="66" charset="0"/>
            </a:endParaRPr>
          </a:p>
        </p:txBody>
      </p:sp>
      <p:sp>
        <p:nvSpPr>
          <p:cNvPr id="47232" name="Line 154">
            <a:extLst>
              <a:ext uri="{FF2B5EF4-FFF2-40B4-BE49-F238E27FC236}">
                <a16:creationId xmlns:a16="http://schemas.microsoft.com/office/drawing/2014/main" id="{B4AB1377-1D66-E318-9D08-9DAE0318D26A}"/>
              </a:ext>
            </a:extLst>
          </p:cNvPr>
          <p:cNvSpPr>
            <a:spLocks noChangeShapeType="1"/>
          </p:cNvSpPr>
          <p:nvPr/>
        </p:nvSpPr>
        <p:spPr bwMode="auto">
          <a:xfrm>
            <a:off x="252413" y="6184900"/>
            <a:ext cx="868203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233" name="Text Box 155">
            <a:extLst>
              <a:ext uri="{FF2B5EF4-FFF2-40B4-BE49-F238E27FC236}">
                <a16:creationId xmlns:a16="http://schemas.microsoft.com/office/drawing/2014/main" id="{624C5DDF-D3FA-6FA6-EC39-95CB40D24A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0400" y="5703888"/>
            <a:ext cx="20478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6" tIns="45719" rIns="91436" bIns="45719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de-DE" altLang="cs-CZ" sz="2000">
                <a:latin typeface="Comic Sans MS" panose="030F0702030302020204" pitchFamily="66" charset="0"/>
              </a:rPr>
              <a:t>neutron number</a:t>
            </a:r>
            <a:endParaRPr kumimoji="0" lang="en-US" altLang="cs-CZ" sz="2000">
              <a:latin typeface="Comic Sans MS" panose="030F0702030302020204" pitchFamily="66" charset="0"/>
            </a:endParaRPr>
          </a:p>
        </p:txBody>
      </p:sp>
      <p:sp>
        <p:nvSpPr>
          <p:cNvPr id="47234" name="Line 156">
            <a:extLst>
              <a:ext uri="{FF2B5EF4-FFF2-40B4-BE49-F238E27FC236}">
                <a16:creationId xmlns:a16="http://schemas.microsoft.com/office/drawing/2014/main" id="{D14D32FB-56BD-3353-A9B0-075606F0E23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28600" y="838200"/>
            <a:ext cx="0" cy="5334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235" name="Text Box 157">
            <a:extLst>
              <a:ext uri="{FF2B5EF4-FFF2-40B4-BE49-F238E27FC236}">
                <a16:creationId xmlns:a16="http://schemas.microsoft.com/office/drawing/2014/main" id="{24449218-3F90-D270-204B-463C7C9A00BF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-553243" y="1512094"/>
            <a:ext cx="19129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6" tIns="45719" rIns="91436" bIns="45719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de-DE" altLang="cs-CZ" sz="2000">
                <a:latin typeface="Comic Sans MS" panose="030F0702030302020204" pitchFamily="66" charset="0"/>
              </a:rPr>
              <a:t>proton number</a:t>
            </a:r>
            <a:endParaRPr kumimoji="0" lang="en-US" altLang="cs-CZ" sz="2000">
              <a:latin typeface="Comic Sans MS" panose="030F0702030302020204" pitchFamily="66" charset="0"/>
            </a:endParaRPr>
          </a:p>
        </p:txBody>
      </p:sp>
      <p:grpSp>
        <p:nvGrpSpPr>
          <p:cNvPr id="876702" name="Group 158">
            <a:extLst>
              <a:ext uri="{FF2B5EF4-FFF2-40B4-BE49-F238E27FC236}">
                <a16:creationId xmlns:a16="http://schemas.microsoft.com/office/drawing/2014/main" id="{B91C9757-2034-45DC-034A-5647F20EFCED}"/>
              </a:ext>
            </a:extLst>
          </p:cNvPr>
          <p:cNvGrpSpPr>
            <a:grpSpLocks/>
          </p:cNvGrpSpPr>
          <p:nvPr/>
        </p:nvGrpSpPr>
        <p:grpSpPr bwMode="auto">
          <a:xfrm>
            <a:off x="4953000" y="2819400"/>
            <a:ext cx="3429000" cy="2133600"/>
            <a:chOff x="3168" y="1920"/>
            <a:chExt cx="2160" cy="1344"/>
          </a:xfrm>
        </p:grpSpPr>
        <p:sp>
          <p:nvSpPr>
            <p:cNvPr id="47281" name="Line 159">
              <a:extLst>
                <a:ext uri="{FF2B5EF4-FFF2-40B4-BE49-F238E27FC236}">
                  <a16:creationId xmlns:a16="http://schemas.microsoft.com/office/drawing/2014/main" id="{1C1C990B-77FE-D3EA-86BB-8AE4CD45984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5040" y="1920"/>
              <a:ext cx="288" cy="288"/>
            </a:xfrm>
            <a:prstGeom prst="line">
              <a:avLst/>
            </a:prstGeom>
            <a:noFill/>
            <a:ln w="50800">
              <a:solidFill>
                <a:srgbClr val="000099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282" name="Line 160">
              <a:extLst>
                <a:ext uri="{FF2B5EF4-FFF2-40B4-BE49-F238E27FC236}">
                  <a16:creationId xmlns:a16="http://schemas.microsoft.com/office/drawing/2014/main" id="{AFE277E3-0FD5-0502-77FC-3EC6A2E172E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560" y="2208"/>
              <a:ext cx="288" cy="288"/>
            </a:xfrm>
            <a:prstGeom prst="line">
              <a:avLst/>
            </a:prstGeom>
            <a:noFill/>
            <a:ln w="50800">
              <a:solidFill>
                <a:srgbClr val="000099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283" name="Line 161">
              <a:extLst>
                <a:ext uri="{FF2B5EF4-FFF2-40B4-BE49-F238E27FC236}">
                  <a16:creationId xmlns:a16="http://schemas.microsoft.com/office/drawing/2014/main" id="{BB44B52F-4F88-35FA-3A2E-9ED168C9CDA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128" y="2448"/>
              <a:ext cx="288" cy="288"/>
            </a:xfrm>
            <a:prstGeom prst="line">
              <a:avLst/>
            </a:prstGeom>
            <a:noFill/>
            <a:ln w="50800">
              <a:solidFill>
                <a:srgbClr val="000099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284" name="Line 162">
              <a:extLst>
                <a:ext uri="{FF2B5EF4-FFF2-40B4-BE49-F238E27FC236}">
                  <a16:creationId xmlns:a16="http://schemas.microsoft.com/office/drawing/2014/main" id="{B8FE8C74-7B6D-ECAD-ACC4-0DA81755850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168" y="2976"/>
              <a:ext cx="288" cy="288"/>
            </a:xfrm>
            <a:prstGeom prst="line">
              <a:avLst/>
            </a:prstGeom>
            <a:noFill/>
            <a:ln w="50800">
              <a:solidFill>
                <a:srgbClr val="000099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285" name="Line 163">
              <a:extLst>
                <a:ext uri="{FF2B5EF4-FFF2-40B4-BE49-F238E27FC236}">
                  <a16:creationId xmlns:a16="http://schemas.microsoft.com/office/drawing/2014/main" id="{00653277-7DB9-5B43-D261-44AB95384A6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648" y="2736"/>
              <a:ext cx="288" cy="288"/>
            </a:xfrm>
            <a:prstGeom prst="line">
              <a:avLst/>
            </a:prstGeom>
            <a:noFill/>
            <a:ln w="50800">
              <a:solidFill>
                <a:srgbClr val="000099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76714" name="Text Box 170">
            <a:extLst>
              <a:ext uri="{FF2B5EF4-FFF2-40B4-BE49-F238E27FC236}">
                <a16:creationId xmlns:a16="http://schemas.microsoft.com/office/drawing/2014/main" id="{9BA1ACF1-9890-BE00-9C8E-886CAA26F449}"/>
              </a:ext>
            </a:extLst>
          </p:cNvPr>
          <p:cNvSpPr txBox="1">
            <a:spLocks noChangeArrowheads="1"/>
          </p:cNvSpPr>
          <p:nvPr/>
        </p:nvSpPr>
        <p:spPr bwMode="auto">
          <a:xfrm rot="-2340000">
            <a:off x="7162800" y="4495800"/>
            <a:ext cx="1828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cs-CZ" sz="2800">
                <a:solidFill>
                  <a:srgbClr val="1C067A"/>
                </a:solidFill>
                <a:latin typeface="Comic Sans MS" panose="030F0702030302020204" pitchFamily="66" charset="0"/>
              </a:rPr>
              <a:t>r-process</a:t>
            </a:r>
            <a:endParaRPr kumimoji="0" lang="cs-CZ" altLang="cs-CZ" sz="2800">
              <a:solidFill>
                <a:srgbClr val="1C067A"/>
              </a:solidFill>
              <a:latin typeface="Comic Sans MS" panose="030F0702030302020204" pitchFamily="66" charset="0"/>
            </a:endParaRPr>
          </a:p>
        </p:txBody>
      </p:sp>
      <p:sp>
        <p:nvSpPr>
          <p:cNvPr id="876716" name="Line 172">
            <a:extLst>
              <a:ext uri="{FF2B5EF4-FFF2-40B4-BE49-F238E27FC236}">
                <a16:creationId xmlns:a16="http://schemas.microsoft.com/office/drawing/2014/main" id="{37AD2E68-4D73-C1EE-6FD3-A73B6704C86F}"/>
              </a:ext>
            </a:extLst>
          </p:cNvPr>
          <p:cNvSpPr>
            <a:spLocks noChangeShapeType="1"/>
          </p:cNvSpPr>
          <p:nvPr/>
        </p:nvSpPr>
        <p:spPr bwMode="auto">
          <a:xfrm>
            <a:off x="1981200" y="5791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6717" name="Line 173">
            <a:extLst>
              <a:ext uri="{FF2B5EF4-FFF2-40B4-BE49-F238E27FC236}">
                <a16:creationId xmlns:a16="http://schemas.microsoft.com/office/drawing/2014/main" id="{114251AC-67A3-3288-6922-F6B42C20868C}"/>
              </a:ext>
            </a:extLst>
          </p:cNvPr>
          <p:cNvSpPr>
            <a:spLocks noChangeShapeType="1"/>
          </p:cNvSpPr>
          <p:nvPr/>
        </p:nvSpPr>
        <p:spPr bwMode="auto">
          <a:xfrm>
            <a:off x="2362200" y="5791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6718" name="Line 174">
            <a:extLst>
              <a:ext uri="{FF2B5EF4-FFF2-40B4-BE49-F238E27FC236}">
                <a16:creationId xmlns:a16="http://schemas.microsoft.com/office/drawing/2014/main" id="{30C63D9C-FF32-5C86-410A-F2AB631AAB1B}"/>
              </a:ext>
            </a:extLst>
          </p:cNvPr>
          <p:cNvSpPr>
            <a:spLocks noChangeShapeType="1"/>
          </p:cNvSpPr>
          <p:nvPr/>
        </p:nvSpPr>
        <p:spPr bwMode="auto">
          <a:xfrm>
            <a:off x="2743200" y="5791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6719" name="Line 175">
            <a:extLst>
              <a:ext uri="{FF2B5EF4-FFF2-40B4-BE49-F238E27FC236}">
                <a16:creationId xmlns:a16="http://schemas.microsoft.com/office/drawing/2014/main" id="{E3EFA921-7BF8-C702-0588-0A14CF94D400}"/>
              </a:ext>
            </a:extLst>
          </p:cNvPr>
          <p:cNvSpPr>
            <a:spLocks noChangeShapeType="1"/>
          </p:cNvSpPr>
          <p:nvPr/>
        </p:nvSpPr>
        <p:spPr bwMode="auto">
          <a:xfrm>
            <a:off x="3124200" y="5791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6720" name="Line 176">
            <a:extLst>
              <a:ext uri="{FF2B5EF4-FFF2-40B4-BE49-F238E27FC236}">
                <a16:creationId xmlns:a16="http://schemas.microsoft.com/office/drawing/2014/main" id="{5D7E729A-E413-1677-A574-65D215980CA0}"/>
              </a:ext>
            </a:extLst>
          </p:cNvPr>
          <p:cNvSpPr>
            <a:spLocks noChangeShapeType="1"/>
          </p:cNvSpPr>
          <p:nvPr/>
        </p:nvSpPr>
        <p:spPr bwMode="auto">
          <a:xfrm>
            <a:off x="3505200" y="5791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6721" name="Line 177">
            <a:extLst>
              <a:ext uri="{FF2B5EF4-FFF2-40B4-BE49-F238E27FC236}">
                <a16:creationId xmlns:a16="http://schemas.microsoft.com/office/drawing/2014/main" id="{FCEA343C-601A-A94A-F9AC-66F5594F2529}"/>
              </a:ext>
            </a:extLst>
          </p:cNvPr>
          <p:cNvSpPr>
            <a:spLocks noChangeShapeType="1"/>
          </p:cNvSpPr>
          <p:nvPr/>
        </p:nvSpPr>
        <p:spPr bwMode="auto">
          <a:xfrm>
            <a:off x="5410200" y="5791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6722" name="Line 178">
            <a:extLst>
              <a:ext uri="{FF2B5EF4-FFF2-40B4-BE49-F238E27FC236}">
                <a16:creationId xmlns:a16="http://schemas.microsoft.com/office/drawing/2014/main" id="{A4A08319-DBD9-6EB0-4664-E74F90DA3754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410200" y="5410200"/>
            <a:ext cx="381000" cy="381000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6723" name="Line 179">
            <a:extLst>
              <a:ext uri="{FF2B5EF4-FFF2-40B4-BE49-F238E27FC236}">
                <a16:creationId xmlns:a16="http://schemas.microsoft.com/office/drawing/2014/main" id="{5A979371-5A79-60FB-28AF-0008B579A60B}"/>
              </a:ext>
            </a:extLst>
          </p:cNvPr>
          <p:cNvSpPr>
            <a:spLocks noChangeShapeType="1"/>
          </p:cNvSpPr>
          <p:nvPr/>
        </p:nvSpPr>
        <p:spPr bwMode="auto">
          <a:xfrm>
            <a:off x="5410200" y="5410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6724" name="Line 180">
            <a:extLst>
              <a:ext uri="{FF2B5EF4-FFF2-40B4-BE49-F238E27FC236}">
                <a16:creationId xmlns:a16="http://schemas.microsoft.com/office/drawing/2014/main" id="{B20F2E45-37B6-C20F-BB06-85CE9296EE96}"/>
              </a:ext>
            </a:extLst>
          </p:cNvPr>
          <p:cNvSpPr>
            <a:spLocks noChangeShapeType="1"/>
          </p:cNvSpPr>
          <p:nvPr/>
        </p:nvSpPr>
        <p:spPr bwMode="auto">
          <a:xfrm>
            <a:off x="5791200" y="5410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6725" name="Line 181">
            <a:extLst>
              <a:ext uri="{FF2B5EF4-FFF2-40B4-BE49-F238E27FC236}">
                <a16:creationId xmlns:a16="http://schemas.microsoft.com/office/drawing/2014/main" id="{1EC3113C-047E-E90B-F14B-5F91DBBA72AA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791200" y="5029200"/>
            <a:ext cx="381000" cy="381000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6726" name="Line 182">
            <a:extLst>
              <a:ext uri="{FF2B5EF4-FFF2-40B4-BE49-F238E27FC236}">
                <a16:creationId xmlns:a16="http://schemas.microsoft.com/office/drawing/2014/main" id="{DB8B0447-78BC-B77D-193A-AB291603EE41}"/>
              </a:ext>
            </a:extLst>
          </p:cNvPr>
          <p:cNvSpPr>
            <a:spLocks noChangeShapeType="1"/>
          </p:cNvSpPr>
          <p:nvPr/>
        </p:nvSpPr>
        <p:spPr bwMode="auto">
          <a:xfrm>
            <a:off x="3886200" y="5791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6727" name="Line 183">
            <a:extLst>
              <a:ext uri="{FF2B5EF4-FFF2-40B4-BE49-F238E27FC236}">
                <a16:creationId xmlns:a16="http://schemas.microsoft.com/office/drawing/2014/main" id="{21E579AE-1760-62E8-FA10-9C31CE04DCA6}"/>
              </a:ext>
            </a:extLst>
          </p:cNvPr>
          <p:cNvSpPr>
            <a:spLocks noChangeShapeType="1"/>
          </p:cNvSpPr>
          <p:nvPr/>
        </p:nvSpPr>
        <p:spPr bwMode="auto">
          <a:xfrm>
            <a:off x="4267200" y="5791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6728" name="Line 184">
            <a:extLst>
              <a:ext uri="{FF2B5EF4-FFF2-40B4-BE49-F238E27FC236}">
                <a16:creationId xmlns:a16="http://schemas.microsoft.com/office/drawing/2014/main" id="{10E2322F-7453-DEEE-0FED-D2F2806E55A7}"/>
              </a:ext>
            </a:extLst>
          </p:cNvPr>
          <p:cNvSpPr>
            <a:spLocks noChangeShapeType="1"/>
          </p:cNvSpPr>
          <p:nvPr/>
        </p:nvSpPr>
        <p:spPr bwMode="auto">
          <a:xfrm>
            <a:off x="4648200" y="5791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6729" name="Line 185">
            <a:extLst>
              <a:ext uri="{FF2B5EF4-FFF2-40B4-BE49-F238E27FC236}">
                <a16:creationId xmlns:a16="http://schemas.microsoft.com/office/drawing/2014/main" id="{DE8DA38E-8E1E-1BA2-BCAF-17C993A82FB3}"/>
              </a:ext>
            </a:extLst>
          </p:cNvPr>
          <p:cNvSpPr>
            <a:spLocks noChangeShapeType="1"/>
          </p:cNvSpPr>
          <p:nvPr/>
        </p:nvSpPr>
        <p:spPr bwMode="auto">
          <a:xfrm>
            <a:off x="5029200" y="5791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6730" name="Line 186">
            <a:extLst>
              <a:ext uri="{FF2B5EF4-FFF2-40B4-BE49-F238E27FC236}">
                <a16:creationId xmlns:a16="http://schemas.microsoft.com/office/drawing/2014/main" id="{9DC20225-36CE-713B-A243-0775A9754370}"/>
              </a:ext>
            </a:extLst>
          </p:cNvPr>
          <p:cNvSpPr>
            <a:spLocks noChangeShapeType="1"/>
          </p:cNvSpPr>
          <p:nvPr/>
        </p:nvSpPr>
        <p:spPr bwMode="auto">
          <a:xfrm>
            <a:off x="6172200" y="5029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6731" name="Line 187">
            <a:extLst>
              <a:ext uri="{FF2B5EF4-FFF2-40B4-BE49-F238E27FC236}">
                <a16:creationId xmlns:a16="http://schemas.microsoft.com/office/drawing/2014/main" id="{9F00120A-8559-5552-E089-D45344FF7C10}"/>
              </a:ext>
            </a:extLst>
          </p:cNvPr>
          <p:cNvSpPr>
            <a:spLocks noChangeShapeType="1"/>
          </p:cNvSpPr>
          <p:nvPr/>
        </p:nvSpPr>
        <p:spPr bwMode="auto">
          <a:xfrm>
            <a:off x="5791200" y="5029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6732" name="Line 188">
            <a:extLst>
              <a:ext uri="{FF2B5EF4-FFF2-40B4-BE49-F238E27FC236}">
                <a16:creationId xmlns:a16="http://schemas.microsoft.com/office/drawing/2014/main" id="{DCC41615-2CDF-83A9-9637-63AB2D9323B6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553200" y="4648200"/>
            <a:ext cx="381000" cy="381000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6733" name="Line 189">
            <a:extLst>
              <a:ext uri="{FF2B5EF4-FFF2-40B4-BE49-F238E27FC236}">
                <a16:creationId xmlns:a16="http://schemas.microsoft.com/office/drawing/2014/main" id="{142C4DB7-F2BA-154B-8167-CF9362E88E2A}"/>
              </a:ext>
            </a:extLst>
          </p:cNvPr>
          <p:cNvSpPr>
            <a:spLocks noChangeShapeType="1"/>
          </p:cNvSpPr>
          <p:nvPr/>
        </p:nvSpPr>
        <p:spPr bwMode="auto">
          <a:xfrm>
            <a:off x="6553200" y="5029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6734" name="Line 190">
            <a:extLst>
              <a:ext uri="{FF2B5EF4-FFF2-40B4-BE49-F238E27FC236}">
                <a16:creationId xmlns:a16="http://schemas.microsoft.com/office/drawing/2014/main" id="{E04B77C7-EC67-C28C-62D6-6BD676AE8D20}"/>
              </a:ext>
            </a:extLst>
          </p:cNvPr>
          <p:cNvSpPr>
            <a:spLocks noChangeShapeType="1"/>
          </p:cNvSpPr>
          <p:nvPr/>
        </p:nvSpPr>
        <p:spPr bwMode="auto">
          <a:xfrm>
            <a:off x="6553200" y="4648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6735" name="Line 191">
            <a:extLst>
              <a:ext uri="{FF2B5EF4-FFF2-40B4-BE49-F238E27FC236}">
                <a16:creationId xmlns:a16="http://schemas.microsoft.com/office/drawing/2014/main" id="{D6B24D08-B1F9-9AB0-79C5-49B1E2F57E87}"/>
              </a:ext>
            </a:extLst>
          </p:cNvPr>
          <p:cNvSpPr>
            <a:spLocks noChangeShapeType="1"/>
          </p:cNvSpPr>
          <p:nvPr/>
        </p:nvSpPr>
        <p:spPr bwMode="auto">
          <a:xfrm>
            <a:off x="6934200" y="4648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6736" name="Line 192">
            <a:extLst>
              <a:ext uri="{FF2B5EF4-FFF2-40B4-BE49-F238E27FC236}">
                <a16:creationId xmlns:a16="http://schemas.microsoft.com/office/drawing/2014/main" id="{4D3CD829-585A-9629-7622-F7C4F3FEB30E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7315200" y="4267200"/>
            <a:ext cx="381000" cy="381000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6737" name="Line 193">
            <a:extLst>
              <a:ext uri="{FF2B5EF4-FFF2-40B4-BE49-F238E27FC236}">
                <a16:creationId xmlns:a16="http://schemas.microsoft.com/office/drawing/2014/main" id="{454CC6C7-F5E7-47A6-E0FF-54C86B915BD4}"/>
              </a:ext>
            </a:extLst>
          </p:cNvPr>
          <p:cNvSpPr>
            <a:spLocks noChangeShapeType="1"/>
          </p:cNvSpPr>
          <p:nvPr/>
        </p:nvSpPr>
        <p:spPr bwMode="auto">
          <a:xfrm>
            <a:off x="7315200" y="4648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6738" name="Line 194">
            <a:extLst>
              <a:ext uri="{FF2B5EF4-FFF2-40B4-BE49-F238E27FC236}">
                <a16:creationId xmlns:a16="http://schemas.microsoft.com/office/drawing/2014/main" id="{05F75144-C209-8613-B8F5-D59E75992DF5}"/>
              </a:ext>
            </a:extLst>
          </p:cNvPr>
          <p:cNvSpPr>
            <a:spLocks noChangeShapeType="1"/>
          </p:cNvSpPr>
          <p:nvPr/>
        </p:nvSpPr>
        <p:spPr bwMode="auto">
          <a:xfrm>
            <a:off x="7696200" y="4267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6739" name="Line 195">
            <a:extLst>
              <a:ext uri="{FF2B5EF4-FFF2-40B4-BE49-F238E27FC236}">
                <a16:creationId xmlns:a16="http://schemas.microsoft.com/office/drawing/2014/main" id="{B8FA763D-BDF5-FC11-A3B9-57686A6A4876}"/>
              </a:ext>
            </a:extLst>
          </p:cNvPr>
          <p:cNvSpPr>
            <a:spLocks noChangeShapeType="1"/>
          </p:cNvSpPr>
          <p:nvPr/>
        </p:nvSpPr>
        <p:spPr bwMode="auto">
          <a:xfrm>
            <a:off x="7315200" y="4267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6740" name="Line 196">
            <a:extLst>
              <a:ext uri="{FF2B5EF4-FFF2-40B4-BE49-F238E27FC236}">
                <a16:creationId xmlns:a16="http://schemas.microsoft.com/office/drawing/2014/main" id="{9FCFC7A6-641A-3CFC-6048-A0ED73252C9E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7696200" y="3886200"/>
            <a:ext cx="381000" cy="381000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6741" name="Line 197">
            <a:extLst>
              <a:ext uri="{FF2B5EF4-FFF2-40B4-BE49-F238E27FC236}">
                <a16:creationId xmlns:a16="http://schemas.microsoft.com/office/drawing/2014/main" id="{8AF2E1BA-65C3-6FBC-2D7B-5379BC1F0D24}"/>
              </a:ext>
            </a:extLst>
          </p:cNvPr>
          <p:cNvSpPr>
            <a:spLocks noChangeShapeType="1"/>
          </p:cNvSpPr>
          <p:nvPr/>
        </p:nvSpPr>
        <p:spPr bwMode="auto">
          <a:xfrm>
            <a:off x="8077200" y="3886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6742" name="Line 198">
            <a:extLst>
              <a:ext uri="{FF2B5EF4-FFF2-40B4-BE49-F238E27FC236}">
                <a16:creationId xmlns:a16="http://schemas.microsoft.com/office/drawing/2014/main" id="{05459EEC-8671-5F9A-53F5-C3573C503966}"/>
              </a:ext>
            </a:extLst>
          </p:cNvPr>
          <p:cNvSpPr>
            <a:spLocks noChangeShapeType="1"/>
          </p:cNvSpPr>
          <p:nvPr/>
        </p:nvSpPr>
        <p:spPr bwMode="auto">
          <a:xfrm>
            <a:off x="7696200" y="3886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6743" name="Line 199">
            <a:extLst>
              <a:ext uri="{FF2B5EF4-FFF2-40B4-BE49-F238E27FC236}">
                <a16:creationId xmlns:a16="http://schemas.microsoft.com/office/drawing/2014/main" id="{97F812F4-A042-8582-7174-BB9283142314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8077200" y="3505200"/>
            <a:ext cx="381000" cy="381000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6744" name="Line 200">
            <a:extLst>
              <a:ext uri="{FF2B5EF4-FFF2-40B4-BE49-F238E27FC236}">
                <a16:creationId xmlns:a16="http://schemas.microsoft.com/office/drawing/2014/main" id="{63A92D2C-7F3B-8973-A236-29B2FECD96FB}"/>
              </a:ext>
            </a:extLst>
          </p:cNvPr>
          <p:cNvSpPr>
            <a:spLocks noChangeShapeType="1"/>
          </p:cNvSpPr>
          <p:nvPr/>
        </p:nvSpPr>
        <p:spPr bwMode="auto">
          <a:xfrm>
            <a:off x="8458200" y="3505200"/>
            <a:ext cx="5334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6745" name="Line 201">
            <a:extLst>
              <a:ext uri="{FF2B5EF4-FFF2-40B4-BE49-F238E27FC236}">
                <a16:creationId xmlns:a16="http://schemas.microsoft.com/office/drawing/2014/main" id="{B83B5D5F-2D8C-5CE8-7EF2-F97C595D4F36}"/>
              </a:ext>
            </a:extLst>
          </p:cNvPr>
          <p:cNvSpPr>
            <a:spLocks noChangeShapeType="1"/>
          </p:cNvSpPr>
          <p:nvPr/>
        </p:nvSpPr>
        <p:spPr bwMode="auto">
          <a:xfrm>
            <a:off x="8077200" y="3505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6746" name="Line 202">
            <a:extLst>
              <a:ext uri="{FF2B5EF4-FFF2-40B4-BE49-F238E27FC236}">
                <a16:creationId xmlns:a16="http://schemas.microsoft.com/office/drawing/2014/main" id="{1B9874C7-738B-41BE-2035-772BA02F89CC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934200" y="4267200"/>
            <a:ext cx="381000" cy="381000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6747" name="Line 203">
            <a:extLst>
              <a:ext uri="{FF2B5EF4-FFF2-40B4-BE49-F238E27FC236}">
                <a16:creationId xmlns:a16="http://schemas.microsoft.com/office/drawing/2014/main" id="{87DB876B-8A54-AD71-1059-FA55599E073E}"/>
              </a:ext>
            </a:extLst>
          </p:cNvPr>
          <p:cNvSpPr>
            <a:spLocks noChangeShapeType="1"/>
          </p:cNvSpPr>
          <p:nvPr/>
        </p:nvSpPr>
        <p:spPr bwMode="auto">
          <a:xfrm>
            <a:off x="6934200" y="4267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270" name="Rectangle 216">
            <a:extLst>
              <a:ext uri="{FF2B5EF4-FFF2-40B4-BE49-F238E27FC236}">
                <a16:creationId xmlns:a16="http://schemas.microsoft.com/office/drawing/2014/main" id="{A4698A99-93AF-8ECD-89BE-7F8B30EA99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838200"/>
            <a:ext cx="3505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cs-CZ" altLang="cs-CZ" sz="2000" dirty="0">
                <a:latin typeface="Comic Sans MS" panose="030F0702030302020204" pitchFamily="66" charset="0"/>
              </a:rPr>
              <a:t>t(</a:t>
            </a:r>
            <a:r>
              <a:rPr lang="cs-CZ" altLang="cs-CZ" sz="2000" dirty="0" err="1">
                <a:latin typeface="Comic Sans MS" panose="030F0702030302020204" pitchFamily="66" charset="0"/>
              </a:rPr>
              <a:t>n,</a:t>
            </a:r>
            <a:r>
              <a:rPr lang="cs-CZ" altLang="cs-CZ" sz="2000" dirty="0" err="1">
                <a:latin typeface="Symbol" panose="05050102010706020507" pitchFamily="18" charset="2"/>
              </a:rPr>
              <a:t>g</a:t>
            </a:r>
            <a:r>
              <a:rPr lang="cs-CZ" altLang="cs-CZ" sz="2000" dirty="0">
                <a:latin typeface="Comic Sans MS" panose="030F0702030302020204" pitchFamily="66" charset="0"/>
              </a:rPr>
              <a:t>) </a:t>
            </a:r>
            <a:r>
              <a:rPr lang="en-US" altLang="cs-CZ" sz="2000" dirty="0">
                <a:latin typeface="Comic Sans MS" panose="030F0702030302020204" pitchFamily="66" charset="0"/>
              </a:rPr>
              <a:t>&lt;&lt; t(</a:t>
            </a:r>
            <a:r>
              <a:rPr lang="en-US" altLang="cs-CZ" sz="2000" dirty="0">
                <a:latin typeface="Symbol" panose="05050102010706020507" pitchFamily="18" charset="2"/>
              </a:rPr>
              <a:t>b</a:t>
            </a:r>
            <a:r>
              <a:rPr lang="en-US" altLang="cs-CZ" sz="2000" baseline="30000" dirty="0">
                <a:latin typeface="Symbol" panose="05050102010706020507" pitchFamily="18" charset="2"/>
              </a:rPr>
              <a:t>-</a:t>
            </a:r>
            <a:r>
              <a:rPr lang="en-US" altLang="cs-CZ" sz="2000" dirty="0">
                <a:latin typeface="Comic Sans MS" panose="030F0702030302020204" pitchFamily="66" charset="0"/>
              </a:rPr>
              <a:t>)</a:t>
            </a:r>
            <a:r>
              <a:rPr lang="en-US" altLang="cs-CZ" sz="2000" baseline="-25000" dirty="0">
                <a:latin typeface="Comic Sans MS" panose="030F0702030302020204" pitchFamily="66" charset="0"/>
              </a:rPr>
              <a:t>near</a:t>
            </a:r>
            <a:r>
              <a:rPr lang="cs-CZ" altLang="cs-CZ" sz="2000" baseline="-25000" dirty="0">
                <a:latin typeface="Comic Sans MS" panose="030F0702030302020204" pitchFamily="66" charset="0"/>
              </a:rPr>
              <a:t> lin</a:t>
            </a:r>
            <a:r>
              <a:rPr lang="en-US" altLang="cs-CZ" sz="2000" baseline="-25000" dirty="0">
                <a:latin typeface="Comic Sans MS" panose="030F0702030302020204" pitchFamily="66" charset="0"/>
              </a:rPr>
              <a:t>e of</a:t>
            </a:r>
            <a:r>
              <a:rPr lang="cs-CZ" altLang="cs-CZ" sz="2000" baseline="-25000" dirty="0">
                <a:latin typeface="Comic Sans MS" panose="030F0702030302020204" pitchFamily="66" charset="0"/>
              </a:rPr>
              <a:t> stability </a:t>
            </a:r>
            <a:endParaRPr lang="en-US" altLang="cs-CZ" sz="2000" baseline="-25000" dirty="0">
              <a:latin typeface="Comic Sans MS" panose="030F0702030302020204" pitchFamily="66" charset="0"/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cs-CZ" altLang="cs-CZ" sz="2000" dirty="0">
                <a:latin typeface="Comic Sans MS" panose="030F0702030302020204" pitchFamily="66" charset="0"/>
              </a:rPr>
              <a:t>t(</a:t>
            </a:r>
            <a:r>
              <a:rPr lang="cs-CZ" altLang="cs-CZ" sz="2000" dirty="0" err="1">
                <a:latin typeface="Comic Sans MS" panose="030F0702030302020204" pitchFamily="66" charset="0"/>
              </a:rPr>
              <a:t>n,</a:t>
            </a:r>
            <a:r>
              <a:rPr lang="cs-CZ" altLang="cs-CZ" sz="2000" dirty="0" err="1">
                <a:latin typeface="Symbol" panose="05050102010706020507" pitchFamily="18" charset="2"/>
              </a:rPr>
              <a:t>g</a:t>
            </a:r>
            <a:r>
              <a:rPr lang="cs-CZ" altLang="cs-CZ" sz="2000" dirty="0">
                <a:latin typeface="Comic Sans MS" panose="030F0702030302020204" pitchFamily="66" charset="0"/>
              </a:rPr>
              <a:t>)</a:t>
            </a:r>
            <a:r>
              <a:rPr lang="en-US" altLang="cs-CZ" sz="2000" dirty="0">
                <a:latin typeface="Comic Sans MS" panose="030F0702030302020204" pitchFamily="66" charset="0"/>
              </a:rPr>
              <a:t> ~ 10</a:t>
            </a:r>
            <a:r>
              <a:rPr lang="en-US" altLang="cs-CZ" sz="2000" baseline="30000" dirty="0">
                <a:latin typeface="Comic Sans MS" panose="030F0702030302020204" pitchFamily="66" charset="0"/>
              </a:rPr>
              <a:t>-5</a:t>
            </a:r>
            <a:r>
              <a:rPr lang="en-US" altLang="cs-CZ" sz="2000" dirty="0">
                <a:latin typeface="Comic Sans MS" panose="030F0702030302020204" pitchFamily="66" charset="0"/>
              </a:rPr>
              <a:t> – 10</a:t>
            </a:r>
            <a:r>
              <a:rPr lang="en-US" altLang="cs-CZ" sz="2000" baseline="30000" dirty="0">
                <a:latin typeface="Comic Sans MS" panose="030F0702030302020204" pitchFamily="66" charset="0"/>
              </a:rPr>
              <a:t>-1</a:t>
            </a:r>
            <a:r>
              <a:rPr lang="en-US" altLang="cs-CZ" sz="2000" dirty="0">
                <a:latin typeface="Comic Sans MS" panose="030F0702030302020204" pitchFamily="66" charset="0"/>
              </a:rPr>
              <a:t> s</a:t>
            </a:r>
            <a:endParaRPr lang="cs-CZ" altLang="cs-CZ" sz="2000" dirty="0">
              <a:latin typeface="Comic Sans MS" panose="030F0702030302020204" pitchFamily="66" charset="0"/>
            </a:endParaRPr>
          </a:p>
        </p:txBody>
      </p:sp>
      <p:sp>
        <p:nvSpPr>
          <p:cNvPr id="47271" name="Rectangle 217">
            <a:extLst>
              <a:ext uri="{FF2B5EF4-FFF2-40B4-BE49-F238E27FC236}">
                <a16:creationId xmlns:a16="http://schemas.microsoft.com/office/drawing/2014/main" id="{48A85733-FB07-4726-D7B1-BC36B3C6AB0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cs-CZ" altLang="cs-CZ">
                <a:latin typeface="Comic Sans MS" panose="030F0702030302020204" pitchFamily="66" charset="0"/>
              </a:rPr>
              <a:t>r-proces</a:t>
            </a:r>
            <a:r>
              <a:rPr lang="en-US" altLang="cs-CZ">
                <a:latin typeface="Comic Sans MS" panose="030F0702030302020204" pitchFamily="66" charset="0"/>
              </a:rPr>
              <a:t>s</a:t>
            </a:r>
            <a:endParaRPr lang="cs-CZ" altLang="cs-CZ">
              <a:latin typeface="Comic Sans MS" panose="030F0702030302020204" pitchFamily="66" charset="0"/>
            </a:endParaRPr>
          </a:p>
        </p:txBody>
      </p:sp>
      <p:grpSp>
        <p:nvGrpSpPr>
          <p:cNvPr id="876762" name="Group 218">
            <a:extLst>
              <a:ext uri="{FF2B5EF4-FFF2-40B4-BE49-F238E27FC236}">
                <a16:creationId xmlns:a16="http://schemas.microsoft.com/office/drawing/2014/main" id="{17B4D901-0592-2109-0966-5E0C59E7C94F}"/>
              </a:ext>
            </a:extLst>
          </p:cNvPr>
          <p:cNvGrpSpPr>
            <a:grpSpLocks/>
          </p:cNvGrpSpPr>
          <p:nvPr/>
        </p:nvGrpSpPr>
        <p:grpSpPr bwMode="auto">
          <a:xfrm>
            <a:off x="2233613" y="1066800"/>
            <a:ext cx="6021387" cy="3354388"/>
            <a:chOff x="1344" y="1152"/>
            <a:chExt cx="3793" cy="2113"/>
          </a:xfrm>
        </p:grpSpPr>
        <p:sp>
          <p:nvSpPr>
            <p:cNvPr id="47274" name="Rectangle 219">
              <a:extLst>
                <a:ext uri="{FF2B5EF4-FFF2-40B4-BE49-F238E27FC236}">
                  <a16:creationId xmlns:a16="http://schemas.microsoft.com/office/drawing/2014/main" id="{7B79F0D0-909D-55DB-7B4C-A1621378FD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44" y="1152"/>
              <a:ext cx="193" cy="193"/>
            </a:xfrm>
            <a:prstGeom prst="rect">
              <a:avLst/>
            </a:prstGeom>
            <a:solidFill>
              <a:srgbClr val="0099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0033CC"/>
                </a:buClr>
                <a:buSzPct val="60000"/>
                <a:buFont typeface="Wingdings" panose="05000000000000000000" pitchFamily="2" charset="2"/>
                <a:buChar char="Ø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SzPct val="50000"/>
                <a:buFont typeface="Symbol" panose="05050102010706020507" pitchFamily="18" charset="2"/>
                <a:buChar char="¨"/>
                <a:defRPr kumimoji="1" sz="2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endParaRPr kumimoji="0" lang="cs-CZ" altLang="cs-CZ" sz="1400"/>
            </a:p>
          </p:txBody>
        </p:sp>
        <p:sp>
          <p:nvSpPr>
            <p:cNvPr id="47275" name="Rectangle 220">
              <a:extLst>
                <a:ext uri="{FF2B5EF4-FFF2-40B4-BE49-F238E27FC236}">
                  <a16:creationId xmlns:a16="http://schemas.microsoft.com/office/drawing/2014/main" id="{13EAF073-9927-E9AF-6762-66420294E9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4" y="3072"/>
              <a:ext cx="193" cy="193"/>
            </a:xfrm>
            <a:prstGeom prst="rect">
              <a:avLst/>
            </a:prstGeom>
            <a:solidFill>
              <a:srgbClr val="0099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0033CC"/>
                </a:buClr>
                <a:buSzPct val="60000"/>
                <a:buFont typeface="Wingdings" panose="05000000000000000000" pitchFamily="2" charset="2"/>
                <a:buChar char="Ø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SzPct val="50000"/>
                <a:buFont typeface="Symbol" panose="05050102010706020507" pitchFamily="18" charset="2"/>
                <a:buChar char="¨"/>
                <a:defRPr kumimoji="1" sz="2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endParaRPr kumimoji="0" lang="cs-CZ" altLang="cs-CZ" sz="1400"/>
            </a:p>
          </p:txBody>
        </p:sp>
        <p:sp>
          <p:nvSpPr>
            <p:cNvPr id="47276" name="Rectangle 221">
              <a:extLst>
                <a:ext uri="{FF2B5EF4-FFF2-40B4-BE49-F238E27FC236}">
                  <a16:creationId xmlns:a16="http://schemas.microsoft.com/office/drawing/2014/main" id="{C36AE08E-587D-F73A-0C3D-561C33810C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2592"/>
              <a:ext cx="193" cy="193"/>
            </a:xfrm>
            <a:prstGeom prst="rect">
              <a:avLst/>
            </a:prstGeom>
            <a:solidFill>
              <a:srgbClr val="0099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0033CC"/>
                </a:buClr>
                <a:buSzPct val="60000"/>
                <a:buFont typeface="Wingdings" panose="05000000000000000000" pitchFamily="2" charset="2"/>
                <a:buChar char="Ø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SzPct val="50000"/>
                <a:buFont typeface="Symbol" panose="05050102010706020507" pitchFamily="18" charset="2"/>
                <a:buChar char="¨"/>
                <a:defRPr kumimoji="1" sz="2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endParaRPr kumimoji="0" lang="cs-CZ" altLang="cs-CZ" sz="1400"/>
            </a:p>
          </p:txBody>
        </p:sp>
        <p:sp>
          <p:nvSpPr>
            <p:cNvPr id="47277" name="Rectangle 222">
              <a:extLst>
                <a:ext uri="{FF2B5EF4-FFF2-40B4-BE49-F238E27FC236}">
                  <a16:creationId xmlns:a16="http://schemas.microsoft.com/office/drawing/2014/main" id="{71053DC0-BAFD-7D94-A07D-DDA22F5302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64" y="2112"/>
              <a:ext cx="193" cy="193"/>
            </a:xfrm>
            <a:prstGeom prst="rect">
              <a:avLst/>
            </a:prstGeom>
            <a:solidFill>
              <a:srgbClr val="0099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0033CC"/>
                </a:buClr>
                <a:buSzPct val="60000"/>
                <a:buFont typeface="Wingdings" panose="05000000000000000000" pitchFamily="2" charset="2"/>
                <a:buChar char="Ø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SzPct val="50000"/>
                <a:buFont typeface="Symbol" panose="05050102010706020507" pitchFamily="18" charset="2"/>
                <a:buChar char="¨"/>
                <a:defRPr kumimoji="1" sz="2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endParaRPr kumimoji="0" lang="cs-CZ" altLang="cs-CZ" sz="1400"/>
            </a:p>
          </p:txBody>
        </p:sp>
        <p:sp>
          <p:nvSpPr>
            <p:cNvPr id="47278" name="Rectangle 223">
              <a:extLst>
                <a:ext uri="{FF2B5EF4-FFF2-40B4-BE49-F238E27FC236}">
                  <a16:creationId xmlns:a16="http://schemas.microsoft.com/office/drawing/2014/main" id="{D958C66D-05A7-5FDE-8973-0929085BE2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44" y="1632"/>
              <a:ext cx="193" cy="193"/>
            </a:xfrm>
            <a:prstGeom prst="rect">
              <a:avLst/>
            </a:prstGeom>
            <a:solidFill>
              <a:srgbClr val="0099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0033CC"/>
                </a:buClr>
                <a:buSzPct val="60000"/>
                <a:buFont typeface="Wingdings" panose="05000000000000000000" pitchFamily="2" charset="2"/>
                <a:buChar char="Ø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SzPct val="50000"/>
                <a:buFont typeface="Symbol" panose="05050102010706020507" pitchFamily="18" charset="2"/>
                <a:buChar char="¨"/>
                <a:defRPr kumimoji="1" sz="2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endParaRPr kumimoji="0" lang="cs-CZ" altLang="cs-CZ" sz="1400"/>
            </a:p>
          </p:txBody>
        </p:sp>
        <p:sp>
          <p:nvSpPr>
            <p:cNvPr id="47279" name="Rectangle 224">
              <a:extLst>
                <a:ext uri="{FF2B5EF4-FFF2-40B4-BE49-F238E27FC236}">
                  <a16:creationId xmlns:a16="http://schemas.microsoft.com/office/drawing/2014/main" id="{45B5B3E6-90FB-0D2D-7411-2B3E7CE89D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4" y="1632"/>
              <a:ext cx="193" cy="193"/>
            </a:xfrm>
            <a:prstGeom prst="rect">
              <a:avLst/>
            </a:prstGeom>
            <a:solidFill>
              <a:srgbClr val="0099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0033CC"/>
                </a:buClr>
                <a:buSzPct val="60000"/>
                <a:buFont typeface="Wingdings" panose="05000000000000000000" pitchFamily="2" charset="2"/>
                <a:buChar char="Ø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SzPct val="50000"/>
                <a:buFont typeface="Symbol" panose="05050102010706020507" pitchFamily="18" charset="2"/>
                <a:buChar char="¨"/>
                <a:defRPr kumimoji="1" sz="2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endParaRPr kumimoji="0" lang="cs-CZ" altLang="cs-CZ" sz="1400"/>
            </a:p>
          </p:txBody>
        </p:sp>
        <p:sp>
          <p:nvSpPr>
            <p:cNvPr id="47280" name="Rectangle 225">
              <a:extLst>
                <a:ext uri="{FF2B5EF4-FFF2-40B4-BE49-F238E27FC236}">
                  <a16:creationId xmlns:a16="http://schemas.microsoft.com/office/drawing/2014/main" id="{2A3FD13B-29C0-5606-DAF7-E8828E00FF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4" y="1152"/>
              <a:ext cx="193" cy="193"/>
            </a:xfrm>
            <a:prstGeom prst="rect">
              <a:avLst/>
            </a:prstGeom>
            <a:solidFill>
              <a:srgbClr val="0099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0033CC"/>
                </a:buClr>
                <a:buSzPct val="60000"/>
                <a:buFont typeface="Wingdings" panose="05000000000000000000" pitchFamily="2" charset="2"/>
                <a:buChar char="Ø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SzPct val="50000"/>
                <a:buFont typeface="Symbol" panose="05050102010706020507" pitchFamily="18" charset="2"/>
                <a:buChar char="¨"/>
                <a:defRPr kumimoji="1" sz="2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endParaRPr kumimoji="0" lang="cs-CZ" altLang="cs-CZ" sz="1400"/>
            </a:p>
          </p:txBody>
        </p:sp>
      </p:grpSp>
      <p:sp>
        <p:nvSpPr>
          <p:cNvPr id="876770" name="Text Box 226">
            <a:extLst>
              <a:ext uri="{FF2B5EF4-FFF2-40B4-BE49-F238E27FC236}">
                <a16:creationId xmlns:a16="http://schemas.microsoft.com/office/drawing/2014/main" id="{1FADA114-9538-6842-5CF3-FFAD3A6996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9200" y="3276600"/>
            <a:ext cx="12398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6" tIns="45719" rIns="91436" bIns="45719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de-DE" altLang="cs-CZ" sz="2800" b="1">
                <a:solidFill>
                  <a:srgbClr val="009900"/>
                </a:solidFill>
                <a:latin typeface="Comic Sans MS" panose="030F0702030302020204" pitchFamily="66" charset="0"/>
              </a:rPr>
              <a:t>s-only</a:t>
            </a:r>
            <a:endParaRPr kumimoji="0" lang="en-US" altLang="cs-CZ" sz="2800" b="1">
              <a:solidFill>
                <a:srgbClr val="009900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6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200"/>
                                        <p:tgtEl>
                                          <p:spTgt spid="876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"/>
                            </p:stCondLst>
                            <p:childTnLst>
                              <p:par>
                                <p:cTn id="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6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1" dur="200"/>
                                        <p:tgtEl>
                                          <p:spTgt spid="876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6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200"/>
                                        <p:tgtEl>
                                          <p:spTgt spid="8767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1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6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200"/>
                                        <p:tgtEl>
                                          <p:spTgt spid="8767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800"/>
                            </p:stCondLst>
                            <p:childTnLst>
                              <p:par>
                                <p:cTn id="2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6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3" dur="200"/>
                                        <p:tgtEl>
                                          <p:spTgt spid="8767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6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7" dur="200"/>
                                        <p:tgtEl>
                                          <p:spTgt spid="876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2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6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1" dur="200"/>
                                        <p:tgtEl>
                                          <p:spTgt spid="876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400"/>
                            </p:stCondLst>
                            <p:childTnLst>
                              <p:par>
                                <p:cTn id="3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6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5" dur="200"/>
                                        <p:tgtEl>
                                          <p:spTgt spid="876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600"/>
                            </p:stCondLst>
                            <p:childTnLst>
                              <p:par>
                                <p:cTn id="3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6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9" dur="200"/>
                                        <p:tgtEl>
                                          <p:spTgt spid="876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4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6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3" dur="200"/>
                                        <p:tgtEl>
                                          <p:spTgt spid="876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6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7" dur="200"/>
                                        <p:tgtEl>
                                          <p:spTgt spid="876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2200"/>
                            </p:stCondLst>
                            <p:childTnLst>
                              <p:par>
                                <p:cTn id="4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6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1" dur="200"/>
                                        <p:tgtEl>
                                          <p:spTgt spid="876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5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6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5" dur="200"/>
                                        <p:tgtEl>
                                          <p:spTgt spid="876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2600"/>
                            </p:stCondLst>
                            <p:childTnLst>
                              <p:par>
                                <p:cTn id="57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6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59" dur="200"/>
                                        <p:tgtEl>
                                          <p:spTgt spid="876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2800"/>
                            </p:stCondLst>
                            <p:childTnLst>
                              <p:par>
                                <p:cTn id="6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6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63" dur="200"/>
                                        <p:tgtEl>
                                          <p:spTgt spid="876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6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6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67" dur="200"/>
                                        <p:tgtEl>
                                          <p:spTgt spid="876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3200"/>
                            </p:stCondLst>
                            <p:childTnLst>
                              <p:par>
                                <p:cTn id="6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6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1" dur="200"/>
                                        <p:tgtEl>
                                          <p:spTgt spid="876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3400"/>
                            </p:stCondLst>
                            <p:childTnLst>
                              <p:par>
                                <p:cTn id="73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6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5" dur="200"/>
                                        <p:tgtEl>
                                          <p:spTgt spid="876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7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6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9" dur="200"/>
                                        <p:tgtEl>
                                          <p:spTgt spid="876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3800"/>
                            </p:stCondLst>
                            <p:childTnLst>
                              <p:par>
                                <p:cTn id="8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6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83" dur="200"/>
                                        <p:tgtEl>
                                          <p:spTgt spid="8767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8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6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87" dur="200"/>
                                        <p:tgtEl>
                                          <p:spTgt spid="8767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4200"/>
                            </p:stCondLst>
                            <p:childTnLst>
                              <p:par>
                                <p:cTn id="89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6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91" dur="200"/>
                                        <p:tgtEl>
                                          <p:spTgt spid="8767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4400"/>
                            </p:stCondLst>
                            <p:childTnLst>
                              <p:par>
                                <p:cTn id="93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6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95" dur="200"/>
                                        <p:tgtEl>
                                          <p:spTgt spid="876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4600"/>
                            </p:stCondLst>
                            <p:childTnLst>
                              <p:par>
                                <p:cTn id="9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6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99" dur="200"/>
                                        <p:tgtEl>
                                          <p:spTgt spid="876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4800"/>
                            </p:stCondLst>
                            <p:childTnLst>
                              <p:par>
                                <p:cTn id="10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6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03" dur="200"/>
                                        <p:tgtEl>
                                          <p:spTgt spid="8767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0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6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07" dur="200"/>
                                        <p:tgtEl>
                                          <p:spTgt spid="876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 nodeType="afterGroup">
                            <p:stCondLst>
                              <p:cond delay="5200"/>
                            </p:stCondLst>
                            <p:childTnLst>
                              <p:par>
                                <p:cTn id="109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6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11" dur="200"/>
                                        <p:tgtEl>
                                          <p:spTgt spid="876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5400"/>
                            </p:stCondLst>
                            <p:childTnLst>
                              <p:par>
                                <p:cTn id="11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6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15" dur="200"/>
                                        <p:tgtEl>
                                          <p:spTgt spid="8767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 nodeType="afterGroup">
                            <p:stCondLst>
                              <p:cond delay="5600"/>
                            </p:stCondLst>
                            <p:childTnLst>
                              <p:par>
                                <p:cTn id="11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6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19" dur="200"/>
                                        <p:tgtEl>
                                          <p:spTgt spid="8767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 nodeType="afterGroup">
                            <p:stCondLst>
                              <p:cond delay="5800"/>
                            </p:stCondLst>
                            <p:childTnLst>
                              <p:par>
                                <p:cTn id="121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6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23" dur="200"/>
                                        <p:tgtEl>
                                          <p:spTgt spid="8767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2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6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7" dur="200"/>
                                        <p:tgtEl>
                                          <p:spTgt spid="8767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 nodeType="afterGroup">
                            <p:stCondLst>
                              <p:cond delay="6200"/>
                            </p:stCondLst>
                            <p:childTnLst>
                              <p:par>
                                <p:cTn id="12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6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31" dur="200"/>
                                        <p:tgtEl>
                                          <p:spTgt spid="8767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 nodeType="clickPar">
                      <p:stCondLst>
                        <p:cond delay="indefinite"/>
                      </p:stCondLst>
                      <p:childTnLst>
                        <p:par>
                          <p:cTn id="1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4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6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8767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876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3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6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2" presetID="1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6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4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6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7" dur="500"/>
                                        <p:tgtEl>
                                          <p:spTgt spid="876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 nodeType="clickPar">
                      <p:stCondLst>
                        <p:cond delay="indefinite"/>
                      </p:stCondLst>
                      <p:childTnLst>
                        <p:par>
                          <p:cTn id="1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6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6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54" dur="500"/>
                                        <p:tgtEl>
                                          <p:spTgt spid="876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6683" grpId="0" autoUpdateAnimBg="0"/>
      <p:bldP spid="876714" grpId="0"/>
      <p:bldP spid="876770" grpId="0" autoUpdateAnimBg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Zástupný symbol pro datum 3">
            <a:extLst>
              <a:ext uri="{FF2B5EF4-FFF2-40B4-BE49-F238E27FC236}">
                <a16:creationId xmlns:a16="http://schemas.microsoft.com/office/drawing/2014/main" id="{3E8A0C07-30C1-299C-4830-15B09FF51A8A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cs-CZ" sz="1400">
                <a:solidFill>
                  <a:srgbClr val="0033CC"/>
                </a:solidFill>
                <a:latin typeface="Comic Sans MS" panose="030F0702030302020204" pitchFamily="66" charset="0"/>
              </a:rPr>
              <a:t>ÚČJF MFF / Hejnice, 10.4.2026</a:t>
            </a:r>
            <a:endParaRPr kumimoji="0" lang="en-CA" altLang="cs-CZ" sz="1400">
              <a:solidFill>
                <a:srgbClr val="0033CC"/>
              </a:solidFill>
              <a:latin typeface="Comic Sans MS" panose="030F0702030302020204" pitchFamily="66" charset="0"/>
            </a:endParaRPr>
          </a:p>
        </p:txBody>
      </p:sp>
      <p:sp>
        <p:nvSpPr>
          <p:cNvPr id="49155" name="Line 4">
            <a:extLst>
              <a:ext uri="{FF2B5EF4-FFF2-40B4-BE49-F238E27FC236}">
                <a16:creationId xmlns:a16="http://schemas.microsoft.com/office/drawing/2014/main" id="{750C989D-583D-A62B-A4A4-E855CE87F1FA}"/>
              </a:ext>
            </a:extLst>
          </p:cNvPr>
          <p:cNvSpPr>
            <a:spLocks noChangeShapeType="1"/>
          </p:cNvSpPr>
          <p:nvPr/>
        </p:nvSpPr>
        <p:spPr bwMode="auto">
          <a:xfrm>
            <a:off x="6629400" y="2041525"/>
            <a:ext cx="1676400" cy="16764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9156" name="Line 5">
            <a:extLst>
              <a:ext uri="{FF2B5EF4-FFF2-40B4-BE49-F238E27FC236}">
                <a16:creationId xmlns:a16="http://schemas.microsoft.com/office/drawing/2014/main" id="{1073150A-E0A4-DD57-A9F5-7843D374BA9E}"/>
              </a:ext>
            </a:extLst>
          </p:cNvPr>
          <p:cNvSpPr>
            <a:spLocks noChangeShapeType="1"/>
          </p:cNvSpPr>
          <p:nvPr/>
        </p:nvSpPr>
        <p:spPr bwMode="auto">
          <a:xfrm>
            <a:off x="6172200" y="2286000"/>
            <a:ext cx="1704975" cy="16605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9157" name="Line 9">
            <a:extLst>
              <a:ext uri="{FF2B5EF4-FFF2-40B4-BE49-F238E27FC236}">
                <a16:creationId xmlns:a16="http://schemas.microsoft.com/office/drawing/2014/main" id="{0210BCCD-1A7C-04CE-86F2-806E3440AADB}"/>
              </a:ext>
            </a:extLst>
          </p:cNvPr>
          <p:cNvSpPr>
            <a:spLocks noChangeShapeType="1"/>
          </p:cNvSpPr>
          <p:nvPr/>
        </p:nvSpPr>
        <p:spPr bwMode="auto">
          <a:xfrm>
            <a:off x="4275138" y="3260725"/>
            <a:ext cx="1447800" cy="14478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9158" name="Line 188">
            <a:extLst>
              <a:ext uri="{FF2B5EF4-FFF2-40B4-BE49-F238E27FC236}">
                <a16:creationId xmlns:a16="http://schemas.microsoft.com/office/drawing/2014/main" id="{6B2E27F8-61A1-BB08-BE20-0999826ADBD0}"/>
              </a:ext>
            </a:extLst>
          </p:cNvPr>
          <p:cNvSpPr>
            <a:spLocks noChangeShapeType="1"/>
          </p:cNvSpPr>
          <p:nvPr/>
        </p:nvSpPr>
        <p:spPr bwMode="auto">
          <a:xfrm>
            <a:off x="4038600" y="3429000"/>
            <a:ext cx="1447800" cy="14478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9159" name="Line 13">
            <a:extLst>
              <a:ext uri="{FF2B5EF4-FFF2-40B4-BE49-F238E27FC236}">
                <a16:creationId xmlns:a16="http://schemas.microsoft.com/office/drawing/2014/main" id="{E917AE6E-A2EE-1BD4-E2FD-47061867870D}"/>
              </a:ext>
            </a:extLst>
          </p:cNvPr>
          <p:cNvSpPr>
            <a:spLocks noChangeShapeType="1"/>
          </p:cNvSpPr>
          <p:nvPr/>
        </p:nvSpPr>
        <p:spPr bwMode="auto">
          <a:xfrm>
            <a:off x="2895600" y="4327525"/>
            <a:ext cx="1066800" cy="10668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9160" name="Line 187">
            <a:extLst>
              <a:ext uri="{FF2B5EF4-FFF2-40B4-BE49-F238E27FC236}">
                <a16:creationId xmlns:a16="http://schemas.microsoft.com/office/drawing/2014/main" id="{26DFFBE1-A42B-2EEB-CEEB-C1C8E02BE71B}"/>
              </a:ext>
            </a:extLst>
          </p:cNvPr>
          <p:cNvSpPr>
            <a:spLocks noChangeShapeType="1"/>
          </p:cNvSpPr>
          <p:nvPr/>
        </p:nvSpPr>
        <p:spPr bwMode="auto">
          <a:xfrm>
            <a:off x="2590800" y="4495800"/>
            <a:ext cx="1066800" cy="10668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9161" name="Line 6">
            <a:extLst>
              <a:ext uri="{FF2B5EF4-FFF2-40B4-BE49-F238E27FC236}">
                <a16:creationId xmlns:a16="http://schemas.microsoft.com/office/drawing/2014/main" id="{C1373F17-4011-2943-03E8-46B0FB3A78F3}"/>
              </a:ext>
            </a:extLst>
          </p:cNvPr>
          <p:cNvSpPr>
            <a:spLocks noChangeShapeType="1"/>
          </p:cNvSpPr>
          <p:nvPr/>
        </p:nvSpPr>
        <p:spPr bwMode="auto">
          <a:xfrm>
            <a:off x="7024688" y="1508125"/>
            <a:ext cx="0" cy="11430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9162" name="Line 7">
            <a:extLst>
              <a:ext uri="{FF2B5EF4-FFF2-40B4-BE49-F238E27FC236}">
                <a16:creationId xmlns:a16="http://schemas.microsoft.com/office/drawing/2014/main" id="{71370290-19E2-CF9F-8A5E-A36A2EB6C735}"/>
              </a:ext>
            </a:extLst>
          </p:cNvPr>
          <p:cNvSpPr>
            <a:spLocks noChangeShapeType="1"/>
          </p:cNvSpPr>
          <p:nvPr/>
        </p:nvSpPr>
        <p:spPr bwMode="auto">
          <a:xfrm>
            <a:off x="5029200" y="2438400"/>
            <a:ext cx="22860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9163" name="Line 8">
            <a:extLst>
              <a:ext uri="{FF2B5EF4-FFF2-40B4-BE49-F238E27FC236}">
                <a16:creationId xmlns:a16="http://schemas.microsoft.com/office/drawing/2014/main" id="{01CFB80C-D197-2A7A-4F83-FFC089F7FA69}"/>
              </a:ext>
            </a:extLst>
          </p:cNvPr>
          <p:cNvSpPr>
            <a:spLocks noChangeShapeType="1"/>
          </p:cNvSpPr>
          <p:nvPr/>
        </p:nvSpPr>
        <p:spPr bwMode="auto">
          <a:xfrm>
            <a:off x="4775200" y="2498725"/>
            <a:ext cx="0" cy="16764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9164" name="Line 12">
            <a:extLst>
              <a:ext uri="{FF2B5EF4-FFF2-40B4-BE49-F238E27FC236}">
                <a16:creationId xmlns:a16="http://schemas.microsoft.com/office/drawing/2014/main" id="{D50442EA-5E41-FEF9-2611-7D6AFE3634DF}"/>
              </a:ext>
            </a:extLst>
          </p:cNvPr>
          <p:cNvSpPr>
            <a:spLocks noChangeShapeType="1"/>
          </p:cNvSpPr>
          <p:nvPr/>
        </p:nvSpPr>
        <p:spPr bwMode="auto">
          <a:xfrm>
            <a:off x="2438400" y="4068763"/>
            <a:ext cx="24384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9165" name="Line 11">
            <a:extLst>
              <a:ext uri="{FF2B5EF4-FFF2-40B4-BE49-F238E27FC236}">
                <a16:creationId xmlns:a16="http://schemas.microsoft.com/office/drawing/2014/main" id="{36EE65A4-DA61-F330-2B11-6C78813A1451}"/>
              </a:ext>
            </a:extLst>
          </p:cNvPr>
          <p:cNvSpPr>
            <a:spLocks noChangeShapeType="1"/>
          </p:cNvSpPr>
          <p:nvPr/>
        </p:nvSpPr>
        <p:spPr bwMode="auto">
          <a:xfrm>
            <a:off x="3144838" y="3641725"/>
            <a:ext cx="0" cy="15240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9166" name="Line 17">
            <a:extLst>
              <a:ext uri="{FF2B5EF4-FFF2-40B4-BE49-F238E27FC236}">
                <a16:creationId xmlns:a16="http://schemas.microsoft.com/office/drawing/2014/main" id="{29358814-3D72-7CB7-24EF-C0C40372A91F}"/>
              </a:ext>
            </a:extLst>
          </p:cNvPr>
          <p:cNvSpPr>
            <a:spLocks noChangeShapeType="1"/>
          </p:cNvSpPr>
          <p:nvPr/>
        </p:nvSpPr>
        <p:spPr bwMode="auto">
          <a:xfrm>
            <a:off x="1611313" y="4479925"/>
            <a:ext cx="0" cy="16002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9167" name="Line 15">
            <a:extLst>
              <a:ext uri="{FF2B5EF4-FFF2-40B4-BE49-F238E27FC236}">
                <a16:creationId xmlns:a16="http://schemas.microsoft.com/office/drawing/2014/main" id="{88B66C59-F454-01B6-2975-22A082EA6935}"/>
              </a:ext>
            </a:extLst>
          </p:cNvPr>
          <p:cNvSpPr>
            <a:spLocks noChangeShapeType="1"/>
          </p:cNvSpPr>
          <p:nvPr/>
        </p:nvSpPr>
        <p:spPr bwMode="auto">
          <a:xfrm>
            <a:off x="2017713" y="4251325"/>
            <a:ext cx="0" cy="16002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9168" name="Line 18">
            <a:extLst>
              <a:ext uri="{FF2B5EF4-FFF2-40B4-BE49-F238E27FC236}">
                <a16:creationId xmlns:a16="http://schemas.microsoft.com/office/drawing/2014/main" id="{054C18D2-0CF7-C7C7-E451-669C996E0A7B}"/>
              </a:ext>
            </a:extLst>
          </p:cNvPr>
          <p:cNvSpPr>
            <a:spLocks noChangeShapeType="1"/>
          </p:cNvSpPr>
          <p:nvPr/>
        </p:nvSpPr>
        <p:spPr bwMode="auto">
          <a:xfrm>
            <a:off x="609600" y="5597525"/>
            <a:ext cx="19050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9169" name="Line 16">
            <a:extLst>
              <a:ext uri="{FF2B5EF4-FFF2-40B4-BE49-F238E27FC236}">
                <a16:creationId xmlns:a16="http://schemas.microsoft.com/office/drawing/2014/main" id="{F1968C94-30C1-EA2E-DC10-9A0BD97FA9D3}"/>
              </a:ext>
            </a:extLst>
          </p:cNvPr>
          <p:cNvSpPr>
            <a:spLocks noChangeShapeType="1"/>
          </p:cNvSpPr>
          <p:nvPr/>
        </p:nvSpPr>
        <p:spPr bwMode="auto">
          <a:xfrm>
            <a:off x="609600" y="5191125"/>
            <a:ext cx="24384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9170" name="Rectangle 2">
            <a:extLst>
              <a:ext uri="{FF2B5EF4-FFF2-40B4-BE49-F238E27FC236}">
                <a16:creationId xmlns:a16="http://schemas.microsoft.com/office/drawing/2014/main" id="{D76663E7-C823-7645-F61A-B8A8FB9BE8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248400"/>
            <a:ext cx="9144000" cy="4572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49171" name="Rectangle 3">
            <a:extLst>
              <a:ext uri="{FF2B5EF4-FFF2-40B4-BE49-F238E27FC236}">
                <a16:creationId xmlns:a16="http://schemas.microsoft.com/office/drawing/2014/main" id="{12B2E3E6-319C-2965-8EFA-F58C596762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09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pic>
        <p:nvPicPr>
          <p:cNvPr id="49172" name="Picture 19">
            <a:extLst>
              <a:ext uri="{FF2B5EF4-FFF2-40B4-BE49-F238E27FC236}">
                <a16:creationId xmlns:a16="http://schemas.microsoft.com/office/drawing/2014/main" id="{89865D79-73AD-8D57-C28E-12182B41CE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219200"/>
            <a:ext cx="8229600" cy="548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16593" name="Picture 113">
            <a:extLst>
              <a:ext uri="{FF2B5EF4-FFF2-40B4-BE49-F238E27FC236}">
                <a16:creationId xmlns:a16="http://schemas.microsoft.com/office/drawing/2014/main" id="{0EAE06E8-D60A-FAD1-C752-B2B59660EE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40000">
            <a:off x="0" y="44450"/>
            <a:ext cx="6096000" cy="407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74" name="Line 21">
            <a:extLst>
              <a:ext uri="{FF2B5EF4-FFF2-40B4-BE49-F238E27FC236}">
                <a16:creationId xmlns:a16="http://schemas.microsoft.com/office/drawing/2014/main" id="{2C74B7DC-A99B-0A5D-B4A3-1494B3A1C918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" y="6689725"/>
            <a:ext cx="81534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9175" name="Line 22">
            <a:extLst>
              <a:ext uri="{FF2B5EF4-FFF2-40B4-BE49-F238E27FC236}">
                <a16:creationId xmlns:a16="http://schemas.microsoft.com/office/drawing/2014/main" id="{8851873A-3EB9-6F8B-C36E-B662BDD4F9E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33400" y="3886200"/>
            <a:ext cx="0" cy="26670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916503" name="Line 23">
            <a:extLst>
              <a:ext uri="{FF2B5EF4-FFF2-40B4-BE49-F238E27FC236}">
                <a16:creationId xmlns:a16="http://schemas.microsoft.com/office/drawing/2014/main" id="{9C1EB5BD-2353-4A8D-61E1-2CFBABB987C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057400" y="5334000"/>
            <a:ext cx="1066800" cy="304800"/>
          </a:xfrm>
          <a:prstGeom prst="line">
            <a:avLst/>
          </a:prstGeom>
          <a:noFill/>
          <a:ln w="38100">
            <a:solidFill>
              <a:srgbClr val="009900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916504" name="Line 24">
            <a:extLst>
              <a:ext uri="{FF2B5EF4-FFF2-40B4-BE49-F238E27FC236}">
                <a16:creationId xmlns:a16="http://schemas.microsoft.com/office/drawing/2014/main" id="{903E9F89-2922-06F5-709E-0EB9DB2D75A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200400" y="4419600"/>
            <a:ext cx="1524000" cy="609600"/>
          </a:xfrm>
          <a:prstGeom prst="line">
            <a:avLst/>
          </a:prstGeom>
          <a:noFill/>
          <a:ln w="38100">
            <a:solidFill>
              <a:srgbClr val="009900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916505" name="Line 25">
            <a:extLst>
              <a:ext uri="{FF2B5EF4-FFF2-40B4-BE49-F238E27FC236}">
                <a16:creationId xmlns:a16="http://schemas.microsoft.com/office/drawing/2014/main" id="{B1FBF109-798E-4F1E-E972-FC1E47FB6C7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800600" y="3429000"/>
            <a:ext cx="2209800" cy="685800"/>
          </a:xfrm>
          <a:prstGeom prst="line">
            <a:avLst/>
          </a:prstGeom>
          <a:noFill/>
          <a:ln w="38100">
            <a:solidFill>
              <a:srgbClr val="009900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916506" name="Line 26">
            <a:extLst>
              <a:ext uri="{FF2B5EF4-FFF2-40B4-BE49-F238E27FC236}">
                <a16:creationId xmlns:a16="http://schemas.microsoft.com/office/drawing/2014/main" id="{99346A25-2833-7995-D1D9-B6D1811182A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086600" y="2133600"/>
            <a:ext cx="1828800" cy="762000"/>
          </a:xfrm>
          <a:prstGeom prst="line">
            <a:avLst/>
          </a:prstGeom>
          <a:noFill/>
          <a:ln w="38100">
            <a:solidFill>
              <a:srgbClr val="009900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916507" name="Line 27">
            <a:extLst>
              <a:ext uri="{FF2B5EF4-FFF2-40B4-BE49-F238E27FC236}">
                <a16:creationId xmlns:a16="http://schemas.microsoft.com/office/drawing/2014/main" id="{350EF5F5-A7B4-892A-F848-19466FA94EE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764088" y="4114800"/>
            <a:ext cx="0" cy="304800"/>
          </a:xfrm>
          <a:prstGeom prst="line">
            <a:avLst/>
          </a:prstGeom>
          <a:noFill/>
          <a:ln w="38100">
            <a:solidFill>
              <a:srgbClr val="009900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916508" name="Line 28">
            <a:extLst>
              <a:ext uri="{FF2B5EF4-FFF2-40B4-BE49-F238E27FC236}">
                <a16:creationId xmlns:a16="http://schemas.microsoft.com/office/drawing/2014/main" id="{571EE0C0-D425-62B8-6A74-B551E31FECB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010400" y="2971800"/>
            <a:ext cx="0" cy="381000"/>
          </a:xfrm>
          <a:prstGeom prst="line">
            <a:avLst/>
          </a:prstGeom>
          <a:noFill/>
          <a:ln w="38100">
            <a:solidFill>
              <a:srgbClr val="009900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9182" name="Text Box 30">
            <a:extLst>
              <a:ext uri="{FF2B5EF4-FFF2-40B4-BE49-F238E27FC236}">
                <a16:creationId xmlns:a16="http://schemas.microsoft.com/office/drawing/2014/main" id="{216DD5F1-403C-F747-EBAD-489EA58852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6263" y="5334000"/>
            <a:ext cx="787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cs-CZ" sz="1400" b="1">
                <a:solidFill>
                  <a:srgbClr val="FF0000"/>
                </a:solidFill>
                <a:latin typeface="Comic Sans MS" panose="030F0702030302020204" pitchFamily="66" charset="0"/>
              </a:rPr>
              <a:t>Z = 20</a:t>
            </a:r>
            <a:endParaRPr kumimoji="0" lang="cs-CZ" altLang="cs-CZ" sz="1400" b="1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49183" name="Text Box 31">
            <a:extLst>
              <a:ext uri="{FF2B5EF4-FFF2-40B4-BE49-F238E27FC236}">
                <a16:creationId xmlns:a16="http://schemas.microsoft.com/office/drawing/2014/main" id="{DA2BCF20-21DB-00F9-A8B1-1E7CC7DD87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6263" y="4937125"/>
            <a:ext cx="787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cs-CZ" sz="1400" b="1">
                <a:solidFill>
                  <a:srgbClr val="FF0000"/>
                </a:solidFill>
                <a:latin typeface="Comic Sans MS" panose="030F0702030302020204" pitchFamily="66" charset="0"/>
              </a:rPr>
              <a:t>Z = 28</a:t>
            </a:r>
            <a:endParaRPr kumimoji="0" lang="cs-CZ" altLang="cs-CZ" sz="1400" b="1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49184" name="Text Box 32">
            <a:extLst>
              <a:ext uri="{FF2B5EF4-FFF2-40B4-BE49-F238E27FC236}">
                <a16:creationId xmlns:a16="http://schemas.microsoft.com/office/drawing/2014/main" id="{35DFC362-D0A3-22CC-C388-C104A9C1E1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62200" y="3794125"/>
            <a:ext cx="787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cs-CZ" sz="1400" b="1">
                <a:solidFill>
                  <a:srgbClr val="FF0000"/>
                </a:solidFill>
                <a:latin typeface="Comic Sans MS" panose="030F0702030302020204" pitchFamily="66" charset="0"/>
              </a:rPr>
              <a:t>Z = 50</a:t>
            </a:r>
            <a:endParaRPr kumimoji="0" lang="cs-CZ" altLang="cs-CZ" sz="1400" b="1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49185" name="Text Box 33">
            <a:extLst>
              <a:ext uri="{FF2B5EF4-FFF2-40B4-BE49-F238E27FC236}">
                <a16:creationId xmlns:a16="http://schemas.microsoft.com/office/drawing/2014/main" id="{8D5E692F-0FB9-1FAD-8C33-EAD3FA0FD3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3000" y="2193925"/>
            <a:ext cx="787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cs-CZ" sz="1400" b="1">
                <a:solidFill>
                  <a:srgbClr val="FF0000"/>
                </a:solidFill>
                <a:latin typeface="Comic Sans MS" panose="030F0702030302020204" pitchFamily="66" charset="0"/>
              </a:rPr>
              <a:t>Z = 82</a:t>
            </a:r>
            <a:endParaRPr kumimoji="0" lang="cs-CZ" altLang="cs-CZ" sz="1400" b="1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49186" name="Text Box 34">
            <a:extLst>
              <a:ext uri="{FF2B5EF4-FFF2-40B4-BE49-F238E27FC236}">
                <a16:creationId xmlns:a16="http://schemas.microsoft.com/office/drawing/2014/main" id="{1878215D-B710-365A-B733-D80ED79C9B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79925" y="2514600"/>
            <a:ext cx="396875" cy="71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cs-CZ" sz="1400" b="1">
                <a:solidFill>
                  <a:srgbClr val="FF0000"/>
                </a:solidFill>
                <a:latin typeface="Comic Sans MS" panose="030F0702030302020204" pitchFamily="66" charset="0"/>
              </a:rPr>
              <a:t>N = 82</a:t>
            </a:r>
            <a:endParaRPr kumimoji="0" lang="cs-CZ" altLang="cs-CZ" sz="1400" b="1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49187" name="Text Box 35">
            <a:extLst>
              <a:ext uri="{FF2B5EF4-FFF2-40B4-BE49-F238E27FC236}">
                <a16:creationId xmlns:a16="http://schemas.microsoft.com/office/drawing/2014/main" id="{978951C3-26BF-83C1-C2E6-7F7E03936E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0" y="3352800"/>
            <a:ext cx="396875" cy="71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cs-CZ" sz="1400" b="1">
                <a:solidFill>
                  <a:srgbClr val="FF0000"/>
                </a:solidFill>
                <a:latin typeface="Comic Sans MS" panose="030F0702030302020204" pitchFamily="66" charset="0"/>
              </a:rPr>
              <a:t>N = 50</a:t>
            </a:r>
            <a:endParaRPr kumimoji="0" lang="cs-CZ" altLang="cs-CZ" sz="1400" b="1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49188" name="Text Box 36">
            <a:extLst>
              <a:ext uri="{FF2B5EF4-FFF2-40B4-BE49-F238E27FC236}">
                <a16:creationId xmlns:a16="http://schemas.microsoft.com/office/drawing/2014/main" id="{049DE77E-1109-D104-C7E2-EC7DC4EF24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400" y="4465638"/>
            <a:ext cx="396875" cy="71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cs-CZ" sz="1400" b="1">
                <a:solidFill>
                  <a:srgbClr val="FF0000"/>
                </a:solidFill>
                <a:latin typeface="Comic Sans MS" panose="030F0702030302020204" pitchFamily="66" charset="0"/>
              </a:rPr>
              <a:t>N = 20</a:t>
            </a:r>
            <a:endParaRPr kumimoji="0" lang="cs-CZ" altLang="cs-CZ" sz="1400" b="1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49189" name="Text Box 37">
            <a:extLst>
              <a:ext uri="{FF2B5EF4-FFF2-40B4-BE49-F238E27FC236}">
                <a16:creationId xmlns:a16="http://schemas.microsoft.com/office/drawing/2014/main" id="{CC7B74BA-073E-5881-5A9E-FC5C342E62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34200" y="1154113"/>
            <a:ext cx="396875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cs-CZ" sz="1400" b="1">
                <a:solidFill>
                  <a:srgbClr val="FF0000"/>
                </a:solidFill>
                <a:latin typeface="Comic Sans MS" panose="030F0702030302020204" pitchFamily="66" charset="0"/>
              </a:rPr>
              <a:t>N = 126</a:t>
            </a:r>
            <a:endParaRPr kumimoji="0" lang="cs-CZ" altLang="cs-CZ" sz="1400" b="1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49190" name="Text Box 38">
            <a:extLst>
              <a:ext uri="{FF2B5EF4-FFF2-40B4-BE49-F238E27FC236}">
                <a16:creationId xmlns:a16="http://schemas.microsoft.com/office/drawing/2014/main" id="{BA93579B-06A9-A4F3-6059-EA94F31255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04975" y="4267200"/>
            <a:ext cx="396875" cy="71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cs-CZ" sz="1400" b="1">
                <a:solidFill>
                  <a:srgbClr val="FF0000"/>
                </a:solidFill>
                <a:latin typeface="Comic Sans MS" panose="030F0702030302020204" pitchFamily="66" charset="0"/>
              </a:rPr>
              <a:t>N = 28</a:t>
            </a:r>
            <a:endParaRPr kumimoji="0" lang="cs-CZ" altLang="cs-CZ" sz="1400" b="1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49191" name="Text Box 39">
            <a:extLst>
              <a:ext uri="{FF2B5EF4-FFF2-40B4-BE49-F238E27FC236}">
                <a16:creationId xmlns:a16="http://schemas.microsoft.com/office/drawing/2014/main" id="{2A26DE58-24AA-C50D-327B-D02CD33A6D3B}"/>
              </a:ext>
            </a:extLst>
          </p:cNvPr>
          <p:cNvSpPr txBox="1">
            <a:spLocks noChangeArrowheads="1"/>
          </p:cNvSpPr>
          <p:nvPr/>
        </p:nvSpPr>
        <p:spPr bwMode="auto">
          <a:xfrm rot="2700000">
            <a:off x="3489325" y="5683250"/>
            <a:ext cx="793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cs-CZ" sz="1400" b="1">
                <a:solidFill>
                  <a:srgbClr val="FF0000"/>
                </a:solidFill>
                <a:latin typeface="Comic Sans MS" panose="030F0702030302020204" pitchFamily="66" charset="0"/>
              </a:rPr>
              <a:t>A = 80</a:t>
            </a:r>
            <a:endParaRPr kumimoji="0" lang="cs-CZ" altLang="cs-CZ" sz="1400" b="1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49192" name="Text Box 40">
            <a:extLst>
              <a:ext uri="{FF2B5EF4-FFF2-40B4-BE49-F238E27FC236}">
                <a16:creationId xmlns:a16="http://schemas.microsoft.com/office/drawing/2014/main" id="{20A5CABE-1CA1-BD4C-156D-36574B52B251}"/>
              </a:ext>
            </a:extLst>
          </p:cNvPr>
          <p:cNvSpPr txBox="1">
            <a:spLocks noChangeArrowheads="1"/>
          </p:cNvSpPr>
          <p:nvPr/>
        </p:nvSpPr>
        <p:spPr bwMode="auto">
          <a:xfrm rot="2700000">
            <a:off x="3794125" y="5491163"/>
            <a:ext cx="793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cs-CZ" sz="1400" b="1">
                <a:solidFill>
                  <a:srgbClr val="FF0000"/>
                </a:solidFill>
                <a:latin typeface="Comic Sans MS" panose="030F0702030302020204" pitchFamily="66" charset="0"/>
              </a:rPr>
              <a:t>A = 90</a:t>
            </a:r>
            <a:endParaRPr kumimoji="0" lang="cs-CZ" altLang="cs-CZ" sz="1400" b="1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49193" name="Text Box 41">
            <a:extLst>
              <a:ext uri="{FF2B5EF4-FFF2-40B4-BE49-F238E27FC236}">
                <a16:creationId xmlns:a16="http://schemas.microsoft.com/office/drawing/2014/main" id="{222A30FF-BA54-C4AF-4235-B4E247C19D3A}"/>
              </a:ext>
            </a:extLst>
          </p:cNvPr>
          <p:cNvSpPr txBox="1">
            <a:spLocks noChangeArrowheads="1"/>
          </p:cNvSpPr>
          <p:nvPr/>
        </p:nvSpPr>
        <p:spPr bwMode="auto">
          <a:xfrm rot="2700000">
            <a:off x="5340350" y="5022850"/>
            <a:ext cx="9017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cs-CZ" sz="1400" b="1">
                <a:solidFill>
                  <a:srgbClr val="FF0000"/>
                </a:solidFill>
                <a:latin typeface="Comic Sans MS" panose="030F0702030302020204" pitchFamily="66" charset="0"/>
              </a:rPr>
              <a:t>A = 130</a:t>
            </a:r>
            <a:endParaRPr kumimoji="0" lang="cs-CZ" altLang="cs-CZ" sz="1400" b="1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49194" name="Text Box 42">
            <a:extLst>
              <a:ext uri="{FF2B5EF4-FFF2-40B4-BE49-F238E27FC236}">
                <a16:creationId xmlns:a16="http://schemas.microsoft.com/office/drawing/2014/main" id="{355A000C-2F6D-3236-8610-853DF513F88D}"/>
              </a:ext>
            </a:extLst>
          </p:cNvPr>
          <p:cNvSpPr txBox="1">
            <a:spLocks noChangeArrowheads="1"/>
          </p:cNvSpPr>
          <p:nvPr/>
        </p:nvSpPr>
        <p:spPr bwMode="auto">
          <a:xfrm rot="2700000">
            <a:off x="5568950" y="4884738"/>
            <a:ext cx="9017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cs-CZ" sz="1400" b="1">
                <a:solidFill>
                  <a:srgbClr val="FF0000"/>
                </a:solidFill>
                <a:latin typeface="Comic Sans MS" panose="030F0702030302020204" pitchFamily="66" charset="0"/>
              </a:rPr>
              <a:t>A = 138</a:t>
            </a:r>
            <a:endParaRPr kumimoji="0" lang="cs-CZ" altLang="cs-CZ" sz="1400" b="1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49195" name="Text Box 43">
            <a:extLst>
              <a:ext uri="{FF2B5EF4-FFF2-40B4-BE49-F238E27FC236}">
                <a16:creationId xmlns:a16="http://schemas.microsoft.com/office/drawing/2014/main" id="{4A4DE3C9-620F-29FB-9D84-046620577AC2}"/>
              </a:ext>
            </a:extLst>
          </p:cNvPr>
          <p:cNvSpPr txBox="1">
            <a:spLocks noChangeArrowheads="1"/>
          </p:cNvSpPr>
          <p:nvPr/>
        </p:nvSpPr>
        <p:spPr bwMode="auto">
          <a:xfrm rot="2700000">
            <a:off x="8159750" y="3913188"/>
            <a:ext cx="9017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cs-CZ" sz="1400" b="1">
                <a:solidFill>
                  <a:srgbClr val="FF0000"/>
                </a:solidFill>
                <a:latin typeface="Comic Sans MS" panose="030F0702030302020204" pitchFamily="66" charset="0"/>
              </a:rPr>
              <a:t>A = 208</a:t>
            </a:r>
            <a:endParaRPr kumimoji="0" lang="cs-CZ" altLang="cs-CZ" sz="1400" b="1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49196" name="Text Box 44">
            <a:extLst>
              <a:ext uri="{FF2B5EF4-FFF2-40B4-BE49-F238E27FC236}">
                <a16:creationId xmlns:a16="http://schemas.microsoft.com/office/drawing/2014/main" id="{3A907D01-2022-8C58-82EE-D5C6826485B0}"/>
              </a:ext>
            </a:extLst>
          </p:cNvPr>
          <p:cNvSpPr txBox="1">
            <a:spLocks noChangeArrowheads="1"/>
          </p:cNvSpPr>
          <p:nvPr/>
        </p:nvSpPr>
        <p:spPr bwMode="auto">
          <a:xfrm rot="2700000">
            <a:off x="7702550" y="4079875"/>
            <a:ext cx="9017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cs-CZ" sz="1400" b="1">
                <a:solidFill>
                  <a:srgbClr val="FF0000"/>
                </a:solidFill>
                <a:latin typeface="Comic Sans MS" panose="030F0702030302020204" pitchFamily="66" charset="0"/>
              </a:rPr>
              <a:t>A = 195</a:t>
            </a:r>
            <a:endParaRPr kumimoji="0" lang="cs-CZ" altLang="cs-CZ" sz="1400" b="1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916525" name="Line 45">
            <a:extLst>
              <a:ext uri="{FF2B5EF4-FFF2-40B4-BE49-F238E27FC236}">
                <a16:creationId xmlns:a16="http://schemas.microsoft.com/office/drawing/2014/main" id="{66DB43E1-7E67-90EB-9CDF-9237BC136B9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124200" y="5029200"/>
            <a:ext cx="0" cy="304800"/>
          </a:xfrm>
          <a:prstGeom prst="line">
            <a:avLst/>
          </a:prstGeom>
          <a:noFill/>
          <a:ln w="38100">
            <a:solidFill>
              <a:srgbClr val="009900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9198" name="Text Box 110">
            <a:extLst>
              <a:ext uri="{FF2B5EF4-FFF2-40B4-BE49-F238E27FC236}">
                <a16:creationId xmlns:a16="http://schemas.microsoft.com/office/drawing/2014/main" id="{E0D62735-5FB7-A500-7F0D-53F19F6ED50C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-605631" y="4856956"/>
            <a:ext cx="19129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6" tIns="45719" rIns="91436" bIns="45719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de-DE" altLang="cs-CZ" sz="2000">
                <a:latin typeface="Comic Sans MS" panose="030F0702030302020204" pitchFamily="66" charset="0"/>
              </a:rPr>
              <a:t>proton number</a:t>
            </a:r>
            <a:endParaRPr kumimoji="0" lang="en-US" altLang="cs-CZ" sz="2000">
              <a:latin typeface="Comic Sans MS" panose="030F0702030302020204" pitchFamily="66" charset="0"/>
            </a:endParaRPr>
          </a:p>
        </p:txBody>
      </p:sp>
      <p:sp>
        <p:nvSpPr>
          <p:cNvPr id="49199" name="Text Box 111">
            <a:extLst>
              <a:ext uri="{FF2B5EF4-FFF2-40B4-BE49-F238E27FC236}">
                <a16:creationId xmlns:a16="http://schemas.microsoft.com/office/drawing/2014/main" id="{9A93829C-DB94-8CA9-4319-CCF1BE0265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29400" y="6308725"/>
            <a:ext cx="20478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6" tIns="45719" rIns="91436" bIns="45719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de-DE" altLang="cs-CZ" sz="2000">
                <a:latin typeface="Comic Sans MS" panose="030F0702030302020204" pitchFamily="66" charset="0"/>
              </a:rPr>
              <a:t>neutron number</a:t>
            </a:r>
            <a:endParaRPr kumimoji="0" lang="en-US" altLang="cs-CZ" sz="2000">
              <a:latin typeface="Comic Sans MS" panose="030F0702030302020204" pitchFamily="66" charset="0"/>
            </a:endParaRPr>
          </a:p>
        </p:txBody>
      </p:sp>
      <p:grpSp>
        <p:nvGrpSpPr>
          <p:cNvPr id="916665" name="Group 185">
            <a:extLst>
              <a:ext uri="{FF2B5EF4-FFF2-40B4-BE49-F238E27FC236}">
                <a16:creationId xmlns:a16="http://schemas.microsoft.com/office/drawing/2014/main" id="{83826777-16BA-B50C-ED16-EE0BF0793197}"/>
              </a:ext>
            </a:extLst>
          </p:cNvPr>
          <p:cNvGrpSpPr>
            <a:grpSpLocks/>
          </p:cNvGrpSpPr>
          <p:nvPr/>
        </p:nvGrpSpPr>
        <p:grpSpPr bwMode="auto">
          <a:xfrm>
            <a:off x="2819400" y="1965325"/>
            <a:ext cx="5791200" cy="3216275"/>
            <a:chOff x="1776" y="1238"/>
            <a:chExt cx="3648" cy="2026"/>
          </a:xfrm>
        </p:grpSpPr>
        <p:sp>
          <p:nvSpPr>
            <p:cNvPr id="49205" name="Line 175">
              <a:extLst>
                <a:ext uri="{FF2B5EF4-FFF2-40B4-BE49-F238E27FC236}">
                  <a16:creationId xmlns:a16="http://schemas.microsoft.com/office/drawing/2014/main" id="{2FBCE943-7440-848E-3440-893B6863F3A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776" y="3120"/>
              <a:ext cx="144" cy="144"/>
            </a:xfrm>
            <a:prstGeom prst="line">
              <a:avLst/>
            </a:prstGeom>
            <a:noFill/>
            <a:ln w="25400">
              <a:solidFill>
                <a:srgbClr val="0000CC"/>
              </a:solidFill>
              <a:round/>
              <a:headEnd/>
              <a:tailEnd type="stealth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49206" name="Line 176">
              <a:extLst>
                <a:ext uri="{FF2B5EF4-FFF2-40B4-BE49-F238E27FC236}">
                  <a16:creationId xmlns:a16="http://schemas.microsoft.com/office/drawing/2014/main" id="{64D1D591-14DE-B512-BA7A-872AF942E99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5280" y="1238"/>
              <a:ext cx="144" cy="144"/>
            </a:xfrm>
            <a:prstGeom prst="line">
              <a:avLst/>
            </a:prstGeom>
            <a:noFill/>
            <a:ln w="25400">
              <a:solidFill>
                <a:srgbClr val="0000CC"/>
              </a:solidFill>
              <a:round/>
              <a:headEnd/>
              <a:tailEnd type="stealth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49207" name="Line 177">
              <a:extLst>
                <a:ext uri="{FF2B5EF4-FFF2-40B4-BE49-F238E27FC236}">
                  <a16:creationId xmlns:a16="http://schemas.microsoft.com/office/drawing/2014/main" id="{7A017AFF-4542-D656-17B5-EA22F101F98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784" y="2582"/>
              <a:ext cx="144" cy="144"/>
            </a:xfrm>
            <a:prstGeom prst="line">
              <a:avLst/>
            </a:prstGeom>
            <a:noFill/>
            <a:ln w="25400">
              <a:solidFill>
                <a:srgbClr val="0000CC"/>
              </a:solidFill>
              <a:round/>
              <a:headEnd/>
              <a:tailEnd type="stealth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49208" name="Line 178">
              <a:extLst>
                <a:ext uri="{FF2B5EF4-FFF2-40B4-BE49-F238E27FC236}">
                  <a16:creationId xmlns:a16="http://schemas.microsoft.com/office/drawing/2014/main" id="{831F9C0B-1B86-07D2-17C3-0E68FB0B680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400" y="2774"/>
              <a:ext cx="144" cy="144"/>
            </a:xfrm>
            <a:prstGeom prst="line">
              <a:avLst/>
            </a:prstGeom>
            <a:noFill/>
            <a:ln w="25400">
              <a:solidFill>
                <a:srgbClr val="0000CC"/>
              </a:solidFill>
              <a:round/>
              <a:headEnd/>
              <a:tailEnd type="stealth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49209" name="Line 179">
              <a:extLst>
                <a:ext uri="{FF2B5EF4-FFF2-40B4-BE49-F238E27FC236}">
                  <a16:creationId xmlns:a16="http://schemas.microsoft.com/office/drawing/2014/main" id="{C13DA67D-00B2-DFDB-188C-B8C6153802D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5040" y="1334"/>
              <a:ext cx="144" cy="144"/>
            </a:xfrm>
            <a:prstGeom prst="line">
              <a:avLst/>
            </a:prstGeom>
            <a:noFill/>
            <a:ln w="25400">
              <a:solidFill>
                <a:srgbClr val="0000CC"/>
              </a:solidFill>
              <a:round/>
              <a:headEnd/>
              <a:tailEnd type="stealth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49210" name="Line 180">
              <a:extLst>
                <a:ext uri="{FF2B5EF4-FFF2-40B4-BE49-F238E27FC236}">
                  <a16:creationId xmlns:a16="http://schemas.microsoft.com/office/drawing/2014/main" id="{A02AAD59-30C1-729F-96E9-A098AC0EC33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704" y="1488"/>
              <a:ext cx="144" cy="144"/>
            </a:xfrm>
            <a:prstGeom prst="line">
              <a:avLst/>
            </a:prstGeom>
            <a:noFill/>
            <a:ln w="25400">
              <a:solidFill>
                <a:srgbClr val="0000CC"/>
              </a:solidFill>
              <a:round/>
              <a:headEnd/>
              <a:tailEnd type="stealth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49211" name="Line 181">
              <a:extLst>
                <a:ext uri="{FF2B5EF4-FFF2-40B4-BE49-F238E27FC236}">
                  <a16:creationId xmlns:a16="http://schemas.microsoft.com/office/drawing/2014/main" id="{D2BE6B9C-EF81-92FC-A12B-B324CC1599B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320" y="1670"/>
              <a:ext cx="144" cy="144"/>
            </a:xfrm>
            <a:prstGeom prst="line">
              <a:avLst/>
            </a:prstGeom>
            <a:noFill/>
            <a:ln w="25400">
              <a:solidFill>
                <a:srgbClr val="0000CC"/>
              </a:solidFill>
              <a:round/>
              <a:headEnd/>
              <a:tailEnd type="stealth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49212" name="Line 182">
              <a:extLst>
                <a:ext uri="{FF2B5EF4-FFF2-40B4-BE49-F238E27FC236}">
                  <a16:creationId xmlns:a16="http://schemas.microsoft.com/office/drawing/2014/main" id="{9DBA79EA-EF26-1C3F-65AA-C2A6B257BAE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176" y="1958"/>
              <a:ext cx="144" cy="144"/>
            </a:xfrm>
            <a:prstGeom prst="line">
              <a:avLst/>
            </a:prstGeom>
            <a:noFill/>
            <a:ln w="25400">
              <a:solidFill>
                <a:srgbClr val="0000CC"/>
              </a:solidFill>
              <a:round/>
              <a:headEnd/>
              <a:tailEnd type="stealth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49213" name="Line 183">
              <a:extLst>
                <a:ext uri="{FF2B5EF4-FFF2-40B4-BE49-F238E27FC236}">
                  <a16:creationId xmlns:a16="http://schemas.microsoft.com/office/drawing/2014/main" id="{FFB3F91B-66EF-834C-E730-DF818E567D9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792" y="2102"/>
              <a:ext cx="144" cy="144"/>
            </a:xfrm>
            <a:prstGeom prst="line">
              <a:avLst/>
            </a:prstGeom>
            <a:noFill/>
            <a:ln w="25400">
              <a:solidFill>
                <a:srgbClr val="0000CC"/>
              </a:solidFill>
              <a:round/>
              <a:headEnd/>
              <a:tailEnd type="stealth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49214" name="Line 184">
              <a:extLst>
                <a:ext uri="{FF2B5EF4-FFF2-40B4-BE49-F238E27FC236}">
                  <a16:creationId xmlns:a16="http://schemas.microsoft.com/office/drawing/2014/main" id="{117F9679-3F33-36EB-6849-28BF0FEF211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312" y="2246"/>
              <a:ext cx="144" cy="144"/>
            </a:xfrm>
            <a:prstGeom prst="line">
              <a:avLst/>
            </a:prstGeom>
            <a:noFill/>
            <a:ln w="25400">
              <a:solidFill>
                <a:srgbClr val="0000CC"/>
              </a:solidFill>
              <a:round/>
              <a:headEnd/>
              <a:tailEnd type="stealth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</p:grpSp>
      <p:grpSp>
        <p:nvGrpSpPr>
          <p:cNvPr id="916674" name="Group 194">
            <a:extLst>
              <a:ext uri="{FF2B5EF4-FFF2-40B4-BE49-F238E27FC236}">
                <a16:creationId xmlns:a16="http://schemas.microsoft.com/office/drawing/2014/main" id="{96197FA4-347A-D312-1B63-15A8F37E76F5}"/>
              </a:ext>
            </a:extLst>
          </p:cNvPr>
          <p:cNvGrpSpPr>
            <a:grpSpLocks/>
          </p:cNvGrpSpPr>
          <p:nvPr/>
        </p:nvGrpSpPr>
        <p:grpSpPr bwMode="auto">
          <a:xfrm>
            <a:off x="914400" y="914400"/>
            <a:ext cx="5257800" cy="3581400"/>
            <a:chOff x="576" y="576"/>
            <a:chExt cx="3312" cy="2256"/>
          </a:xfrm>
        </p:grpSpPr>
        <p:sp>
          <p:nvSpPr>
            <p:cNvPr id="49202" name="Line 191">
              <a:extLst>
                <a:ext uri="{FF2B5EF4-FFF2-40B4-BE49-F238E27FC236}">
                  <a16:creationId xmlns:a16="http://schemas.microsoft.com/office/drawing/2014/main" id="{92ECE036-7552-B8AD-FAD3-6EB9CE0D73E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120" y="576"/>
              <a:ext cx="768" cy="864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49203" name="Line 192">
              <a:extLst>
                <a:ext uri="{FF2B5EF4-FFF2-40B4-BE49-F238E27FC236}">
                  <a16:creationId xmlns:a16="http://schemas.microsoft.com/office/drawing/2014/main" id="{80F9A19B-C669-3414-728C-30FD5480ACB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28" y="1296"/>
              <a:ext cx="816" cy="864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49204" name="Line 193">
              <a:extLst>
                <a:ext uri="{FF2B5EF4-FFF2-40B4-BE49-F238E27FC236}">
                  <a16:creationId xmlns:a16="http://schemas.microsoft.com/office/drawing/2014/main" id="{6337581D-626F-BE3A-047E-B20D0904C44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6" y="1824"/>
              <a:ext cx="1056" cy="1008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6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16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6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16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6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916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6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16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6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16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6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16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6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916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" presetClass="entr" presetSubtype="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6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9166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9166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38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6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916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4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6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Zástupný symbol pro datum 4">
            <a:extLst>
              <a:ext uri="{FF2B5EF4-FFF2-40B4-BE49-F238E27FC236}">
                <a16:creationId xmlns:a16="http://schemas.microsoft.com/office/drawing/2014/main" id="{A27D8372-68B0-DF01-8F76-257CD1384E89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cs-CZ" sz="1400">
                <a:solidFill>
                  <a:srgbClr val="0033CC"/>
                </a:solidFill>
                <a:latin typeface="Comic Sans MS" panose="030F0702030302020204" pitchFamily="66" charset="0"/>
              </a:rPr>
              <a:t>ÚČJF MFF / Hejnice, 10.4.2026</a:t>
            </a:r>
            <a:endParaRPr kumimoji="0" lang="en-CA" altLang="cs-CZ" sz="1400">
              <a:solidFill>
                <a:srgbClr val="0033CC"/>
              </a:solidFill>
              <a:latin typeface="Comic Sans MS" panose="030F0702030302020204" pitchFamily="66" charset="0"/>
            </a:endParaRPr>
          </a:p>
        </p:txBody>
      </p:sp>
      <p:sp>
        <p:nvSpPr>
          <p:cNvPr id="52227" name="Rectangle 2">
            <a:extLst>
              <a:ext uri="{FF2B5EF4-FFF2-40B4-BE49-F238E27FC236}">
                <a16:creationId xmlns:a16="http://schemas.microsoft.com/office/drawing/2014/main" id="{297749B5-3AB3-1960-8576-153BA9858D5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cs-CZ">
                <a:latin typeface="Comic Sans MS" panose="030F0702030302020204" pitchFamily="66" charset="0"/>
              </a:rPr>
              <a:t>r-process</a:t>
            </a:r>
            <a:endParaRPr lang="cs-CZ" altLang="cs-CZ">
              <a:latin typeface="Comic Sans MS" panose="030F0702030302020204" pitchFamily="66" charset="0"/>
            </a:endParaRPr>
          </a:p>
        </p:txBody>
      </p:sp>
      <p:sp>
        <p:nvSpPr>
          <p:cNvPr id="52228" name="Rectangle 3">
            <a:extLst>
              <a:ext uri="{FF2B5EF4-FFF2-40B4-BE49-F238E27FC236}">
                <a16:creationId xmlns:a16="http://schemas.microsoft.com/office/drawing/2014/main" id="{91076485-7CF5-B25B-AD38-3C2B6436D139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685800"/>
            <a:ext cx="8458200" cy="2209800"/>
          </a:xfrm>
        </p:spPr>
        <p:txBody>
          <a:bodyPr/>
          <a:lstStyle/>
          <a:p>
            <a:r>
              <a:rPr lang="en-US" altLang="cs-CZ" sz="2000">
                <a:latin typeface="Comic Sans MS" panose="030F0702030302020204" pitchFamily="66" charset="0"/>
              </a:rPr>
              <a:t>Almost whole second half of nuclei heavier than Fe originates from </a:t>
            </a:r>
            <a:r>
              <a:rPr lang="cs-CZ" altLang="cs-CZ" sz="2000">
                <a:latin typeface="Comic Sans MS" panose="030F0702030302020204" pitchFamily="66" charset="0"/>
              </a:rPr>
              <a:t>r-proces</a:t>
            </a:r>
            <a:r>
              <a:rPr lang="en-US" altLang="cs-CZ" sz="2000">
                <a:latin typeface="Comic Sans MS" panose="030F0702030302020204" pitchFamily="66" charset="0"/>
              </a:rPr>
              <a:t>s</a:t>
            </a:r>
            <a:r>
              <a:rPr lang="cs-CZ" altLang="cs-CZ" sz="2000">
                <a:latin typeface="Comic Sans MS" panose="030F0702030302020204" pitchFamily="66" charset="0"/>
              </a:rPr>
              <a:t> (</a:t>
            </a:r>
            <a:r>
              <a:rPr lang="en-US" altLang="cs-CZ" sz="2000">
                <a:latin typeface="Comic Sans MS" panose="030F0702030302020204" pitchFamily="66" charset="0"/>
              </a:rPr>
              <a:t>including nuclei heavier than</a:t>
            </a:r>
            <a:r>
              <a:rPr lang="cs-CZ" altLang="cs-CZ" sz="2000">
                <a:latin typeface="Comic Sans MS" panose="030F0702030302020204" pitchFamily="66" charset="0"/>
              </a:rPr>
              <a:t> Pb - Th a U)</a:t>
            </a:r>
            <a:endParaRPr lang="en-US" altLang="cs-CZ" sz="2000">
              <a:latin typeface="Comic Sans MS" panose="030F0702030302020204" pitchFamily="66" charset="0"/>
            </a:endParaRPr>
          </a:p>
          <a:p>
            <a:r>
              <a:rPr lang="cs-CZ" altLang="cs-CZ" sz="2000">
                <a:latin typeface="Comic Sans MS" panose="030F0702030302020204" pitchFamily="66" charset="0"/>
              </a:rPr>
              <a:t>Neutron magic</a:t>
            </a:r>
            <a:r>
              <a:rPr lang="en-US" altLang="cs-CZ" sz="2000">
                <a:latin typeface="Comic Sans MS" panose="030F0702030302020204" pitchFamily="66" charset="0"/>
              </a:rPr>
              <a:t> numbers reached for smaller values of</a:t>
            </a:r>
            <a:r>
              <a:rPr lang="cs-CZ" altLang="cs-CZ" sz="2000">
                <a:latin typeface="Comic Sans MS" panose="030F0702030302020204" pitchFamily="66" charset="0"/>
              </a:rPr>
              <a:t> Z</a:t>
            </a:r>
          </a:p>
          <a:p>
            <a:r>
              <a:rPr lang="en-US" altLang="cs-CZ" sz="2000">
                <a:latin typeface="Comic Sans MS" panose="030F0702030302020204" pitchFamily="66" charset="0"/>
              </a:rPr>
              <a:t>After “switching-off”</a:t>
            </a:r>
            <a:r>
              <a:rPr lang="cs-CZ" altLang="cs-CZ" sz="2000">
                <a:latin typeface="Comic Sans MS" panose="030F0702030302020204" pitchFamily="66" charset="0"/>
              </a:rPr>
              <a:t> n</a:t>
            </a:r>
            <a:r>
              <a:rPr lang="en-US" altLang="cs-CZ" sz="2000">
                <a:latin typeface="Comic Sans MS" panose="030F0702030302020204" pitchFamily="66" charset="0"/>
              </a:rPr>
              <a:t> flux the nuclei decay via </a:t>
            </a:r>
            <a:r>
              <a:rPr lang="cs-CZ" altLang="cs-CZ" sz="2000">
                <a:latin typeface="Symbol" panose="05050102010706020507" pitchFamily="18" charset="2"/>
              </a:rPr>
              <a:t>b</a:t>
            </a:r>
            <a:r>
              <a:rPr lang="cs-CZ" altLang="cs-CZ" sz="2000">
                <a:latin typeface="Comic Sans MS" panose="030F0702030302020204" pitchFamily="66" charset="0"/>
              </a:rPr>
              <a:t>-</a:t>
            </a:r>
            <a:r>
              <a:rPr lang="en-US" altLang="cs-CZ" sz="2000">
                <a:latin typeface="Comic Sans MS" panose="030F0702030302020204" pitchFamily="66" charset="0"/>
              </a:rPr>
              <a:t>decay</a:t>
            </a:r>
            <a:r>
              <a:rPr lang="cs-CZ" altLang="cs-CZ" sz="2000">
                <a:latin typeface="Comic Sans MS" panose="030F0702030302020204" pitchFamily="66" charset="0"/>
              </a:rPr>
              <a:t> </a:t>
            </a:r>
            <a:r>
              <a:rPr lang="en-US" altLang="cs-CZ" sz="2000">
                <a:latin typeface="Comic Sans MS" panose="030F0702030302020204" pitchFamily="66" charset="0"/>
              </a:rPr>
              <a:t>toward line of stability</a:t>
            </a:r>
            <a:endParaRPr lang="cs-CZ" altLang="cs-CZ" sz="2000">
              <a:latin typeface="Comic Sans MS" panose="030F0702030302020204" pitchFamily="66" charset="0"/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en-US" altLang="cs-CZ" sz="2000">
                <a:latin typeface="Comic Sans MS" panose="030F0702030302020204" pitchFamily="66" charset="0"/>
              </a:rPr>
              <a:t>	</a:t>
            </a:r>
            <a:r>
              <a:rPr lang="en-US" altLang="cs-CZ" sz="2000">
                <a:latin typeface="Comic Sans MS" panose="030F0702030302020204" pitchFamily="66" charset="0"/>
                <a:sym typeface="Symbol" panose="05050102010706020507" pitchFamily="18" charset="2"/>
              </a:rPr>
              <a:t></a:t>
            </a:r>
            <a:r>
              <a:rPr lang="en-US" altLang="cs-CZ" sz="2000">
                <a:latin typeface="Comic Sans MS" panose="030F0702030302020204" pitchFamily="66" charset="0"/>
              </a:rPr>
              <a:t> maximums shifted with respect to those from s-process appear</a:t>
            </a:r>
            <a:endParaRPr lang="cs-CZ" altLang="cs-CZ" sz="2000">
              <a:latin typeface="Comic Sans MS" panose="030F0702030302020204" pitchFamily="66" charset="0"/>
            </a:endParaRPr>
          </a:p>
        </p:txBody>
      </p:sp>
      <p:sp>
        <p:nvSpPr>
          <p:cNvPr id="52229" name="Rectangle 4">
            <a:extLst>
              <a:ext uri="{FF2B5EF4-FFF2-40B4-BE49-F238E27FC236}">
                <a16:creationId xmlns:a16="http://schemas.microsoft.com/office/drawing/2014/main" id="{97E7A9BC-6F21-7C49-3C5A-C18E70CFE5F3}"/>
              </a:ext>
            </a:extLst>
          </p:cNvPr>
          <p:cNvSpPr>
            <a:spLocks noGrp="1" noChangeArrowheads="1"/>
          </p:cNvSpPr>
          <p:nvPr>
            <p:ph type="body" sz="half" idx="2"/>
          </p:nvPr>
        </p:nvSpPr>
        <p:spPr>
          <a:xfrm>
            <a:off x="457200" y="3505200"/>
            <a:ext cx="3429000" cy="2438400"/>
          </a:xfrm>
        </p:spPr>
        <p:txBody>
          <a:bodyPr/>
          <a:lstStyle/>
          <a:p>
            <a:r>
              <a:rPr lang="en-US" altLang="cs-CZ" sz="2000" dirty="0">
                <a:latin typeface="Comic Sans MS" panose="030F0702030302020204" pitchFamily="66" charset="0"/>
              </a:rPr>
              <a:t>Huge</a:t>
            </a:r>
            <a:r>
              <a:rPr lang="cs-CZ" altLang="cs-CZ" sz="2000" dirty="0">
                <a:latin typeface="Comic Sans MS" panose="030F0702030302020204" pitchFamily="66" charset="0"/>
              </a:rPr>
              <a:t> n </a:t>
            </a:r>
            <a:r>
              <a:rPr lang="en-US" altLang="cs-CZ" sz="2000" dirty="0">
                <a:latin typeface="Comic Sans MS" panose="030F0702030302020204" pitchFamily="66" charset="0"/>
              </a:rPr>
              <a:t>flux (10</a:t>
            </a:r>
            <a:r>
              <a:rPr lang="en-US" altLang="cs-CZ" sz="2000" baseline="30000" dirty="0">
                <a:latin typeface="Comic Sans MS" panose="030F0702030302020204" pitchFamily="66" charset="0"/>
              </a:rPr>
              <a:t>20</a:t>
            </a:r>
            <a:r>
              <a:rPr lang="en-US" altLang="cs-CZ" sz="2000" dirty="0">
                <a:latin typeface="Comic Sans MS" panose="030F0702030302020204" pitchFamily="66" charset="0"/>
              </a:rPr>
              <a:t> n/cm</a:t>
            </a:r>
            <a:r>
              <a:rPr lang="en-US" altLang="cs-CZ" sz="2000" baseline="30000" dirty="0">
                <a:latin typeface="Comic Sans MS" panose="030F0702030302020204" pitchFamily="66" charset="0"/>
              </a:rPr>
              <a:t>3</a:t>
            </a:r>
            <a:r>
              <a:rPr lang="cs-CZ" altLang="cs-CZ" sz="2000" dirty="0">
                <a:latin typeface="Comic Sans MS" panose="030F0702030302020204" pitchFamily="66" charset="0"/>
              </a:rPr>
              <a:t>) a</a:t>
            </a:r>
            <a:r>
              <a:rPr lang="en-US" altLang="cs-CZ" sz="2000" dirty="0" err="1">
                <a:latin typeface="Comic Sans MS" panose="030F0702030302020204" pitchFamily="66" charset="0"/>
              </a:rPr>
              <a:t>nd</a:t>
            </a:r>
            <a:r>
              <a:rPr lang="en-US" altLang="cs-CZ" sz="2000" dirty="0">
                <a:latin typeface="Comic Sans MS" panose="030F0702030302020204" pitchFamily="66" charset="0"/>
              </a:rPr>
              <a:t> short duration</a:t>
            </a:r>
            <a:r>
              <a:rPr lang="cs-CZ" altLang="cs-CZ" sz="2000" dirty="0">
                <a:latin typeface="Comic Sans MS" panose="030F0702030302020204" pitchFamily="66" charset="0"/>
              </a:rPr>
              <a:t> </a:t>
            </a:r>
            <a:r>
              <a:rPr lang="en-US" altLang="cs-CZ" sz="2000" dirty="0">
                <a:latin typeface="Comic Sans MS" panose="030F0702030302020204" pitchFamily="66" charset="0"/>
              </a:rPr>
              <a:t>(almost surely t &lt; 10s)</a:t>
            </a:r>
          </a:p>
          <a:p>
            <a:endParaRPr lang="en-US" altLang="cs-CZ" sz="2000" dirty="0">
              <a:latin typeface="Comic Sans MS" panose="030F0702030302020204" pitchFamily="66" charset="0"/>
            </a:endParaRPr>
          </a:p>
          <a:p>
            <a:endParaRPr lang="en-US" altLang="cs-CZ" sz="2000" dirty="0">
              <a:latin typeface="Comic Sans MS" panose="030F0702030302020204" pitchFamily="66" charset="0"/>
            </a:endParaRPr>
          </a:p>
          <a:p>
            <a:r>
              <a:rPr lang="en-US" altLang="cs-CZ" sz="2000" b="1" dirty="0">
                <a:latin typeface="Comic Sans MS" panose="030F0702030302020204" pitchFamily="66" charset="0"/>
              </a:rPr>
              <a:t>Where does the process take place</a:t>
            </a:r>
            <a:r>
              <a:rPr lang="cs-CZ" altLang="cs-CZ" sz="2000" b="1" dirty="0">
                <a:latin typeface="Comic Sans MS" panose="030F0702030302020204" pitchFamily="66" charset="0"/>
              </a:rPr>
              <a:t>?</a:t>
            </a:r>
            <a:endParaRPr lang="cs-CZ" altLang="cs-CZ" sz="2000" dirty="0">
              <a:latin typeface="Comic Sans MS" panose="030F0702030302020204" pitchFamily="66" charset="0"/>
            </a:endParaRPr>
          </a:p>
        </p:txBody>
      </p:sp>
      <p:pic>
        <p:nvPicPr>
          <p:cNvPr id="52230" name="Picture 6">
            <a:extLst>
              <a:ext uri="{FF2B5EF4-FFF2-40B4-BE49-F238E27FC236}">
                <a16:creationId xmlns:a16="http://schemas.microsoft.com/office/drawing/2014/main" id="{FE3B7CF8-FBB3-EBD4-452B-472B1224E9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2895600"/>
            <a:ext cx="5105400" cy="337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Zástupný symbol pro datum 4">
            <a:extLst>
              <a:ext uri="{FF2B5EF4-FFF2-40B4-BE49-F238E27FC236}">
                <a16:creationId xmlns:a16="http://schemas.microsoft.com/office/drawing/2014/main" id="{9E73BB62-972C-147A-950D-B9F8220D0171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cs-CZ" sz="1400">
                <a:solidFill>
                  <a:srgbClr val="0033CC"/>
                </a:solidFill>
                <a:latin typeface="Comic Sans MS" panose="030F0702030302020204" pitchFamily="66" charset="0"/>
              </a:rPr>
              <a:t>ÚČJF MFF / Hejnice, 10.4.2026</a:t>
            </a:r>
            <a:endParaRPr kumimoji="0" lang="en-CA" altLang="cs-CZ" sz="1400">
              <a:solidFill>
                <a:srgbClr val="0033CC"/>
              </a:solidFill>
              <a:latin typeface="Comic Sans MS" panose="030F0702030302020204" pitchFamily="66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5359AFBB-7871-37B0-2C10-87DCDC03F60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24695" rIns="0" bIns="0" anchor="ctr"/>
          <a:lstStyle/>
          <a:p>
            <a:pPr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cs-CZ">
                <a:latin typeface="Comic Sans MS" panose="030F0702030302020204" pitchFamily="66" charset="0"/>
              </a:rPr>
              <a:t>Isotopes in the solar system</a:t>
            </a:r>
          </a:p>
        </p:txBody>
      </p:sp>
      <p:sp>
        <p:nvSpPr>
          <p:cNvPr id="11268" name="Rectangle 4">
            <a:extLst>
              <a:ext uri="{FF2B5EF4-FFF2-40B4-BE49-F238E27FC236}">
                <a16:creationId xmlns:a16="http://schemas.microsoft.com/office/drawing/2014/main" id="{68F63DED-557E-3A02-6A3E-1D7263496D9F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838200"/>
            <a:ext cx="3276600" cy="3352800"/>
          </a:xfrm>
        </p:spPr>
        <p:txBody>
          <a:bodyPr/>
          <a:lstStyle/>
          <a:p>
            <a:r>
              <a:rPr kumimoji="0" lang="en-US" altLang="cs-CZ" sz="2000">
                <a:solidFill>
                  <a:srgbClr val="000000"/>
                </a:solidFill>
                <a:latin typeface="Comic Sans MS" panose="030F0702030302020204" pitchFamily="66" charset="0"/>
              </a:rPr>
              <a:t>Where do we know the abundance from</a:t>
            </a:r>
            <a:r>
              <a:rPr kumimoji="0" lang="cs-CZ" altLang="cs-CZ" sz="2000">
                <a:solidFill>
                  <a:srgbClr val="000000"/>
                </a:solidFill>
                <a:latin typeface="Comic Sans MS" panose="030F0702030302020204" pitchFamily="66" charset="0"/>
              </a:rPr>
              <a:t>?</a:t>
            </a:r>
          </a:p>
          <a:p>
            <a:endParaRPr kumimoji="0" lang="en-US" altLang="cs-CZ" sz="200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endParaRPr kumimoji="0" lang="cs-CZ" altLang="cs-CZ" sz="200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r>
              <a:rPr kumimoji="0" lang="en-US" altLang="cs-CZ" sz="2000">
                <a:solidFill>
                  <a:srgbClr val="000000"/>
                </a:solidFill>
                <a:latin typeface="Comic Sans MS" panose="030F0702030302020204" pitchFamily="66" charset="0"/>
              </a:rPr>
              <a:t>Is abundance the same around the Universe</a:t>
            </a:r>
            <a:r>
              <a:rPr kumimoji="0" lang="cs-CZ" altLang="cs-CZ" sz="2000">
                <a:solidFill>
                  <a:srgbClr val="000000"/>
                </a:solidFill>
                <a:latin typeface="Comic Sans MS" panose="030F0702030302020204" pitchFamily="66" charset="0"/>
              </a:rPr>
              <a:t>?</a:t>
            </a:r>
          </a:p>
          <a:p>
            <a:r>
              <a:rPr kumimoji="0" lang="en-US" altLang="cs-CZ" sz="2000">
                <a:solidFill>
                  <a:srgbClr val="000000"/>
                </a:solidFill>
                <a:latin typeface="Comic Sans MS" panose="030F0702030302020204" pitchFamily="66" charset="0"/>
              </a:rPr>
              <a:t>If not – is the solar system typical</a:t>
            </a:r>
            <a:r>
              <a:rPr kumimoji="0" lang="cs-CZ" altLang="cs-CZ" sz="2000">
                <a:solidFill>
                  <a:srgbClr val="000000"/>
                </a:solidFill>
                <a:latin typeface="Comic Sans MS" panose="030F0702030302020204" pitchFamily="66" charset="0"/>
              </a:rPr>
              <a:t>?</a:t>
            </a:r>
          </a:p>
        </p:txBody>
      </p:sp>
      <p:sp>
        <p:nvSpPr>
          <p:cNvPr id="11269" name="Rectangle 5">
            <a:extLst>
              <a:ext uri="{FF2B5EF4-FFF2-40B4-BE49-F238E27FC236}">
                <a16:creationId xmlns:a16="http://schemas.microsoft.com/office/drawing/2014/main" id="{BBDEF623-DC92-D6E9-A613-B4D7E13DE6DF}"/>
              </a:ext>
            </a:extLst>
          </p:cNvPr>
          <p:cNvSpPr>
            <a:spLocks noGrp="1" noChangeArrowheads="1"/>
          </p:cNvSpPr>
          <p:nvPr>
            <p:ph type="body" sz="half" idx="2"/>
          </p:nvPr>
        </p:nvSpPr>
        <p:spPr>
          <a:xfrm>
            <a:off x="457200" y="5181600"/>
            <a:ext cx="7620000" cy="1219200"/>
          </a:xfrm>
        </p:spPr>
        <p:txBody>
          <a:bodyPr/>
          <a:lstStyle/>
          <a:p>
            <a:r>
              <a:rPr kumimoji="0" lang="en-US" altLang="cs-CZ" sz="2000" dirty="0">
                <a:solidFill>
                  <a:srgbClr val="000000"/>
                </a:solidFill>
                <a:latin typeface="Comic Sans MS" panose="030F0702030302020204" pitchFamily="66" charset="0"/>
              </a:rPr>
              <a:t>Where do the elements come from and how</a:t>
            </a:r>
            <a:r>
              <a:rPr kumimoji="0" lang="cs-CZ" altLang="cs-CZ" sz="2000" dirty="0">
                <a:solidFill>
                  <a:srgbClr val="000000"/>
                </a:solidFill>
                <a:latin typeface="Comic Sans MS" panose="030F0702030302020204" pitchFamily="66" charset="0"/>
              </a:rPr>
              <a:t>?</a:t>
            </a:r>
          </a:p>
          <a:p>
            <a:r>
              <a:rPr kumimoji="0" lang="en-US" altLang="cs-CZ" sz="2000" dirty="0">
                <a:solidFill>
                  <a:srgbClr val="000000"/>
                </a:solidFill>
                <a:latin typeface="Comic Sans MS" panose="030F0702030302020204" pitchFamily="66" charset="0"/>
              </a:rPr>
              <a:t>Why do we observe structures in the abundance?</a:t>
            </a:r>
            <a:endParaRPr kumimoji="0" lang="cs-CZ" altLang="cs-CZ" sz="2000" dirty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r>
              <a:rPr kumimoji="0" lang="en-US" sz="2000" b="1" dirty="0">
                <a:solidFill>
                  <a:srgbClr val="000000"/>
                </a:solidFill>
                <a:latin typeface="Comic Sans MS" panose="030F0702030302020204" pitchFamily="66" charset="0"/>
              </a:rPr>
              <a:t>Only nuclei beyond Fe region (A&gt;60) </a:t>
            </a:r>
            <a:r>
              <a:rPr kumimoji="0" lang="cs-CZ" sz="2000" b="1" dirty="0" err="1">
                <a:solidFill>
                  <a:srgbClr val="000000"/>
                </a:solidFill>
                <a:latin typeface="Comic Sans MS" panose="030F0702030302020204" pitchFamily="66" charset="0"/>
              </a:rPr>
              <a:t>touched</a:t>
            </a:r>
            <a:r>
              <a:rPr kumimoji="0" lang="en-US" sz="2000" b="1" dirty="0">
                <a:solidFill>
                  <a:srgbClr val="000000"/>
                </a:solidFill>
                <a:latin typeface="Comic Sans MS" panose="030F0702030302020204" pitchFamily="66" charset="0"/>
              </a:rPr>
              <a:t> in de</a:t>
            </a:r>
            <a:r>
              <a:rPr kumimoji="0" lang="cs-CZ" sz="2000" b="1" dirty="0">
                <a:solidFill>
                  <a:srgbClr val="000000"/>
                </a:solidFill>
                <a:latin typeface="Comic Sans MS" panose="030F0702030302020204" pitchFamily="66" charset="0"/>
              </a:rPr>
              <a:t>t</a:t>
            </a:r>
            <a:r>
              <a:rPr kumimoji="0" lang="en-US" sz="2000" b="1" dirty="0">
                <a:solidFill>
                  <a:srgbClr val="000000"/>
                </a:solidFill>
                <a:latin typeface="Comic Sans MS" panose="030F0702030302020204" pitchFamily="66" charset="0"/>
              </a:rPr>
              <a:t>ail</a:t>
            </a:r>
          </a:p>
          <a:p>
            <a:pPr marL="0" indent="0">
              <a:buNone/>
            </a:pPr>
            <a:endParaRPr kumimoji="0" lang="en-US" altLang="cs-CZ" sz="2000" dirty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pPr>
              <a:buFont typeface="Wingdings" panose="05000000000000000000" pitchFamily="2" charset="2"/>
              <a:buNone/>
            </a:pPr>
            <a:endParaRPr kumimoji="0" lang="cs-CZ" altLang="cs-CZ" sz="2000" dirty="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11270" name="Text Box 6">
            <a:extLst>
              <a:ext uri="{FF2B5EF4-FFF2-40B4-BE49-F238E27FC236}">
                <a16:creationId xmlns:a16="http://schemas.microsoft.com/office/drawing/2014/main" id="{5ABF874B-4916-CA61-3991-7D2A2F100B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10200" y="1279525"/>
            <a:ext cx="3021013" cy="34607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60876" rIns="90000" bIns="45000"/>
          <a:lstStyle>
            <a:lvl1pPr defTabSz="457200"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45720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457200">
              <a:spcBef>
                <a:spcPct val="20000"/>
              </a:spcBef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457200">
              <a:spcBef>
                <a:spcPct val="20000"/>
              </a:spcBef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457200">
              <a:spcBef>
                <a:spcPct val="20000"/>
              </a:spcBef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93000"/>
              </a:lnSpc>
              <a:spcBef>
                <a:spcPct val="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kumimoji="0" lang="en-US" altLang="cs-CZ" sz="1800">
                <a:solidFill>
                  <a:srgbClr val="000000"/>
                </a:solidFill>
                <a:latin typeface="Comic Sans MS" panose="030F0702030302020204" pitchFamily="66" charset="0"/>
              </a:rPr>
              <a:t>Anders a Grevesse, 1989</a:t>
            </a:r>
          </a:p>
        </p:txBody>
      </p:sp>
      <p:pic>
        <p:nvPicPr>
          <p:cNvPr id="11271" name="Picture 7">
            <a:extLst>
              <a:ext uri="{FF2B5EF4-FFF2-40B4-BE49-F238E27FC236}">
                <a16:creationId xmlns:a16="http://schemas.microsoft.com/office/drawing/2014/main" id="{9F65DED1-2872-9259-679D-28C05963ED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838200"/>
            <a:ext cx="5257800" cy="406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Zástupný symbol pro datum 4">
            <a:extLst>
              <a:ext uri="{FF2B5EF4-FFF2-40B4-BE49-F238E27FC236}">
                <a16:creationId xmlns:a16="http://schemas.microsoft.com/office/drawing/2014/main" id="{E164F323-BE67-EEEF-A60C-49CCC27480B0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cs-CZ" sz="1400">
                <a:solidFill>
                  <a:srgbClr val="0033CC"/>
                </a:solidFill>
                <a:latin typeface="Comic Sans MS" panose="030F0702030302020204" pitchFamily="66" charset="0"/>
              </a:rPr>
              <a:t>ÚČJF MFF / Hejnice, 10.4.2026</a:t>
            </a:r>
            <a:endParaRPr kumimoji="0" lang="en-CA" altLang="cs-CZ" sz="1400">
              <a:solidFill>
                <a:srgbClr val="0033CC"/>
              </a:solidFill>
              <a:latin typeface="Comic Sans MS" panose="030F0702030302020204" pitchFamily="66" charset="0"/>
            </a:endParaRPr>
          </a:p>
        </p:txBody>
      </p:sp>
      <p:sp>
        <p:nvSpPr>
          <p:cNvPr id="53251" name="Rectangle 2">
            <a:extLst>
              <a:ext uri="{FF2B5EF4-FFF2-40B4-BE49-F238E27FC236}">
                <a16:creationId xmlns:a16="http://schemas.microsoft.com/office/drawing/2014/main" id="{980E3BFE-21AE-C0EB-375A-2D38E3B3461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>
                <a:latin typeface="Comic Sans MS" panose="030F0702030302020204" pitchFamily="66" charset="0"/>
              </a:rPr>
              <a:t>r-proces</a:t>
            </a:r>
            <a:r>
              <a:rPr lang="en-US" altLang="cs-CZ">
                <a:latin typeface="Comic Sans MS" panose="030F0702030302020204" pitchFamily="66" charset="0"/>
              </a:rPr>
              <a:t>s</a:t>
            </a:r>
            <a:endParaRPr lang="cs-CZ" altLang="cs-CZ"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3252" name="Rectangle 3">
                <a:extLst>
                  <a:ext uri="{FF2B5EF4-FFF2-40B4-BE49-F238E27FC236}">
                    <a16:creationId xmlns:a16="http://schemas.microsoft.com/office/drawing/2014/main" id="{6C354485-F5BF-19C6-6D14-A5447BA5E6D2}"/>
                  </a:ext>
                </a:extLst>
              </p:cNvPr>
              <p:cNvSpPr>
                <a:spLocks noGrp="1" noChangeArrowheads="1"/>
              </p:cNvSpPr>
              <p:nvPr>
                <p:ph type="body" sz="half" idx="1"/>
              </p:nvPr>
            </p:nvSpPr>
            <p:spPr>
              <a:xfrm>
                <a:off x="381000" y="762000"/>
                <a:ext cx="8763000" cy="2743200"/>
              </a:xfrm>
            </p:spPr>
            <p:txBody>
              <a:bodyPr/>
              <a:lstStyle/>
              <a:p>
                <a:r>
                  <a:rPr lang="en-US" altLang="cs-CZ" sz="2000" dirty="0">
                    <a:latin typeface="Comic Sans MS" panose="030F0702030302020204" pitchFamily="66" charset="0"/>
                  </a:rPr>
                  <a:t>The only “direct” observation </a:t>
                </a:r>
                <a:r>
                  <a:rPr lang="cs-CZ" altLang="cs-CZ" sz="2000" dirty="0">
                    <a:latin typeface="Comic Sans MS" panose="030F0702030302020204" pitchFamily="66" charset="0"/>
                  </a:rPr>
                  <a:t>–</a:t>
                </a:r>
                <a:r>
                  <a:rPr lang="en-US" altLang="cs-CZ" sz="2000" dirty="0">
                    <a:latin typeface="Comic Sans MS" panose="030F0702030302020204" pitchFamily="66" charset="0"/>
                  </a:rPr>
                  <a:t> </a:t>
                </a:r>
                <a:r>
                  <a:rPr lang="cs-CZ" altLang="cs-CZ" sz="2000" dirty="0">
                    <a:latin typeface="Comic Sans MS" panose="030F0702030302020204" pitchFamily="66" charset="0"/>
                  </a:rPr>
                  <a:t>GW170817/</a:t>
                </a:r>
                <a:r>
                  <a:rPr lang="en-US" altLang="cs-CZ" sz="2000" dirty="0">
                    <a:latin typeface="Comic Sans MS" panose="030F0702030302020204" pitchFamily="66" charset="0"/>
                  </a:rPr>
                  <a:t> </a:t>
                </a:r>
                <a:r>
                  <a:rPr lang="cs-CZ" altLang="cs-CZ" sz="2000" dirty="0">
                    <a:latin typeface="Comic Sans MS" panose="030F0702030302020204" pitchFamily="66" charset="0"/>
                  </a:rPr>
                  <a:t>GRB170817B</a:t>
                </a:r>
                <a:r>
                  <a:rPr lang="en-US" altLang="cs-CZ" sz="2000" dirty="0">
                    <a:latin typeface="Comic Sans MS" panose="030F0702030302020204" pitchFamily="66" charset="0"/>
                  </a:rPr>
                  <a:t> </a:t>
                </a:r>
                <a:r>
                  <a:rPr lang="cs-CZ" altLang="cs-CZ" sz="2000" dirty="0">
                    <a:latin typeface="Comic Sans MS" panose="030F0702030302020204" pitchFamily="66" charset="0"/>
                  </a:rPr>
                  <a:t>/SSS17a</a:t>
                </a:r>
                <a:r>
                  <a:rPr lang="en-US" altLang="cs-CZ" sz="2000" dirty="0">
                    <a:latin typeface="Comic Sans MS" panose="030F0702030302020204" pitchFamily="66" charset="0"/>
                  </a:rPr>
                  <a:t> </a:t>
                </a:r>
                <a:r>
                  <a:rPr lang="cs-CZ" altLang="cs-CZ" sz="2000" dirty="0">
                    <a:latin typeface="Comic Sans MS" panose="030F0702030302020204" pitchFamily="66" charset="0"/>
                  </a:rPr>
                  <a:t>/AT2017gfo</a:t>
                </a:r>
                <a:r>
                  <a:rPr lang="en-US" altLang="cs-CZ" sz="2000" dirty="0">
                    <a:latin typeface="Comic Sans MS" panose="030F0702030302020204" pitchFamily="66" charset="0"/>
                  </a:rPr>
                  <a:t> (neutron star merger) - from the light curve indicating presence of many lanthanides</a:t>
                </a:r>
                <a:endParaRPr lang="cs-CZ" altLang="cs-CZ" sz="2000" dirty="0">
                  <a:latin typeface="Comic Sans MS" panose="030F0702030302020204" pitchFamily="66" charset="0"/>
                </a:endParaRPr>
              </a:p>
              <a:p>
                <a:r>
                  <a:rPr lang="en-US" altLang="cs-CZ" sz="2000" dirty="0">
                    <a:latin typeface="Comic Sans MS" panose="030F0702030302020204" pitchFamily="66" charset="0"/>
                  </a:rPr>
                  <a:t>The abundance is rather different in different cases</a:t>
                </a:r>
                <a:r>
                  <a:rPr lang="cs-CZ" altLang="cs-CZ" sz="2000" dirty="0">
                    <a:latin typeface="Comic Sans MS" panose="030F0702030302020204" pitchFamily="66" charset="0"/>
                  </a:rPr>
                  <a:t> </a:t>
                </a:r>
                <a:r>
                  <a:rPr lang="cs-CZ" altLang="cs-CZ" sz="2000" dirty="0">
                    <a:latin typeface="Comic Sans MS" panose="030F0702030302020204" pitchFamily="66" charset="0"/>
                    <a:sym typeface="Symbol" panose="05050102010706020507" pitchFamily="18" charset="2"/>
                  </a:rPr>
                  <a:t></a:t>
                </a:r>
                <a:r>
                  <a:rPr lang="en-US" altLang="cs-CZ" sz="2000" dirty="0">
                    <a:latin typeface="Comic Sans MS" panose="030F0702030302020204" pitchFamily="66" charset="0"/>
                  </a:rPr>
                  <a:t> likely different sources</a:t>
                </a:r>
                <a:endParaRPr lang="cs-CZ" altLang="cs-CZ" sz="2000" dirty="0">
                  <a:latin typeface="Comic Sans MS" panose="030F0702030302020204" pitchFamily="66" charset="0"/>
                </a:endParaRPr>
              </a:p>
              <a:p>
                <a:r>
                  <a:rPr lang="en-US" altLang="cs-CZ" sz="2000" dirty="0">
                    <a:latin typeface="Comic Sans MS" panose="030F0702030302020204" pitchFamily="66" charset="0"/>
                  </a:rPr>
                  <a:t>Other possible places</a:t>
                </a:r>
                <a:endParaRPr lang="cs-CZ" altLang="cs-CZ" sz="2000" dirty="0">
                  <a:latin typeface="Comic Sans MS" panose="030F0702030302020204" pitchFamily="66" charset="0"/>
                </a:endParaRPr>
              </a:p>
              <a:p>
                <a:pPr lvl="1"/>
                <a:r>
                  <a:rPr lang="en-US" altLang="cs-CZ" sz="2000" dirty="0">
                    <a:latin typeface="Comic Sans MS" panose="030F0702030302020204" pitchFamily="66" charset="0"/>
                  </a:rPr>
                  <a:t>core-collapsing supernovae</a:t>
                </a:r>
                <a:r>
                  <a:rPr lang="cs-CZ" altLang="cs-CZ" sz="2000" dirty="0">
                    <a:latin typeface="Comic Sans MS" panose="030F0702030302020204" pitchFamily="66" charset="0"/>
                  </a:rPr>
                  <a:t> </a:t>
                </a:r>
                <a:r>
                  <a:rPr lang="en-US" altLang="cs-CZ" sz="2000" dirty="0">
                    <a:latin typeface="Comic Sans MS" panose="030F0702030302020204" pitchFamily="66" charset="0"/>
                  </a:rPr>
                  <a:t>(</a:t>
                </a:r>
                <a:r>
                  <a:rPr lang="cs-CZ" altLang="cs-CZ" sz="2000" dirty="0">
                    <a:latin typeface="Comic Sans MS" panose="030F0702030302020204" pitchFamily="66" charset="0"/>
                  </a:rPr>
                  <a:t>M </a:t>
                </a:r>
                <a:r>
                  <a:rPr lang="en-US" altLang="cs-CZ" sz="2000" dirty="0">
                    <a:latin typeface="Comic Sans MS" panose="030F0702030302020204" pitchFamily="66" charset="0"/>
                  </a:rPr>
                  <a:t>&gt;</a:t>
                </a:r>
                <a:r>
                  <a:rPr lang="cs-CZ" altLang="cs-CZ" sz="2000" dirty="0">
                    <a:latin typeface="Comic Sans MS" panose="030F0702030302020204" pitchFamily="66" charset="0"/>
                  </a:rPr>
                  <a:t> 8M</a:t>
                </a:r>
                <a14:m>
                  <m:oMath xmlns:m="http://schemas.openxmlformats.org/officeDocument/2006/math">
                    <m:r>
                      <a:rPr lang="ar-AE" sz="2000" baseline="-25000">
                        <a:latin typeface="Cambria Math" panose="02040503050406030204" pitchFamily="18" charset="0"/>
                      </a:rPr>
                      <m:t>⊙</m:t>
                    </m:r>
                  </m:oMath>
                </a14:m>
                <a:r>
                  <a:rPr lang="en-US" altLang="cs-CZ" sz="2000" dirty="0">
                    <a:latin typeface="Comic Sans MS" panose="030F0702030302020204" pitchFamily="66" charset="0"/>
                  </a:rPr>
                  <a:t>)</a:t>
                </a:r>
                <a:endParaRPr lang="cs-CZ" altLang="cs-CZ" sz="2000" dirty="0">
                  <a:latin typeface="Comic Sans MS" panose="030F0702030302020204" pitchFamily="66" charset="0"/>
                </a:endParaRPr>
              </a:p>
              <a:p>
                <a:pPr lvl="1"/>
                <a:r>
                  <a:rPr lang="cs-CZ" altLang="cs-CZ" sz="2000" dirty="0">
                    <a:latin typeface="Comic Sans MS" panose="030F0702030302020204" pitchFamily="66" charset="0"/>
                  </a:rPr>
                  <a:t>Neutron </a:t>
                </a:r>
                <a:r>
                  <a:rPr lang="en-US" altLang="cs-CZ" sz="2000" dirty="0">
                    <a:latin typeface="Comic Sans MS" panose="030F0702030302020204" pitchFamily="66" charset="0"/>
                  </a:rPr>
                  <a:t>stars</a:t>
                </a:r>
                <a:endParaRPr lang="cs-CZ" altLang="cs-CZ" sz="2000" dirty="0"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53252" name="Rectangle 3">
                <a:extLst>
                  <a:ext uri="{FF2B5EF4-FFF2-40B4-BE49-F238E27FC236}">
                    <a16:creationId xmlns:a16="http://schemas.microsoft.com/office/drawing/2014/main" id="{6C354485-F5BF-19C6-6D14-A5447BA5E6D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1"/>
              </p:nvPr>
            </p:nvSpPr>
            <p:spPr>
              <a:xfrm>
                <a:off x="381000" y="762000"/>
                <a:ext cx="8763000" cy="2743200"/>
              </a:xfrm>
              <a:blipFill>
                <a:blip r:embed="rId2"/>
                <a:stretch>
                  <a:fillRect t="-1111" b="-5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3253" name="Rectangle 4">
            <a:extLst>
              <a:ext uri="{FF2B5EF4-FFF2-40B4-BE49-F238E27FC236}">
                <a16:creationId xmlns:a16="http://schemas.microsoft.com/office/drawing/2014/main" id="{C1E2C7E3-9351-3A25-D563-FE229E8EE5F1}"/>
              </a:ext>
            </a:extLst>
          </p:cNvPr>
          <p:cNvSpPr>
            <a:spLocks noGrp="1" noChangeArrowheads="1"/>
          </p:cNvSpPr>
          <p:nvPr>
            <p:ph type="body" sz="half" idx="2"/>
          </p:nvPr>
        </p:nvSpPr>
        <p:spPr>
          <a:xfrm>
            <a:off x="381000" y="3810000"/>
            <a:ext cx="4038600" cy="2362200"/>
          </a:xfrm>
        </p:spPr>
        <p:txBody>
          <a:bodyPr/>
          <a:lstStyle/>
          <a:p>
            <a:r>
              <a:rPr lang="cs-CZ" altLang="cs-CZ" sz="2000">
                <a:latin typeface="Comic Sans MS" panose="030F0702030302020204" pitchFamily="66" charset="0"/>
              </a:rPr>
              <a:t>s</a:t>
            </a:r>
            <a:r>
              <a:rPr lang="en-US" altLang="cs-CZ" sz="2000">
                <a:latin typeface="Comic Sans MS" panose="030F0702030302020204" pitchFamily="66" charset="0"/>
              </a:rPr>
              <a:t>-</a:t>
            </a:r>
            <a:r>
              <a:rPr lang="cs-CZ" altLang="cs-CZ" sz="2000">
                <a:latin typeface="Comic Sans MS" panose="030F0702030302020204" pitchFamily="66" charset="0"/>
              </a:rPr>
              <a:t> a</a:t>
            </a:r>
            <a:r>
              <a:rPr lang="en-US" altLang="cs-CZ" sz="2000">
                <a:latin typeface="Comic Sans MS" panose="030F0702030302020204" pitchFamily="66" charset="0"/>
              </a:rPr>
              <a:t>nd</a:t>
            </a:r>
            <a:r>
              <a:rPr lang="cs-CZ" altLang="cs-CZ" sz="2000">
                <a:latin typeface="Comic Sans MS" panose="030F0702030302020204" pitchFamily="66" charset="0"/>
              </a:rPr>
              <a:t> r</a:t>
            </a:r>
            <a:r>
              <a:rPr lang="en-US" altLang="cs-CZ" sz="2000">
                <a:latin typeface="Comic Sans MS" panose="030F0702030302020204" pitchFamily="66" charset="0"/>
              </a:rPr>
              <a:t>-</a:t>
            </a:r>
            <a:r>
              <a:rPr lang="cs-CZ" altLang="cs-CZ" sz="2000">
                <a:latin typeface="Comic Sans MS" panose="030F0702030302020204" pitchFamily="66" charset="0"/>
              </a:rPr>
              <a:t> proces</a:t>
            </a:r>
            <a:r>
              <a:rPr lang="en-US" altLang="cs-CZ" sz="2000">
                <a:latin typeface="Comic Sans MS" panose="030F0702030302020204" pitchFamily="66" charset="0"/>
              </a:rPr>
              <a:t>s</a:t>
            </a:r>
            <a:r>
              <a:rPr lang="cs-CZ" altLang="cs-CZ" sz="2000">
                <a:latin typeface="Comic Sans MS" panose="030F0702030302020204" pitchFamily="66" charset="0"/>
              </a:rPr>
              <a:t> </a:t>
            </a:r>
            <a:r>
              <a:rPr lang="en-US" altLang="cs-CZ" sz="2000">
                <a:latin typeface="Comic Sans MS" panose="030F0702030302020204" pitchFamily="66" charset="0"/>
              </a:rPr>
              <a:t>can explain</a:t>
            </a:r>
            <a:r>
              <a:rPr lang="cs-CZ" altLang="cs-CZ" sz="2000">
                <a:latin typeface="Comic Sans MS" panose="030F0702030302020204" pitchFamily="66" charset="0"/>
              </a:rPr>
              <a:t> </a:t>
            </a:r>
            <a:r>
              <a:rPr lang="en-US" altLang="cs-CZ" sz="2000">
                <a:latin typeface="Comic Sans MS" panose="030F0702030302020204" pitchFamily="66" charset="0"/>
              </a:rPr>
              <a:t>almost all isotopes heavier than Fe</a:t>
            </a:r>
            <a:endParaRPr lang="cs-CZ" altLang="cs-CZ" sz="2000">
              <a:latin typeface="Comic Sans MS" panose="030F0702030302020204" pitchFamily="66" charset="0"/>
            </a:endParaRPr>
          </a:p>
          <a:p>
            <a:r>
              <a:rPr lang="en-US" altLang="cs-CZ" sz="2000">
                <a:latin typeface="Comic Sans MS" panose="030F0702030302020204" pitchFamily="66" charset="0"/>
              </a:rPr>
              <a:t>A small amount of nuclei </a:t>
            </a:r>
            <a:r>
              <a:rPr lang="cs-CZ" altLang="cs-CZ" sz="2000">
                <a:latin typeface="Comic Sans MS" panose="030F0702030302020204" pitchFamily="66" charset="0"/>
              </a:rPr>
              <a:t> (0.1</a:t>
            </a:r>
            <a:r>
              <a:rPr lang="en-US" altLang="cs-CZ" sz="2000">
                <a:latin typeface="Comic Sans MS" panose="030F0702030302020204" pitchFamily="66" charset="0"/>
              </a:rPr>
              <a:t>%</a:t>
            </a:r>
            <a:r>
              <a:rPr lang="cs-CZ" altLang="cs-CZ" sz="2000">
                <a:latin typeface="Comic Sans MS" panose="030F0702030302020204" pitchFamily="66" charset="0"/>
              </a:rPr>
              <a:t>) </a:t>
            </a:r>
            <a:r>
              <a:rPr lang="en-US" altLang="cs-CZ" sz="2000">
                <a:latin typeface="Comic Sans MS" panose="030F0702030302020204" pitchFamily="66" charset="0"/>
              </a:rPr>
              <a:t>cannot be produced</a:t>
            </a:r>
            <a:r>
              <a:rPr lang="cs-CZ" altLang="cs-CZ" sz="2000">
                <a:latin typeface="Comic Sans MS" panose="030F0702030302020204" pitchFamily="66" charset="0"/>
              </a:rPr>
              <a:t> </a:t>
            </a:r>
            <a:r>
              <a:rPr lang="en-US" altLang="cs-CZ" sz="2000">
                <a:latin typeface="Comic Sans MS" panose="030F0702030302020204" pitchFamily="66" charset="0"/>
              </a:rPr>
              <a:t> </a:t>
            </a:r>
            <a:r>
              <a:rPr lang="cs-CZ" altLang="cs-CZ" sz="2000">
                <a:latin typeface="Comic Sans MS" panose="030F0702030302020204" pitchFamily="66" charset="0"/>
              </a:rPr>
              <a:t> </a:t>
            </a:r>
            <a:r>
              <a:rPr lang="cs-CZ" altLang="cs-CZ" sz="2000">
                <a:latin typeface="Comic Sans MS" panose="030F0702030302020204" pitchFamily="66" charset="0"/>
                <a:sym typeface="Symbol" panose="05050102010706020507" pitchFamily="18" charset="2"/>
              </a:rPr>
              <a:t></a:t>
            </a:r>
            <a:r>
              <a:rPr lang="en-US" altLang="cs-CZ" sz="2000">
                <a:latin typeface="Comic Sans MS" panose="030F0702030302020204" pitchFamily="66" charset="0"/>
                <a:sym typeface="Symbol" panose="05050102010706020507" pitchFamily="18" charset="2"/>
              </a:rPr>
              <a:t> </a:t>
            </a:r>
            <a:r>
              <a:rPr lang="en-US" altLang="cs-CZ" sz="2000">
                <a:latin typeface="Comic Sans MS" panose="030F0702030302020204" pitchFamily="66" charset="0"/>
              </a:rPr>
              <a:t>another process</a:t>
            </a:r>
            <a:r>
              <a:rPr lang="cs-CZ" altLang="cs-CZ" sz="2000">
                <a:latin typeface="Comic Sans MS" panose="030F0702030302020204" pitchFamily="66" charset="0"/>
              </a:rPr>
              <a:t> </a:t>
            </a:r>
            <a:r>
              <a:rPr lang="cs-CZ" altLang="cs-CZ" sz="2000">
                <a:latin typeface="Comic Sans MS" panose="030F0702030302020204" pitchFamily="66" charset="0"/>
                <a:sym typeface="Symbol" panose="05050102010706020507" pitchFamily="18" charset="2"/>
              </a:rPr>
              <a:t></a:t>
            </a:r>
            <a:r>
              <a:rPr lang="cs-CZ" altLang="cs-CZ" sz="2000">
                <a:latin typeface="Comic Sans MS" panose="030F0702030302020204" pitchFamily="66" charset="0"/>
              </a:rPr>
              <a:t> </a:t>
            </a:r>
            <a:br>
              <a:rPr lang="en-US" altLang="cs-CZ" sz="2000">
                <a:latin typeface="Comic Sans MS" panose="030F0702030302020204" pitchFamily="66" charset="0"/>
              </a:rPr>
            </a:br>
            <a:r>
              <a:rPr lang="cs-CZ" altLang="cs-CZ" sz="2000">
                <a:latin typeface="Comic Sans MS" panose="030F0702030302020204" pitchFamily="66" charset="0"/>
              </a:rPr>
              <a:t>p-proces</a:t>
            </a:r>
          </a:p>
        </p:txBody>
      </p:sp>
      <p:pic>
        <p:nvPicPr>
          <p:cNvPr id="53255" name="Picture 9">
            <a:extLst>
              <a:ext uri="{FF2B5EF4-FFF2-40B4-BE49-F238E27FC236}">
                <a16:creationId xmlns:a16="http://schemas.microsoft.com/office/drawing/2014/main" id="{3F1EE8A8-48A2-9F23-8ED3-4D89AA2BDF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9625" y="3276600"/>
            <a:ext cx="4295775" cy="302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F01467E-B124-2D3C-3CAE-8117995ED1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cs-CZ"/>
              <a:t>ÚČJF MFF / Hejnice, 10.4.2026</a:t>
            </a:r>
            <a:endParaRPr lang="en-CA" altLang="cs-CZ"/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E60F25A3-DE97-6C18-36CC-B065F7630E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1503118"/>
            <a:ext cx="7239000" cy="475631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DF269A30-36D8-1809-3B25-A8E752D9CE5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533400"/>
          </a:xfrm>
        </p:spPr>
        <p:txBody>
          <a:bodyPr/>
          <a:lstStyle/>
          <a:p>
            <a:r>
              <a:rPr lang="cs-CZ" altLang="cs-CZ" dirty="0">
                <a:latin typeface="Comic Sans MS" panose="030F0702030302020204" pitchFamily="66" charset="0"/>
              </a:rPr>
              <a:t>i-proces</a:t>
            </a:r>
            <a:r>
              <a:rPr lang="en-US" altLang="cs-CZ" dirty="0">
                <a:latin typeface="Comic Sans MS" panose="030F0702030302020204" pitchFamily="66" charset="0"/>
              </a:rPr>
              <a:t>s</a:t>
            </a:r>
            <a:endParaRPr lang="cs-CZ" altLang="cs-CZ" dirty="0">
              <a:latin typeface="Comic Sans MS" panose="030F0702030302020204" pitchFamily="66" charset="0"/>
            </a:endParaRP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2DCF564F-0C4C-69FF-7905-E68E2C8A6E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7954" y="798310"/>
            <a:ext cx="8513646" cy="725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cs-CZ" sz="2000" dirty="0">
                <a:latin typeface="Comic Sans MS" panose="030F0702030302020204" pitchFamily="66" charset="0"/>
              </a:rPr>
              <a:t>Spectra </a:t>
            </a:r>
            <a:r>
              <a:rPr lang="cs-CZ" altLang="cs-CZ" sz="2000" dirty="0" err="1">
                <a:latin typeface="Comic Sans MS" panose="030F0702030302020204" pitchFamily="66" charset="0"/>
              </a:rPr>
              <a:t>of</a:t>
            </a:r>
            <a:r>
              <a:rPr lang="cs-CZ" altLang="cs-CZ" sz="2000" dirty="0">
                <a:latin typeface="Comic Sans MS" panose="030F0702030302020204" pitchFamily="66" charset="0"/>
              </a:rPr>
              <a:t> </a:t>
            </a:r>
            <a:r>
              <a:rPr lang="cs-CZ" altLang="cs-CZ" sz="2000" dirty="0" err="1">
                <a:latin typeface="Comic Sans MS" panose="030F0702030302020204" pitchFamily="66" charset="0"/>
              </a:rPr>
              <a:t>some</a:t>
            </a:r>
            <a:r>
              <a:rPr lang="cs-CZ" altLang="cs-CZ" sz="2000" dirty="0">
                <a:latin typeface="Comic Sans MS" panose="030F0702030302020204" pitchFamily="66" charset="0"/>
              </a:rPr>
              <a:t> </a:t>
            </a:r>
            <a:r>
              <a:rPr lang="cs-CZ" altLang="cs-CZ" sz="2000" dirty="0" err="1">
                <a:latin typeface="Comic Sans MS" panose="030F0702030302020204" pitchFamily="66" charset="0"/>
              </a:rPr>
              <a:t>stars</a:t>
            </a:r>
            <a:r>
              <a:rPr lang="cs-CZ" altLang="cs-CZ" sz="2000" dirty="0">
                <a:latin typeface="Comic Sans MS" panose="030F0702030302020204" pitchFamily="66" charset="0"/>
              </a:rPr>
              <a:t> and </a:t>
            </a:r>
            <a:r>
              <a:rPr lang="cs-CZ" altLang="cs-CZ" sz="2000" dirty="0" err="1">
                <a:latin typeface="Comic Sans MS" panose="030F0702030302020204" pitchFamily="66" charset="0"/>
              </a:rPr>
              <a:t>isotopic</a:t>
            </a:r>
            <a:r>
              <a:rPr lang="cs-CZ" altLang="cs-CZ" sz="2000" dirty="0">
                <a:latin typeface="Comic Sans MS" panose="030F0702030302020204" pitchFamily="66" charset="0"/>
              </a:rPr>
              <a:t> </a:t>
            </a:r>
            <a:r>
              <a:rPr lang="cs-CZ" altLang="cs-CZ" sz="2000" dirty="0" err="1">
                <a:latin typeface="Comic Sans MS" panose="030F0702030302020204" pitchFamily="66" charset="0"/>
              </a:rPr>
              <a:t>composition</a:t>
            </a:r>
            <a:r>
              <a:rPr lang="cs-CZ" altLang="cs-CZ" sz="2000" dirty="0">
                <a:latin typeface="Comic Sans MS" panose="030F0702030302020204" pitchFamily="66" charset="0"/>
              </a:rPr>
              <a:t> </a:t>
            </a:r>
            <a:r>
              <a:rPr lang="cs-CZ" altLang="cs-CZ" sz="2000" dirty="0" err="1">
                <a:latin typeface="Comic Sans MS" panose="030F0702030302020204" pitchFamily="66" charset="0"/>
              </a:rPr>
              <a:t>of</a:t>
            </a:r>
            <a:r>
              <a:rPr lang="cs-CZ" altLang="cs-CZ" sz="2000" dirty="0">
                <a:latin typeface="Comic Sans MS" panose="030F0702030302020204" pitchFamily="66" charset="0"/>
              </a:rPr>
              <a:t> </a:t>
            </a:r>
            <a:r>
              <a:rPr lang="cs-CZ" altLang="cs-CZ" sz="2000" dirty="0" err="1">
                <a:latin typeface="Comic Sans MS" panose="030F0702030302020204" pitchFamily="66" charset="0"/>
              </a:rPr>
              <a:t>pre</a:t>
            </a:r>
            <a:r>
              <a:rPr lang="en-US" altLang="cs-CZ" sz="2000" dirty="0">
                <a:latin typeface="Comic Sans MS" panose="030F0702030302020204" pitchFamily="66" charset="0"/>
              </a:rPr>
              <a:t>-</a:t>
            </a:r>
            <a:r>
              <a:rPr lang="cs-CZ" altLang="cs-CZ" sz="2000" dirty="0" err="1">
                <a:latin typeface="Comic Sans MS" panose="030F0702030302020204" pitchFamily="66" charset="0"/>
              </a:rPr>
              <a:t>solar</a:t>
            </a:r>
            <a:r>
              <a:rPr lang="cs-CZ" altLang="cs-CZ" sz="2000" dirty="0">
                <a:latin typeface="Comic Sans MS" panose="030F0702030302020204" pitchFamily="66" charset="0"/>
              </a:rPr>
              <a:t> </a:t>
            </a:r>
            <a:r>
              <a:rPr lang="cs-CZ" altLang="cs-CZ" sz="2000" dirty="0" err="1">
                <a:latin typeface="Comic Sans MS" panose="030F0702030302020204" pitchFamily="66" charset="0"/>
              </a:rPr>
              <a:t>grains</a:t>
            </a:r>
            <a:r>
              <a:rPr lang="cs-CZ" altLang="cs-CZ" sz="2000" dirty="0">
                <a:latin typeface="Comic Sans MS" panose="030F0702030302020204" pitchFamily="66" charset="0"/>
              </a:rPr>
              <a:t> </a:t>
            </a:r>
            <a:r>
              <a:rPr lang="en-US" altLang="cs-CZ" sz="2000" dirty="0">
                <a:latin typeface="Comic Sans MS" panose="030F0702030302020204" pitchFamily="66" charset="0"/>
              </a:rPr>
              <a:t>indicates a presence of “additional” neutron-capture process</a:t>
            </a:r>
            <a:endParaRPr lang="cs-CZ" altLang="cs-CZ" sz="2000" dirty="0">
              <a:latin typeface="Comic Sans MS" panose="030F0702030302020204" pitchFamily="66" charset="0"/>
            </a:endParaRP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AD11A0DC-83AE-9D3B-A713-FD1CB19769B7}"/>
              </a:ext>
            </a:extLst>
          </p:cNvPr>
          <p:cNvSpPr txBox="1"/>
          <p:nvPr/>
        </p:nvSpPr>
        <p:spPr>
          <a:xfrm>
            <a:off x="3276600" y="5413359"/>
            <a:ext cx="19812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  <a:latin typeface="Comic Sans MS" panose="030F0702030302020204" pitchFamily="66" charset="0"/>
              </a:rPr>
              <a:t>M. </a:t>
            </a:r>
            <a:r>
              <a:rPr lang="en-US" sz="1200" dirty="0" err="1">
                <a:solidFill>
                  <a:srgbClr val="0070C0"/>
                </a:solidFill>
                <a:latin typeface="Comic Sans MS" panose="030F0702030302020204" pitchFamily="66" charset="0"/>
              </a:rPr>
              <a:t>Wiedeking</a:t>
            </a:r>
            <a:r>
              <a:rPr lang="en-US" sz="1200" dirty="0">
                <a:solidFill>
                  <a:srgbClr val="0070C0"/>
                </a:solidFill>
                <a:latin typeface="Comic Sans MS" panose="030F0702030302020204" pitchFamily="66" charset="0"/>
              </a:rPr>
              <a:t> et al., N</a:t>
            </a:r>
            <a:r>
              <a:rPr lang="en-US" sz="1200" i="0" u="none" strike="noStrike" baseline="0" dirty="0">
                <a:solidFill>
                  <a:srgbClr val="0070C0"/>
                </a:solidFill>
                <a:latin typeface="Comic Sans MS" panose="030F0702030302020204" pitchFamily="66" charset="0"/>
              </a:rPr>
              <a:t>ature reviews physics </a:t>
            </a:r>
            <a:r>
              <a:rPr lang="en-US" sz="1200" dirty="0">
                <a:solidFill>
                  <a:srgbClr val="0070C0"/>
                </a:solidFill>
                <a:latin typeface="Comic Sans MS" panose="030F0702030302020204" pitchFamily="66" charset="0"/>
              </a:rPr>
              <a:t>7 (2025) 696</a:t>
            </a:r>
          </a:p>
        </p:txBody>
      </p:sp>
    </p:spTree>
    <p:extLst>
      <p:ext uri="{BB962C8B-B14F-4D97-AF65-F5344CB8AC3E}">
        <p14:creationId xmlns:p14="http://schemas.microsoft.com/office/powerpoint/2010/main" val="245862695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Zástupný symbol pro datum 3">
            <a:extLst>
              <a:ext uri="{FF2B5EF4-FFF2-40B4-BE49-F238E27FC236}">
                <a16:creationId xmlns:a16="http://schemas.microsoft.com/office/drawing/2014/main" id="{32EEF339-6574-B9FC-FC8C-B2C34F2A493A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cs-CZ" sz="1400">
                <a:solidFill>
                  <a:srgbClr val="0033CC"/>
                </a:solidFill>
                <a:latin typeface="Comic Sans MS" panose="030F0702030302020204" pitchFamily="66" charset="0"/>
              </a:rPr>
              <a:t>ÚČJF MFF / Hejnice, 10.4.2026</a:t>
            </a:r>
            <a:endParaRPr kumimoji="0" lang="en-CA" altLang="cs-CZ" sz="1400">
              <a:solidFill>
                <a:srgbClr val="0033CC"/>
              </a:solidFill>
              <a:latin typeface="Comic Sans MS" panose="030F0702030302020204" pitchFamily="66" charset="0"/>
            </a:endParaRPr>
          </a:p>
        </p:txBody>
      </p:sp>
      <p:sp>
        <p:nvSpPr>
          <p:cNvPr id="54275" name="Rectangle 2">
            <a:extLst>
              <a:ext uri="{FF2B5EF4-FFF2-40B4-BE49-F238E27FC236}">
                <a16:creationId xmlns:a16="http://schemas.microsoft.com/office/drawing/2014/main" id="{D43BF3AE-D744-A342-928F-98E066C4C2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24613" y="1828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54276" name="Rectangle 3">
            <a:extLst>
              <a:ext uri="{FF2B5EF4-FFF2-40B4-BE49-F238E27FC236}">
                <a16:creationId xmlns:a16="http://schemas.microsoft.com/office/drawing/2014/main" id="{4099FA10-A9C5-E026-62D1-3E35A54B07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9613" y="5638800"/>
            <a:ext cx="306387" cy="306388"/>
          </a:xfrm>
          <a:prstGeom prst="rect">
            <a:avLst/>
          </a:prstGeom>
          <a:solidFill>
            <a:schemeClr val="tx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54277" name="Rectangle 4">
            <a:extLst>
              <a:ext uri="{FF2B5EF4-FFF2-40B4-BE49-F238E27FC236}">
                <a16:creationId xmlns:a16="http://schemas.microsoft.com/office/drawing/2014/main" id="{1843CBDD-BDDF-6C77-FBF4-C76A4EF9EE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1613" y="5257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54278" name="Rectangle 5">
            <a:extLst>
              <a:ext uri="{FF2B5EF4-FFF2-40B4-BE49-F238E27FC236}">
                <a16:creationId xmlns:a16="http://schemas.microsoft.com/office/drawing/2014/main" id="{B2D1A31B-B133-CF3A-3376-3517678366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95613" y="4114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54279" name="Rectangle 6">
            <a:extLst>
              <a:ext uri="{FF2B5EF4-FFF2-40B4-BE49-F238E27FC236}">
                <a16:creationId xmlns:a16="http://schemas.microsoft.com/office/drawing/2014/main" id="{A19B5A39-3F1D-F4FD-572F-1946897CC3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95613" y="4495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54280" name="Rectangle 7">
            <a:extLst>
              <a:ext uri="{FF2B5EF4-FFF2-40B4-BE49-F238E27FC236}">
                <a16:creationId xmlns:a16="http://schemas.microsoft.com/office/drawing/2014/main" id="{93651DE6-8291-B411-BC86-776B30F00A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9613" y="4876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54281" name="Rectangle 8">
            <a:extLst>
              <a:ext uri="{FF2B5EF4-FFF2-40B4-BE49-F238E27FC236}">
                <a16:creationId xmlns:a16="http://schemas.microsoft.com/office/drawing/2014/main" id="{6462EA95-EBF9-B4A9-468C-620AD7B04A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1613" y="4876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54282" name="Rectangle 9">
            <a:extLst>
              <a:ext uri="{FF2B5EF4-FFF2-40B4-BE49-F238E27FC236}">
                <a16:creationId xmlns:a16="http://schemas.microsoft.com/office/drawing/2014/main" id="{4CA9D124-AB9E-23D7-FAD2-E876903831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19613" y="3733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54283" name="Rectangle 10">
            <a:extLst>
              <a:ext uri="{FF2B5EF4-FFF2-40B4-BE49-F238E27FC236}">
                <a16:creationId xmlns:a16="http://schemas.microsoft.com/office/drawing/2014/main" id="{232EBDFC-D445-F5E2-A4FB-24FEC6AC07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19613" y="4114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54284" name="Rectangle 11">
            <a:extLst>
              <a:ext uri="{FF2B5EF4-FFF2-40B4-BE49-F238E27FC236}">
                <a16:creationId xmlns:a16="http://schemas.microsoft.com/office/drawing/2014/main" id="{62567B94-F944-4C6A-A82C-D648F399A4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05613" y="1066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54285" name="Rectangle 12">
            <a:extLst>
              <a:ext uri="{FF2B5EF4-FFF2-40B4-BE49-F238E27FC236}">
                <a16:creationId xmlns:a16="http://schemas.microsoft.com/office/drawing/2014/main" id="{B9C80739-A18E-D254-1F4E-CBBEDF8B27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67613" y="2590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54286" name="Rectangle 13">
            <a:extLst>
              <a:ext uri="{FF2B5EF4-FFF2-40B4-BE49-F238E27FC236}">
                <a16:creationId xmlns:a16="http://schemas.microsoft.com/office/drawing/2014/main" id="{6885D1F5-98E6-CAE9-8971-21C50516B8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43613" y="3352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54287" name="Rectangle 14">
            <a:extLst>
              <a:ext uri="{FF2B5EF4-FFF2-40B4-BE49-F238E27FC236}">
                <a16:creationId xmlns:a16="http://schemas.microsoft.com/office/drawing/2014/main" id="{D0D64CF4-F42A-94C9-A483-7424C718C2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19613" y="2590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54288" name="Rectangle 15">
            <a:extLst>
              <a:ext uri="{FF2B5EF4-FFF2-40B4-BE49-F238E27FC236}">
                <a16:creationId xmlns:a16="http://schemas.microsoft.com/office/drawing/2014/main" id="{29AB5059-0586-CD0E-0FEF-8860D38F98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48613" y="1066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54289" name="Rectangle 16">
            <a:extLst>
              <a:ext uri="{FF2B5EF4-FFF2-40B4-BE49-F238E27FC236}">
                <a16:creationId xmlns:a16="http://schemas.microsoft.com/office/drawing/2014/main" id="{EEB4D9D7-CE8F-4C6C-615F-790BE8CE51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0613" y="5638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54290" name="Rectangle 17">
            <a:extLst>
              <a:ext uri="{FF2B5EF4-FFF2-40B4-BE49-F238E27FC236}">
                <a16:creationId xmlns:a16="http://schemas.microsoft.com/office/drawing/2014/main" id="{202E6EB1-3369-D1BA-6CA5-C8D91B4D1A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1613" y="5638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54291" name="Rectangle 18">
            <a:extLst>
              <a:ext uri="{FF2B5EF4-FFF2-40B4-BE49-F238E27FC236}">
                <a16:creationId xmlns:a16="http://schemas.microsoft.com/office/drawing/2014/main" id="{1E269192-7DB7-D8E4-5A88-3088959936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76613" y="4114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54292" name="Rectangle 19">
            <a:extLst>
              <a:ext uri="{FF2B5EF4-FFF2-40B4-BE49-F238E27FC236}">
                <a16:creationId xmlns:a16="http://schemas.microsoft.com/office/drawing/2014/main" id="{BB4230C5-3547-39FF-58C2-B7E01BE9C2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33613" y="4114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54293" name="Rectangle 20">
            <a:extLst>
              <a:ext uri="{FF2B5EF4-FFF2-40B4-BE49-F238E27FC236}">
                <a16:creationId xmlns:a16="http://schemas.microsoft.com/office/drawing/2014/main" id="{E876C852-AAE4-7216-8000-6AF6B61037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33613" y="4495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54294" name="Rectangle 21">
            <a:extLst>
              <a:ext uri="{FF2B5EF4-FFF2-40B4-BE49-F238E27FC236}">
                <a16:creationId xmlns:a16="http://schemas.microsoft.com/office/drawing/2014/main" id="{F77BC5CE-7D3B-3A2B-EEF9-779FE46CDF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95613" y="4876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54295" name="Rectangle 22">
            <a:extLst>
              <a:ext uri="{FF2B5EF4-FFF2-40B4-BE49-F238E27FC236}">
                <a16:creationId xmlns:a16="http://schemas.microsoft.com/office/drawing/2014/main" id="{12226EF3-82D4-E3A8-9D09-93364D2712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33613" y="4876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54296" name="Rectangle 23">
            <a:extLst>
              <a:ext uri="{FF2B5EF4-FFF2-40B4-BE49-F238E27FC236}">
                <a16:creationId xmlns:a16="http://schemas.microsoft.com/office/drawing/2014/main" id="{A25C9FD8-1241-255D-4DD9-CB1316D6A4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52613" y="4876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54297" name="Rectangle 24">
            <a:extLst>
              <a:ext uri="{FF2B5EF4-FFF2-40B4-BE49-F238E27FC236}">
                <a16:creationId xmlns:a16="http://schemas.microsoft.com/office/drawing/2014/main" id="{380F8145-1EC2-B834-A3EC-B199CEE84F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81613" y="1828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54298" name="Rectangle 25">
            <a:extLst>
              <a:ext uri="{FF2B5EF4-FFF2-40B4-BE49-F238E27FC236}">
                <a16:creationId xmlns:a16="http://schemas.microsoft.com/office/drawing/2014/main" id="{CFBCCE74-4EAA-D3AE-3553-BA677C4251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57613" y="3352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54299" name="Rectangle 26">
            <a:extLst>
              <a:ext uri="{FF2B5EF4-FFF2-40B4-BE49-F238E27FC236}">
                <a16:creationId xmlns:a16="http://schemas.microsoft.com/office/drawing/2014/main" id="{6D8CCA9E-CC79-8DD5-9BA4-0366D07342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57613" y="3733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54300" name="Rectangle 27">
            <a:extLst>
              <a:ext uri="{FF2B5EF4-FFF2-40B4-BE49-F238E27FC236}">
                <a16:creationId xmlns:a16="http://schemas.microsoft.com/office/drawing/2014/main" id="{E9FBF1C8-AA7B-7FF9-0356-DCF314600A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57613" y="4114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54301" name="Rectangle 28">
            <a:extLst>
              <a:ext uri="{FF2B5EF4-FFF2-40B4-BE49-F238E27FC236}">
                <a16:creationId xmlns:a16="http://schemas.microsoft.com/office/drawing/2014/main" id="{11FA2D54-118E-ACEB-451B-10A61671EA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19613" y="3352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54302" name="Rectangle 29">
            <a:extLst>
              <a:ext uri="{FF2B5EF4-FFF2-40B4-BE49-F238E27FC236}">
                <a16:creationId xmlns:a16="http://schemas.microsoft.com/office/drawing/2014/main" id="{84ED049B-7636-C408-C71E-FFC2BB704E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00613" y="3352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54303" name="Rectangle 30">
            <a:extLst>
              <a:ext uri="{FF2B5EF4-FFF2-40B4-BE49-F238E27FC236}">
                <a16:creationId xmlns:a16="http://schemas.microsoft.com/office/drawing/2014/main" id="{9C442E8F-A646-81D9-87DA-99CAE66D2B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81613" y="2590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54304" name="Rectangle 31">
            <a:extLst>
              <a:ext uri="{FF2B5EF4-FFF2-40B4-BE49-F238E27FC236}">
                <a16:creationId xmlns:a16="http://schemas.microsoft.com/office/drawing/2014/main" id="{0047CD76-9A08-6FE9-04FC-8C4A6B8263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81613" y="2971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54305" name="Rectangle 32">
            <a:extLst>
              <a:ext uri="{FF2B5EF4-FFF2-40B4-BE49-F238E27FC236}">
                <a16:creationId xmlns:a16="http://schemas.microsoft.com/office/drawing/2014/main" id="{99B79583-25A8-6F8A-3938-DD9D68C21D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81613" y="3352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54306" name="Rectangle 33">
            <a:extLst>
              <a:ext uri="{FF2B5EF4-FFF2-40B4-BE49-F238E27FC236}">
                <a16:creationId xmlns:a16="http://schemas.microsoft.com/office/drawing/2014/main" id="{6ED16B1A-3634-0E9F-2F7D-E436F30686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62613" y="2590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54307" name="Rectangle 34">
            <a:extLst>
              <a:ext uri="{FF2B5EF4-FFF2-40B4-BE49-F238E27FC236}">
                <a16:creationId xmlns:a16="http://schemas.microsoft.com/office/drawing/2014/main" id="{2F2CA506-4572-E3A3-F999-22CE1001C8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43613" y="1828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54308" name="Rectangle 35">
            <a:extLst>
              <a:ext uri="{FF2B5EF4-FFF2-40B4-BE49-F238E27FC236}">
                <a16:creationId xmlns:a16="http://schemas.microsoft.com/office/drawing/2014/main" id="{1AF8A37B-389F-2E0D-7327-19900DAE32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43613" y="2209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54309" name="Rectangle 36">
            <a:extLst>
              <a:ext uri="{FF2B5EF4-FFF2-40B4-BE49-F238E27FC236}">
                <a16:creationId xmlns:a16="http://schemas.microsoft.com/office/drawing/2014/main" id="{700B2B45-8748-C147-365C-21A02F8A13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43613" y="2590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54310" name="Rectangle 37">
            <a:extLst>
              <a:ext uri="{FF2B5EF4-FFF2-40B4-BE49-F238E27FC236}">
                <a16:creationId xmlns:a16="http://schemas.microsoft.com/office/drawing/2014/main" id="{2810F0F4-E57F-F687-2B92-B75C228289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05613" y="1828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54311" name="Rectangle 38">
            <a:extLst>
              <a:ext uri="{FF2B5EF4-FFF2-40B4-BE49-F238E27FC236}">
                <a16:creationId xmlns:a16="http://schemas.microsoft.com/office/drawing/2014/main" id="{05EB5D9E-881C-2DCA-E281-8B544AC240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05613" y="2209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54312" name="Rectangle 39">
            <a:extLst>
              <a:ext uri="{FF2B5EF4-FFF2-40B4-BE49-F238E27FC236}">
                <a16:creationId xmlns:a16="http://schemas.microsoft.com/office/drawing/2014/main" id="{F31376C2-8E44-8702-31AF-1CE4CF555E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05613" y="2590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54313" name="Rectangle 40">
            <a:extLst>
              <a:ext uri="{FF2B5EF4-FFF2-40B4-BE49-F238E27FC236}">
                <a16:creationId xmlns:a16="http://schemas.microsoft.com/office/drawing/2014/main" id="{C9A4823E-CF1A-E375-16FD-D4A0A7533F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86613" y="1828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54314" name="Rectangle 41">
            <a:extLst>
              <a:ext uri="{FF2B5EF4-FFF2-40B4-BE49-F238E27FC236}">
                <a16:creationId xmlns:a16="http://schemas.microsoft.com/office/drawing/2014/main" id="{4888BDCD-E373-E041-443F-EC8439E2C5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67613" y="1066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54315" name="Rectangle 42">
            <a:extLst>
              <a:ext uri="{FF2B5EF4-FFF2-40B4-BE49-F238E27FC236}">
                <a16:creationId xmlns:a16="http://schemas.microsoft.com/office/drawing/2014/main" id="{E5D555DA-BC69-B8C0-54E9-6853668A17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67613" y="1447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54316" name="Rectangle 43">
            <a:extLst>
              <a:ext uri="{FF2B5EF4-FFF2-40B4-BE49-F238E27FC236}">
                <a16:creationId xmlns:a16="http://schemas.microsoft.com/office/drawing/2014/main" id="{FEFB6F86-1DF6-4CBC-D6B4-37F9776E09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67613" y="1828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54317" name="Rectangle 44">
            <a:extLst>
              <a:ext uri="{FF2B5EF4-FFF2-40B4-BE49-F238E27FC236}">
                <a16:creationId xmlns:a16="http://schemas.microsoft.com/office/drawing/2014/main" id="{5D7A5840-14AD-23CC-7617-8A6144188B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29613" y="1066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54318" name="Rectangle 45">
            <a:extLst>
              <a:ext uri="{FF2B5EF4-FFF2-40B4-BE49-F238E27FC236}">
                <a16:creationId xmlns:a16="http://schemas.microsoft.com/office/drawing/2014/main" id="{298AF0DB-444F-A356-F04F-E490BBD1B5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29613" y="1447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54319" name="Rectangle 46">
            <a:extLst>
              <a:ext uri="{FF2B5EF4-FFF2-40B4-BE49-F238E27FC236}">
                <a16:creationId xmlns:a16="http://schemas.microsoft.com/office/drawing/2014/main" id="{8F102D8C-59CA-8EF3-E47F-87B692488E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29613" y="1828800"/>
            <a:ext cx="306387" cy="3063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sp>
        <p:nvSpPr>
          <p:cNvPr id="54320" name="Text Box 47">
            <a:extLst>
              <a:ext uri="{FF2B5EF4-FFF2-40B4-BE49-F238E27FC236}">
                <a16:creationId xmlns:a16="http://schemas.microsoft.com/office/drawing/2014/main" id="{09E2045A-C12A-06E0-0093-A1D0A65C52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413" y="5614988"/>
            <a:ext cx="4778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6" tIns="45719" rIns="91436" bIns="45719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cs-CZ" sz="2000">
                <a:latin typeface="Comic Sans MS" panose="030F0702030302020204" pitchFamily="66" charset="0"/>
              </a:rPr>
              <a:t>Fe</a:t>
            </a:r>
          </a:p>
        </p:txBody>
      </p:sp>
      <p:sp>
        <p:nvSpPr>
          <p:cNvPr id="54321" name="Text Box 48">
            <a:extLst>
              <a:ext uri="{FF2B5EF4-FFF2-40B4-BE49-F238E27FC236}">
                <a16:creationId xmlns:a16="http://schemas.microsoft.com/office/drawing/2014/main" id="{14AA2F0D-EFC4-2CC4-ED17-F695BDC122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413" y="5233988"/>
            <a:ext cx="4699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6" tIns="45719" rIns="91436" bIns="45719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cs-CZ" sz="2000">
                <a:latin typeface="Comic Sans MS" panose="030F0702030302020204" pitchFamily="66" charset="0"/>
              </a:rPr>
              <a:t>Co</a:t>
            </a:r>
          </a:p>
        </p:txBody>
      </p:sp>
      <p:sp>
        <p:nvSpPr>
          <p:cNvPr id="54322" name="Text Box 49">
            <a:extLst>
              <a:ext uri="{FF2B5EF4-FFF2-40B4-BE49-F238E27FC236}">
                <a16:creationId xmlns:a16="http://schemas.microsoft.com/office/drawing/2014/main" id="{B59B6253-4972-1B24-0088-5C06ED3780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413" y="4852988"/>
            <a:ext cx="4587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6" tIns="45719" rIns="91436" bIns="45719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cs-CZ" sz="2000">
                <a:latin typeface="Comic Sans MS" panose="030F0702030302020204" pitchFamily="66" charset="0"/>
              </a:rPr>
              <a:t>Ni</a:t>
            </a:r>
          </a:p>
        </p:txBody>
      </p:sp>
      <p:sp>
        <p:nvSpPr>
          <p:cNvPr id="54323" name="Text Box 50">
            <a:extLst>
              <a:ext uri="{FF2B5EF4-FFF2-40B4-BE49-F238E27FC236}">
                <a16:creationId xmlns:a16="http://schemas.microsoft.com/office/drawing/2014/main" id="{59C1B62A-42FF-F5AC-E9EB-146F368AA4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67413" y="1423988"/>
            <a:ext cx="4953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6" tIns="45719" rIns="91436" bIns="45719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cs-CZ" sz="2000">
                <a:latin typeface="Comic Sans MS" panose="030F0702030302020204" pitchFamily="66" charset="0"/>
              </a:rPr>
              <a:t>Rb</a:t>
            </a:r>
          </a:p>
        </p:txBody>
      </p:sp>
      <p:sp>
        <p:nvSpPr>
          <p:cNvPr id="54324" name="Text Box 51">
            <a:extLst>
              <a:ext uri="{FF2B5EF4-FFF2-40B4-BE49-F238E27FC236}">
                <a16:creationId xmlns:a16="http://schemas.microsoft.com/office/drawing/2014/main" id="{A1DE8A07-8C5A-837C-38BE-5FBE9604DA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43213" y="3709988"/>
            <a:ext cx="4873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6" tIns="45719" rIns="91436" bIns="45719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cs-CZ" sz="2000">
                <a:latin typeface="Comic Sans MS" panose="030F0702030302020204" pitchFamily="66" charset="0"/>
              </a:rPr>
              <a:t>Ga</a:t>
            </a:r>
          </a:p>
        </p:txBody>
      </p:sp>
      <p:sp>
        <p:nvSpPr>
          <p:cNvPr id="54325" name="Text Box 52">
            <a:extLst>
              <a:ext uri="{FF2B5EF4-FFF2-40B4-BE49-F238E27FC236}">
                <a16:creationId xmlns:a16="http://schemas.microsoft.com/office/drawing/2014/main" id="{E79CF92B-F0C2-D121-D988-F87CFC5067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43213" y="3328988"/>
            <a:ext cx="4968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6" tIns="45719" rIns="91436" bIns="45719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cs-CZ" sz="2000">
                <a:latin typeface="Comic Sans MS" panose="030F0702030302020204" pitchFamily="66" charset="0"/>
              </a:rPr>
              <a:t>Ge</a:t>
            </a:r>
          </a:p>
        </p:txBody>
      </p:sp>
      <p:sp>
        <p:nvSpPr>
          <p:cNvPr id="54326" name="Text Box 53">
            <a:extLst>
              <a:ext uri="{FF2B5EF4-FFF2-40B4-BE49-F238E27FC236}">
                <a16:creationId xmlns:a16="http://schemas.microsoft.com/office/drawing/2014/main" id="{A0A30D52-DD8C-B65D-940C-63DACA5A23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9213" y="4090988"/>
            <a:ext cx="4937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6" tIns="45719" rIns="91436" bIns="45719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cs-CZ" sz="2000">
                <a:latin typeface="Comic Sans MS" panose="030F0702030302020204" pitchFamily="66" charset="0"/>
              </a:rPr>
              <a:t>Zn</a:t>
            </a:r>
          </a:p>
        </p:txBody>
      </p:sp>
      <p:sp>
        <p:nvSpPr>
          <p:cNvPr id="54327" name="Text Box 54">
            <a:extLst>
              <a:ext uri="{FF2B5EF4-FFF2-40B4-BE49-F238E27FC236}">
                <a16:creationId xmlns:a16="http://schemas.microsoft.com/office/drawing/2014/main" id="{DD592772-8E55-F852-073B-E8C74DD1CB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9213" y="4471988"/>
            <a:ext cx="4683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6" tIns="45719" rIns="91436" bIns="45719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cs-CZ" sz="2000">
                <a:latin typeface="Comic Sans MS" panose="030F0702030302020204" pitchFamily="66" charset="0"/>
              </a:rPr>
              <a:t>Cu</a:t>
            </a:r>
          </a:p>
        </p:txBody>
      </p:sp>
      <p:sp>
        <p:nvSpPr>
          <p:cNvPr id="54328" name="Text Box 55">
            <a:extLst>
              <a:ext uri="{FF2B5EF4-FFF2-40B4-BE49-F238E27FC236}">
                <a16:creationId xmlns:a16="http://schemas.microsoft.com/office/drawing/2014/main" id="{F19EF658-ADEF-5B39-106F-8709A5D9A8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81413" y="2566988"/>
            <a:ext cx="5000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6" tIns="45719" rIns="91436" bIns="45719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cs-CZ" sz="2000">
                <a:latin typeface="Comic Sans MS" panose="030F0702030302020204" pitchFamily="66" charset="0"/>
              </a:rPr>
              <a:t>Se</a:t>
            </a:r>
          </a:p>
        </p:txBody>
      </p:sp>
      <p:sp>
        <p:nvSpPr>
          <p:cNvPr id="54329" name="Text Box 56">
            <a:extLst>
              <a:ext uri="{FF2B5EF4-FFF2-40B4-BE49-F238E27FC236}">
                <a16:creationId xmlns:a16="http://schemas.microsoft.com/office/drawing/2014/main" id="{AF9636DB-D64D-0169-796C-BEF69A9E7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43413" y="2185988"/>
            <a:ext cx="4667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6" tIns="45719" rIns="91436" bIns="45719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cs-CZ" sz="2000">
                <a:latin typeface="Comic Sans MS" panose="030F0702030302020204" pitchFamily="66" charset="0"/>
              </a:rPr>
              <a:t>Br</a:t>
            </a:r>
          </a:p>
        </p:txBody>
      </p:sp>
      <p:sp>
        <p:nvSpPr>
          <p:cNvPr id="54330" name="Text Box 57">
            <a:extLst>
              <a:ext uri="{FF2B5EF4-FFF2-40B4-BE49-F238E27FC236}">
                <a16:creationId xmlns:a16="http://schemas.microsoft.com/office/drawing/2014/main" id="{3F62B56D-A926-D3F5-4117-FE80D6B3EE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81413" y="2947988"/>
            <a:ext cx="4937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6" tIns="45719" rIns="91436" bIns="45719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cs-CZ" sz="2000">
                <a:latin typeface="Comic Sans MS" panose="030F0702030302020204" pitchFamily="66" charset="0"/>
              </a:rPr>
              <a:t>As</a:t>
            </a:r>
          </a:p>
        </p:txBody>
      </p:sp>
      <p:sp>
        <p:nvSpPr>
          <p:cNvPr id="54331" name="Text Box 58">
            <a:extLst>
              <a:ext uri="{FF2B5EF4-FFF2-40B4-BE49-F238E27FC236}">
                <a16:creationId xmlns:a16="http://schemas.microsoft.com/office/drawing/2014/main" id="{F008495A-2003-AAA3-E2B1-2D502F049B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67413" y="1042988"/>
            <a:ext cx="482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6" tIns="45719" rIns="91436" bIns="45719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cs-CZ" sz="2000">
                <a:latin typeface="Comic Sans MS" panose="030F0702030302020204" pitchFamily="66" charset="0"/>
              </a:rPr>
              <a:t>Sr</a:t>
            </a:r>
          </a:p>
        </p:txBody>
      </p:sp>
      <p:sp>
        <p:nvSpPr>
          <p:cNvPr id="54332" name="Text Box 59">
            <a:extLst>
              <a:ext uri="{FF2B5EF4-FFF2-40B4-BE49-F238E27FC236}">
                <a16:creationId xmlns:a16="http://schemas.microsoft.com/office/drawing/2014/main" id="{CDBCDBEE-A8B9-EC45-B3E7-AE47C8140C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43413" y="1804988"/>
            <a:ext cx="4619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6" tIns="45719" rIns="91436" bIns="45719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cs-CZ" sz="2000">
                <a:latin typeface="Comic Sans MS" panose="030F0702030302020204" pitchFamily="66" charset="0"/>
              </a:rPr>
              <a:t>Kr</a:t>
            </a:r>
          </a:p>
        </p:txBody>
      </p:sp>
      <p:sp>
        <p:nvSpPr>
          <p:cNvPr id="54333" name="Line 60">
            <a:extLst>
              <a:ext uri="{FF2B5EF4-FFF2-40B4-BE49-F238E27FC236}">
                <a16:creationId xmlns:a16="http://schemas.microsoft.com/office/drawing/2014/main" id="{0B1CB8D3-8D26-4394-4B88-D950E5B11112}"/>
              </a:ext>
            </a:extLst>
          </p:cNvPr>
          <p:cNvSpPr>
            <a:spLocks noChangeShapeType="1"/>
          </p:cNvSpPr>
          <p:nvPr/>
        </p:nvSpPr>
        <p:spPr bwMode="auto">
          <a:xfrm>
            <a:off x="862013" y="5791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334" name="Line 61">
            <a:extLst>
              <a:ext uri="{FF2B5EF4-FFF2-40B4-BE49-F238E27FC236}">
                <a16:creationId xmlns:a16="http://schemas.microsoft.com/office/drawing/2014/main" id="{42B8AB90-E095-CA75-3604-19B889745376}"/>
              </a:ext>
            </a:extLst>
          </p:cNvPr>
          <p:cNvSpPr>
            <a:spLocks noChangeShapeType="1"/>
          </p:cNvSpPr>
          <p:nvPr/>
        </p:nvSpPr>
        <p:spPr bwMode="auto">
          <a:xfrm>
            <a:off x="1243013" y="5791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335" name="Line 62">
            <a:extLst>
              <a:ext uri="{FF2B5EF4-FFF2-40B4-BE49-F238E27FC236}">
                <a16:creationId xmlns:a16="http://schemas.microsoft.com/office/drawing/2014/main" id="{A36CDAB9-8BB8-D991-C435-FA4C9385FF94}"/>
              </a:ext>
            </a:extLst>
          </p:cNvPr>
          <p:cNvSpPr>
            <a:spLocks noChangeShapeType="1"/>
          </p:cNvSpPr>
          <p:nvPr/>
        </p:nvSpPr>
        <p:spPr bwMode="auto">
          <a:xfrm>
            <a:off x="1624013" y="5791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336" name="Line 63">
            <a:extLst>
              <a:ext uri="{FF2B5EF4-FFF2-40B4-BE49-F238E27FC236}">
                <a16:creationId xmlns:a16="http://schemas.microsoft.com/office/drawing/2014/main" id="{1104D05A-49A5-557C-2D0E-075C4D69F957}"/>
              </a:ext>
            </a:extLst>
          </p:cNvPr>
          <p:cNvSpPr>
            <a:spLocks noChangeShapeType="1"/>
          </p:cNvSpPr>
          <p:nvPr/>
        </p:nvSpPr>
        <p:spPr bwMode="auto">
          <a:xfrm>
            <a:off x="1624013" y="5029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337" name="Line 64">
            <a:extLst>
              <a:ext uri="{FF2B5EF4-FFF2-40B4-BE49-F238E27FC236}">
                <a16:creationId xmlns:a16="http://schemas.microsoft.com/office/drawing/2014/main" id="{58526A3B-8312-5C59-0606-ADCE852CF32A}"/>
              </a:ext>
            </a:extLst>
          </p:cNvPr>
          <p:cNvSpPr>
            <a:spLocks noChangeShapeType="1"/>
          </p:cNvSpPr>
          <p:nvPr/>
        </p:nvSpPr>
        <p:spPr bwMode="auto">
          <a:xfrm>
            <a:off x="2005013" y="5029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338" name="Line 65">
            <a:extLst>
              <a:ext uri="{FF2B5EF4-FFF2-40B4-BE49-F238E27FC236}">
                <a16:creationId xmlns:a16="http://schemas.microsoft.com/office/drawing/2014/main" id="{7431B72E-4CFA-F19B-0B75-BE505B4EC3FD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1624013" y="5410200"/>
            <a:ext cx="381000" cy="381000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339" name="Line 66">
            <a:extLst>
              <a:ext uri="{FF2B5EF4-FFF2-40B4-BE49-F238E27FC236}">
                <a16:creationId xmlns:a16="http://schemas.microsoft.com/office/drawing/2014/main" id="{5DB37388-453A-0C52-CF16-AB1CB9AFF949}"/>
              </a:ext>
            </a:extLst>
          </p:cNvPr>
          <p:cNvSpPr>
            <a:spLocks noChangeShapeType="1"/>
          </p:cNvSpPr>
          <p:nvPr/>
        </p:nvSpPr>
        <p:spPr bwMode="auto">
          <a:xfrm>
            <a:off x="2386013" y="5029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340" name="Line 67">
            <a:extLst>
              <a:ext uri="{FF2B5EF4-FFF2-40B4-BE49-F238E27FC236}">
                <a16:creationId xmlns:a16="http://schemas.microsoft.com/office/drawing/2014/main" id="{03A725C1-8C07-92C0-F7B2-4AC1159CFAEA}"/>
              </a:ext>
            </a:extLst>
          </p:cNvPr>
          <p:cNvSpPr>
            <a:spLocks noChangeShapeType="1"/>
          </p:cNvSpPr>
          <p:nvPr/>
        </p:nvSpPr>
        <p:spPr bwMode="auto">
          <a:xfrm>
            <a:off x="3910013" y="4267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341" name="Line 68">
            <a:extLst>
              <a:ext uri="{FF2B5EF4-FFF2-40B4-BE49-F238E27FC236}">
                <a16:creationId xmlns:a16="http://schemas.microsoft.com/office/drawing/2014/main" id="{CFB0FC3E-ADFE-3F0F-46BD-255EDBA0659B}"/>
              </a:ext>
            </a:extLst>
          </p:cNvPr>
          <p:cNvSpPr>
            <a:spLocks noChangeShapeType="1"/>
          </p:cNvSpPr>
          <p:nvPr/>
        </p:nvSpPr>
        <p:spPr bwMode="auto">
          <a:xfrm>
            <a:off x="3148013" y="4648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342" name="Line 69">
            <a:extLst>
              <a:ext uri="{FF2B5EF4-FFF2-40B4-BE49-F238E27FC236}">
                <a16:creationId xmlns:a16="http://schemas.microsoft.com/office/drawing/2014/main" id="{EBE2DDE6-522A-4E27-404A-D9FF06679BA1}"/>
              </a:ext>
            </a:extLst>
          </p:cNvPr>
          <p:cNvSpPr>
            <a:spLocks noChangeShapeType="1"/>
          </p:cNvSpPr>
          <p:nvPr/>
        </p:nvSpPr>
        <p:spPr bwMode="auto">
          <a:xfrm>
            <a:off x="3148013" y="5029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343" name="Line 70">
            <a:extLst>
              <a:ext uri="{FF2B5EF4-FFF2-40B4-BE49-F238E27FC236}">
                <a16:creationId xmlns:a16="http://schemas.microsoft.com/office/drawing/2014/main" id="{130B302E-CA0D-C0EB-FAF1-F88A6109F214}"/>
              </a:ext>
            </a:extLst>
          </p:cNvPr>
          <p:cNvSpPr>
            <a:spLocks noChangeShapeType="1"/>
          </p:cNvSpPr>
          <p:nvPr/>
        </p:nvSpPr>
        <p:spPr bwMode="auto">
          <a:xfrm>
            <a:off x="1624013" y="5410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344" name="Line 71">
            <a:extLst>
              <a:ext uri="{FF2B5EF4-FFF2-40B4-BE49-F238E27FC236}">
                <a16:creationId xmlns:a16="http://schemas.microsoft.com/office/drawing/2014/main" id="{DF246B0B-F8A7-D314-4CC1-6414B42A8705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148013" y="4648200"/>
            <a:ext cx="381000" cy="381000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345" name="Line 72">
            <a:extLst>
              <a:ext uri="{FF2B5EF4-FFF2-40B4-BE49-F238E27FC236}">
                <a16:creationId xmlns:a16="http://schemas.microsoft.com/office/drawing/2014/main" id="{9B907996-AFF3-949B-BE6F-BEB062BA1D69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1624013" y="5029200"/>
            <a:ext cx="381000" cy="381000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346" name="Line 73">
            <a:extLst>
              <a:ext uri="{FF2B5EF4-FFF2-40B4-BE49-F238E27FC236}">
                <a16:creationId xmlns:a16="http://schemas.microsoft.com/office/drawing/2014/main" id="{E14D3B6E-A34F-AC98-0E58-C83B0DA00909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148013" y="4267200"/>
            <a:ext cx="381000" cy="381000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54347" name="Group 74">
            <a:extLst>
              <a:ext uri="{FF2B5EF4-FFF2-40B4-BE49-F238E27FC236}">
                <a16:creationId xmlns:a16="http://schemas.microsoft.com/office/drawing/2014/main" id="{7CFD56F9-494D-F505-CB6D-A4E82EA1166A}"/>
              </a:ext>
            </a:extLst>
          </p:cNvPr>
          <p:cNvGrpSpPr>
            <a:grpSpLocks/>
          </p:cNvGrpSpPr>
          <p:nvPr/>
        </p:nvGrpSpPr>
        <p:grpSpPr bwMode="auto">
          <a:xfrm>
            <a:off x="2386013" y="4648200"/>
            <a:ext cx="762000" cy="381000"/>
            <a:chOff x="1344" y="3312"/>
            <a:chExt cx="480" cy="240"/>
          </a:xfrm>
        </p:grpSpPr>
        <p:sp>
          <p:nvSpPr>
            <p:cNvPr id="54454" name="Line 75">
              <a:extLst>
                <a:ext uri="{FF2B5EF4-FFF2-40B4-BE49-F238E27FC236}">
                  <a16:creationId xmlns:a16="http://schemas.microsoft.com/office/drawing/2014/main" id="{5F48386F-E5F0-8A7E-FFFF-E8D8BA58951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84" y="3552"/>
              <a:ext cx="240" cy="0"/>
            </a:xfrm>
            <a:prstGeom prst="line">
              <a:avLst/>
            </a:prstGeom>
            <a:noFill/>
            <a:ln w="76200">
              <a:solidFill>
                <a:srgbClr val="00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455" name="Line 76">
              <a:extLst>
                <a:ext uri="{FF2B5EF4-FFF2-40B4-BE49-F238E27FC236}">
                  <a16:creationId xmlns:a16="http://schemas.microsoft.com/office/drawing/2014/main" id="{50D03574-9544-D462-B8CE-87A2F8B4961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344" y="3312"/>
              <a:ext cx="240" cy="240"/>
            </a:xfrm>
            <a:prstGeom prst="line">
              <a:avLst/>
            </a:prstGeom>
            <a:noFill/>
            <a:ln w="76200">
              <a:solidFill>
                <a:srgbClr val="0000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4348" name="Line 77">
            <a:extLst>
              <a:ext uri="{FF2B5EF4-FFF2-40B4-BE49-F238E27FC236}">
                <a16:creationId xmlns:a16="http://schemas.microsoft.com/office/drawing/2014/main" id="{5F1784FB-882B-F49A-6E50-550FC3EFED84}"/>
              </a:ext>
            </a:extLst>
          </p:cNvPr>
          <p:cNvSpPr>
            <a:spLocks noChangeShapeType="1"/>
          </p:cNvSpPr>
          <p:nvPr/>
        </p:nvSpPr>
        <p:spPr bwMode="auto">
          <a:xfrm>
            <a:off x="4672013" y="3886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349" name="Line 78">
            <a:extLst>
              <a:ext uri="{FF2B5EF4-FFF2-40B4-BE49-F238E27FC236}">
                <a16:creationId xmlns:a16="http://schemas.microsoft.com/office/drawing/2014/main" id="{443D8D99-CB59-E3D8-BD1C-4B384AEE9D0D}"/>
              </a:ext>
            </a:extLst>
          </p:cNvPr>
          <p:cNvSpPr>
            <a:spLocks noChangeShapeType="1"/>
          </p:cNvSpPr>
          <p:nvPr/>
        </p:nvSpPr>
        <p:spPr bwMode="auto">
          <a:xfrm>
            <a:off x="2386013" y="4267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350" name="Line 79">
            <a:extLst>
              <a:ext uri="{FF2B5EF4-FFF2-40B4-BE49-F238E27FC236}">
                <a16:creationId xmlns:a16="http://schemas.microsoft.com/office/drawing/2014/main" id="{77E698EE-2974-FD61-2A16-D4270681F67D}"/>
              </a:ext>
            </a:extLst>
          </p:cNvPr>
          <p:cNvSpPr>
            <a:spLocks noChangeShapeType="1"/>
          </p:cNvSpPr>
          <p:nvPr/>
        </p:nvSpPr>
        <p:spPr bwMode="auto">
          <a:xfrm>
            <a:off x="2386013" y="4648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351" name="Line 80">
            <a:extLst>
              <a:ext uri="{FF2B5EF4-FFF2-40B4-BE49-F238E27FC236}">
                <a16:creationId xmlns:a16="http://schemas.microsoft.com/office/drawing/2014/main" id="{045D461A-6E47-4D8C-A8C3-56F64A406678}"/>
              </a:ext>
            </a:extLst>
          </p:cNvPr>
          <p:cNvSpPr>
            <a:spLocks noChangeShapeType="1"/>
          </p:cNvSpPr>
          <p:nvPr/>
        </p:nvSpPr>
        <p:spPr bwMode="auto">
          <a:xfrm>
            <a:off x="3529013" y="4267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352" name="Line 81">
            <a:extLst>
              <a:ext uri="{FF2B5EF4-FFF2-40B4-BE49-F238E27FC236}">
                <a16:creationId xmlns:a16="http://schemas.microsoft.com/office/drawing/2014/main" id="{56C39EC8-FE44-2C24-2978-40CDCFA06600}"/>
              </a:ext>
            </a:extLst>
          </p:cNvPr>
          <p:cNvSpPr>
            <a:spLocks noChangeShapeType="1"/>
          </p:cNvSpPr>
          <p:nvPr/>
        </p:nvSpPr>
        <p:spPr bwMode="auto">
          <a:xfrm>
            <a:off x="3148013" y="4267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353" name="Line 82">
            <a:extLst>
              <a:ext uri="{FF2B5EF4-FFF2-40B4-BE49-F238E27FC236}">
                <a16:creationId xmlns:a16="http://schemas.microsoft.com/office/drawing/2014/main" id="{7CFDB00B-D5C4-7ED1-EF36-DB03122E8956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910013" y="3505200"/>
            <a:ext cx="381000" cy="381000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354" name="Line 83">
            <a:extLst>
              <a:ext uri="{FF2B5EF4-FFF2-40B4-BE49-F238E27FC236}">
                <a16:creationId xmlns:a16="http://schemas.microsoft.com/office/drawing/2014/main" id="{1128F643-1DF1-4B65-578B-ABB6A27E4C2E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910013" y="3886200"/>
            <a:ext cx="381000" cy="381000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355" name="Line 84">
            <a:extLst>
              <a:ext uri="{FF2B5EF4-FFF2-40B4-BE49-F238E27FC236}">
                <a16:creationId xmlns:a16="http://schemas.microsoft.com/office/drawing/2014/main" id="{DE088374-8C37-9993-1D9A-E0A5D2C18882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291013" y="3505200"/>
            <a:ext cx="381000" cy="381000"/>
          </a:xfrm>
          <a:prstGeom prst="line">
            <a:avLst/>
          </a:prstGeom>
          <a:noFill/>
          <a:ln w="762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54356" name="Group 85">
            <a:extLst>
              <a:ext uri="{FF2B5EF4-FFF2-40B4-BE49-F238E27FC236}">
                <a16:creationId xmlns:a16="http://schemas.microsoft.com/office/drawing/2014/main" id="{D04D3FFF-AE08-85BC-3065-4DE14B455D5D}"/>
              </a:ext>
            </a:extLst>
          </p:cNvPr>
          <p:cNvGrpSpPr>
            <a:grpSpLocks/>
          </p:cNvGrpSpPr>
          <p:nvPr/>
        </p:nvGrpSpPr>
        <p:grpSpPr bwMode="auto">
          <a:xfrm>
            <a:off x="2386013" y="4267200"/>
            <a:ext cx="762000" cy="762000"/>
            <a:chOff x="1344" y="3072"/>
            <a:chExt cx="480" cy="480"/>
          </a:xfrm>
        </p:grpSpPr>
        <p:sp>
          <p:nvSpPr>
            <p:cNvPr id="54452" name="Line 86">
              <a:extLst>
                <a:ext uri="{FF2B5EF4-FFF2-40B4-BE49-F238E27FC236}">
                  <a16:creationId xmlns:a16="http://schemas.microsoft.com/office/drawing/2014/main" id="{C976955C-8607-C646-A52C-EA4B7CD209C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344" y="3072"/>
              <a:ext cx="240" cy="240"/>
            </a:xfrm>
            <a:prstGeom prst="line">
              <a:avLst/>
            </a:prstGeom>
            <a:noFill/>
            <a:ln w="76200">
              <a:solidFill>
                <a:srgbClr val="0000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453" name="Line 87">
              <a:extLst>
                <a:ext uri="{FF2B5EF4-FFF2-40B4-BE49-F238E27FC236}">
                  <a16:creationId xmlns:a16="http://schemas.microsoft.com/office/drawing/2014/main" id="{79F9BAF0-C6C3-E11D-9FC9-170D78D34C7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584" y="3312"/>
              <a:ext cx="240" cy="240"/>
            </a:xfrm>
            <a:prstGeom prst="line">
              <a:avLst/>
            </a:prstGeom>
            <a:noFill/>
            <a:ln w="76200">
              <a:solidFill>
                <a:srgbClr val="CC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4357" name="Line 88">
            <a:extLst>
              <a:ext uri="{FF2B5EF4-FFF2-40B4-BE49-F238E27FC236}">
                <a16:creationId xmlns:a16="http://schemas.microsoft.com/office/drawing/2014/main" id="{A4D7BEED-2C53-ED77-6930-DA27A04F761F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2767013" y="4267200"/>
            <a:ext cx="381000" cy="381000"/>
          </a:xfrm>
          <a:prstGeom prst="line">
            <a:avLst/>
          </a:prstGeom>
          <a:noFill/>
          <a:ln w="762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358" name="Line 89">
            <a:extLst>
              <a:ext uri="{FF2B5EF4-FFF2-40B4-BE49-F238E27FC236}">
                <a16:creationId xmlns:a16="http://schemas.microsoft.com/office/drawing/2014/main" id="{BF2543CB-E7B8-ABBA-3052-A057C5C3B8B9}"/>
              </a:ext>
            </a:extLst>
          </p:cNvPr>
          <p:cNvSpPr>
            <a:spLocks noChangeShapeType="1"/>
          </p:cNvSpPr>
          <p:nvPr/>
        </p:nvSpPr>
        <p:spPr bwMode="auto">
          <a:xfrm>
            <a:off x="6196013" y="2362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359" name="Line 90">
            <a:extLst>
              <a:ext uri="{FF2B5EF4-FFF2-40B4-BE49-F238E27FC236}">
                <a16:creationId xmlns:a16="http://schemas.microsoft.com/office/drawing/2014/main" id="{2949C6F9-BDB4-95D2-B9F4-A45889D514A2}"/>
              </a:ext>
            </a:extLst>
          </p:cNvPr>
          <p:cNvSpPr>
            <a:spLocks noChangeShapeType="1"/>
          </p:cNvSpPr>
          <p:nvPr/>
        </p:nvSpPr>
        <p:spPr bwMode="auto">
          <a:xfrm>
            <a:off x="5434013" y="3124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360" name="Line 91">
            <a:extLst>
              <a:ext uri="{FF2B5EF4-FFF2-40B4-BE49-F238E27FC236}">
                <a16:creationId xmlns:a16="http://schemas.microsoft.com/office/drawing/2014/main" id="{70D96115-644A-C786-CED0-A45B49F2040F}"/>
              </a:ext>
            </a:extLst>
          </p:cNvPr>
          <p:cNvSpPr>
            <a:spLocks noChangeShapeType="1"/>
          </p:cNvSpPr>
          <p:nvPr/>
        </p:nvSpPr>
        <p:spPr bwMode="auto">
          <a:xfrm>
            <a:off x="5434013" y="3505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361" name="Line 92">
            <a:extLst>
              <a:ext uri="{FF2B5EF4-FFF2-40B4-BE49-F238E27FC236}">
                <a16:creationId xmlns:a16="http://schemas.microsoft.com/office/drawing/2014/main" id="{6E14503D-AD30-1C49-2412-7FB671235DCD}"/>
              </a:ext>
            </a:extLst>
          </p:cNvPr>
          <p:cNvSpPr>
            <a:spLocks noChangeShapeType="1"/>
          </p:cNvSpPr>
          <p:nvPr/>
        </p:nvSpPr>
        <p:spPr bwMode="auto">
          <a:xfrm>
            <a:off x="5053013" y="3505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362" name="Line 93">
            <a:extLst>
              <a:ext uri="{FF2B5EF4-FFF2-40B4-BE49-F238E27FC236}">
                <a16:creationId xmlns:a16="http://schemas.microsoft.com/office/drawing/2014/main" id="{25A17ED8-592A-3DB9-315F-983D4B767961}"/>
              </a:ext>
            </a:extLst>
          </p:cNvPr>
          <p:cNvSpPr>
            <a:spLocks noChangeShapeType="1"/>
          </p:cNvSpPr>
          <p:nvPr/>
        </p:nvSpPr>
        <p:spPr bwMode="auto">
          <a:xfrm>
            <a:off x="4672013" y="3505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363" name="Line 94">
            <a:extLst>
              <a:ext uri="{FF2B5EF4-FFF2-40B4-BE49-F238E27FC236}">
                <a16:creationId xmlns:a16="http://schemas.microsoft.com/office/drawing/2014/main" id="{A5B6E362-6F66-D149-201B-E5971E8CEC4D}"/>
              </a:ext>
            </a:extLst>
          </p:cNvPr>
          <p:cNvSpPr>
            <a:spLocks noChangeShapeType="1"/>
          </p:cNvSpPr>
          <p:nvPr/>
        </p:nvSpPr>
        <p:spPr bwMode="auto">
          <a:xfrm>
            <a:off x="3910013" y="3505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364" name="Line 95">
            <a:extLst>
              <a:ext uri="{FF2B5EF4-FFF2-40B4-BE49-F238E27FC236}">
                <a16:creationId xmlns:a16="http://schemas.microsoft.com/office/drawing/2014/main" id="{0EAAAAAA-181B-3A86-9C67-53B0553EA67B}"/>
              </a:ext>
            </a:extLst>
          </p:cNvPr>
          <p:cNvSpPr>
            <a:spLocks noChangeShapeType="1"/>
          </p:cNvSpPr>
          <p:nvPr/>
        </p:nvSpPr>
        <p:spPr bwMode="auto">
          <a:xfrm>
            <a:off x="3910013" y="3886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365" name="Line 96">
            <a:extLst>
              <a:ext uri="{FF2B5EF4-FFF2-40B4-BE49-F238E27FC236}">
                <a16:creationId xmlns:a16="http://schemas.microsoft.com/office/drawing/2014/main" id="{17DDCC58-5240-52E1-5590-51ED429D32DE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941388" y="2209800"/>
            <a:ext cx="457200" cy="457200"/>
          </a:xfrm>
          <a:prstGeom prst="line">
            <a:avLst/>
          </a:prstGeom>
          <a:noFill/>
          <a:ln w="50800">
            <a:solidFill>
              <a:srgbClr val="CC000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54366" name="Group 97">
            <a:extLst>
              <a:ext uri="{FF2B5EF4-FFF2-40B4-BE49-F238E27FC236}">
                <a16:creationId xmlns:a16="http://schemas.microsoft.com/office/drawing/2014/main" id="{D56CE8C8-F477-8339-D182-7E1FDBE80E5D}"/>
              </a:ext>
            </a:extLst>
          </p:cNvPr>
          <p:cNvGrpSpPr>
            <a:grpSpLocks/>
          </p:cNvGrpSpPr>
          <p:nvPr/>
        </p:nvGrpSpPr>
        <p:grpSpPr bwMode="auto">
          <a:xfrm>
            <a:off x="6196013" y="1981200"/>
            <a:ext cx="762000" cy="762000"/>
            <a:chOff x="3744" y="1632"/>
            <a:chExt cx="480" cy="480"/>
          </a:xfrm>
        </p:grpSpPr>
        <p:sp>
          <p:nvSpPr>
            <p:cNvPr id="54450" name="Line 98">
              <a:extLst>
                <a:ext uri="{FF2B5EF4-FFF2-40B4-BE49-F238E27FC236}">
                  <a16:creationId xmlns:a16="http://schemas.microsoft.com/office/drawing/2014/main" id="{5B3C3EA2-C904-1E67-9AA6-970742899E9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744" y="1632"/>
              <a:ext cx="240" cy="240"/>
            </a:xfrm>
            <a:prstGeom prst="line">
              <a:avLst/>
            </a:prstGeom>
            <a:noFill/>
            <a:ln w="76200">
              <a:solidFill>
                <a:srgbClr val="0000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451" name="Line 99">
              <a:extLst>
                <a:ext uri="{FF2B5EF4-FFF2-40B4-BE49-F238E27FC236}">
                  <a16:creationId xmlns:a16="http://schemas.microsoft.com/office/drawing/2014/main" id="{A30357E2-CC9B-7CFF-9AD3-F4077E7C7FE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984" y="1872"/>
              <a:ext cx="240" cy="240"/>
            </a:xfrm>
            <a:prstGeom prst="line">
              <a:avLst/>
            </a:prstGeom>
            <a:noFill/>
            <a:ln w="76200">
              <a:solidFill>
                <a:srgbClr val="CC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4367" name="Line 100">
            <a:extLst>
              <a:ext uri="{FF2B5EF4-FFF2-40B4-BE49-F238E27FC236}">
                <a16:creationId xmlns:a16="http://schemas.microsoft.com/office/drawing/2014/main" id="{DC326684-73BD-BC56-1A46-EEB267FF36F7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958013" y="2362200"/>
            <a:ext cx="381000" cy="381000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368" name="Line 101">
            <a:extLst>
              <a:ext uri="{FF2B5EF4-FFF2-40B4-BE49-F238E27FC236}">
                <a16:creationId xmlns:a16="http://schemas.microsoft.com/office/drawing/2014/main" id="{3441A844-14FF-3710-1A90-117CE83242D3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434013" y="2743200"/>
            <a:ext cx="381000" cy="381000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369" name="Line 102">
            <a:extLst>
              <a:ext uri="{FF2B5EF4-FFF2-40B4-BE49-F238E27FC236}">
                <a16:creationId xmlns:a16="http://schemas.microsoft.com/office/drawing/2014/main" id="{C1A83CB6-51DF-C928-19DC-860C4D829BD4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434013" y="3124200"/>
            <a:ext cx="381000" cy="381000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370" name="Line 103">
            <a:extLst>
              <a:ext uri="{FF2B5EF4-FFF2-40B4-BE49-F238E27FC236}">
                <a16:creationId xmlns:a16="http://schemas.microsoft.com/office/drawing/2014/main" id="{B51EAE0C-C1A5-66FD-0F5D-6E6CDAA636F6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672013" y="3505200"/>
            <a:ext cx="381000" cy="381000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54371" name="Group 104">
            <a:extLst>
              <a:ext uri="{FF2B5EF4-FFF2-40B4-BE49-F238E27FC236}">
                <a16:creationId xmlns:a16="http://schemas.microsoft.com/office/drawing/2014/main" id="{B069DD16-094F-B8DA-FF4F-7BE6724B42A6}"/>
              </a:ext>
            </a:extLst>
          </p:cNvPr>
          <p:cNvGrpSpPr>
            <a:grpSpLocks/>
          </p:cNvGrpSpPr>
          <p:nvPr/>
        </p:nvGrpSpPr>
        <p:grpSpPr bwMode="auto">
          <a:xfrm>
            <a:off x="6196013" y="2362200"/>
            <a:ext cx="762000" cy="381000"/>
            <a:chOff x="3744" y="1872"/>
            <a:chExt cx="480" cy="240"/>
          </a:xfrm>
        </p:grpSpPr>
        <p:sp>
          <p:nvSpPr>
            <p:cNvPr id="54448" name="Line 105">
              <a:extLst>
                <a:ext uri="{FF2B5EF4-FFF2-40B4-BE49-F238E27FC236}">
                  <a16:creationId xmlns:a16="http://schemas.microsoft.com/office/drawing/2014/main" id="{595F5B1C-DAF8-B67A-CC4C-29C415B3248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744" y="1872"/>
              <a:ext cx="240" cy="240"/>
            </a:xfrm>
            <a:prstGeom prst="line">
              <a:avLst/>
            </a:prstGeom>
            <a:noFill/>
            <a:ln w="76200">
              <a:solidFill>
                <a:srgbClr val="0000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449" name="Line 106">
              <a:extLst>
                <a:ext uri="{FF2B5EF4-FFF2-40B4-BE49-F238E27FC236}">
                  <a16:creationId xmlns:a16="http://schemas.microsoft.com/office/drawing/2014/main" id="{BAA795B5-B513-E25C-6098-C25AF3B3144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84" y="2112"/>
              <a:ext cx="240" cy="0"/>
            </a:xfrm>
            <a:prstGeom prst="line">
              <a:avLst/>
            </a:prstGeom>
            <a:noFill/>
            <a:ln w="76200">
              <a:solidFill>
                <a:srgbClr val="00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4372" name="Line 107">
            <a:extLst>
              <a:ext uri="{FF2B5EF4-FFF2-40B4-BE49-F238E27FC236}">
                <a16:creationId xmlns:a16="http://schemas.microsoft.com/office/drawing/2014/main" id="{A1F094CF-242D-584B-2C70-D212C2677962}"/>
              </a:ext>
            </a:extLst>
          </p:cNvPr>
          <p:cNvSpPr>
            <a:spLocks noChangeShapeType="1"/>
          </p:cNvSpPr>
          <p:nvPr/>
        </p:nvSpPr>
        <p:spPr bwMode="auto">
          <a:xfrm>
            <a:off x="6196013" y="2743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373" name="Line 108">
            <a:extLst>
              <a:ext uri="{FF2B5EF4-FFF2-40B4-BE49-F238E27FC236}">
                <a16:creationId xmlns:a16="http://schemas.microsoft.com/office/drawing/2014/main" id="{740B6EBC-C70E-643F-0CFC-F978F696469F}"/>
              </a:ext>
            </a:extLst>
          </p:cNvPr>
          <p:cNvSpPr>
            <a:spLocks noChangeShapeType="1"/>
          </p:cNvSpPr>
          <p:nvPr/>
        </p:nvSpPr>
        <p:spPr bwMode="auto">
          <a:xfrm>
            <a:off x="5815013" y="2743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374" name="Line 109">
            <a:extLst>
              <a:ext uri="{FF2B5EF4-FFF2-40B4-BE49-F238E27FC236}">
                <a16:creationId xmlns:a16="http://schemas.microsoft.com/office/drawing/2014/main" id="{9C31F475-1B29-9BF4-B666-5F9859DA4F25}"/>
              </a:ext>
            </a:extLst>
          </p:cNvPr>
          <p:cNvSpPr>
            <a:spLocks noChangeShapeType="1"/>
          </p:cNvSpPr>
          <p:nvPr/>
        </p:nvSpPr>
        <p:spPr bwMode="auto">
          <a:xfrm>
            <a:off x="5434013" y="2743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375" name="Line 110">
            <a:extLst>
              <a:ext uri="{FF2B5EF4-FFF2-40B4-BE49-F238E27FC236}">
                <a16:creationId xmlns:a16="http://schemas.microsoft.com/office/drawing/2014/main" id="{8D668AAC-BA65-D03B-07CC-4E25ED566DF7}"/>
              </a:ext>
            </a:extLst>
          </p:cNvPr>
          <p:cNvSpPr>
            <a:spLocks noChangeShapeType="1"/>
          </p:cNvSpPr>
          <p:nvPr/>
        </p:nvSpPr>
        <p:spPr bwMode="auto">
          <a:xfrm>
            <a:off x="6196013" y="1981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376" name="Line 111">
            <a:extLst>
              <a:ext uri="{FF2B5EF4-FFF2-40B4-BE49-F238E27FC236}">
                <a16:creationId xmlns:a16="http://schemas.microsoft.com/office/drawing/2014/main" id="{81CF3939-33C2-E4E6-AA76-A425919BD4A0}"/>
              </a:ext>
            </a:extLst>
          </p:cNvPr>
          <p:cNvSpPr>
            <a:spLocks noChangeShapeType="1"/>
          </p:cNvSpPr>
          <p:nvPr/>
        </p:nvSpPr>
        <p:spPr bwMode="auto">
          <a:xfrm>
            <a:off x="6577013" y="1981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377" name="Line 112">
            <a:extLst>
              <a:ext uri="{FF2B5EF4-FFF2-40B4-BE49-F238E27FC236}">
                <a16:creationId xmlns:a16="http://schemas.microsoft.com/office/drawing/2014/main" id="{65B3A15C-DA62-98D3-291C-F5F8387A5B21}"/>
              </a:ext>
            </a:extLst>
          </p:cNvPr>
          <p:cNvSpPr>
            <a:spLocks noChangeShapeType="1"/>
          </p:cNvSpPr>
          <p:nvPr/>
        </p:nvSpPr>
        <p:spPr bwMode="auto">
          <a:xfrm>
            <a:off x="6958013" y="1981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378" name="Line 113">
            <a:extLst>
              <a:ext uri="{FF2B5EF4-FFF2-40B4-BE49-F238E27FC236}">
                <a16:creationId xmlns:a16="http://schemas.microsoft.com/office/drawing/2014/main" id="{8BC93B61-DE86-D17A-EA1B-74BB1283406E}"/>
              </a:ext>
            </a:extLst>
          </p:cNvPr>
          <p:cNvSpPr>
            <a:spLocks noChangeShapeType="1"/>
          </p:cNvSpPr>
          <p:nvPr/>
        </p:nvSpPr>
        <p:spPr bwMode="auto">
          <a:xfrm>
            <a:off x="7720013" y="1981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379" name="Line 114">
            <a:extLst>
              <a:ext uri="{FF2B5EF4-FFF2-40B4-BE49-F238E27FC236}">
                <a16:creationId xmlns:a16="http://schemas.microsoft.com/office/drawing/2014/main" id="{FE55EA86-9946-74F9-E541-74AD5184C55D}"/>
              </a:ext>
            </a:extLst>
          </p:cNvPr>
          <p:cNvSpPr>
            <a:spLocks noChangeShapeType="1"/>
          </p:cNvSpPr>
          <p:nvPr/>
        </p:nvSpPr>
        <p:spPr bwMode="auto">
          <a:xfrm>
            <a:off x="6958013" y="2743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380" name="Line 115">
            <a:extLst>
              <a:ext uri="{FF2B5EF4-FFF2-40B4-BE49-F238E27FC236}">
                <a16:creationId xmlns:a16="http://schemas.microsoft.com/office/drawing/2014/main" id="{991CDEEC-BF8B-5485-192C-9BCD73B98159}"/>
              </a:ext>
            </a:extLst>
          </p:cNvPr>
          <p:cNvSpPr>
            <a:spLocks noChangeShapeType="1"/>
          </p:cNvSpPr>
          <p:nvPr/>
        </p:nvSpPr>
        <p:spPr bwMode="auto">
          <a:xfrm>
            <a:off x="6958013" y="2362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381" name="Line 116">
            <a:extLst>
              <a:ext uri="{FF2B5EF4-FFF2-40B4-BE49-F238E27FC236}">
                <a16:creationId xmlns:a16="http://schemas.microsoft.com/office/drawing/2014/main" id="{2FFEFC8F-CF14-F91C-6BF6-6B89EBA9DF2A}"/>
              </a:ext>
            </a:extLst>
          </p:cNvPr>
          <p:cNvSpPr>
            <a:spLocks noChangeShapeType="1"/>
          </p:cNvSpPr>
          <p:nvPr/>
        </p:nvSpPr>
        <p:spPr bwMode="auto">
          <a:xfrm>
            <a:off x="8482013" y="1600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382" name="Line 117">
            <a:extLst>
              <a:ext uri="{FF2B5EF4-FFF2-40B4-BE49-F238E27FC236}">
                <a16:creationId xmlns:a16="http://schemas.microsoft.com/office/drawing/2014/main" id="{18CE7081-2142-45AA-79A7-A96847E5DACE}"/>
              </a:ext>
            </a:extLst>
          </p:cNvPr>
          <p:cNvSpPr>
            <a:spLocks noChangeShapeType="1"/>
          </p:cNvSpPr>
          <p:nvPr/>
        </p:nvSpPr>
        <p:spPr bwMode="auto">
          <a:xfrm>
            <a:off x="8101013" y="1219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383" name="Line 118">
            <a:extLst>
              <a:ext uri="{FF2B5EF4-FFF2-40B4-BE49-F238E27FC236}">
                <a16:creationId xmlns:a16="http://schemas.microsoft.com/office/drawing/2014/main" id="{0209FB9F-B0C5-DD80-0D66-6401F43B8906}"/>
              </a:ext>
            </a:extLst>
          </p:cNvPr>
          <p:cNvSpPr>
            <a:spLocks noChangeShapeType="1"/>
          </p:cNvSpPr>
          <p:nvPr/>
        </p:nvSpPr>
        <p:spPr bwMode="auto">
          <a:xfrm>
            <a:off x="7720013" y="1219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384" name="Line 119">
            <a:extLst>
              <a:ext uri="{FF2B5EF4-FFF2-40B4-BE49-F238E27FC236}">
                <a16:creationId xmlns:a16="http://schemas.microsoft.com/office/drawing/2014/main" id="{8778B5C8-8A69-0AC7-955A-F8ED9384DD44}"/>
              </a:ext>
            </a:extLst>
          </p:cNvPr>
          <p:cNvSpPr>
            <a:spLocks noChangeShapeType="1"/>
          </p:cNvSpPr>
          <p:nvPr/>
        </p:nvSpPr>
        <p:spPr bwMode="auto">
          <a:xfrm>
            <a:off x="7720013" y="1600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385" name="Line 120">
            <a:extLst>
              <a:ext uri="{FF2B5EF4-FFF2-40B4-BE49-F238E27FC236}">
                <a16:creationId xmlns:a16="http://schemas.microsoft.com/office/drawing/2014/main" id="{AC26C608-ED87-26B5-A5AA-5F561F0757B2}"/>
              </a:ext>
            </a:extLst>
          </p:cNvPr>
          <p:cNvSpPr>
            <a:spLocks noChangeShapeType="1"/>
          </p:cNvSpPr>
          <p:nvPr/>
        </p:nvSpPr>
        <p:spPr bwMode="auto">
          <a:xfrm>
            <a:off x="8482013" y="1981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386" name="Line 121">
            <a:extLst>
              <a:ext uri="{FF2B5EF4-FFF2-40B4-BE49-F238E27FC236}">
                <a16:creationId xmlns:a16="http://schemas.microsoft.com/office/drawing/2014/main" id="{D2598184-AF8B-F830-ED34-DE93650D2913}"/>
              </a:ext>
            </a:extLst>
          </p:cNvPr>
          <p:cNvSpPr>
            <a:spLocks noChangeShapeType="1"/>
          </p:cNvSpPr>
          <p:nvPr/>
        </p:nvSpPr>
        <p:spPr bwMode="auto">
          <a:xfrm>
            <a:off x="7339013" y="1981200"/>
            <a:ext cx="3810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387" name="Line 122">
            <a:extLst>
              <a:ext uri="{FF2B5EF4-FFF2-40B4-BE49-F238E27FC236}">
                <a16:creationId xmlns:a16="http://schemas.microsoft.com/office/drawing/2014/main" id="{93410602-72E3-2FEC-99E2-AAA3806B951D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8482013" y="1600200"/>
            <a:ext cx="381000" cy="381000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54388" name="Group 123">
            <a:extLst>
              <a:ext uri="{FF2B5EF4-FFF2-40B4-BE49-F238E27FC236}">
                <a16:creationId xmlns:a16="http://schemas.microsoft.com/office/drawing/2014/main" id="{E826882A-1BDB-AE10-04D5-CF52A85C49AF}"/>
              </a:ext>
            </a:extLst>
          </p:cNvPr>
          <p:cNvGrpSpPr>
            <a:grpSpLocks/>
          </p:cNvGrpSpPr>
          <p:nvPr/>
        </p:nvGrpSpPr>
        <p:grpSpPr bwMode="auto">
          <a:xfrm>
            <a:off x="7720013" y="1600200"/>
            <a:ext cx="762000" cy="381000"/>
            <a:chOff x="4704" y="1392"/>
            <a:chExt cx="480" cy="240"/>
          </a:xfrm>
        </p:grpSpPr>
        <p:sp>
          <p:nvSpPr>
            <p:cNvPr id="54446" name="Line 124">
              <a:extLst>
                <a:ext uri="{FF2B5EF4-FFF2-40B4-BE49-F238E27FC236}">
                  <a16:creationId xmlns:a16="http://schemas.microsoft.com/office/drawing/2014/main" id="{6F146E5B-2C01-A0A9-E3D5-7FEE021A997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44" y="1632"/>
              <a:ext cx="240" cy="0"/>
            </a:xfrm>
            <a:prstGeom prst="line">
              <a:avLst/>
            </a:prstGeom>
            <a:noFill/>
            <a:ln w="76200">
              <a:solidFill>
                <a:srgbClr val="00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447" name="Line 125">
              <a:extLst>
                <a:ext uri="{FF2B5EF4-FFF2-40B4-BE49-F238E27FC236}">
                  <a16:creationId xmlns:a16="http://schemas.microsoft.com/office/drawing/2014/main" id="{5CE32AE5-3114-8C8F-D590-8F13D15F917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704" y="1392"/>
              <a:ext cx="240" cy="240"/>
            </a:xfrm>
            <a:prstGeom prst="line">
              <a:avLst/>
            </a:prstGeom>
            <a:noFill/>
            <a:ln w="76200">
              <a:solidFill>
                <a:srgbClr val="0000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4389" name="Line 126">
            <a:extLst>
              <a:ext uri="{FF2B5EF4-FFF2-40B4-BE49-F238E27FC236}">
                <a16:creationId xmlns:a16="http://schemas.microsoft.com/office/drawing/2014/main" id="{D82CE1D8-28D4-02D8-09C0-0B5ABE48B9BB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958013" y="1981200"/>
            <a:ext cx="381000" cy="381000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390" name="Line 127">
            <a:extLst>
              <a:ext uri="{FF2B5EF4-FFF2-40B4-BE49-F238E27FC236}">
                <a16:creationId xmlns:a16="http://schemas.microsoft.com/office/drawing/2014/main" id="{9A5E625C-4E37-78FB-C692-9AEDC3CF4C55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941388" y="1539875"/>
            <a:ext cx="457200" cy="457200"/>
          </a:xfrm>
          <a:prstGeom prst="line">
            <a:avLst/>
          </a:prstGeom>
          <a:noFill/>
          <a:ln w="50800">
            <a:solidFill>
              <a:srgbClr val="0000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391" name="Line 128">
            <a:extLst>
              <a:ext uri="{FF2B5EF4-FFF2-40B4-BE49-F238E27FC236}">
                <a16:creationId xmlns:a16="http://schemas.microsoft.com/office/drawing/2014/main" id="{D05182CD-142B-91CF-4859-60CDCC8B5A75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8482013" y="1219200"/>
            <a:ext cx="381000" cy="381000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392" name="Line 129">
            <a:extLst>
              <a:ext uri="{FF2B5EF4-FFF2-40B4-BE49-F238E27FC236}">
                <a16:creationId xmlns:a16="http://schemas.microsoft.com/office/drawing/2014/main" id="{E97F01DB-5538-F9B7-45E8-E1B06768E37E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7720013" y="1219200"/>
            <a:ext cx="381000" cy="381000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393" name="Line 130">
            <a:extLst>
              <a:ext uri="{FF2B5EF4-FFF2-40B4-BE49-F238E27FC236}">
                <a16:creationId xmlns:a16="http://schemas.microsoft.com/office/drawing/2014/main" id="{2D47FA9C-9624-4DFD-B4CC-C745DCE4F454}"/>
              </a:ext>
            </a:extLst>
          </p:cNvPr>
          <p:cNvSpPr>
            <a:spLocks noChangeShapeType="1"/>
          </p:cNvSpPr>
          <p:nvPr/>
        </p:nvSpPr>
        <p:spPr bwMode="auto">
          <a:xfrm>
            <a:off x="8482013" y="1219200"/>
            <a:ext cx="533400" cy="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394" name="Text Box 131">
            <a:extLst>
              <a:ext uri="{FF2B5EF4-FFF2-40B4-BE49-F238E27FC236}">
                <a16:creationId xmlns:a16="http://schemas.microsoft.com/office/drawing/2014/main" id="{26FCACD1-AFAF-E12D-BA00-526867E106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5363" y="762000"/>
            <a:ext cx="7191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6" tIns="45719" rIns="91436" bIns="45719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cs-CZ" sz="2000" b="1">
                <a:solidFill>
                  <a:srgbClr val="009900"/>
                </a:solidFill>
                <a:latin typeface="Comic Sans MS" panose="030F0702030302020204" pitchFamily="66" charset="0"/>
              </a:rPr>
              <a:t>(n,</a:t>
            </a:r>
            <a:r>
              <a:rPr kumimoji="0" lang="en-US" altLang="cs-CZ" sz="2000" b="1">
                <a:solidFill>
                  <a:srgbClr val="009900"/>
                </a:solidFill>
                <a:latin typeface="Symbol" panose="05050102010706020507" pitchFamily="18" charset="2"/>
              </a:rPr>
              <a:t>g</a:t>
            </a:r>
            <a:r>
              <a:rPr kumimoji="0" lang="en-US" altLang="cs-CZ" sz="2000" b="1">
                <a:solidFill>
                  <a:srgbClr val="009900"/>
                </a:solidFill>
                <a:latin typeface="Comic Sans MS" panose="030F0702030302020204" pitchFamily="66" charset="0"/>
              </a:rPr>
              <a:t>)</a:t>
            </a:r>
          </a:p>
        </p:txBody>
      </p:sp>
      <p:sp>
        <p:nvSpPr>
          <p:cNvPr id="54395" name="Line 132">
            <a:extLst>
              <a:ext uri="{FF2B5EF4-FFF2-40B4-BE49-F238E27FC236}">
                <a16:creationId xmlns:a16="http://schemas.microsoft.com/office/drawing/2014/main" id="{F4518A1B-8ABF-ED09-612B-2BB52951B244}"/>
              </a:ext>
            </a:extLst>
          </p:cNvPr>
          <p:cNvSpPr>
            <a:spLocks noChangeShapeType="1"/>
          </p:cNvSpPr>
          <p:nvPr/>
        </p:nvSpPr>
        <p:spPr bwMode="auto">
          <a:xfrm>
            <a:off x="914400" y="1235075"/>
            <a:ext cx="533400" cy="0"/>
          </a:xfrm>
          <a:prstGeom prst="line">
            <a:avLst/>
          </a:prstGeom>
          <a:noFill/>
          <a:ln w="50800">
            <a:solidFill>
              <a:srgbClr val="0099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396" name="Text Box 133">
            <a:extLst>
              <a:ext uri="{FF2B5EF4-FFF2-40B4-BE49-F238E27FC236}">
                <a16:creationId xmlns:a16="http://schemas.microsoft.com/office/drawing/2014/main" id="{1ABFF066-2DEC-90F2-7359-6C42942311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93788" y="1371600"/>
            <a:ext cx="5826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6" tIns="45719" rIns="91436" bIns="45719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cs-CZ" sz="2000" b="1">
                <a:solidFill>
                  <a:srgbClr val="000099"/>
                </a:solidFill>
              </a:rPr>
              <a:t>(</a:t>
            </a:r>
            <a:r>
              <a:rPr kumimoji="0" lang="en-US" altLang="cs-CZ" sz="2000" b="1">
                <a:solidFill>
                  <a:srgbClr val="000099"/>
                </a:solidFill>
                <a:latin typeface="Symbol" panose="05050102010706020507" pitchFamily="18" charset="2"/>
              </a:rPr>
              <a:t>b</a:t>
            </a:r>
            <a:r>
              <a:rPr kumimoji="0" lang="en-US" altLang="cs-CZ" sz="2000" b="1" baseline="30000">
                <a:solidFill>
                  <a:srgbClr val="000099"/>
                </a:solidFill>
                <a:latin typeface="Symbol" panose="05050102010706020507" pitchFamily="18" charset="2"/>
              </a:rPr>
              <a:t>-</a:t>
            </a:r>
            <a:r>
              <a:rPr kumimoji="0" lang="en-US" altLang="cs-CZ" sz="2000" b="1">
                <a:solidFill>
                  <a:srgbClr val="000099"/>
                </a:solidFill>
              </a:rPr>
              <a:t>)</a:t>
            </a:r>
          </a:p>
        </p:txBody>
      </p:sp>
      <p:sp>
        <p:nvSpPr>
          <p:cNvPr id="54397" name="Text Box 134">
            <a:extLst>
              <a:ext uri="{FF2B5EF4-FFF2-40B4-BE49-F238E27FC236}">
                <a16:creationId xmlns:a16="http://schemas.microsoft.com/office/drawing/2014/main" id="{22002DF3-03F2-646D-59B5-93A348C7F8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93788" y="2057400"/>
            <a:ext cx="5826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6" tIns="45719" rIns="91436" bIns="45719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cs-CZ" sz="2000" b="1">
                <a:solidFill>
                  <a:srgbClr val="CC0000"/>
                </a:solidFill>
              </a:rPr>
              <a:t>(</a:t>
            </a:r>
            <a:r>
              <a:rPr kumimoji="0" lang="en-US" altLang="cs-CZ" sz="2000" b="1">
                <a:solidFill>
                  <a:srgbClr val="CC0000"/>
                </a:solidFill>
                <a:latin typeface="Symbol" panose="05050102010706020507" pitchFamily="18" charset="2"/>
              </a:rPr>
              <a:t>b</a:t>
            </a:r>
            <a:r>
              <a:rPr kumimoji="0" lang="en-US" altLang="cs-CZ" sz="2000" b="1" baseline="30000">
                <a:solidFill>
                  <a:srgbClr val="CC0000"/>
                </a:solidFill>
                <a:latin typeface="Symbol" panose="05050102010706020507" pitchFamily="18" charset="2"/>
              </a:rPr>
              <a:t>+</a:t>
            </a:r>
            <a:r>
              <a:rPr kumimoji="0" lang="en-US" altLang="cs-CZ" sz="2000" b="1">
                <a:solidFill>
                  <a:srgbClr val="CC0000"/>
                </a:solidFill>
              </a:rPr>
              <a:t>)</a:t>
            </a:r>
          </a:p>
        </p:txBody>
      </p:sp>
      <p:grpSp>
        <p:nvGrpSpPr>
          <p:cNvPr id="54398" name="Group 135">
            <a:extLst>
              <a:ext uri="{FF2B5EF4-FFF2-40B4-BE49-F238E27FC236}">
                <a16:creationId xmlns:a16="http://schemas.microsoft.com/office/drawing/2014/main" id="{350FCF75-4F9B-586A-66BD-20FFFE187CD5}"/>
              </a:ext>
            </a:extLst>
          </p:cNvPr>
          <p:cNvGrpSpPr>
            <a:grpSpLocks/>
          </p:cNvGrpSpPr>
          <p:nvPr/>
        </p:nvGrpSpPr>
        <p:grpSpPr bwMode="auto">
          <a:xfrm>
            <a:off x="4495800" y="2590800"/>
            <a:ext cx="3354388" cy="1830388"/>
            <a:chOff x="2784" y="2112"/>
            <a:chExt cx="2113" cy="1153"/>
          </a:xfrm>
        </p:grpSpPr>
        <p:sp>
          <p:nvSpPr>
            <p:cNvPr id="54443" name="Rectangle 136">
              <a:extLst>
                <a:ext uri="{FF2B5EF4-FFF2-40B4-BE49-F238E27FC236}">
                  <a16:creationId xmlns:a16="http://schemas.microsoft.com/office/drawing/2014/main" id="{CCF784AA-AB5E-AC48-A801-417E1AA939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4" y="3072"/>
              <a:ext cx="193" cy="193"/>
            </a:xfrm>
            <a:prstGeom prst="rect">
              <a:avLst/>
            </a:prstGeom>
            <a:solidFill>
              <a:srgbClr val="000099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0033CC"/>
                </a:buClr>
                <a:buSzPct val="60000"/>
                <a:buFont typeface="Wingdings" panose="05000000000000000000" pitchFamily="2" charset="2"/>
                <a:buChar char="Ø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SzPct val="50000"/>
                <a:buFont typeface="Symbol" panose="05050102010706020507" pitchFamily="18" charset="2"/>
                <a:buChar char="¨"/>
                <a:defRPr kumimoji="1" sz="2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endParaRPr kumimoji="0" lang="cs-CZ" altLang="cs-CZ" sz="1400"/>
            </a:p>
          </p:txBody>
        </p:sp>
        <p:sp>
          <p:nvSpPr>
            <p:cNvPr id="54444" name="Rectangle 137">
              <a:extLst>
                <a:ext uri="{FF2B5EF4-FFF2-40B4-BE49-F238E27FC236}">
                  <a16:creationId xmlns:a16="http://schemas.microsoft.com/office/drawing/2014/main" id="{0F15D047-A833-A827-D6AB-958C093A41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4" y="2112"/>
              <a:ext cx="193" cy="193"/>
            </a:xfrm>
            <a:prstGeom prst="rect">
              <a:avLst/>
            </a:prstGeom>
            <a:solidFill>
              <a:srgbClr val="000099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0033CC"/>
                </a:buClr>
                <a:buSzPct val="60000"/>
                <a:buFont typeface="Wingdings" panose="05000000000000000000" pitchFamily="2" charset="2"/>
                <a:buChar char="Ø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SzPct val="50000"/>
                <a:buFont typeface="Symbol" panose="05050102010706020507" pitchFamily="18" charset="2"/>
                <a:buChar char="¨"/>
                <a:defRPr kumimoji="1" sz="2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endParaRPr kumimoji="0" lang="cs-CZ" altLang="cs-CZ" sz="1400"/>
            </a:p>
          </p:txBody>
        </p:sp>
        <p:sp>
          <p:nvSpPr>
            <p:cNvPr id="54445" name="Rectangle 138">
              <a:extLst>
                <a:ext uri="{FF2B5EF4-FFF2-40B4-BE49-F238E27FC236}">
                  <a16:creationId xmlns:a16="http://schemas.microsoft.com/office/drawing/2014/main" id="{D28AC37C-EB93-9E12-407F-D64F8F028A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44" y="2592"/>
              <a:ext cx="193" cy="193"/>
            </a:xfrm>
            <a:prstGeom prst="rect">
              <a:avLst/>
            </a:prstGeom>
            <a:solidFill>
              <a:srgbClr val="000099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0033CC"/>
                </a:buClr>
                <a:buSzPct val="60000"/>
                <a:buFont typeface="Wingdings" panose="05000000000000000000" pitchFamily="2" charset="2"/>
                <a:buChar char="Ø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SzPct val="50000"/>
                <a:buFont typeface="Symbol" panose="05050102010706020507" pitchFamily="18" charset="2"/>
                <a:buChar char="¨"/>
                <a:defRPr kumimoji="1" sz="2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endParaRPr kumimoji="0" lang="cs-CZ" altLang="cs-CZ" sz="1400"/>
            </a:p>
          </p:txBody>
        </p:sp>
      </p:grpSp>
      <p:sp>
        <p:nvSpPr>
          <p:cNvPr id="54399" name="Text Box 139">
            <a:extLst>
              <a:ext uri="{FF2B5EF4-FFF2-40B4-BE49-F238E27FC236}">
                <a16:creationId xmlns:a16="http://schemas.microsoft.com/office/drawing/2014/main" id="{63515642-3B25-26FA-A062-1A6C847306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5119688"/>
            <a:ext cx="123983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6" tIns="45719" rIns="91436" bIns="45719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de-DE" altLang="cs-CZ" sz="2800" b="1">
                <a:solidFill>
                  <a:srgbClr val="000099"/>
                </a:solidFill>
                <a:latin typeface="Comic Sans MS" panose="030F0702030302020204" pitchFamily="66" charset="0"/>
              </a:rPr>
              <a:t>r-only</a:t>
            </a:r>
            <a:endParaRPr kumimoji="0" lang="en-US" altLang="cs-CZ" sz="2800" b="1">
              <a:solidFill>
                <a:srgbClr val="000099"/>
              </a:solidFill>
              <a:latin typeface="Comic Sans MS" panose="030F0702030302020204" pitchFamily="66" charset="0"/>
            </a:endParaRPr>
          </a:p>
        </p:txBody>
      </p:sp>
      <p:grpSp>
        <p:nvGrpSpPr>
          <p:cNvPr id="54400" name="Group 140">
            <a:extLst>
              <a:ext uri="{FF2B5EF4-FFF2-40B4-BE49-F238E27FC236}">
                <a16:creationId xmlns:a16="http://schemas.microsoft.com/office/drawing/2014/main" id="{906EB453-629B-F70F-6296-5A5E4A58C27E}"/>
              </a:ext>
            </a:extLst>
          </p:cNvPr>
          <p:cNvGrpSpPr>
            <a:grpSpLocks/>
          </p:cNvGrpSpPr>
          <p:nvPr/>
        </p:nvGrpSpPr>
        <p:grpSpPr bwMode="auto">
          <a:xfrm>
            <a:off x="709613" y="1066800"/>
            <a:ext cx="6402387" cy="4116388"/>
            <a:chOff x="384" y="1152"/>
            <a:chExt cx="4033" cy="2593"/>
          </a:xfrm>
        </p:grpSpPr>
        <p:sp>
          <p:nvSpPr>
            <p:cNvPr id="54439" name="Rectangle 141">
              <a:extLst>
                <a:ext uri="{FF2B5EF4-FFF2-40B4-BE49-F238E27FC236}">
                  <a16:creationId xmlns:a16="http://schemas.microsoft.com/office/drawing/2014/main" id="{305A44C1-9825-E422-9CC0-FB10FD4F44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" y="3552"/>
              <a:ext cx="193" cy="193"/>
            </a:xfrm>
            <a:prstGeom prst="rect">
              <a:avLst/>
            </a:prstGeom>
            <a:solidFill>
              <a:srgbClr val="CC00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0033CC"/>
                </a:buClr>
                <a:buSzPct val="60000"/>
                <a:buFont typeface="Wingdings" panose="05000000000000000000" pitchFamily="2" charset="2"/>
                <a:buChar char="Ø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SzPct val="50000"/>
                <a:buFont typeface="Symbol" panose="05050102010706020507" pitchFamily="18" charset="2"/>
                <a:buChar char="¨"/>
                <a:defRPr kumimoji="1" sz="2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endParaRPr kumimoji="0" lang="cs-CZ" altLang="cs-CZ" sz="1400"/>
            </a:p>
          </p:txBody>
        </p:sp>
        <p:sp>
          <p:nvSpPr>
            <p:cNvPr id="54440" name="Rectangle 142">
              <a:extLst>
                <a:ext uri="{FF2B5EF4-FFF2-40B4-BE49-F238E27FC236}">
                  <a16:creationId xmlns:a16="http://schemas.microsoft.com/office/drawing/2014/main" id="{66035F7E-5587-138A-9A34-1B7B919F99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4" y="1152"/>
              <a:ext cx="193" cy="193"/>
            </a:xfrm>
            <a:prstGeom prst="rect">
              <a:avLst/>
            </a:prstGeom>
            <a:solidFill>
              <a:srgbClr val="CC00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0033CC"/>
                </a:buClr>
                <a:buSzPct val="60000"/>
                <a:buFont typeface="Wingdings" panose="05000000000000000000" pitchFamily="2" charset="2"/>
                <a:buChar char="Ø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SzPct val="50000"/>
                <a:buFont typeface="Symbol" panose="05050102010706020507" pitchFamily="18" charset="2"/>
                <a:buChar char="¨"/>
                <a:defRPr kumimoji="1" sz="2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endParaRPr kumimoji="0" lang="cs-CZ" altLang="cs-CZ" sz="1400"/>
            </a:p>
          </p:txBody>
        </p:sp>
        <p:sp>
          <p:nvSpPr>
            <p:cNvPr id="54441" name="Rectangle 143">
              <a:extLst>
                <a:ext uri="{FF2B5EF4-FFF2-40B4-BE49-F238E27FC236}">
                  <a16:creationId xmlns:a16="http://schemas.microsoft.com/office/drawing/2014/main" id="{B8E626EE-AC4E-56D5-2AD4-9460F864D5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4" y="2112"/>
              <a:ext cx="193" cy="193"/>
            </a:xfrm>
            <a:prstGeom prst="rect">
              <a:avLst/>
            </a:prstGeom>
            <a:solidFill>
              <a:srgbClr val="CC00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0033CC"/>
                </a:buClr>
                <a:buSzPct val="60000"/>
                <a:buFont typeface="Wingdings" panose="05000000000000000000" pitchFamily="2" charset="2"/>
                <a:buChar char="Ø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SzPct val="50000"/>
                <a:buFont typeface="Symbol" panose="05050102010706020507" pitchFamily="18" charset="2"/>
                <a:buChar char="¨"/>
                <a:defRPr kumimoji="1" sz="2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endParaRPr kumimoji="0" lang="cs-CZ" altLang="cs-CZ" sz="1400"/>
            </a:p>
          </p:txBody>
        </p:sp>
        <p:sp>
          <p:nvSpPr>
            <p:cNvPr id="54442" name="Rectangle 144">
              <a:extLst>
                <a:ext uri="{FF2B5EF4-FFF2-40B4-BE49-F238E27FC236}">
                  <a16:creationId xmlns:a16="http://schemas.microsoft.com/office/drawing/2014/main" id="{7C9691A8-821E-9ABA-3DB5-79A97944A8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64" y="1632"/>
              <a:ext cx="193" cy="193"/>
            </a:xfrm>
            <a:prstGeom prst="rect">
              <a:avLst/>
            </a:prstGeom>
            <a:solidFill>
              <a:srgbClr val="CC00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0033CC"/>
                </a:buClr>
                <a:buSzPct val="60000"/>
                <a:buFont typeface="Wingdings" panose="05000000000000000000" pitchFamily="2" charset="2"/>
                <a:buChar char="Ø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SzPct val="50000"/>
                <a:buFont typeface="Symbol" panose="05050102010706020507" pitchFamily="18" charset="2"/>
                <a:buChar char="¨"/>
                <a:defRPr kumimoji="1" sz="2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endParaRPr kumimoji="0" lang="cs-CZ" altLang="cs-CZ" sz="1400"/>
            </a:p>
          </p:txBody>
        </p:sp>
      </p:grpSp>
      <p:sp>
        <p:nvSpPr>
          <p:cNvPr id="938129" name="Text Box 145">
            <a:extLst>
              <a:ext uri="{FF2B5EF4-FFF2-40B4-BE49-F238E27FC236}">
                <a16:creationId xmlns:a16="http://schemas.microsoft.com/office/drawing/2014/main" id="{8D3DD30A-96D4-909C-B008-F6C8674FAD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" y="3276600"/>
            <a:ext cx="12588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6" tIns="45719" rIns="91436" bIns="45719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de-DE" altLang="cs-CZ" sz="2800" b="1">
                <a:solidFill>
                  <a:srgbClr val="CC0000"/>
                </a:solidFill>
                <a:latin typeface="Comic Sans MS" panose="030F0702030302020204" pitchFamily="66" charset="0"/>
              </a:rPr>
              <a:t>p-only</a:t>
            </a:r>
            <a:endParaRPr kumimoji="0" lang="en-US" altLang="cs-CZ" sz="2800" b="1">
              <a:solidFill>
                <a:srgbClr val="CC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54402" name="Line 146">
            <a:extLst>
              <a:ext uri="{FF2B5EF4-FFF2-40B4-BE49-F238E27FC236}">
                <a16:creationId xmlns:a16="http://schemas.microsoft.com/office/drawing/2014/main" id="{2709FF09-6843-3281-AC0E-B8FF46EEF249}"/>
              </a:ext>
            </a:extLst>
          </p:cNvPr>
          <p:cNvSpPr>
            <a:spLocks noChangeShapeType="1"/>
          </p:cNvSpPr>
          <p:nvPr/>
        </p:nvSpPr>
        <p:spPr bwMode="auto">
          <a:xfrm>
            <a:off x="252413" y="6184900"/>
            <a:ext cx="868203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403" name="Text Box 147">
            <a:extLst>
              <a:ext uri="{FF2B5EF4-FFF2-40B4-BE49-F238E27FC236}">
                <a16:creationId xmlns:a16="http://schemas.microsoft.com/office/drawing/2014/main" id="{103C601B-AC94-9C42-EE2E-9C99A77B3D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0400" y="5703888"/>
            <a:ext cx="20478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6" tIns="45719" rIns="91436" bIns="45719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de-DE" altLang="cs-CZ" sz="2000">
                <a:latin typeface="Comic Sans MS" panose="030F0702030302020204" pitchFamily="66" charset="0"/>
              </a:rPr>
              <a:t>neutron number</a:t>
            </a:r>
            <a:endParaRPr kumimoji="0" lang="en-US" altLang="cs-CZ" sz="2000">
              <a:latin typeface="Comic Sans MS" panose="030F0702030302020204" pitchFamily="66" charset="0"/>
            </a:endParaRPr>
          </a:p>
        </p:txBody>
      </p:sp>
      <p:sp>
        <p:nvSpPr>
          <p:cNvPr id="54404" name="Line 148">
            <a:extLst>
              <a:ext uri="{FF2B5EF4-FFF2-40B4-BE49-F238E27FC236}">
                <a16:creationId xmlns:a16="http://schemas.microsoft.com/office/drawing/2014/main" id="{FB2C1177-9BCA-3994-41D1-270856D6894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28600" y="838200"/>
            <a:ext cx="0" cy="5334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405" name="Text Box 149">
            <a:extLst>
              <a:ext uri="{FF2B5EF4-FFF2-40B4-BE49-F238E27FC236}">
                <a16:creationId xmlns:a16="http://schemas.microsoft.com/office/drawing/2014/main" id="{35F4EEB0-9814-8EE7-78C6-CB33D07E3BD9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-553243" y="1512094"/>
            <a:ext cx="19129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6" tIns="45719" rIns="91436" bIns="45719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de-DE" altLang="cs-CZ" sz="2000">
                <a:latin typeface="Comic Sans MS" panose="030F0702030302020204" pitchFamily="66" charset="0"/>
              </a:rPr>
              <a:t>proton number</a:t>
            </a:r>
            <a:endParaRPr kumimoji="0" lang="en-US" altLang="cs-CZ" sz="2000">
              <a:latin typeface="Comic Sans MS" panose="030F0702030302020204" pitchFamily="66" charset="0"/>
            </a:endParaRPr>
          </a:p>
        </p:txBody>
      </p:sp>
      <p:grpSp>
        <p:nvGrpSpPr>
          <p:cNvPr id="54406" name="Group 150">
            <a:extLst>
              <a:ext uri="{FF2B5EF4-FFF2-40B4-BE49-F238E27FC236}">
                <a16:creationId xmlns:a16="http://schemas.microsoft.com/office/drawing/2014/main" id="{E7E27F87-D905-22B7-E00B-542705C9027F}"/>
              </a:ext>
            </a:extLst>
          </p:cNvPr>
          <p:cNvGrpSpPr>
            <a:grpSpLocks/>
          </p:cNvGrpSpPr>
          <p:nvPr/>
        </p:nvGrpSpPr>
        <p:grpSpPr bwMode="auto">
          <a:xfrm>
            <a:off x="5181600" y="3124200"/>
            <a:ext cx="3429000" cy="2133600"/>
            <a:chOff x="3168" y="1920"/>
            <a:chExt cx="2160" cy="1344"/>
          </a:xfrm>
        </p:grpSpPr>
        <p:sp>
          <p:nvSpPr>
            <p:cNvPr id="54434" name="Line 151">
              <a:extLst>
                <a:ext uri="{FF2B5EF4-FFF2-40B4-BE49-F238E27FC236}">
                  <a16:creationId xmlns:a16="http://schemas.microsoft.com/office/drawing/2014/main" id="{BD8BEC2E-2B4A-6951-571F-5A9F7EB7D6A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5040" y="1920"/>
              <a:ext cx="288" cy="288"/>
            </a:xfrm>
            <a:prstGeom prst="line">
              <a:avLst/>
            </a:prstGeom>
            <a:noFill/>
            <a:ln w="50800">
              <a:solidFill>
                <a:srgbClr val="000099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435" name="Line 152">
              <a:extLst>
                <a:ext uri="{FF2B5EF4-FFF2-40B4-BE49-F238E27FC236}">
                  <a16:creationId xmlns:a16="http://schemas.microsoft.com/office/drawing/2014/main" id="{2AB5D91A-D0DF-6787-DFDF-2095A436C45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560" y="2208"/>
              <a:ext cx="288" cy="288"/>
            </a:xfrm>
            <a:prstGeom prst="line">
              <a:avLst/>
            </a:prstGeom>
            <a:noFill/>
            <a:ln w="50800">
              <a:solidFill>
                <a:srgbClr val="000099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436" name="Line 153">
              <a:extLst>
                <a:ext uri="{FF2B5EF4-FFF2-40B4-BE49-F238E27FC236}">
                  <a16:creationId xmlns:a16="http://schemas.microsoft.com/office/drawing/2014/main" id="{0A77404F-2037-612C-7E2E-1D6F5CECC36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128" y="2448"/>
              <a:ext cx="288" cy="288"/>
            </a:xfrm>
            <a:prstGeom prst="line">
              <a:avLst/>
            </a:prstGeom>
            <a:noFill/>
            <a:ln w="50800">
              <a:solidFill>
                <a:srgbClr val="000099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437" name="Line 154">
              <a:extLst>
                <a:ext uri="{FF2B5EF4-FFF2-40B4-BE49-F238E27FC236}">
                  <a16:creationId xmlns:a16="http://schemas.microsoft.com/office/drawing/2014/main" id="{C15746F7-FE3A-ED85-38AF-1736E075BFC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168" y="2976"/>
              <a:ext cx="288" cy="288"/>
            </a:xfrm>
            <a:prstGeom prst="line">
              <a:avLst/>
            </a:prstGeom>
            <a:noFill/>
            <a:ln w="50800">
              <a:solidFill>
                <a:srgbClr val="000099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438" name="Line 155">
              <a:extLst>
                <a:ext uri="{FF2B5EF4-FFF2-40B4-BE49-F238E27FC236}">
                  <a16:creationId xmlns:a16="http://schemas.microsoft.com/office/drawing/2014/main" id="{77C19599-F370-0BBA-6024-97C38881EE4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648" y="2736"/>
              <a:ext cx="288" cy="288"/>
            </a:xfrm>
            <a:prstGeom prst="line">
              <a:avLst/>
            </a:prstGeom>
            <a:noFill/>
            <a:ln w="50800">
              <a:solidFill>
                <a:srgbClr val="000099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38140" name="Group 156">
            <a:extLst>
              <a:ext uri="{FF2B5EF4-FFF2-40B4-BE49-F238E27FC236}">
                <a16:creationId xmlns:a16="http://schemas.microsoft.com/office/drawing/2014/main" id="{D3C48C3D-8729-631D-A71E-99E35F314991}"/>
              </a:ext>
            </a:extLst>
          </p:cNvPr>
          <p:cNvGrpSpPr>
            <a:grpSpLocks/>
          </p:cNvGrpSpPr>
          <p:nvPr/>
        </p:nvGrpSpPr>
        <p:grpSpPr bwMode="auto">
          <a:xfrm>
            <a:off x="2667000" y="838200"/>
            <a:ext cx="2743200" cy="2286000"/>
            <a:chOff x="1632" y="576"/>
            <a:chExt cx="1728" cy="1440"/>
          </a:xfrm>
        </p:grpSpPr>
        <p:sp>
          <p:nvSpPr>
            <p:cNvPr id="54429" name="Line 157">
              <a:extLst>
                <a:ext uri="{FF2B5EF4-FFF2-40B4-BE49-F238E27FC236}">
                  <a16:creationId xmlns:a16="http://schemas.microsoft.com/office/drawing/2014/main" id="{9FEA25EB-045D-DB17-2112-E5FD2E946CE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072" y="576"/>
              <a:ext cx="288" cy="288"/>
            </a:xfrm>
            <a:prstGeom prst="line">
              <a:avLst/>
            </a:prstGeom>
            <a:noFill/>
            <a:ln w="50800">
              <a:solidFill>
                <a:srgbClr val="CC0000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430" name="Line 158">
              <a:extLst>
                <a:ext uri="{FF2B5EF4-FFF2-40B4-BE49-F238E27FC236}">
                  <a16:creationId xmlns:a16="http://schemas.microsoft.com/office/drawing/2014/main" id="{78B3522E-CBDA-6D83-5444-8C6E973AECE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688" y="864"/>
              <a:ext cx="288" cy="288"/>
            </a:xfrm>
            <a:prstGeom prst="line">
              <a:avLst/>
            </a:prstGeom>
            <a:noFill/>
            <a:ln w="50800">
              <a:solidFill>
                <a:srgbClr val="CC0000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431" name="Line 159">
              <a:extLst>
                <a:ext uri="{FF2B5EF4-FFF2-40B4-BE49-F238E27FC236}">
                  <a16:creationId xmlns:a16="http://schemas.microsoft.com/office/drawing/2014/main" id="{55D84491-B86E-E991-A473-75D88DE1555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352" y="1152"/>
              <a:ext cx="288" cy="288"/>
            </a:xfrm>
            <a:prstGeom prst="line">
              <a:avLst/>
            </a:prstGeom>
            <a:noFill/>
            <a:ln w="50800">
              <a:solidFill>
                <a:srgbClr val="CC0000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432" name="Line 160">
              <a:extLst>
                <a:ext uri="{FF2B5EF4-FFF2-40B4-BE49-F238E27FC236}">
                  <a16:creationId xmlns:a16="http://schemas.microsoft.com/office/drawing/2014/main" id="{D9B5B7A8-52FC-D99E-B780-3FF08BCF391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632" y="1728"/>
              <a:ext cx="288" cy="288"/>
            </a:xfrm>
            <a:prstGeom prst="line">
              <a:avLst/>
            </a:prstGeom>
            <a:noFill/>
            <a:ln w="50800">
              <a:solidFill>
                <a:srgbClr val="CC0000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433" name="Line 161">
              <a:extLst>
                <a:ext uri="{FF2B5EF4-FFF2-40B4-BE49-F238E27FC236}">
                  <a16:creationId xmlns:a16="http://schemas.microsoft.com/office/drawing/2014/main" id="{FA19EEA4-2385-A5DD-4D29-F268998BC27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968" y="1440"/>
              <a:ext cx="288" cy="288"/>
            </a:xfrm>
            <a:prstGeom prst="line">
              <a:avLst/>
            </a:prstGeom>
            <a:noFill/>
            <a:ln w="50800">
              <a:solidFill>
                <a:srgbClr val="CC0000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4408" name="Text Box 162">
            <a:extLst>
              <a:ext uri="{FF2B5EF4-FFF2-40B4-BE49-F238E27FC236}">
                <a16:creationId xmlns:a16="http://schemas.microsoft.com/office/drawing/2014/main" id="{5A1F88EC-867D-BD04-AB18-112024F1BD2A}"/>
              </a:ext>
            </a:extLst>
          </p:cNvPr>
          <p:cNvSpPr txBox="1">
            <a:spLocks noChangeArrowheads="1"/>
          </p:cNvSpPr>
          <p:nvPr/>
        </p:nvSpPr>
        <p:spPr bwMode="auto">
          <a:xfrm rot="-2340000">
            <a:off x="6705600" y="4495800"/>
            <a:ext cx="1828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cs-CZ" sz="2800">
                <a:solidFill>
                  <a:srgbClr val="1C067A"/>
                </a:solidFill>
                <a:latin typeface="Comic Sans MS" panose="030F0702030302020204" pitchFamily="66" charset="0"/>
              </a:rPr>
              <a:t>r-process</a:t>
            </a:r>
            <a:endParaRPr kumimoji="0" lang="cs-CZ" altLang="cs-CZ" sz="2800">
              <a:solidFill>
                <a:srgbClr val="1C067A"/>
              </a:solidFill>
              <a:latin typeface="Comic Sans MS" panose="030F0702030302020204" pitchFamily="66" charset="0"/>
            </a:endParaRPr>
          </a:p>
        </p:txBody>
      </p:sp>
      <p:sp>
        <p:nvSpPr>
          <p:cNvPr id="938147" name="Text Box 163">
            <a:extLst>
              <a:ext uri="{FF2B5EF4-FFF2-40B4-BE49-F238E27FC236}">
                <a16:creationId xmlns:a16="http://schemas.microsoft.com/office/drawing/2014/main" id="{CD0F0E42-E17A-CFDC-132C-A472BF1AB60D}"/>
              </a:ext>
            </a:extLst>
          </p:cNvPr>
          <p:cNvSpPr txBox="1">
            <a:spLocks noChangeArrowheads="1"/>
          </p:cNvSpPr>
          <p:nvPr/>
        </p:nvSpPr>
        <p:spPr bwMode="auto">
          <a:xfrm rot="-2340000">
            <a:off x="2081213" y="1301750"/>
            <a:ext cx="256381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cs-CZ" sz="2800">
                <a:solidFill>
                  <a:srgbClr val="CC0000"/>
                </a:solidFill>
                <a:latin typeface="Comic Sans MS" panose="030F0702030302020204" pitchFamily="66" charset="0"/>
              </a:rPr>
              <a:t>p-,rp-process</a:t>
            </a:r>
            <a:endParaRPr kumimoji="0" lang="cs-CZ" altLang="cs-CZ" sz="2800">
              <a:solidFill>
                <a:srgbClr val="CC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54410" name="Rectangle 164">
            <a:extLst>
              <a:ext uri="{FF2B5EF4-FFF2-40B4-BE49-F238E27FC236}">
                <a16:creationId xmlns:a16="http://schemas.microsoft.com/office/drawing/2014/main" id="{9537BC9E-BBD2-8AD5-56C2-C50C73C18E6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>
                <a:latin typeface="Comic Sans MS" panose="030F0702030302020204" pitchFamily="66" charset="0"/>
              </a:rPr>
              <a:t>p-proces</a:t>
            </a:r>
            <a:r>
              <a:rPr lang="en-US" altLang="cs-CZ">
                <a:latin typeface="Comic Sans MS" panose="030F0702030302020204" pitchFamily="66" charset="0"/>
              </a:rPr>
              <a:t>s</a:t>
            </a:r>
            <a:endParaRPr lang="cs-CZ" altLang="cs-CZ">
              <a:latin typeface="Comic Sans MS" panose="030F0702030302020204" pitchFamily="66" charset="0"/>
            </a:endParaRPr>
          </a:p>
        </p:txBody>
      </p:sp>
      <p:sp>
        <p:nvSpPr>
          <p:cNvPr id="54411" name="Rectangle 165">
            <a:extLst>
              <a:ext uri="{FF2B5EF4-FFF2-40B4-BE49-F238E27FC236}">
                <a16:creationId xmlns:a16="http://schemas.microsoft.com/office/drawing/2014/main" id="{27F1DD7E-D494-0C67-88C1-BA8A4DD448D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352800" y="6477000"/>
            <a:ext cx="5791200" cy="381000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cs-CZ" altLang="cs-CZ" sz="2000"/>
          </a:p>
        </p:txBody>
      </p:sp>
      <p:sp>
        <p:nvSpPr>
          <p:cNvPr id="938150" name="Line 166">
            <a:extLst>
              <a:ext uri="{FF2B5EF4-FFF2-40B4-BE49-F238E27FC236}">
                <a16:creationId xmlns:a16="http://schemas.microsoft.com/office/drawing/2014/main" id="{C1CB82D9-7E1A-08FE-2995-553F4E949393}"/>
              </a:ext>
            </a:extLst>
          </p:cNvPr>
          <p:cNvSpPr>
            <a:spLocks noChangeShapeType="1"/>
          </p:cNvSpPr>
          <p:nvPr/>
        </p:nvSpPr>
        <p:spPr bwMode="auto">
          <a:xfrm>
            <a:off x="5867400" y="1981200"/>
            <a:ext cx="381000" cy="0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38151" name="Line 167">
            <a:extLst>
              <a:ext uri="{FF2B5EF4-FFF2-40B4-BE49-F238E27FC236}">
                <a16:creationId xmlns:a16="http://schemas.microsoft.com/office/drawing/2014/main" id="{DD0B3992-7915-874D-77CC-3DAA1E0EDBD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410200" y="1981200"/>
            <a:ext cx="457200" cy="0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938152" name="Group 168">
            <a:extLst>
              <a:ext uri="{FF2B5EF4-FFF2-40B4-BE49-F238E27FC236}">
                <a16:creationId xmlns:a16="http://schemas.microsoft.com/office/drawing/2014/main" id="{1F226628-4F41-252F-24C9-E8C2D2B9E8CF}"/>
              </a:ext>
            </a:extLst>
          </p:cNvPr>
          <p:cNvGrpSpPr>
            <a:grpSpLocks/>
          </p:cNvGrpSpPr>
          <p:nvPr/>
        </p:nvGrpSpPr>
        <p:grpSpPr bwMode="auto">
          <a:xfrm>
            <a:off x="2024063" y="762000"/>
            <a:ext cx="795337" cy="457200"/>
            <a:chOff x="1248" y="480"/>
            <a:chExt cx="501" cy="288"/>
          </a:xfrm>
        </p:grpSpPr>
        <p:sp>
          <p:nvSpPr>
            <p:cNvPr id="54427" name="Line 169">
              <a:extLst>
                <a:ext uri="{FF2B5EF4-FFF2-40B4-BE49-F238E27FC236}">
                  <a16:creationId xmlns:a16="http://schemas.microsoft.com/office/drawing/2014/main" id="{473AF148-E352-95B3-6D3D-C0F3D4EEE97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248" y="768"/>
              <a:ext cx="336" cy="0"/>
            </a:xfrm>
            <a:prstGeom prst="line">
              <a:avLst/>
            </a:prstGeom>
            <a:noFill/>
            <a:ln w="5080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428" name="Text Box 170">
              <a:extLst>
                <a:ext uri="{FF2B5EF4-FFF2-40B4-BE49-F238E27FC236}">
                  <a16:creationId xmlns:a16="http://schemas.microsoft.com/office/drawing/2014/main" id="{2F628431-A7C3-0D77-04D1-2489412F53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96" y="480"/>
              <a:ext cx="45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36" tIns="45719" rIns="91436" bIns="45719">
              <a:spAutoFit/>
            </a:bodyPr>
            <a:lstStyle>
              <a:lvl1pPr>
                <a:spcBef>
                  <a:spcPct val="20000"/>
                </a:spcBef>
                <a:buClr>
                  <a:srgbClr val="0033CC"/>
                </a:buClr>
                <a:buSzPct val="60000"/>
                <a:buFont typeface="Wingdings" panose="05000000000000000000" pitchFamily="2" charset="2"/>
                <a:buChar char="Ø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SzPct val="50000"/>
                <a:buFont typeface="Symbol" panose="05050102010706020507" pitchFamily="18" charset="2"/>
                <a:buChar char="¨"/>
                <a:defRPr kumimoji="1" sz="2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0" lang="en-US" altLang="cs-CZ" sz="2000" b="1">
                  <a:latin typeface="Comic Sans MS" panose="030F0702030302020204" pitchFamily="66" charset="0"/>
                </a:rPr>
                <a:t>(</a:t>
              </a:r>
              <a:r>
                <a:rPr kumimoji="0" lang="cs-CZ" altLang="cs-CZ" sz="2000" b="1">
                  <a:latin typeface="Symbol" panose="05050102010706020507" pitchFamily="18" charset="2"/>
                </a:rPr>
                <a:t>g</a:t>
              </a:r>
              <a:r>
                <a:rPr kumimoji="0" lang="cs-CZ" altLang="cs-CZ" sz="2000" b="1">
                  <a:latin typeface="Comic Sans MS" panose="030F0702030302020204" pitchFamily="66" charset="0"/>
                </a:rPr>
                <a:t>,</a:t>
              </a:r>
              <a:r>
                <a:rPr kumimoji="0" lang="en-US" altLang="cs-CZ" sz="2000" b="1">
                  <a:latin typeface="Comic Sans MS" panose="030F0702030302020204" pitchFamily="66" charset="0"/>
                </a:rPr>
                <a:t>n)</a:t>
              </a:r>
            </a:p>
          </p:txBody>
        </p:sp>
      </p:grpSp>
      <p:sp>
        <p:nvSpPr>
          <p:cNvPr id="938155" name="Line 171">
            <a:extLst>
              <a:ext uri="{FF2B5EF4-FFF2-40B4-BE49-F238E27FC236}">
                <a16:creationId xmlns:a16="http://schemas.microsoft.com/office/drawing/2014/main" id="{5F8747FB-7B17-AAB1-198A-134318B89335}"/>
              </a:ext>
            </a:extLst>
          </p:cNvPr>
          <p:cNvSpPr>
            <a:spLocks noChangeShapeType="1"/>
          </p:cNvSpPr>
          <p:nvPr/>
        </p:nvSpPr>
        <p:spPr bwMode="auto">
          <a:xfrm>
            <a:off x="7391400" y="1219200"/>
            <a:ext cx="381000" cy="0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38156" name="Line 172">
            <a:extLst>
              <a:ext uri="{FF2B5EF4-FFF2-40B4-BE49-F238E27FC236}">
                <a16:creationId xmlns:a16="http://schemas.microsoft.com/office/drawing/2014/main" id="{CDAD3173-1566-4BD6-AD1B-E0F18BE9FA4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934200" y="1219200"/>
            <a:ext cx="457200" cy="0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38158" name="Line 174">
            <a:extLst>
              <a:ext uri="{FF2B5EF4-FFF2-40B4-BE49-F238E27FC236}">
                <a16:creationId xmlns:a16="http://schemas.microsoft.com/office/drawing/2014/main" id="{94318D65-27A8-9707-1F27-07179C1CE41C}"/>
              </a:ext>
            </a:extLst>
          </p:cNvPr>
          <p:cNvSpPr>
            <a:spLocks noChangeShapeType="1"/>
          </p:cNvSpPr>
          <p:nvPr/>
        </p:nvSpPr>
        <p:spPr bwMode="auto">
          <a:xfrm>
            <a:off x="838200" y="5410200"/>
            <a:ext cx="0" cy="38100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938159" name="Line 175">
            <a:extLst>
              <a:ext uri="{FF2B5EF4-FFF2-40B4-BE49-F238E27FC236}">
                <a16:creationId xmlns:a16="http://schemas.microsoft.com/office/drawing/2014/main" id="{7AFA7743-1614-2355-9CAF-2CFE9A6B72D6}"/>
              </a:ext>
            </a:extLst>
          </p:cNvPr>
          <p:cNvSpPr>
            <a:spLocks noChangeShapeType="1"/>
          </p:cNvSpPr>
          <p:nvPr/>
        </p:nvSpPr>
        <p:spPr bwMode="auto">
          <a:xfrm>
            <a:off x="838200" y="5029200"/>
            <a:ext cx="0" cy="38100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938160" name="Line 176">
            <a:extLst>
              <a:ext uri="{FF2B5EF4-FFF2-40B4-BE49-F238E27FC236}">
                <a16:creationId xmlns:a16="http://schemas.microsoft.com/office/drawing/2014/main" id="{BB8EF94B-DC4D-B8C2-090E-6AA2DFC83744}"/>
              </a:ext>
            </a:extLst>
          </p:cNvPr>
          <p:cNvSpPr>
            <a:spLocks noChangeShapeType="1"/>
          </p:cNvSpPr>
          <p:nvPr/>
        </p:nvSpPr>
        <p:spPr bwMode="auto">
          <a:xfrm>
            <a:off x="838200" y="4648200"/>
            <a:ext cx="0" cy="38100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938161" name="Line 177">
            <a:extLst>
              <a:ext uri="{FF2B5EF4-FFF2-40B4-BE49-F238E27FC236}">
                <a16:creationId xmlns:a16="http://schemas.microsoft.com/office/drawing/2014/main" id="{BF79FFFF-CCC5-9423-EF22-B11326BD90F6}"/>
              </a:ext>
            </a:extLst>
          </p:cNvPr>
          <p:cNvSpPr>
            <a:spLocks noChangeShapeType="1"/>
          </p:cNvSpPr>
          <p:nvPr/>
        </p:nvSpPr>
        <p:spPr bwMode="auto">
          <a:xfrm>
            <a:off x="838200" y="4267200"/>
            <a:ext cx="0" cy="38100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938162" name="Line 178">
            <a:extLst>
              <a:ext uri="{FF2B5EF4-FFF2-40B4-BE49-F238E27FC236}">
                <a16:creationId xmlns:a16="http://schemas.microsoft.com/office/drawing/2014/main" id="{AD38149F-B554-C421-D45D-C545826ED421}"/>
              </a:ext>
            </a:extLst>
          </p:cNvPr>
          <p:cNvSpPr>
            <a:spLocks noChangeShapeType="1"/>
          </p:cNvSpPr>
          <p:nvPr/>
        </p:nvSpPr>
        <p:spPr bwMode="auto">
          <a:xfrm>
            <a:off x="838200" y="3886200"/>
            <a:ext cx="0" cy="38100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938163" name="Line 179">
            <a:extLst>
              <a:ext uri="{FF2B5EF4-FFF2-40B4-BE49-F238E27FC236}">
                <a16:creationId xmlns:a16="http://schemas.microsoft.com/office/drawing/2014/main" id="{FF0CCB56-2C5C-BB28-64D4-24B86568DBD5}"/>
              </a:ext>
            </a:extLst>
          </p:cNvPr>
          <p:cNvSpPr>
            <a:spLocks noChangeShapeType="1"/>
          </p:cNvSpPr>
          <p:nvPr/>
        </p:nvSpPr>
        <p:spPr bwMode="auto">
          <a:xfrm>
            <a:off x="838200" y="3505200"/>
            <a:ext cx="0" cy="38100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938164" name="Line 180">
            <a:extLst>
              <a:ext uri="{FF2B5EF4-FFF2-40B4-BE49-F238E27FC236}">
                <a16:creationId xmlns:a16="http://schemas.microsoft.com/office/drawing/2014/main" id="{8B05EBD0-66DE-C6A7-AA95-D12ED8BEAD8B}"/>
              </a:ext>
            </a:extLst>
          </p:cNvPr>
          <p:cNvSpPr>
            <a:spLocks noChangeShapeType="1"/>
          </p:cNvSpPr>
          <p:nvPr/>
        </p:nvSpPr>
        <p:spPr bwMode="auto">
          <a:xfrm>
            <a:off x="838200" y="3124200"/>
            <a:ext cx="0" cy="38100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938166" name="Line 182">
            <a:extLst>
              <a:ext uri="{FF2B5EF4-FFF2-40B4-BE49-F238E27FC236}">
                <a16:creationId xmlns:a16="http://schemas.microsoft.com/office/drawing/2014/main" id="{F568ABA5-0E0F-14E3-AA07-D119CB91EAA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38200" y="2819400"/>
            <a:ext cx="0" cy="30480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4425" name="Line 183">
            <a:extLst>
              <a:ext uri="{FF2B5EF4-FFF2-40B4-BE49-F238E27FC236}">
                <a16:creationId xmlns:a16="http://schemas.microsoft.com/office/drawing/2014/main" id="{F59BA1BB-0076-8E63-C646-85A51BE4F04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981200" y="1447800"/>
            <a:ext cx="0" cy="381000"/>
          </a:xfrm>
          <a:prstGeom prst="line">
            <a:avLst/>
          </a:prstGeom>
          <a:noFill/>
          <a:ln w="50800">
            <a:solidFill>
              <a:srgbClr val="FF66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426" name="Text Box 184">
            <a:extLst>
              <a:ext uri="{FF2B5EF4-FFF2-40B4-BE49-F238E27FC236}">
                <a16:creationId xmlns:a16="http://schemas.microsoft.com/office/drawing/2014/main" id="{04DEAEEC-0B68-C454-A896-3EF017034A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1431925"/>
            <a:ext cx="7223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6" tIns="45719" rIns="91436" bIns="45719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cs-CZ" sz="2000" b="1">
                <a:solidFill>
                  <a:srgbClr val="FF6600"/>
                </a:solidFill>
                <a:latin typeface="Comic Sans MS" panose="030F0702030302020204" pitchFamily="66" charset="0"/>
              </a:rPr>
              <a:t>(p,</a:t>
            </a:r>
            <a:r>
              <a:rPr kumimoji="0" lang="en-US" altLang="cs-CZ" sz="2000" b="1">
                <a:solidFill>
                  <a:srgbClr val="FF6600"/>
                </a:solidFill>
                <a:latin typeface="Symbol" panose="05050102010706020507" pitchFamily="18" charset="2"/>
              </a:rPr>
              <a:t>g</a:t>
            </a:r>
            <a:r>
              <a:rPr kumimoji="0" lang="en-US" altLang="cs-CZ" sz="2000" b="1">
                <a:solidFill>
                  <a:srgbClr val="FF6600"/>
                </a:solidFill>
                <a:latin typeface="Comic Sans MS" panose="030F0702030302020204" pitchFamily="66" charset="0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8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"/>
                                        <p:tgtEl>
                                          <p:spTgt spid="938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8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00"/>
                                        <p:tgtEl>
                                          <p:spTgt spid="938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8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"/>
                                        <p:tgtEl>
                                          <p:spTgt spid="938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8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00"/>
                                        <p:tgtEl>
                                          <p:spTgt spid="938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8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8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"/>
                                        <p:tgtEl>
                                          <p:spTgt spid="938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8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200"/>
                                        <p:tgtEl>
                                          <p:spTgt spid="938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8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200"/>
                                        <p:tgtEl>
                                          <p:spTgt spid="938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4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8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200"/>
                                        <p:tgtEl>
                                          <p:spTgt spid="938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600"/>
                            </p:stCondLst>
                            <p:childTnLst>
                              <p:par>
                                <p:cTn id="37" presetID="2" presetClass="entr" presetSubtype="9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8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38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38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8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8" presetClass="entr" presetSubtype="1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8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8" dur="500"/>
                                        <p:tgtEl>
                                          <p:spTgt spid="938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5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8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2" dur="500"/>
                                        <p:tgtEl>
                                          <p:spTgt spid="938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8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938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58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8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0" dur="500"/>
                                        <p:tgtEl>
                                          <p:spTgt spid="938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8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6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8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67" dur="500"/>
                                        <p:tgtEl>
                                          <p:spTgt spid="938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8129" grpId="0" autoUpdateAnimBg="0"/>
      <p:bldP spid="938147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Zástupný symbol pro datum 4">
            <a:extLst>
              <a:ext uri="{FF2B5EF4-FFF2-40B4-BE49-F238E27FC236}">
                <a16:creationId xmlns:a16="http://schemas.microsoft.com/office/drawing/2014/main" id="{8552B565-1CA7-70A2-20E0-87F6A72EAE18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cs-CZ" sz="1400">
                <a:solidFill>
                  <a:srgbClr val="0033CC"/>
                </a:solidFill>
                <a:latin typeface="Comic Sans MS" panose="030F0702030302020204" pitchFamily="66" charset="0"/>
              </a:rPr>
              <a:t>ÚČJF MFF / Hejnice, 10.4.2026</a:t>
            </a:r>
            <a:endParaRPr kumimoji="0" lang="en-CA" altLang="cs-CZ" sz="1400">
              <a:solidFill>
                <a:srgbClr val="0033CC"/>
              </a:solidFill>
              <a:latin typeface="Comic Sans MS" panose="030F0702030302020204" pitchFamily="66" charset="0"/>
            </a:endParaRPr>
          </a:p>
        </p:txBody>
      </p:sp>
      <p:sp>
        <p:nvSpPr>
          <p:cNvPr id="56323" name="Rectangle 2">
            <a:extLst>
              <a:ext uri="{FF2B5EF4-FFF2-40B4-BE49-F238E27FC236}">
                <a16:creationId xmlns:a16="http://schemas.microsoft.com/office/drawing/2014/main" id="{327E54B6-5E1B-FF21-8CBC-F350F60E2F3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dirty="0">
                <a:latin typeface="Comic Sans MS" panose="030F0702030302020204" pitchFamily="66" charset="0"/>
              </a:rPr>
              <a:t>p-proces</a:t>
            </a:r>
            <a:r>
              <a:rPr lang="en-US" altLang="cs-CZ" dirty="0">
                <a:latin typeface="Comic Sans MS" panose="030F0702030302020204" pitchFamily="66" charset="0"/>
              </a:rPr>
              <a:t>s</a:t>
            </a:r>
            <a:endParaRPr lang="cs-CZ" altLang="cs-CZ" dirty="0">
              <a:latin typeface="Comic Sans MS" panose="030F0702030302020204" pitchFamily="66" charset="0"/>
            </a:endParaRPr>
          </a:p>
        </p:txBody>
      </p:sp>
      <p:sp>
        <p:nvSpPr>
          <p:cNvPr id="56324" name="Rectangle 4">
            <a:extLst>
              <a:ext uri="{FF2B5EF4-FFF2-40B4-BE49-F238E27FC236}">
                <a16:creationId xmlns:a16="http://schemas.microsoft.com/office/drawing/2014/main" id="{80F4FC8F-97DC-6C04-8906-589BFC3EDA42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914400"/>
            <a:ext cx="8534400" cy="4953000"/>
          </a:xfrm>
        </p:spPr>
        <p:txBody>
          <a:bodyPr/>
          <a:lstStyle/>
          <a:p>
            <a:r>
              <a:rPr lang="en-US" altLang="cs-CZ" sz="2000">
                <a:latin typeface="Comic Sans MS" panose="030F0702030302020204" pitchFamily="66" charset="0"/>
              </a:rPr>
              <a:t>In fact, two different processes</a:t>
            </a:r>
            <a:endParaRPr lang="cs-CZ" altLang="cs-CZ" sz="2000">
              <a:latin typeface="Comic Sans MS" panose="030F0702030302020204" pitchFamily="66" charset="0"/>
            </a:endParaRPr>
          </a:p>
          <a:p>
            <a:pPr lvl="1"/>
            <a:r>
              <a:rPr lang="cs-CZ" altLang="cs-CZ" sz="2000">
                <a:latin typeface="Comic Sans MS" panose="030F0702030302020204" pitchFamily="66" charset="0"/>
              </a:rPr>
              <a:t>rp-proces</a:t>
            </a:r>
            <a:r>
              <a:rPr lang="en-US" altLang="cs-CZ" sz="2000">
                <a:latin typeface="Comic Sans MS" panose="030F0702030302020204" pitchFamily="66" charset="0"/>
              </a:rPr>
              <a:t>s</a:t>
            </a:r>
            <a:r>
              <a:rPr lang="cs-CZ" altLang="cs-CZ" sz="2000">
                <a:latin typeface="Comic Sans MS" panose="030F0702030302020204" pitchFamily="66" charset="0"/>
              </a:rPr>
              <a:t> – </a:t>
            </a:r>
            <a:r>
              <a:rPr lang="en-US" altLang="cs-CZ" sz="2000">
                <a:latin typeface="Comic Sans MS" panose="030F0702030302020204" pitchFamily="66" charset="0"/>
              </a:rPr>
              <a:t>rapid capture or many </a:t>
            </a:r>
            <a:r>
              <a:rPr lang="cs-CZ" altLang="cs-CZ" sz="2000">
                <a:latin typeface="Comic Sans MS" panose="030F0702030302020204" pitchFamily="66" charset="0"/>
              </a:rPr>
              <a:t>p </a:t>
            </a:r>
            <a:r>
              <a:rPr lang="en-US" altLang="cs-CZ" sz="2000">
                <a:latin typeface="Comic Sans MS" panose="030F0702030302020204" pitchFamily="66" charset="0"/>
              </a:rPr>
              <a:t>followed by a series of </a:t>
            </a:r>
            <a:br>
              <a:rPr lang="en-US" altLang="cs-CZ" sz="2000">
                <a:latin typeface="Comic Sans MS" panose="030F0702030302020204" pitchFamily="66" charset="0"/>
              </a:rPr>
            </a:br>
            <a:r>
              <a:rPr lang="cs-CZ" altLang="cs-CZ" sz="2000">
                <a:latin typeface="Symbol" panose="05050102010706020507" pitchFamily="18" charset="2"/>
              </a:rPr>
              <a:t>b</a:t>
            </a:r>
            <a:r>
              <a:rPr lang="en-US" altLang="cs-CZ" sz="2000" baseline="30000">
                <a:latin typeface="Comic Sans MS" panose="030F0702030302020204" pitchFamily="66" charset="0"/>
              </a:rPr>
              <a:t>+</a:t>
            </a:r>
            <a:r>
              <a:rPr lang="en-US" altLang="cs-CZ" sz="2000">
                <a:latin typeface="Comic Sans MS" panose="030F0702030302020204" pitchFamily="66" charset="0"/>
              </a:rPr>
              <a:t> decays</a:t>
            </a:r>
            <a:endParaRPr lang="cs-CZ" altLang="cs-CZ" sz="2000">
              <a:latin typeface="Comic Sans MS" panose="030F0702030302020204" pitchFamily="66" charset="0"/>
            </a:endParaRPr>
          </a:p>
          <a:p>
            <a:pPr lvl="1"/>
            <a:r>
              <a:rPr lang="cs-CZ" altLang="cs-CZ" sz="2000">
                <a:latin typeface="Comic Sans MS" panose="030F0702030302020204" pitchFamily="66" charset="0"/>
              </a:rPr>
              <a:t>p- proces</a:t>
            </a:r>
            <a:r>
              <a:rPr lang="en-US" altLang="cs-CZ" sz="2000">
                <a:latin typeface="Comic Sans MS" panose="030F0702030302020204" pitchFamily="66" charset="0"/>
              </a:rPr>
              <a:t>s</a:t>
            </a:r>
            <a:r>
              <a:rPr lang="cs-CZ" altLang="cs-CZ" sz="2000">
                <a:latin typeface="Comic Sans MS" panose="030F0702030302020204" pitchFamily="66" charset="0"/>
              </a:rPr>
              <a:t> – </a:t>
            </a:r>
            <a:r>
              <a:rPr lang="en-US" altLang="cs-CZ" sz="2000">
                <a:latin typeface="Comic Sans MS" panose="030F0702030302020204" pitchFamily="66" charset="0"/>
              </a:rPr>
              <a:t>partial </a:t>
            </a:r>
            <a:r>
              <a:rPr lang="cs-CZ" altLang="cs-CZ" sz="2000">
                <a:latin typeface="Symbol" panose="05050102010706020507" pitchFamily="18" charset="2"/>
              </a:rPr>
              <a:t>g</a:t>
            </a:r>
            <a:r>
              <a:rPr lang="cs-CZ" altLang="cs-CZ" sz="2000">
                <a:latin typeface="Comic Sans MS" panose="030F0702030302020204" pitchFamily="66" charset="0"/>
              </a:rPr>
              <a:t> de</a:t>
            </a:r>
            <a:r>
              <a:rPr lang="en-US" altLang="cs-CZ" sz="2000">
                <a:latin typeface="Comic Sans MS" panose="030F0702030302020204" pitchFamily="66" charset="0"/>
              </a:rPr>
              <a:t>s</a:t>
            </a:r>
            <a:r>
              <a:rPr lang="cs-CZ" altLang="cs-CZ" sz="2000">
                <a:latin typeface="Comic Sans MS" panose="030F0702030302020204" pitchFamily="66" charset="0"/>
              </a:rPr>
              <a:t>integra</a:t>
            </a:r>
            <a:r>
              <a:rPr lang="en-US" altLang="cs-CZ" sz="2000">
                <a:latin typeface="Comic Sans MS" panose="030F0702030302020204" pitchFamily="66" charset="0"/>
              </a:rPr>
              <a:t>tion</a:t>
            </a:r>
            <a:r>
              <a:rPr lang="cs-CZ" altLang="cs-CZ" sz="2000">
                <a:latin typeface="Comic Sans MS" panose="030F0702030302020204" pitchFamily="66" charset="0"/>
              </a:rPr>
              <a:t> </a:t>
            </a:r>
            <a:r>
              <a:rPr lang="en-US" altLang="cs-CZ" sz="2000">
                <a:latin typeface="Comic Sans MS" panose="030F0702030302020204" pitchFamily="66" charset="0"/>
              </a:rPr>
              <a:t>via </a:t>
            </a:r>
            <a:r>
              <a:rPr lang="cs-CZ" altLang="cs-CZ" sz="2000">
                <a:latin typeface="Comic Sans MS" panose="030F0702030302020204" pitchFamily="66" charset="0"/>
              </a:rPr>
              <a:t>(</a:t>
            </a:r>
            <a:r>
              <a:rPr lang="cs-CZ" altLang="cs-CZ" sz="2000">
                <a:latin typeface="Symbol" panose="05050102010706020507" pitchFamily="18" charset="2"/>
              </a:rPr>
              <a:t>g</a:t>
            </a:r>
            <a:r>
              <a:rPr lang="cs-CZ" altLang="cs-CZ" sz="2000">
                <a:latin typeface="Comic Sans MS" panose="030F0702030302020204" pitchFamily="66" charset="0"/>
              </a:rPr>
              <a:t>,n), </a:t>
            </a:r>
            <a:r>
              <a:rPr lang="en-US" altLang="cs-CZ" sz="2000">
                <a:latin typeface="Comic Sans MS" panose="030F0702030302020204" pitchFamily="66" charset="0"/>
              </a:rPr>
              <a:t>and perhaps even</a:t>
            </a:r>
            <a:r>
              <a:rPr lang="cs-CZ" altLang="cs-CZ" sz="2000">
                <a:latin typeface="Comic Sans MS" panose="030F0702030302020204" pitchFamily="66" charset="0"/>
              </a:rPr>
              <a:t> (</a:t>
            </a:r>
            <a:r>
              <a:rPr lang="cs-CZ" altLang="cs-CZ" sz="2000">
                <a:latin typeface="Symbol" panose="05050102010706020507" pitchFamily="18" charset="2"/>
              </a:rPr>
              <a:t>g</a:t>
            </a:r>
            <a:r>
              <a:rPr lang="cs-CZ" altLang="cs-CZ" sz="2000">
                <a:latin typeface="Comic Sans MS" panose="030F0702030302020204" pitchFamily="66" charset="0"/>
              </a:rPr>
              <a:t>,</a:t>
            </a:r>
            <a:r>
              <a:rPr lang="cs-CZ" altLang="cs-CZ" sz="2000">
                <a:latin typeface="Symbol" panose="05050102010706020507" pitchFamily="18" charset="2"/>
              </a:rPr>
              <a:t>a</a:t>
            </a:r>
            <a:r>
              <a:rPr lang="cs-CZ" altLang="cs-CZ" sz="2000">
                <a:latin typeface="Comic Sans MS" panose="030F0702030302020204" pitchFamily="66" charset="0"/>
              </a:rPr>
              <a:t>)</a:t>
            </a:r>
          </a:p>
          <a:p>
            <a:endParaRPr lang="cs-CZ" altLang="cs-CZ" sz="2000">
              <a:latin typeface="Comic Sans MS" panose="030F0702030302020204" pitchFamily="66" charset="0"/>
            </a:endParaRPr>
          </a:p>
          <a:p>
            <a:r>
              <a:rPr lang="en-US" altLang="cs-CZ" sz="2000">
                <a:latin typeface="Comic Sans MS" panose="030F0702030302020204" pitchFamily="66" charset="0"/>
              </a:rPr>
              <a:t>Where can these processes proceed</a:t>
            </a:r>
            <a:r>
              <a:rPr lang="cs-CZ" altLang="cs-CZ" sz="2000">
                <a:latin typeface="Comic Sans MS" panose="030F0702030302020204" pitchFamily="66" charset="0"/>
              </a:rPr>
              <a:t>?</a:t>
            </a:r>
          </a:p>
          <a:p>
            <a:pPr lvl="1"/>
            <a:r>
              <a:rPr lang="en-US" altLang="cs-CZ" sz="2000">
                <a:latin typeface="Comic Sans MS" panose="030F0702030302020204" pitchFamily="66" charset="0"/>
              </a:rPr>
              <a:t>We are not sure at all</a:t>
            </a:r>
            <a:endParaRPr lang="cs-CZ" altLang="cs-CZ" sz="2000">
              <a:latin typeface="Comic Sans MS" panose="030F0702030302020204" pitchFamily="66" charset="0"/>
            </a:endParaRPr>
          </a:p>
          <a:p>
            <a:endParaRPr lang="cs-CZ" altLang="cs-CZ" sz="2000">
              <a:latin typeface="Comic Sans MS" panose="030F0702030302020204" pitchFamily="66" charset="0"/>
            </a:endParaRPr>
          </a:p>
          <a:p>
            <a:r>
              <a:rPr lang="cs-CZ" altLang="cs-CZ" sz="2000">
                <a:latin typeface="Comic Sans MS" panose="030F0702030302020204" pitchFamily="66" charset="0"/>
              </a:rPr>
              <a:t>Proces</a:t>
            </a:r>
            <a:r>
              <a:rPr lang="en-US" altLang="cs-CZ" sz="2000">
                <a:latin typeface="Comic Sans MS" panose="030F0702030302020204" pitchFamily="66" charset="0"/>
              </a:rPr>
              <a:t>ses</a:t>
            </a:r>
            <a:r>
              <a:rPr lang="cs-CZ" altLang="cs-CZ" sz="2000">
                <a:latin typeface="Comic Sans MS" panose="030F0702030302020204" pitchFamily="66" charset="0"/>
              </a:rPr>
              <a:t> </a:t>
            </a:r>
            <a:r>
              <a:rPr lang="en-US" altLang="cs-CZ" sz="2000">
                <a:latin typeface="Comic Sans MS" panose="030F0702030302020204" pitchFamily="66" charset="0"/>
              </a:rPr>
              <a:t>last probably for a very short time</a:t>
            </a:r>
            <a:endParaRPr lang="cs-CZ" altLang="cs-CZ" sz="2000">
              <a:latin typeface="Comic Sans MS" panose="030F0702030302020204" pitchFamily="66" charset="0"/>
            </a:endParaRPr>
          </a:p>
          <a:p>
            <a:r>
              <a:rPr lang="en-US" altLang="cs-CZ" sz="2000">
                <a:latin typeface="Comic Sans MS" panose="030F0702030302020204" pitchFamily="66" charset="0"/>
              </a:rPr>
              <a:t>Candidates</a:t>
            </a:r>
            <a:r>
              <a:rPr lang="cs-CZ" altLang="cs-CZ" sz="2000">
                <a:latin typeface="Comic Sans MS" panose="030F0702030302020204" pitchFamily="66" charset="0"/>
              </a:rPr>
              <a:t> – </a:t>
            </a:r>
            <a:r>
              <a:rPr lang="en-US" altLang="cs-CZ" sz="2000">
                <a:latin typeface="Comic Sans MS" panose="030F0702030302020204" pitchFamily="66" charset="0"/>
              </a:rPr>
              <a:t>the same as for </a:t>
            </a:r>
            <a:r>
              <a:rPr lang="cs-CZ" altLang="cs-CZ" sz="2000">
                <a:latin typeface="Comic Sans MS" panose="030F0702030302020204" pitchFamily="66" charset="0"/>
              </a:rPr>
              <a:t>r-proces</a:t>
            </a:r>
            <a:r>
              <a:rPr lang="en-US" altLang="cs-CZ" sz="2000">
                <a:latin typeface="Comic Sans MS" panose="030F0702030302020204" pitchFamily="66" charset="0"/>
              </a:rPr>
              <a:t>s</a:t>
            </a:r>
            <a:r>
              <a:rPr lang="cs-CZ" altLang="cs-CZ" sz="2000">
                <a:latin typeface="Comic Sans MS" panose="030F0702030302020204" pitchFamily="66" charset="0"/>
              </a:rPr>
              <a:t>:</a:t>
            </a:r>
          </a:p>
          <a:p>
            <a:pPr lvl="1"/>
            <a:r>
              <a:rPr lang="en-US" altLang="cs-CZ" sz="2000">
                <a:latin typeface="Comic Sans MS" panose="030F0702030302020204" pitchFamily="66" charset="0"/>
              </a:rPr>
              <a:t>Core-collapsing supernovae</a:t>
            </a:r>
            <a:endParaRPr lang="cs-CZ" altLang="cs-CZ" sz="2000">
              <a:latin typeface="Comic Sans MS" panose="030F0702030302020204" pitchFamily="66" charset="0"/>
            </a:endParaRPr>
          </a:p>
          <a:p>
            <a:pPr lvl="1"/>
            <a:r>
              <a:rPr lang="en-US" altLang="cs-CZ" sz="2000">
                <a:latin typeface="Comic Sans MS" panose="030F0702030302020204" pitchFamily="66" charset="0"/>
              </a:rPr>
              <a:t>Merging neutron stars in binary systems</a:t>
            </a:r>
            <a:endParaRPr lang="cs-CZ" altLang="cs-CZ" sz="2000">
              <a:latin typeface="Comic Sans MS" panose="030F0702030302020204" pitchFamily="66" charset="0"/>
            </a:endParaRPr>
          </a:p>
          <a:p>
            <a:pPr>
              <a:buFont typeface="Wingdings" panose="05000000000000000000" pitchFamily="2" charset="2"/>
              <a:buNone/>
            </a:pPr>
            <a:endParaRPr lang="cs-CZ" altLang="cs-CZ" sz="2000">
              <a:latin typeface="Comic Sans MS" panose="030F0702030302020204" pitchFamily="66" charset="0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Zástupný symbol pro datum 3">
            <a:extLst>
              <a:ext uri="{FF2B5EF4-FFF2-40B4-BE49-F238E27FC236}">
                <a16:creationId xmlns:a16="http://schemas.microsoft.com/office/drawing/2014/main" id="{3BC330C1-CB77-C2AD-053A-FAD45AC12765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cs-CZ" sz="1400">
                <a:solidFill>
                  <a:srgbClr val="0033CC"/>
                </a:solidFill>
                <a:latin typeface="Comic Sans MS" panose="030F0702030302020204" pitchFamily="66" charset="0"/>
              </a:rPr>
              <a:t>ÚČJF MFF / Hejnice, 10.4.2026</a:t>
            </a:r>
            <a:endParaRPr kumimoji="0" lang="en-CA" altLang="cs-CZ" sz="1400">
              <a:solidFill>
                <a:srgbClr val="0033CC"/>
              </a:solidFill>
              <a:latin typeface="Comic Sans MS" panose="030F0702030302020204" pitchFamily="66" charset="0"/>
            </a:endParaRPr>
          </a:p>
        </p:txBody>
      </p:sp>
      <p:sp>
        <p:nvSpPr>
          <p:cNvPr id="57347" name="Rectangle 2">
            <a:extLst>
              <a:ext uri="{FF2B5EF4-FFF2-40B4-BE49-F238E27FC236}">
                <a16:creationId xmlns:a16="http://schemas.microsoft.com/office/drawing/2014/main" id="{E25456F6-07A2-A717-2AB1-59F6677191B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cs-CZ" dirty="0">
                <a:latin typeface="Comic Sans MS" panose="030F0702030302020204" pitchFamily="66" charset="0"/>
              </a:rPr>
              <a:t>Conclusions</a:t>
            </a:r>
            <a:endParaRPr lang="cs-CZ" altLang="cs-CZ" dirty="0">
              <a:latin typeface="Comic Sans MS" panose="030F0702030302020204" pitchFamily="66" charset="0"/>
            </a:endParaRPr>
          </a:p>
        </p:txBody>
      </p:sp>
      <p:pic>
        <p:nvPicPr>
          <p:cNvPr id="57349" name="Picture 4">
            <a:extLst>
              <a:ext uri="{FF2B5EF4-FFF2-40B4-BE49-F238E27FC236}">
                <a16:creationId xmlns:a16="http://schemas.microsoft.com/office/drawing/2014/main" id="{3658772F-4B0A-7E1C-9823-1822C63372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85800"/>
            <a:ext cx="8229600" cy="527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>
                    <a:clrChange>
                      <a:clrFrom>
                        <a:srgbClr val="FFFFFF"/>
                      </a:clrFrom>
                      <a:clrTo>
                        <a:srgbClr val="FFFFFF">
                          <a:alpha val="0"/>
                        </a:srgbClr>
                      </a:clrTo>
                    </a:clrChange>
                  </a:blip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7350" name="Text Box 5">
            <a:extLst>
              <a:ext uri="{FF2B5EF4-FFF2-40B4-BE49-F238E27FC236}">
                <a16:creationId xmlns:a16="http://schemas.microsoft.com/office/drawing/2014/main" id="{2DAE1E23-B01D-8FE9-3BB2-F953E1A12F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9425" y="1147763"/>
            <a:ext cx="2517775" cy="528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58230" rIns="90000" bIns="45000"/>
          <a:lstStyle>
            <a:lvl1pPr defTabSz="457200"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45720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457200">
              <a:spcBef>
                <a:spcPct val="20000"/>
              </a:spcBef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457200">
              <a:spcBef>
                <a:spcPct val="20000"/>
              </a:spcBef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457200">
              <a:spcBef>
                <a:spcPct val="20000"/>
              </a:spcBef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93000"/>
              </a:lnSpc>
              <a:spcBef>
                <a:spcPct val="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kumimoji="0" lang="en-US" altLang="cs-CZ" sz="1600">
                <a:solidFill>
                  <a:srgbClr val="000000"/>
                </a:solidFill>
                <a:latin typeface="Comic Sans MS" panose="030F0702030302020204" pitchFamily="66" charset="0"/>
              </a:rPr>
              <a:t>H, He, C, O, Si burning</a:t>
            </a:r>
          </a:p>
          <a:p>
            <a:pPr>
              <a:lnSpc>
                <a:spcPct val="93000"/>
              </a:lnSpc>
              <a:spcBef>
                <a:spcPct val="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</a:pPr>
            <a:r>
              <a:rPr kumimoji="0" lang="cs-CZ" altLang="cs-CZ" sz="160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kumimoji="0" lang="en-US" altLang="cs-CZ" sz="1600">
                <a:solidFill>
                  <a:srgbClr val="000000"/>
                </a:solidFill>
                <a:latin typeface="Comic Sans MS" panose="030F0702030302020204" pitchFamily="66" charset="0"/>
              </a:rPr>
              <a:t>stars, novae, supernovae</a:t>
            </a:r>
          </a:p>
        </p:txBody>
      </p:sp>
      <p:sp>
        <p:nvSpPr>
          <p:cNvPr id="57351" name="Text Box 6">
            <a:extLst>
              <a:ext uri="{FF2B5EF4-FFF2-40B4-BE49-F238E27FC236}">
                <a16:creationId xmlns:a16="http://schemas.microsoft.com/office/drawing/2014/main" id="{5E37F996-9803-70EB-9CE6-8AEBCCF35B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81138" y="4114800"/>
            <a:ext cx="1338262" cy="339725"/>
          </a:xfrm>
          <a:prstGeom prst="rect">
            <a:avLst/>
          </a:prstGeom>
          <a:gradFill rotWithShape="0">
            <a:gsLst>
              <a:gs pos="0">
                <a:srgbClr val="000000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58230" rIns="90000" bIns="45000"/>
          <a:lstStyle>
            <a:lvl1pPr defTabSz="457200"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45720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457200">
              <a:spcBef>
                <a:spcPct val="20000"/>
              </a:spcBef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457200">
              <a:spcBef>
                <a:spcPct val="20000"/>
              </a:spcBef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457200">
              <a:spcBef>
                <a:spcPct val="20000"/>
              </a:spcBef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93000"/>
              </a:lnSpc>
              <a:spcBef>
                <a:spcPct val="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kumimoji="0" lang="en-US" altLang="cs-CZ" sz="1600">
                <a:solidFill>
                  <a:srgbClr val="FFA500"/>
                </a:solidFill>
                <a:latin typeface="Comic Sans MS" panose="030F0702030302020204" pitchFamily="66" charset="0"/>
              </a:rPr>
              <a:t>Cosmic rays</a:t>
            </a:r>
          </a:p>
        </p:txBody>
      </p:sp>
      <p:sp>
        <p:nvSpPr>
          <p:cNvPr id="57352" name="Text Box 7">
            <a:extLst>
              <a:ext uri="{FF2B5EF4-FFF2-40B4-BE49-F238E27FC236}">
                <a16:creationId xmlns:a16="http://schemas.microsoft.com/office/drawing/2014/main" id="{09FBB710-491D-3A4D-60F1-602A43708A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25913" y="4533900"/>
            <a:ext cx="1589087" cy="51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58230" rIns="90000" bIns="45000"/>
          <a:lstStyle>
            <a:lvl1pPr defTabSz="457200"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45720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457200">
              <a:spcBef>
                <a:spcPct val="20000"/>
              </a:spcBef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457200">
              <a:spcBef>
                <a:spcPct val="20000"/>
              </a:spcBef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457200">
              <a:spcBef>
                <a:spcPct val="20000"/>
              </a:spcBef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93000"/>
              </a:lnSpc>
              <a:spcBef>
                <a:spcPct val="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kumimoji="0" lang="en-US" altLang="cs-CZ" sz="1600">
                <a:solidFill>
                  <a:srgbClr val="FF00FF"/>
                </a:solidFill>
                <a:latin typeface="Comic Sans MS" panose="030F0702030302020204" pitchFamily="66" charset="0"/>
              </a:rPr>
              <a:t>p-proces</a:t>
            </a:r>
          </a:p>
          <a:p>
            <a:pPr>
              <a:lnSpc>
                <a:spcPct val="93000"/>
              </a:lnSpc>
              <a:spcBef>
                <a:spcPct val="0"/>
              </a:spcBef>
              <a:buClr>
                <a:srgbClr val="FF00FF"/>
              </a:buClr>
              <a:buSzPct val="100000"/>
              <a:buFont typeface="Times New Roman" panose="02020603050405020304" pitchFamily="18" charset="0"/>
              <a:buChar char="•"/>
            </a:pPr>
            <a:r>
              <a:rPr kumimoji="0" lang="en-US" altLang="cs-CZ" sz="1600">
                <a:solidFill>
                  <a:srgbClr val="FF00FF"/>
                </a:solidFill>
                <a:latin typeface="Comic Sans MS" panose="030F0702030302020204" pitchFamily="66" charset="0"/>
              </a:rPr>
              <a:t>  site disputed </a:t>
            </a:r>
          </a:p>
        </p:txBody>
      </p:sp>
      <p:sp>
        <p:nvSpPr>
          <p:cNvPr id="57353" name="Text Box 8">
            <a:extLst>
              <a:ext uri="{FF2B5EF4-FFF2-40B4-BE49-F238E27FC236}">
                <a16:creationId xmlns:a16="http://schemas.microsoft.com/office/drawing/2014/main" id="{90F002A4-4A1C-C7DF-8F23-33DB3B452A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1828800"/>
            <a:ext cx="38862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58230" rIns="90000" bIns="45000"/>
          <a:lstStyle>
            <a:lvl1pPr defTabSz="457200"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45720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457200">
              <a:spcBef>
                <a:spcPct val="20000"/>
              </a:spcBef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457200">
              <a:spcBef>
                <a:spcPct val="20000"/>
              </a:spcBef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457200">
              <a:spcBef>
                <a:spcPct val="20000"/>
              </a:spcBef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93000"/>
              </a:lnSpc>
              <a:spcBef>
                <a:spcPct val="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kumimoji="0" lang="en-US" altLang="cs-CZ" sz="1600">
                <a:solidFill>
                  <a:srgbClr val="0000FF"/>
                </a:solidFill>
                <a:latin typeface="Comic Sans MS" panose="030F0702030302020204" pitchFamily="66" charset="0"/>
              </a:rPr>
              <a:t>s-process</a:t>
            </a:r>
          </a:p>
          <a:p>
            <a:pPr>
              <a:lnSpc>
                <a:spcPct val="93000"/>
              </a:lnSpc>
              <a:spcBef>
                <a:spcPct val="0"/>
              </a:spcBef>
              <a:buClr>
                <a:srgbClr val="0000CC"/>
              </a:buClr>
              <a:buSzPct val="100000"/>
              <a:buFont typeface="Times New Roman" panose="02020603050405020304" pitchFamily="18" charset="0"/>
              <a:buChar char="•"/>
            </a:pPr>
            <a:r>
              <a:rPr kumimoji="0" lang="en-US" altLang="cs-CZ" sz="1600">
                <a:solidFill>
                  <a:srgbClr val="0000FF"/>
                </a:solidFill>
                <a:latin typeface="Comic Sans MS" panose="030F0702030302020204" pitchFamily="66" charset="0"/>
              </a:rPr>
              <a:t> He burning in AGB stars</a:t>
            </a:r>
          </a:p>
          <a:p>
            <a:pPr>
              <a:lnSpc>
                <a:spcPct val="93000"/>
              </a:lnSpc>
              <a:spcBef>
                <a:spcPct val="0"/>
              </a:spcBef>
              <a:buClr>
                <a:srgbClr val="0000CC"/>
              </a:buClr>
              <a:buSzPct val="100000"/>
              <a:buFont typeface="Times New Roman" panose="02020603050405020304" pitchFamily="18" charset="0"/>
              <a:buChar char="•"/>
            </a:pPr>
            <a:r>
              <a:rPr kumimoji="0" lang="en-US" altLang="cs-CZ" sz="1600">
                <a:solidFill>
                  <a:srgbClr val="0000FF"/>
                </a:solidFill>
                <a:latin typeface="Comic Sans MS" panose="030F0702030302020204" pitchFamily="66" charset="0"/>
              </a:rPr>
              <a:t> </a:t>
            </a:r>
            <a:r>
              <a:rPr kumimoji="0" lang="cs-CZ" altLang="cs-CZ" sz="1600">
                <a:solidFill>
                  <a:srgbClr val="0000FF"/>
                </a:solidFill>
                <a:latin typeface="Comic Sans MS" panose="030F0702030302020204" pitchFamily="66" charset="0"/>
              </a:rPr>
              <a:t>He </a:t>
            </a:r>
            <a:r>
              <a:rPr kumimoji="0" lang="en-US" altLang="cs-CZ" sz="1600">
                <a:solidFill>
                  <a:srgbClr val="0000FF"/>
                </a:solidFill>
                <a:latin typeface="Comic Sans MS" panose="030F0702030302020204" pitchFamily="66" charset="0"/>
              </a:rPr>
              <a:t>burning in centre of massive stars</a:t>
            </a:r>
          </a:p>
        </p:txBody>
      </p:sp>
      <p:sp>
        <p:nvSpPr>
          <p:cNvPr id="57354" name="Text Box 9">
            <a:extLst>
              <a:ext uri="{FF2B5EF4-FFF2-40B4-BE49-F238E27FC236}">
                <a16:creationId xmlns:a16="http://schemas.microsoft.com/office/drawing/2014/main" id="{5D7723E7-FCE6-A4CA-5F2E-DD5BB43B65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3000" y="2743200"/>
            <a:ext cx="2895600" cy="725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58230" rIns="90000" bIns="45000"/>
          <a:lstStyle>
            <a:lvl1pPr defTabSz="457200"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45720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457200">
              <a:spcBef>
                <a:spcPct val="20000"/>
              </a:spcBef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457200">
              <a:spcBef>
                <a:spcPct val="20000"/>
              </a:spcBef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457200">
              <a:spcBef>
                <a:spcPct val="20000"/>
              </a:spcBef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93000"/>
              </a:lnSpc>
              <a:spcBef>
                <a:spcPct val="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kumimoji="0" lang="en-US" altLang="cs-CZ" sz="1600" dirty="0">
                <a:solidFill>
                  <a:srgbClr val="FF0000"/>
                </a:solidFill>
                <a:latin typeface="Comic Sans MS" panose="030F0702030302020204" pitchFamily="66" charset="0"/>
              </a:rPr>
              <a:t>r-process</a:t>
            </a:r>
          </a:p>
          <a:p>
            <a:pPr>
              <a:lnSpc>
                <a:spcPct val="93000"/>
              </a:lnSpc>
              <a:spcBef>
                <a:spcPct val="0"/>
              </a:spcBef>
              <a:buClr>
                <a:srgbClr val="FF0000"/>
              </a:buClr>
              <a:buSzPct val="100000"/>
              <a:buFont typeface="Times New Roman" panose="02020603050405020304" pitchFamily="18" charset="0"/>
              <a:buChar char="•"/>
            </a:pPr>
            <a:r>
              <a:rPr kumimoji="0" lang="en-US" altLang="cs-CZ" sz="1600" dirty="0">
                <a:solidFill>
                  <a:srgbClr val="FF0000"/>
                </a:solidFill>
                <a:latin typeface="Comic Sans MS" panose="030F0702030302020204" pitchFamily="66" charset="0"/>
              </a:rPr>
              <a:t> neutron star mergers</a:t>
            </a:r>
          </a:p>
          <a:p>
            <a:pPr>
              <a:lnSpc>
                <a:spcPct val="93000"/>
              </a:lnSpc>
              <a:spcBef>
                <a:spcPct val="0"/>
              </a:spcBef>
              <a:buClr>
                <a:srgbClr val="FF0000"/>
              </a:buClr>
              <a:buSzPct val="100000"/>
              <a:buFont typeface="Times New Roman" panose="02020603050405020304" pitchFamily="18" charset="0"/>
              <a:buChar char="•"/>
            </a:pPr>
            <a:r>
              <a:rPr kumimoji="0" lang="en-US" altLang="cs-CZ" sz="1600" dirty="0">
                <a:solidFill>
                  <a:srgbClr val="FF0000"/>
                </a:solidFill>
                <a:latin typeface="Comic Sans MS" panose="030F0702030302020204" pitchFamily="66" charset="0"/>
              </a:rPr>
              <a:t> (core-collapsing supernovae?)</a:t>
            </a:r>
          </a:p>
        </p:txBody>
      </p:sp>
      <p:sp>
        <p:nvSpPr>
          <p:cNvPr id="57355" name="Text Box 10">
            <a:extLst>
              <a:ext uri="{FF2B5EF4-FFF2-40B4-BE49-F238E27FC236}">
                <a16:creationId xmlns:a16="http://schemas.microsoft.com/office/drawing/2014/main" id="{787FCAC6-0118-B334-E247-877E1DE328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0200" y="5940425"/>
            <a:ext cx="6248400" cy="30797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57347" rIns="90000" bIns="45000"/>
          <a:lstStyle>
            <a:lvl1pPr defTabSz="457200"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45720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457200">
              <a:spcBef>
                <a:spcPct val="20000"/>
              </a:spcBef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457200">
              <a:spcBef>
                <a:spcPct val="20000"/>
              </a:spcBef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457200">
              <a:spcBef>
                <a:spcPct val="20000"/>
              </a:spcBef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93000"/>
              </a:lnSpc>
              <a:spcBef>
                <a:spcPct val="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kumimoji="0" lang="en-US" altLang="cs-CZ" sz="1600">
                <a:solidFill>
                  <a:srgbClr val="000000"/>
                </a:solidFill>
                <a:latin typeface="Comic Sans MS" panose="030F0702030302020204" pitchFamily="66" charset="0"/>
              </a:rPr>
              <a:t>Anders a Grevesse, 1989 &amp; K</a:t>
            </a:r>
            <a:r>
              <a:rPr kumimoji="0" lang="en-US" altLang="cs-CZ" sz="1600">
                <a:solidFill>
                  <a:srgbClr val="00000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äppeler, Beer a Wisshak, 1989</a:t>
            </a:r>
            <a:r>
              <a:rPr kumimoji="0" lang="en-US" altLang="cs-CZ" sz="140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Nadpis 1">
            <a:extLst>
              <a:ext uri="{FF2B5EF4-FFF2-40B4-BE49-F238E27FC236}">
                <a16:creationId xmlns:a16="http://schemas.microsoft.com/office/drawing/2014/main" id="{B6BEE4AF-D9B5-0E5C-B76E-60D431EB1F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cs-CZ" dirty="0">
                <a:latin typeface="Comic Sans MS" panose="030F0702030302020204" pitchFamily="66" charset="0"/>
              </a:rPr>
              <a:t>Conclusions</a:t>
            </a:r>
            <a:endParaRPr lang="cs-CZ" altLang="cs-CZ" dirty="0">
              <a:latin typeface="Comic Sans MS" panose="030F0702030302020204" pitchFamily="66" charset="0"/>
            </a:endParaRPr>
          </a:p>
        </p:txBody>
      </p:sp>
      <p:sp>
        <p:nvSpPr>
          <p:cNvPr id="84995" name="Zástupný symbol pro datum 3">
            <a:extLst>
              <a:ext uri="{FF2B5EF4-FFF2-40B4-BE49-F238E27FC236}">
                <a16:creationId xmlns:a16="http://schemas.microsoft.com/office/drawing/2014/main" id="{77740CE6-6ACA-E929-1FDC-3AE73B7ADD28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cs-CZ" sz="1400">
                <a:solidFill>
                  <a:srgbClr val="0033CC"/>
                </a:solidFill>
                <a:latin typeface="Comic Sans MS" panose="030F0702030302020204" pitchFamily="66" charset="0"/>
              </a:rPr>
              <a:t>ÚČJF MFF / Hejnice, 10.4.2026</a:t>
            </a:r>
            <a:endParaRPr kumimoji="0" lang="en-CA" altLang="cs-CZ" sz="1400">
              <a:solidFill>
                <a:srgbClr val="0033CC"/>
              </a:solidFill>
              <a:latin typeface="Comic Sans MS" panose="030F0702030302020204" pitchFamily="66" charset="0"/>
            </a:endParaRPr>
          </a:p>
        </p:txBody>
      </p:sp>
      <p:pic>
        <p:nvPicPr>
          <p:cNvPr id="84996" name="Obrázek 5">
            <a:extLst>
              <a:ext uri="{FF2B5EF4-FFF2-40B4-BE49-F238E27FC236}">
                <a16:creationId xmlns:a16="http://schemas.microsoft.com/office/drawing/2014/main" id="{A3829EB8-CC56-26B6-6E69-8DA980AB93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762000"/>
            <a:ext cx="86868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4997" name="Přímá spojnice 2">
            <a:extLst>
              <a:ext uri="{FF2B5EF4-FFF2-40B4-BE49-F238E27FC236}">
                <a16:creationId xmlns:a16="http://schemas.microsoft.com/office/drawing/2014/main" id="{177E1C48-1F59-91D1-7806-4A4FFE2C6646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489075" y="5595938"/>
            <a:ext cx="228600" cy="0"/>
          </a:xfrm>
          <a:prstGeom prst="line">
            <a:avLst/>
          </a:prstGeom>
          <a:noFill/>
          <a:ln w="50800" algn="ctr">
            <a:solidFill>
              <a:srgbClr val="00B0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4998" name="TextovéPole 4">
            <a:extLst>
              <a:ext uri="{FF2B5EF4-FFF2-40B4-BE49-F238E27FC236}">
                <a16:creationId xmlns:a16="http://schemas.microsoft.com/office/drawing/2014/main" id="{B12F88E9-0912-FE44-589A-99516F10FB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70075" y="5410200"/>
            <a:ext cx="11017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cs-CZ" sz="1600">
                <a:latin typeface="Comic Sans MS" panose="030F0702030302020204" pitchFamily="66" charset="0"/>
              </a:rPr>
              <a:t>s-process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cs-CZ" sz="1600">
                <a:latin typeface="Comic Sans MS" panose="030F0702030302020204" pitchFamily="66" charset="0"/>
              </a:rPr>
              <a:t>r-process</a:t>
            </a:r>
          </a:p>
        </p:txBody>
      </p:sp>
      <p:cxnSp>
        <p:nvCxnSpPr>
          <p:cNvPr id="84999" name="Přímá spojnice 9">
            <a:extLst>
              <a:ext uri="{FF2B5EF4-FFF2-40B4-BE49-F238E27FC236}">
                <a16:creationId xmlns:a16="http://schemas.microsoft.com/office/drawing/2014/main" id="{1D4F0EC0-C177-2445-4B03-A079F57685E3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489075" y="5824538"/>
            <a:ext cx="228600" cy="0"/>
          </a:xfrm>
          <a:prstGeom prst="line">
            <a:avLst/>
          </a:prstGeom>
          <a:noFill/>
          <a:ln w="50800" algn="ctr">
            <a:solidFill>
              <a:srgbClr val="CC66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Přímá spojnice 10">
            <a:extLst>
              <a:ext uri="{FF2B5EF4-FFF2-40B4-BE49-F238E27FC236}">
                <a16:creationId xmlns:a16="http://schemas.microsoft.com/office/drawing/2014/main" id="{2ABE0A59-E091-F110-D3DC-26E7DD250226}"/>
              </a:ext>
            </a:extLst>
          </p:cNvPr>
          <p:cNvCxnSpPr/>
          <p:nvPr/>
        </p:nvCxnSpPr>
        <p:spPr bwMode="auto">
          <a:xfrm>
            <a:off x="5562600" y="5603875"/>
            <a:ext cx="228600" cy="0"/>
          </a:xfrm>
          <a:prstGeom prst="line">
            <a:avLst/>
          </a:prstGeom>
          <a:noFill/>
          <a:ln w="50800" cap="flat" cmpd="sng" algn="ctr">
            <a:solidFill>
              <a:schemeClr val="bg1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5001" name="TextovéPole 11">
            <a:extLst>
              <a:ext uri="{FF2B5EF4-FFF2-40B4-BE49-F238E27FC236}">
                <a16:creationId xmlns:a16="http://schemas.microsoft.com/office/drawing/2014/main" id="{D61B325E-36BF-B252-2C9E-40DAD09252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43600" y="5418138"/>
            <a:ext cx="1719263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cs-CZ" sz="1600">
                <a:latin typeface="Comic Sans MS" panose="030F0702030302020204" pitchFamily="66" charset="0"/>
              </a:rPr>
              <a:t>Type Ia SNe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cs-CZ" sz="1600">
                <a:latin typeface="Comic Sans MS" panose="030F0702030302020204" pitchFamily="66" charset="0"/>
              </a:rPr>
              <a:t>Type II SNe </a:t>
            </a:r>
            <a:br>
              <a:rPr kumimoji="0" lang="en-US" altLang="cs-CZ" sz="1600">
                <a:latin typeface="Comic Sans MS" panose="030F0702030302020204" pitchFamily="66" charset="0"/>
              </a:rPr>
            </a:br>
            <a:r>
              <a:rPr kumimoji="0" lang="en-US" altLang="cs-CZ" sz="1600">
                <a:latin typeface="Comic Sans MS" panose="030F0702030302020204" pitchFamily="66" charset="0"/>
              </a:rPr>
              <a:t>(all heavy stars)</a:t>
            </a:r>
          </a:p>
        </p:txBody>
      </p:sp>
      <p:cxnSp>
        <p:nvCxnSpPr>
          <p:cNvPr id="85002" name="Přímá spojnice 12">
            <a:extLst>
              <a:ext uri="{FF2B5EF4-FFF2-40B4-BE49-F238E27FC236}">
                <a16:creationId xmlns:a16="http://schemas.microsoft.com/office/drawing/2014/main" id="{B37BC99B-6B57-E02F-74B8-C2A0E5DE30BD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562600" y="5832475"/>
            <a:ext cx="228600" cy="0"/>
          </a:xfrm>
          <a:prstGeom prst="line">
            <a:avLst/>
          </a:prstGeom>
          <a:noFill/>
          <a:ln w="50800" algn="ctr">
            <a:solidFill>
              <a:srgbClr val="FFCC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Zástupný symbol pro datum 4">
            <a:extLst>
              <a:ext uri="{FF2B5EF4-FFF2-40B4-BE49-F238E27FC236}">
                <a16:creationId xmlns:a16="http://schemas.microsoft.com/office/drawing/2014/main" id="{E58C2A29-7A26-BF17-B894-095D33707B0B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cs-CZ" sz="1400">
                <a:solidFill>
                  <a:srgbClr val="0033CC"/>
                </a:solidFill>
                <a:latin typeface="Comic Sans MS" panose="030F0702030302020204" pitchFamily="66" charset="0"/>
              </a:rPr>
              <a:t>ÚČJF MFF / Hejnice, 10.4.2026</a:t>
            </a:r>
            <a:endParaRPr kumimoji="0" lang="en-CA" altLang="cs-CZ" sz="1400">
              <a:solidFill>
                <a:srgbClr val="0033CC"/>
              </a:solidFill>
              <a:latin typeface="Comic Sans MS" panose="030F0702030302020204" pitchFamily="66" charset="0"/>
            </a:endParaRPr>
          </a:p>
        </p:txBody>
      </p:sp>
      <p:sp>
        <p:nvSpPr>
          <p:cNvPr id="58371" name="Rectangle 4">
            <a:extLst>
              <a:ext uri="{FF2B5EF4-FFF2-40B4-BE49-F238E27FC236}">
                <a16:creationId xmlns:a16="http://schemas.microsoft.com/office/drawing/2014/main" id="{283C40B1-FEF4-0E6D-793C-222FA1B60F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cs-CZ" altLang="cs-CZ"/>
          </a:p>
        </p:txBody>
      </p:sp>
      <p:sp>
        <p:nvSpPr>
          <p:cNvPr id="58372" name="Rectangle 3">
            <a:extLst>
              <a:ext uri="{FF2B5EF4-FFF2-40B4-BE49-F238E27FC236}">
                <a16:creationId xmlns:a16="http://schemas.microsoft.com/office/drawing/2014/main" id="{46324D02-5E12-EABB-8621-E25A88719827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2057400"/>
            <a:ext cx="7772400" cy="1524000"/>
          </a:xfrm>
        </p:spPr>
        <p:txBody>
          <a:bodyPr/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cs-CZ" sz="3600">
                <a:latin typeface="Comic Sans MS" panose="030F0702030302020204" pitchFamily="66" charset="0"/>
              </a:rPr>
              <a:t>Thank you for your attention</a:t>
            </a:r>
            <a:endParaRPr lang="cs-CZ" altLang="cs-CZ" sz="3600">
              <a:latin typeface="Comic Sans MS" panose="030F0702030302020204" pitchFamily="66" charset="0"/>
            </a:endParaRPr>
          </a:p>
          <a:p>
            <a:pPr>
              <a:buFont typeface="Wingdings" panose="05000000000000000000" pitchFamily="2" charset="2"/>
              <a:buNone/>
            </a:pPr>
            <a:endParaRPr lang="cs-CZ" altLang="cs-CZ" sz="3600">
              <a:latin typeface="Comic Sans MS" panose="030F0702030302020204" pitchFamily="66" charset="0"/>
            </a:endParaRPr>
          </a:p>
        </p:txBody>
      </p:sp>
      <p:sp>
        <p:nvSpPr>
          <p:cNvPr id="58373" name="Rectangle 6">
            <a:extLst>
              <a:ext uri="{FF2B5EF4-FFF2-40B4-BE49-F238E27FC236}">
                <a16:creationId xmlns:a16="http://schemas.microsoft.com/office/drawing/2014/main" id="{262F128D-1E9E-20D6-D682-8D07695AE0E3}"/>
              </a:ext>
            </a:extLst>
          </p:cNvPr>
          <p:cNvSpPr>
            <a:spLocks noGrp="1" noChangeArrowheads="1"/>
          </p:cNvSpPr>
          <p:nvPr>
            <p:ph type="body" sz="half" idx="2"/>
          </p:nvPr>
        </p:nvSpPr>
        <p:spPr>
          <a:xfrm>
            <a:off x="4572000" y="3124200"/>
            <a:ext cx="3886200" cy="2971800"/>
          </a:xfrm>
        </p:spPr>
        <p:txBody>
          <a:bodyPr/>
          <a:lstStyle/>
          <a:p>
            <a:endParaRPr lang="cs-CZ" altLang="cs-CZ" sz="20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7D8614-3DAB-7D87-30E8-081A1456C3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Zástupný symbol pro datum 4">
            <a:extLst>
              <a:ext uri="{FF2B5EF4-FFF2-40B4-BE49-F238E27FC236}">
                <a16:creationId xmlns:a16="http://schemas.microsoft.com/office/drawing/2014/main" id="{D3C125B9-1265-F153-7D7C-6A156FE4C5AC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cs-CZ" sz="1400">
                <a:solidFill>
                  <a:srgbClr val="0033CC"/>
                </a:solidFill>
                <a:latin typeface="Comic Sans MS" panose="030F0702030302020204" pitchFamily="66" charset="0"/>
              </a:rPr>
              <a:t>ÚČJF MFF / Hejnice, 10.4.2026</a:t>
            </a:r>
            <a:endParaRPr kumimoji="0" lang="en-CA" altLang="cs-CZ" sz="1400">
              <a:solidFill>
                <a:srgbClr val="0033CC"/>
              </a:solidFill>
              <a:latin typeface="Comic Sans MS" panose="030F0702030302020204" pitchFamily="66" charset="0"/>
            </a:endParaRPr>
          </a:p>
        </p:txBody>
      </p:sp>
      <p:sp>
        <p:nvSpPr>
          <p:cNvPr id="13315" name="Rectangle 2">
            <a:extLst>
              <a:ext uri="{FF2B5EF4-FFF2-40B4-BE49-F238E27FC236}">
                <a16:creationId xmlns:a16="http://schemas.microsoft.com/office/drawing/2014/main" id="{CD7015CC-F125-E4F7-1F43-2B6E54FE4E1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24695" rIns="0" bIns="0" anchor="ctr"/>
          <a:lstStyle/>
          <a:p>
            <a:pPr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cs-CZ">
                <a:latin typeface="Comic Sans MS" panose="030F0702030302020204" pitchFamily="66" charset="0"/>
              </a:rPr>
              <a:t>Elemental abundance</a:t>
            </a:r>
            <a:r>
              <a:rPr lang="cs-CZ" altLang="cs-CZ">
                <a:latin typeface="Comic Sans MS" panose="030F0702030302020204" pitchFamily="66" charset="0"/>
              </a:rPr>
              <a:t> (</a:t>
            </a:r>
            <a:r>
              <a:rPr lang="en-US" altLang="cs-CZ">
                <a:latin typeface="Comic Sans MS" panose="030F0702030302020204" pitchFamily="66" charset="0"/>
              </a:rPr>
              <a:t>in solar system</a:t>
            </a:r>
            <a:r>
              <a:rPr lang="cs-CZ" altLang="cs-CZ">
                <a:latin typeface="Comic Sans MS" panose="030F0702030302020204" pitchFamily="66" charset="0"/>
              </a:rPr>
              <a:t>)</a:t>
            </a:r>
            <a:endParaRPr lang="en-US" altLang="cs-CZ">
              <a:latin typeface="Comic Sans MS" panose="030F0702030302020204" pitchFamily="66" charset="0"/>
            </a:endParaRPr>
          </a:p>
        </p:txBody>
      </p:sp>
      <p:sp>
        <p:nvSpPr>
          <p:cNvPr id="13316" name="Rectangle 3">
            <a:extLst>
              <a:ext uri="{FF2B5EF4-FFF2-40B4-BE49-F238E27FC236}">
                <a16:creationId xmlns:a16="http://schemas.microsoft.com/office/drawing/2014/main" id="{3A6EDAA8-6F94-C813-7D27-225FA41FD7D5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4114800"/>
            <a:ext cx="8686800" cy="2286000"/>
          </a:xfrm>
        </p:spPr>
        <p:txBody>
          <a:bodyPr/>
          <a:lstStyle/>
          <a:p>
            <a:r>
              <a:rPr lang="en-US" altLang="cs-CZ" sz="2000" dirty="0">
                <a:latin typeface="Comic Sans MS" panose="030F0702030302020204" pitchFamily="66" charset="0"/>
              </a:rPr>
              <a:t>Absorption spectra in solar photosphere</a:t>
            </a:r>
            <a:endParaRPr lang="cs-CZ" altLang="cs-CZ" sz="2000" dirty="0"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cs-CZ" altLang="cs-CZ" sz="2000" dirty="0">
              <a:latin typeface="Comic Sans MS" panose="030F0702030302020204" pitchFamily="66" charset="0"/>
            </a:endParaRPr>
          </a:p>
        </p:txBody>
      </p:sp>
      <p:sp>
        <p:nvSpPr>
          <p:cNvPr id="13317" name="Rectangle 4">
            <a:extLst>
              <a:ext uri="{FF2B5EF4-FFF2-40B4-BE49-F238E27FC236}">
                <a16:creationId xmlns:a16="http://schemas.microsoft.com/office/drawing/2014/main" id="{5886D07E-04DB-75E0-508C-61B69947997C}"/>
              </a:ext>
            </a:extLst>
          </p:cNvPr>
          <p:cNvSpPr>
            <a:spLocks noGrp="1" noChangeArrowheads="1"/>
          </p:cNvSpPr>
          <p:nvPr>
            <p:ph type="body" sz="half" idx="2"/>
          </p:nvPr>
        </p:nvSpPr>
        <p:spPr>
          <a:xfrm>
            <a:off x="228600" y="685800"/>
            <a:ext cx="4114800" cy="533400"/>
          </a:xfrm>
        </p:spPr>
        <p:txBody>
          <a:bodyPr/>
          <a:lstStyle/>
          <a:p>
            <a:r>
              <a:rPr kumimoji="0" lang="en-US" altLang="cs-CZ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Where do we know it from</a:t>
            </a:r>
            <a:r>
              <a:rPr kumimoji="0" lang="cs-CZ" altLang="cs-CZ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?</a:t>
            </a:r>
          </a:p>
          <a:p>
            <a:endParaRPr lang="cs-CZ" altLang="cs-CZ" sz="2000" dirty="0">
              <a:latin typeface="Comic Sans MS" panose="030F0702030302020204" pitchFamily="66" charset="0"/>
            </a:endParaRPr>
          </a:p>
        </p:txBody>
      </p:sp>
      <p:sp>
        <p:nvSpPr>
          <p:cNvPr id="13319" name="Rectangle 10">
            <a:extLst>
              <a:ext uri="{FF2B5EF4-FFF2-40B4-BE49-F238E27FC236}">
                <a16:creationId xmlns:a16="http://schemas.microsoft.com/office/drawing/2014/main" id="{E1234114-6ABA-F7C4-4DC2-5BFBF984F7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447800" y="228600"/>
            <a:ext cx="914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pic>
        <p:nvPicPr>
          <p:cNvPr id="13320" name="Picture 14">
            <a:extLst>
              <a:ext uri="{FF2B5EF4-FFF2-40B4-BE49-F238E27FC236}">
                <a16:creationId xmlns:a16="http://schemas.microsoft.com/office/drawing/2014/main" id="{B47185C9-CEDA-94AE-CB8B-C7DC7E2BA2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792162"/>
            <a:ext cx="4419600" cy="286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1" name="AutoShape 18" descr="9k=">
            <a:extLst>
              <a:ext uri="{FF2B5EF4-FFF2-40B4-BE49-F238E27FC236}">
                <a16:creationId xmlns:a16="http://schemas.microsoft.com/office/drawing/2014/main" id="{12B54C27-4ECE-4287-2DDC-D27B9D98171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405188" y="3067050"/>
            <a:ext cx="2333625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grpSp>
        <p:nvGrpSpPr>
          <p:cNvPr id="2" name="Skupina 1">
            <a:extLst>
              <a:ext uri="{FF2B5EF4-FFF2-40B4-BE49-F238E27FC236}">
                <a16:creationId xmlns:a16="http://schemas.microsoft.com/office/drawing/2014/main" id="{764ABBF3-92A6-6088-107E-57E040E4C214}"/>
              </a:ext>
            </a:extLst>
          </p:cNvPr>
          <p:cNvGrpSpPr/>
          <p:nvPr/>
        </p:nvGrpSpPr>
        <p:grpSpPr>
          <a:xfrm>
            <a:off x="5791200" y="3733800"/>
            <a:ext cx="2971800" cy="925512"/>
            <a:chOff x="5791200" y="4027488"/>
            <a:chExt cx="2971800" cy="925512"/>
          </a:xfrm>
        </p:grpSpPr>
        <p:pic>
          <p:nvPicPr>
            <p:cNvPr id="13322" name="Picture 20" descr="181105001">
              <a:extLst>
                <a:ext uri="{FF2B5EF4-FFF2-40B4-BE49-F238E27FC236}">
                  <a16:creationId xmlns:a16="http://schemas.microsoft.com/office/drawing/2014/main" id="{567BCE3A-5DDD-EA2E-8993-C1DB5A406C9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91200" y="4027488"/>
              <a:ext cx="2971800" cy="925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3" name="Text Box 21">
              <a:extLst>
                <a:ext uri="{FF2B5EF4-FFF2-40B4-BE49-F238E27FC236}">
                  <a16:creationId xmlns:a16="http://schemas.microsoft.com/office/drawing/2014/main" id="{D3DE4E10-4BA9-DC87-CD70-273969E3801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20000" y="4484688"/>
              <a:ext cx="320675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0033CC"/>
                </a:buClr>
                <a:buSzPct val="60000"/>
                <a:buFont typeface="Wingdings" panose="05000000000000000000" pitchFamily="2" charset="2"/>
                <a:buChar char="Ø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SzPct val="50000"/>
                <a:buFont typeface="Symbol" panose="05050102010706020507" pitchFamily="18" charset="2"/>
                <a:buChar char="¨"/>
                <a:defRPr kumimoji="1" sz="2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kumimoji="0" lang="en-US" altLang="cs-CZ" sz="1400">
                  <a:latin typeface="Comic Sans MS" panose="030F0702030302020204" pitchFamily="66" charset="0"/>
                </a:rPr>
                <a:t>H</a:t>
              </a:r>
              <a:endParaRPr kumimoji="0" lang="cs-CZ" altLang="cs-CZ" sz="1400">
                <a:latin typeface="Comic Sans MS" panose="030F0702030302020204" pitchFamily="66" charset="0"/>
              </a:endParaRPr>
            </a:p>
          </p:txBody>
        </p:sp>
        <p:sp>
          <p:nvSpPr>
            <p:cNvPr id="13324" name="Text Box 22">
              <a:extLst>
                <a:ext uri="{FF2B5EF4-FFF2-40B4-BE49-F238E27FC236}">
                  <a16:creationId xmlns:a16="http://schemas.microsoft.com/office/drawing/2014/main" id="{F41670BA-9832-A86A-F8B6-009F8290082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72200" y="4484688"/>
              <a:ext cx="320675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0033CC"/>
                </a:buClr>
                <a:buSzPct val="60000"/>
                <a:buFont typeface="Wingdings" panose="05000000000000000000" pitchFamily="2" charset="2"/>
                <a:buChar char="Ø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SzPct val="50000"/>
                <a:buFont typeface="Symbol" panose="05050102010706020507" pitchFamily="18" charset="2"/>
                <a:buChar char="¨"/>
                <a:defRPr kumimoji="1" sz="2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kumimoji="0" lang="en-US" altLang="cs-CZ" sz="1400">
                  <a:latin typeface="Comic Sans MS" panose="030F0702030302020204" pitchFamily="66" charset="0"/>
                </a:rPr>
                <a:t>H</a:t>
              </a:r>
              <a:endParaRPr kumimoji="0" lang="cs-CZ" altLang="cs-CZ" sz="1400">
                <a:latin typeface="Comic Sans MS" panose="030F0702030302020204" pitchFamily="66" charset="0"/>
              </a:endParaRPr>
            </a:p>
          </p:txBody>
        </p:sp>
        <p:sp>
          <p:nvSpPr>
            <p:cNvPr id="13325" name="Text Box 23">
              <a:extLst>
                <a:ext uri="{FF2B5EF4-FFF2-40B4-BE49-F238E27FC236}">
                  <a16:creationId xmlns:a16="http://schemas.microsoft.com/office/drawing/2014/main" id="{174393E9-B64C-E342-71A7-557569DE2DB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58000" y="4484688"/>
              <a:ext cx="417513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0033CC"/>
                </a:buClr>
                <a:buSzPct val="60000"/>
                <a:buFont typeface="Wingdings" panose="05000000000000000000" pitchFamily="2" charset="2"/>
                <a:buChar char="Ø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SzPct val="50000"/>
                <a:buFont typeface="Symbol" panose="05050102010706020507" pitchFamily="18" charset="2"/>
                <a:buChar char="¨"/>
                <a:defRPr kumimoji="1" sz="2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kumimoji="0" lang="en-US" altLang="cs-CZ" sz="1400">
                  <a:latin typeface="Comic Sans MS" panose="030F0702030302020204" pitchFamily="66" charset="0"/>
                </a:rPr>
                <a:t>He</a:t>
              </a:r>
              <a:endParaRPr kumimoji="0" lang="cs-CZ" altLang="cs-CZ" sz="1400">
                <a:latin typeface="Comic Sans MS" panose="030F0702030302020204" pitchFamily="66" charset="0"/>
              </a:endParaRPr>
            </a:p>
          </p:txBody>
        </p:sp>
        <p:sp>
          <p:nvSpPr>
            <p:cNvPr id="13326" name="Rectangle 24">
              <a:extLst>
                <a:ext uri="{FF2B5EF4-FFF2-40B4-BE49-F238E27FC236}">
                  <a16:creationId xmlns:a16="http://schemas.microsoft.com/office/drawing/2014/main" id="{DC6AB8F6-D637-3E27-E651-7F9FE23098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19800" y="4789488"/>
              <a:ext cx="1905000" cy="762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lr>
                  <a:srgbClr val="0033CC"/>
                </a:buClr>
                <a:buSzPct val="60000"/>
                <a:buFont typeface="Wingdings" panose="05000000000000000000" pitchFamily="2" charset="2"/>
                <a:buChar char="Ø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SzPct val="50000"/>
                <a:buFont typeface="Symbol" panose="05050102010706020507" pitchFamily="18" charset="2"/>
                <a:buChar char="¨"/>
                <a:defRPr kumimoji="1" sz="2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endParaRPr kumimoji="0" lang="cs-CZ" altLang="cs-CZ" sz="1400"/>
            </a:p>
          </p:txBody>
        </p:sp>
      </p:grpSp>
    </p:spTree>
    <p:extLst>
      <p:ext uri="{BB962C8B-B14F-4D97-AF65-F5344CB8AC3E}">
        <p14:creationId xmlns:p14="http://schemas.microsoft.com/office/powerpoint/2010/main" val="4088324140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Zástupný symbol pro datum 4">
            <a:extLst>
              <a:ext uri="{FF2B5EF4-FFF2-40B4-BE49-F238E27FC236}">
                <a16:creationId xmlns:a16="http://schemas.microsoft.com/office/drawing/2014/main" id="{E0B0583B-946C-BA20-1982-26B9A50811B0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cs-CZ" sz="1400">
                <a:solidFill>
                  <a:srgbClr val="0033CC"/>
                </a:solidFill>
                <a:latin typeface="Comic Sans MS" panose="030F0702030302020204" pitchFamily="66" charset="0"/>
              </a:rPr>
              <a:t>ÚČJF MFF / Hejnice, 10.4.2026</a:t>
            </a:r>
            <a:endParaRPr kumimoji="0" lang="en-CA" altLang="cs-CZ" sz="1400">
              <a:solidFill>
                <a:srgbClr val="0033CC"/>
              </a:solidFill>
              <a:latin typeface="Comic Sans MS" panose="030F0702030302020204" pitchFamily="66" charset="0"/>
            </a:endParaRPr>
          </a:p>
        </p:txBody>
      </p:sp>
      <p:sp>
        <p:nvSpPr>
          <p:cNvPr id="13315" name="Rectangle 2">
            <a:extLst>
              <a:ext uri="{FF2B5EF4-FFF2-40B4-BE49-F238E27FC236}">
                <a16:creationId xmlns:a16="http://schemas.microsoft.com/office/drawing/2014/main" id="{C7F66D90-78F3-8F79-85A1-78218C7BD98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24695" rIns="0" bIns="0" anchor="ctr"/>
          <a:lstStyle/>
          <a:p>
            <a:pPr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cs-CZ">
                <a:latin typeface="Comic Sans MS" panose="030F0702030302020204" pitchFamily="66" charset="0"/>
              </a:rPr>
              <a:t>Elemental abundance</a:t>
            </a:r>
            <a:r>
              <a:rPr lang="cs-CZ" altLang="cs-CZ">
                <a:latin typeface="Comic Sans MS" panose="030F0702030302020204" pitchFamily="66" charset="0"/>
              </a:rPr>
              <a:t> (</a:t>
            </a:r>
            <a:r>
              <a:rPr lang="en-US" altLang="cs-CZ">
                <a:latin typeface="Comic Sans MS" panose="030F0702030302020204" pitchFamily="66" charset="0"/>
              </a:rPr>
              <a:t>in solar system</a:t>
            </a:r>
            <a:r>
              <a:rPr lang="cs-CZ" altLang="cs-CZ">
                <a:latin typeface="Comic Sans MS" panose="030F0702030302020204" pitchFamily="66" charset="0"/>
              </a:rPr>
              <a:t>)</a:t>
            </a:r>
            <a:endParaRPr lang="en-US" altLang="cs-CZ">
              <a:latin typeface="Comic Sans MS" panose="030F0702030302020204" pitchFamily="66" charset="0"/>
            </a:endParaRPr>
          </a:p>
        </p:txBody>
      </p:sp>
      <p:sp>
        <p:nvSpPr>
          <p:cNvPr id="13316" name="Rectangle 3">
            <a:extLst>
              <a:ext uri="{FF2B5EF4-FFF2-40B4-BE49-F238E27FC236}">
                <a16:creationId xmlns:a16="http://schemas.microsoft.com/office/drawing/2014/main" id="{8C35FB27-5639-C63D-8BFE-99FAB680AD53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4114800"/>
            <a:ext cx="8686800" cy="2286000"/>
          </a:xfrm>
        </p:spPr>
        <p:txBody>
          <a:bodyPr/>
          <a:lstStyle/>
          <a:p>
            <a:r>
              <a:rPr lang="en-US" altLang="cs-CZ" sz="2000" dirty="0">
                <a:latin typeface="Comic Sans MS" panose="030F0702030302020204" pitchFamily="66" charset="0"/>
              </a:rPr>
              <a:t>Absorption spectra in solar photosphere</a:t>
            </a:r>
            <a:endParaRPr lang="cs-CZ" altLang="cs-CZ" sz="2000" dirty="0">
              <a:latin typeface="Comic Sans MS" panose="030F0702030302020204" pitchFamily="66" charset="0"/>
            </a:endParaRPr>
          </a:p>
          <a:p>
            <a:r>
              <a:rPr lang="cs-CZ" altLang="cs-CZ" sz="2000" dirty="0">
                <a:latin typeface="Comic Sans MS" panose="030F0702030302020204" pitchFamily="66" charset="0"/>
              </a:rPr>
              <a:t>CI1 </a:t>
            </a:r>
            <a:r>
              <a:rPr lang="en-US" altLang="cs-CZ" sz="2000" dirty="0">
                <a:latin typeface="Comic Sans MS" panose="030F0702030302020204" pitchFamily="66" charset="0"/>
              </a:rPr>
              <a:t>carbonaceous </a:t>
            </a:r>
            <a:r>
              <a:rPr lang="cs-CZ" altLang="cs-CZ" sz="2000" dirty="0">
                <a:latin typeface="Comic Sans MS" panose="030F0702030302020204" pitchFamily="66" charset="0"/>
              </a:rPr>
              <a:t>chondrit</a:t>
            </a:r>
            <a:r>
              <a:rPr lang="en-US" altLang="cs-CZ" sz="2000" dirty="0">
                <a:latin typeface="Comic Sans MS" panose="030F0702030302020204" pitchFamily="66" charset="0"/>
              </a:rPr>
              <a:t>s</a:t>
            </a:r>
            <a:r>
              <a:rPr lang="cs-CZ" altLang="cs-CZ" sz="2000" dirty="0">
                <a:latin typeface="Comic Sans MS" panose="030F0702030302020204" pitchFamily="66" charset="0"/>
              </a:rPr>
              <a:t> (meteorit</a:t>
            </a:r>
            <a:r>
              <a:rPr lang="en-US" altLang="cs-CZ" sz="2000" dirty="0">
                <a:latin typeface="Comic Sans MS" panose="030F0702030302020204" pitchFamily="66" charset="0"/>
              </a:rPr>
              <a:t>es</a:t>
            </a:r>
            <a:r>
              <a:rPr lang="cs-CZ" altLang="cs-CZ" sz="2000" dirty="0">
                <a:latin typeface="Comic Sans MS" panose="030F0702030302020204" pitchFamily="66" charset="0"/>
              </a:rPr>
              <a:t>) </a:t>
            </a:r>
          </a:p>
          <a:p>
            <a:pPr lvl="1"/>
            <a:r>
              <a:rPr lang="en-US" altLang="cs-CZ" sz="1800" dirty="0">
                <a:latin typeface="Comic Sans MS" panose="030F0702030302020204" pitchFamily="66" charset="0"/>
              </a:rPr>
              <a:t>Assumed that they were formed during formation of solar system</a:t>
            </a:r>
            <a:endParaRPr lang="cs-CZ" altLang="cs-CZ" sz="1800" dirty="0">
              <a:latin typeface="Comic Sans MS" panose="030F0702030302020204" pitchFamily="66" charset="0"/>
            </a:endParaRPr>
          </a:p>
          <a:p>
            <a:pPr lvl="1"/>
            <a:r>
              <a:rPr lang="en-US" altLang="cs-CZ" sz="1800" dirty="0">
                <a:latin typeface="Comic Sans MS" panose="030F0702030302020204" pitchFamily="66" charset="0"/>
              </a:rPr>
              <a:t>Isotopic abundance can be deduced</a:t>
            </a:r>
          </a:p>
          <a:p>
            <a:pPr lvl="1"/>
            <a:r>
              <a:rPr lang="en-US" altLang="cs-CZ" sz="1800" dirty="0">
                <a:latin typeface="Comic Sans MS" panose="030F0702030302020204" pitchFamily="66" charset="0"/>
              </a:rPr>
              <a:t>Contain also “pre-solar” grains (see below)</a:t>
            </a:r>
            <a:endParaRPr lang="cs-CZ" altLang="cs-CZ" sz="1800" dirty="0">
              <a:latin typeface="Comic Sans MS" panose="030F0702030302020204" pitchFamily="66" charset="0"/>
            </a:endParaRPr>
          </a:p>
          <a:p>
            <a:r>
              <a:rPr lang="en-US" altLang="cs-CZ" sz="2000" dirty="0">
                <a:latin typeface="Comic Sans MS" panose="030F0702030302020204" pitchFamily="66" charset="0"/>
              </a:rPr>
              <a:t>Isotopic abundance is known also from the Earth</a:t>
            </a:r>
            <a:r>
              <a:rPr lang="cs-CZ" altLang="cs-CZ" sz="2000" dirty="0">
                <a:latin typeface="Comic Sans MS" panose="030F0702030302020204" pitchFamily="66" charset="0"/>
              </a:rPr>
              <a:t> (</a:t>
            </a:r>
            <a:r>
              <a:rPr lang="en-US" altLang="cs-CZ" sz="2000" dirty="0">
                <a:latin typeface="Comic Sans MS" panose="030F0702030302020204" pitchFamily="66" charset="0"/>
              </a:rPr>
              <a:t>agrees with CI1</a:t>
            </a:r>
            <a:r>
              <a:rPr lang="cs-CZ" altLang="cs-CZ" sz="2000" dirty="0">
                <a:latin typeface="Comic Sans MS" panose="030F0702030302020204" pitchFamily="66" charset="0"/>
              </a:rPr>
              <a:t>)</a:t>
            </a:r>
          </a:p>
          <a:p>
            <a:pPr marL="0" indent="0">
              <a:buNone/>
            </a:pPr>
            <a:endParaRPr lang="cs-CZ" altLang="cs-CZ" sz="2000" dirty="0">
              <a:latin typeface="Comic Sans MS" panose="030F0702030302020204" pitchFamily="66" charset="0"/>
            </a:endParaRPr>
          </a:p>
        </p:txBody>
      </p:sp>
      <p:sp>
        <p:nvSpPr>
          <p:cNvPr id="13317" name="Rectangle 4">
            <a:extLst>
              <a:ext uri="{FF2B5EF4-FFF2-40B4-BE49-F238E27FC236}">
                <a16:creationId xmlns:a16="http://schemas.microsoft.com/office/drawing/2014/main" id="{6AB60E6C-1686-0BF0-081D-7B9883AF213E}"/>
              </a:ext>
            </a:extLst>
          </p:cNvPr>
          <p:cNvSpPr>
            <a:spLocks noGrp="1" noChangeArrowheads="1"/>
          </p:cNvSpPr>
          <p:nvPr>
            <p:ph type="body" sz="half" idx="2"/>
          </p:nvPr>
        </p:nvSpPr>
        <p:spPr>
          <a:xfrm>
            <a:off x="228600" y="685800"/>
            <a:ext cx="4114800" cy="533400"/>
          </a:xfrm>
        </p:spPr>
        <p:txBody>
          <a:bodyPr/>
          <a:lstStyle/>
          <a:p>
            <a:r>
              <a:rPr kumimoji="0" lang="en-US" altLang="cs-CZ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Where do we know it from</a:t>
            </a:r>
            <a:r>
              <a:rPr kumimoji="0" lang="cs-CZ" altLang="cs-CZ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?</a:t>
            </a:r>
          </a:p>
          <a:p>
            <a:endParaRPr lang="cs-CZ" altLang="cs-CZ" sz="2000" dirty="0">
              <a:latin typeface="Comic Sans MS" panose="030F0702030302020204" pitchFamily="66" charset="0"/>
            </a:endParaRPr>
          </a:p>
        </p:txBody>
      </p:sp>
      <p:sp>
        <p:nvSpPr>
          <p:cNvPr id="13319" name="Rectangle 10">
            <a:extLst>
              <a:ext uri="{FF2B5EF4-FFF2-40B4-BE49-F238E27FC236}">
                <a16:creationId xmlns:a16="http://schemas.microsoft.com/office/drawing/2014/main" id="{2158BF51-CA02-3850-59FA-7E329B463F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447800" y="228600"/>
            <a:ext cx="914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pic>
        <p:nvPicPr>
          <p:cNvPr id="13320" name="Picture 14">
            <a:extLst>
              <a:ext uri="{FF2B5EF4-FFF2-40B4-BE49-F238E27FC236}">
                <a16:creationId xmlns:a16="http://schemas.microsoft.com/office/drawing/2014/main" id="{62CC6D91-51A5-5B87-CD4B-E7C3CB37B7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792162"/>
            <a:ext cx="4419600" cy="286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1" name="AutoShape 18" descr="9k=">
            <a:extLst>
              <a:ext uri="{FF2B5EF4-FFF2-40B4-BE49-F238E27FC236}">
                <a16:creationId xmlns:a16="http://schemas.microsoft.com/office/drawing/2014/main" id="{F50CB43A-542D-3ECF-5E83-A8283B43358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405188" y="3067050"/>
            <a:ext cx="2333625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kumimoji="0" lang="cs-CZ" altLang="cs-CZ" sz="1400"/>
          </a:p>
        </p:txBody>
      </p:sp>
      <p:grpSp>
        <p:nvGrpSpPr>
          <p:cNvPr id="2" name="Skupina 1">
            <a:extLst>
              <a:ext uri="{FF2B5EF4-FFF2-40B4-BE49-F238E27FC236}">
                <a16:creationId xmlns:a16="http://schemas.microsoft.com/office/drawing/2014/main" id="{14148BF1-6CD9-8F83-7C3A-E7837933BA09}"/>
              </a:ext>
            </a:extLst>
          </p:cNvPr>
          <p:cNvGrpSpPr/>
          <p:nvPr/>
        </p:nvGrpSpPr>
        <p:grpSpPr>
          <a:xfrm>
            <a:off x="5791200" y="3733800"/>
            <a:ext cx="2971800" cy="925512"/>
            <a:chOff x="5791200" y="4027488"/>
            <a:chExt cx="2971800" cy="925512"/>
          </a:xfrm>
        </p:grpSpPr>
        <p:pic>
          <p:nvPicPr>
            <p:cNvPr id="13322" name="Picture 20" descr="181105001">
              <a:extLst>
                <a:ext uri="{FF2B5EF4-FFF2-40B4-BE49-F238E27FC236}">
                  <a16:creationId xmlns:a16="http://schemas.microsoft.com/office/drawing/2014/main" id="{C6485785-BD84-FC85-7930-A21AA789317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91200" y="4027488"/>
              <a:ext cx="2971800" cy="925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3" name="Text Box 21">
              <a:extLst>
                <a:ext uri="{FF2B5EF4-FFF2-40B4-BE49-F238E27FC236}">
                  <a16:creationId xmlns:a16="http://schemas.microsoft.com/office/drawing/2014/main" id="{F9387ED0-20B7-7E72-29C0-C6746B6E6A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20000" y="4484688"/>
              <a:ext cx="320675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0033CC"/>
                </a:buClr>
                <a:buSzPct val="60000"/>
                <a:buFont typeface="Wingdings" panose="05000000000000000000" pitchFamily="2" charset="2"/>
                <a:buChar char="Ø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SzPct val="50000"/>
                <a:buFont typeface="Symbol" panose="05050102010706020507" pitchFamily="18" charset="2"/>
                <a:buChar char="¨"/>
                <a:defRPr kumimoji="1" sz="2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kumimoji="0" lang="en-US" altLang="cs-CZ" sz="1400">
                  <a:latin typeface="Comic Sans MS" panose="030F0702030302020204" pitchFamily="66" charset="0"/>
                </a:rPr>
                <a:t>H</a:t>
              </a:r>
              <a:endParaRPr kumimoji="0" lang="cs-CZ" altLang="cs-CZ" sz="1400">
                <a:latin typeface="Comic Sans MS" panose="030F0702030302020204" pitchFamily="66" charset="0"/>
              </a:endParaRPr>
            </a:p>
          </p:txBody>
        </p:sp>
        <p:sp>
          <p:nvSpPr>
            <p:cNvPr id="13324" name="Text Box 22">
              <a:extLst>
                <a:ext uri="{FF2B5EF4-FFF2-40B4-BE49-F238E27FC236}">
                  <a16:creationId xmlns:a16="http://schemas.microsoft.com/office/drawing/2014/main" id="{C8EF6D6D-D8AD-55AE-016D-2B344FFDB13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72200" y="4484688"/>
              <a:ext cx="320675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0033CC"/>
                </a:buClr>
                <a:buSzPct val="60000"/>
                <a:buFont typeface="Wingdings" panose="05000000000000000000" pitchFamily="2" charset="2"/>
                <a:buChar char="Ø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SzPct val="50000"/>
                <a:buFont typeface="Symbol" panose="05050102010706020507" pitchFamily="18" charset="2"/>
                <a:buChar char="¨"/>
                <a:defRPr kumimoji="1" sz="2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kumimoji="0" lang="en-US" altLang="cs-CZ" sz="1400">
                  <a:latin typeface="Comic Sans MS" panose="030F0702030302020204" pitchFamily="66" charset="0"/>
                </a:rPr>
                <a:t>H</a:t>
              </a:r>
              <a:endParaRPr kumimoji="0" lang="cs-CZ" altLang="cs-CZ" sz="1400">
                <a:latin typeface="Comic Sans MS" panose="030F0702030302020204" pitchFamily="66" charset="0"/>
              </a:endParaRPr>
            </a:p>
          </p:txBody>
        </p:sp>
        <p:sp>
          <p:nvSpPr>
            <p:cNvPr id="13325" name="Text Box 23">
              <a:extLst>
                <a:ext uri="{FF2B5EF4-FFF2-40B4-BE49-F238E27FC236}">
                  <a16:creationId xmlns:a16="http://schemas.microsoft.com/office/drawing/2014/main" id="{5E49A623-0574-DD31-7F8A-9FD1D805648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58000" y="4484688"/>
              <a:ext cx="417513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0033CC"/>
                </a:buClr>
                <a:buSzPct val="60000"/>
                <a:buFont typeface="Wingdings" panose="05000000000000000000" pitchFamily="2" charset="2"/>
                <a:buChar char="Ø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SzPct val="50000"/>
                <a:buFont typeface="Symbol" panose="05050102010706020507" pitchFamily="18" charset="2"/>
                <a:buChar char="¨"/>
                <a:defRPr kumimoji="1" sz="2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kumimoji="0" lang="en-US" altLang="cs-CZ" sz="1400">
                  <a:latin typeface="Comic Sans MS" panose="030F0702030302020204" pitchFamily="66" charset="0"/>
                </a:rPr>
                <a:t>He</a:t>
              </a:r>
              <a:endParaRPr kumimoji="0" lang="cs-CZ" altLang="cs-CZ" sz="1400">
                <a:latin typeface="Comic Sans MS" panose="030F0702030302020204" pitchFamily="66" charset="0"/>
              </a:endParaRPr>
            </a:p>
          </p:txBody>
        </p:sp>
        <p:sp>
          <p:nvSpPr>
            <p:cNvPr id="13326" name="Rectangle 24">
              <a:extLst>
                <a:ext uri="{FF2B5EF4-FFF2-40B4-BE49-F238E27FC236}">
                  <a16:creationId xmlns:a16="http://schemas.microsoft.com/office/drawing/2014/main" id="{88AAFD84-B85B-AB27-6441-FC6BBA5404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19800" y="4789488"/>
              <a:ext cx="1905000" cy="762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lr>
                  <a:srgbClr val="0033CC"/>
                </a:buClr>
                <a:buSzPct val="60000"/>
                <a:buFont typeface="Wingdings" panose="05000000000000000000" pitchFamily="2" charset="2"/>
                <a:buChar char="Ø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SzPct val="50000"/>
                <a:buFont typeface="Symbol" panose="05050102010706020507" pitchFamily="18" charset="2"/>
                <a:buChar char="¨"/>
                <a:defRPr kumimoji="1" sz="2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endParaRPr kumimoji="0" lang="cs-CZ" altLang="cs-CZ" sz="1400"/>
            </a:p>
          </p:txBody>
        </p:sp>
      </p:grpSp>
      <p:pic>
        <p:nvPicPr>
          <p:cNvPr id="4" name="Obrázek 3">
            <a:extLst>
              <a:ext uri="{FF2B5EF4-FFF2-40B4-BE49-F238E27FC236}">
                <a16:creationId xmlns:a16="http://schemas.microsoft.com/office/drawing/2014/main" id="{6F992638-DFE1-5C8D-57AB-0712DE98C7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0318" y="1052891"/>
            <a:ext cx="3243482" cy="2917175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452AFB-81CF-0AEB-5D06-9B77963D58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Zástupný symbol pro datum 4">
            <a:extLst>
              <a:ext uri="{FF2B5EF4-FFF2-40B4-BE49-F238E27FC236}">
                <a16:creationId xmlns:a16="http://schemas.microsoft.com/office/drawing/2014/main" id="{AFF4AA1A-3348-7F35-0790-A6AF567FFCA4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cs-CZ" sz="1400">
                <a:solidFill>
                  <a:srgbClr val="0033CC"/>
                </a:solidFill>
                <a:latin typeface="Comic Sans MS" panose="030F0702030302020204" pitchFamily="66" charset="0"/>
              </a:rPr>
              <a:t>ÚČJF MFF / Hejnice, 10.4.2026</a:t>
            </a:r>
            <a:endParaRPr kumimoji="0" lang="en-CA" altLang="cs-CZ" sz="1400">
              <a:solidFill>
                <a:srgbClr val="0033CC"/>
              </a:solidFill>
              <a:latin typeface="Comic Sans MS" panose="030F0702030302020204" pitchFamily="66" charset="0"/>
            </a:endParaRPr>
          </a:p>
        </p:txBody>
      </p:sp>
      <p:sp>
        <p:nvSpPr>
          <p:cNvPr id="15363" name="Rectangle 4">
            <a:extLst>
              <a:ext uri="{FF2B5EF4-FFF2-40B4-BE49-F238E27FC236}">
                <a16:creationId xmlns:a16="http://schemas.microsoft.com/office/drawing/2014/main" id="{4BEA1F2F-5816-36CF-7403-C3DBD915D72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cs-CZ">
                <a:latin typeface="Comic Sans MS" panose="030F0702030302020204" pitchFamily="66" charset="0"/>
              </a:rPr>
              <a:t>Abundance</a:t>
            </a:r>
            <a:r>
              <a:rPr lang="cs-CZ" altLang="cs-CZ">
                <a:latin typeface="Comic Sans MS" panose="030F0702030302020204" pitchFamily="66" charset="0"/>
              </a:rPr>
              <a:t> (</a:t>
            </a:r>
            <a:r>
              <a:rPr lang="en-US" altLang="cs-CZ">
                <a:latin typeface="Comic Sans MS" panose="030F0702030302020204" pitchFamily="66" charset="0"/>
              </a:rPr>
              <a:t>outside solar system</a:t>
            </a:r>
            <a:r>
              <a:rPr lang="cs-CZ" altLang="cs-CZ">
                <a:latin typeface="Comic Sans MS" panose="030F0702030302020204" pitchFamily="66" charset="0"/>
              </a:rPr>
              <a:t>)</a:t>
            </a:r>
          </a:p>
        </p:txBody>
      </p:sp>
      <p:sp>
        <p:nvSpPr>
          <p:cNvPr id="15364" name="Rectangle 5">
            <a:extLst>
              <a:ext uri="{FF2B5EF4-FFF2-40B4-BE49-F238E27FC236}">
                <a16:creationId xmlns:a16="http://schemas.microsoft.com/office/drawing/2014/main" id="{EAB6C64C-2399-A1D0-06EF-A5847655DA9E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6037" y="762000"/>
            <a:ext cx="3916363" cy="1428750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en-US" altLang="cs-CZ" sz="2000" dirty="0">
                <a:latin typeface="Comic Sans MS" panose="030F0702030302020204" pitchFamily="66" charset="0"/>
              </a:rPr>
              <a:t>Outside solar system:</a:t>
            </a:r>
          </a:p>
          <a:p>
            <a:pPr>
              <a:lnSpc>
                <a:spcPct val="90000"/>
              </a:lnSpc>
            </a:pPr>
            <a:r>
              <a:rPr lang="en-US" altLang="cs-CZ" sz="2000" dirty="0">
                <a:latin typeface="Comic Sans MS" panose="030F0702030302020204" pitchFamily="66" charset="0"/>
              </a:rPr>
              <a:t>absorption spectra of stars (limited info on isotopes)</a:t>
            </a:r>
          </a:p>
          <a:p>
            <a:pPr>
              <a:lnSpc>
                <a:spcPct val="90000"/>
              </a:lnSpc>
            </a:pPr>
            <a:r>
              <a:rPr lang="en-US" altLang="cs-CZ" sz="2000" dirty="0">
                <a:latin typeface="Comic Sans MS" panose="030F0702030302020204" pitchFamily="66" charset="0"/>
              </a:rPr>
              <a:t>pre-solar grains</a:t>
            </a:r>
            <a:endParaRPr lang="cs-CZ" altLang="cs-CZ" sz="2000" dirty="0">
              <a:latin typeface="Comic Sans MS" panose="030F0702030302020204" pitchFamily="66" charset="0"/>
            </a:endParaRPr>
          </a:p>
          <a:p>
            <a:pPr>
              <a:lnSpc>
                <a:spcPct val="90000"/>
              </a:lnSpc>
            </a:pPr>
            <a:endParaRPr lang="cs-CZ" altLang="cs-CZ" sz="2000" dirty="0"/>
          </a:p>
        </p:txBody>
      </p:sp>
    </p:spTree>
    <p:extLst>
      <p:ext uri="{BB962C8B-B14F-4D97-AF65-F5344CB8AC3E}">
        <p14:creationId xmlns:p14="http://schemas.microsoft.com/office/powerpoint/2010/main" val="24953490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AC2519-1530-E058-AEB1-E510215545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Zástupný symbol pro datum 4">
            <a:extLst>
              <a:ext uri="{FF2B5EF4-FFF2-40B4-BE49-F238E27FC236}">
                <a16:creationId xmlns:a16="http://schemas.microsoft.com/office/drawing/2014/main" id="{EC6BDDB3-D1D3-B8E4-4CA8-9E7E89C81E91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0033CC"/>
              </a:buClr>
              <a:buSzPct val="60000"/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50000"/>
              <a:buFont typeface="Symbol" panose="05050102010706020507" pitchFamily="18" charset="2"/>
              <a:buChar char="¨"/>
              <a:defRPr kumimoji="1"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cs-CZ" sz="1400">
                <a:solidFill>
                  <a:srgbClr val="0033CC"/>
                </a:solidFill>
                <a:latin typeface="Comic Sans MS" panose="030F0702030302020204" pitchFamily="66" charset="0"/>
              </a:rPr>
              <a:t>ÚČJF MFF / Hejnice, 10.4.2026</a:t>
            </a:r>
            <a:endParaRPr kumimoji="0" lang="en-CA" altLang="cs-CZ" sz="1400">
              <a:solidFill>
                <a:srgbClr val="0033CC"/>
              </a:solidFill>
              <a:latin typeface="Comic Sans MS" panose="030F0702030302020204" pitchFamily="66" charset="0"/>
            </a:endParaRPr>
          </a:p>
        </p:txBody>
      </p:sp>
      <p:sp>
        <p:nvSpPr>
          <p:cNvPr id="15363" name="Rectangle 4">
            <a:extLst>
              <a:ext uri="{FF2B5EF4-FFF2-40B4-BE49-F238E27FC236}">
                <a16:creationId xmlns:a16="http://schemas.microsoft.com/office/drawing/2014/main" id="{43E90FA6-5408-73AE-1188-A05767C56B3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cs-CZ">
                <a:latin typeface="Comic Sans MS" panose="030F0702030302020204" pitchFamily="66" charset="0"/>
              </a:rPr>
              <a:t>Abundance</a:t>
            </a:r>
            <a:r>
              <a:rPr lang="cs-CZ" altLang="cs-CZ">
                <a:latin typeface="Comic Sans MS" panose="030F0702030302020204" pitchFamily="66" charset="0"/>
              </a:rPr>
              <a:t> (</a:t>
            </a:r>
            <a:r>
              <a:rPr lang="en-US" altLang="cs-CZ">
                <a:latin typeface="Comic Sans MS" panose="030F0702030302020204" pitchFamily="66" charset="0"/>
              </a:rPr>
              <a:t>outside solar system</a:t>
            </a:r>
            <a:r>
              <a:rPr lang="cs-CZ" altLang="cs-CZ">
                <a:latin typeface="Comic Sans MS" panose="030F0702030302020204" pitchFamily="66" charset="0"/>
              </a:rPr>
              <a:t>)</a:t>
            </a:r>
          </a:p>
        </p:txBody>
      </p:sp>
      <p:sp>
        <p:nvSpPr>
          <p:cNvPr id="15364" name="Rectangle 5">
            <a:extLst>
              <a:ext uri="{FF2B5EF4-FFF2-40B4-BE49-F238E27FC236}">
                <a16:creationId xmlns:a16="http://schemas.microsoft.com/office/drawing/2014/main" id="{D13679E4-EC83-43F1-20A8-698EF3D09EC8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6037" y="762000"/>
            <a:ext cx="4068763" cy="1428750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en-US" altLang="cs-CZ" sz="2000" dirty="0">
                <a:latin typeface="Comic Sans MS" panose="030F0702030302020204" pitchFamily="66" charset="0"/>
              </a:rPr>
              <a:t>Outside solar system:</a:t>
            </a:r>
          </a:p>
          <a:p>
            <a:pPr>
              <a:lnSpc>
                <a:spcPct val="90000"/>
              </a:lnSpc>
            </a:pPr>
            <a:r>
              <a:rPr lang="en-US" altLang="cs-CZ" sz="2000" b="1" dirty="0">
                <a:latin typeface="Comic Sans MS" panose="030F0702030302020204" pitchFamily="66" charset="0"/>
              </a:rPr>
              <a:t>absorption spectra of stars (limited info on isotopes)</a:t>
            </a:r>
          </a:p>
          <a:p>
            <a:pPr>
              <a:lnSpc>
                <a:spcPct val="90000"/>
              </a:lnSpc>
            </a:pPr>
            <a:r>
              <a:rPr lang="en-US" altLang="cs-CZ" sz="2000" dirty="0">
                <a:latin typeface="Comic Sans MS" panose="030F0702030302020204" pitchFamily="66" charset="0"/>
              </a:rPr>
              <a:t>pre-solar grains</a:t>
            </a:r>
            <a:endParaRPr lang="cs-CZ" altLang="cs-CZ" sz="2000" dirty="0">
              <a:latin typeface="Comic Sans MS" panose="030F0702030302020204" pitchFamily="66" charset="0"/>
            </a:endParaRPr>
          </a:p>
          <a:p>
            <a:pPr>
              <a:lnSpc>
                <a:spcPct val="90000"/>
              </a:lnSpc>
            </a:pPr>
            <a:endParaRPr lang="cs-CZ" altLang="cs-CZ" sz="2000" dirty="0"/>
          </a:p>
        </p:txBody>
      </p:sp>
      <p:pic>
        <p:nvPicPr>
          <p:cNvPr id="15365" name="Picture 7">
            <a:extLst>
              <a:ext uri="{FF2B5EF4-FFF2-40B4-BE49-F238E27FC236}">
                <a16:creationId xmlns:a16="http://schemas.microsoft.com/office/drawing/2014/main" id="{DF33A401-BCF2-7FD1-1940-24B365418B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796925"/>
            <a:ext cx="5269350" cy="156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6935680"/>
      </p:ext>
    </p:extLst>
  </p:cSld>
  <p:clrMapOvr>
    <a:masterClrMapping/>
  </p:clrMapOvr>
</p:sld>
</file>

<file path=ppt/theme/theme1.xml><?xml version="1.0" encoding="utf-8"?>
<a:theme xmlns:a="http://schemas.openxmlformats.org/drawingml/2006/main" name="Čistota">
  <a:themeElements>
    <a:clrScheme name="">
      <a:dk1>
        <a:srgbClr val="333333"/>
      </a:dk1>
      <a:lt1>
        <a:srgbClr val="A9BDA9"/>
      </a:lt1>
      <a:dk2>
        <a:srgbClr val="004C2B"/>
      </a:dk2>
      <a:lt2>
        <a:srgbClr val="578963"/>
      </a:lt2>
      <a:accent1>
        <a:srgbClr val="FFCCCC"/>
      </a:accent1>
      <a:accent2>
        <a:srgbClr val="B3E1B3"/>
      </a:accent2>
      <a:accent3>
        <a:srgbClr val="D1DBD1"/>
      </a:accent3>
      <a:accent4>
        <a:srgbClr val="2A2A2A"/>
      </a:accent4>
      <a:accent5>
        <a:srgbClr val="FFE2E2"/>
      </a:accent5>
      <a:accent6>
        <a:srgbClr val="A2CCA2"/>
      </a:accent6>
      <a:hlink>
        <a:srgbClr val="BDD7E5"/>
      </a:hlink>
      <a:folHlink>
        <a:srgbClr val="D2AAD2"/>
      </a:folHlink>
    </a:clrScheme>
    <a:fontScheme name="Čistota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altLang="cs-CZ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altLang="cs-CZ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Čistota 1">
        <a:dk1>
          <a:srgbClr val="333333"/>
        </a:dk1>
        <a:lt1>
          <a:srgbClr val="A9BDA9"/>
        </a:lt1>
        <a:dk2>
          <a:srgbClr val="004C2B"/>
        </a:dk2>
        <a:lt2>
          <a:srgbClr val="578963"/>
        </a:lt2>
        <a:accent1>
          <a:srgbClr val="E1B7B7"/>
        </a:accent1>
        <a:accent2>
          <a:srgbClr val="B3E1B3"/>
        </a:accent2>
        <a:accent3>
          <a:srgbClr val="D1DBD1"/>
        </a:accent3>
        <a:accent4>
          <a:srgbClr val="2A2A2A"/>
        </a:accent4>
        <a:accent5>
          <a:srgbClr val="EED8D8"/>
        </a:accent5>
        <a:accent6>
          <a:srgbClr val="A2CCA2"/>
        </a:accent6>
        <a:hlink>
          <a:srgbClr val="BDD7E5"/>
        </a:hlink>
        <a:folHlink>
          <a:srgbClr val="D2AAD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Čistota 2">
        <a:dk1>
          <a:srgbClr val="333333"/>
        </a:dk1>
        <a:lt1>
          <a:srgbClr val="FFFFFF"/>
        </a:lt1>
        <a:dk2>
          <a:srgbClr val="004C2B"/>
        </a:dk2>
        <a:lt2>
          <a:srgbClr val="578963"/>
        </a:lt2>
        <a:accent1>
          <a:srgbClr val="E1B7B7"/>
        </a:accent1>
        <a:accent2>
          <a:srgbClr val="B3E1B3"/>
        </a:accent2>
        <a:accent3>
          <a:srgbClr val="FFFFFF"/>
        </a:accent3>
        <a:accent4>
          <a:srgbClr val="2A2A2A"/>
        </a:accent4>
        <a:accent5>
          <a:srgbClr val="EED8D8"/>
        </a:accent5>
        <a:accent6>
          <a:srgbClr val="A2CCA2"/>
        </a:accent6>
        <a:hlink>
          <a:srgbClr val="BDD7E5"/>
        </a:hlink>
        <a:folHlink>
          <a:srgbClr val="D2AAD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Čistota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37373"/>
        </a:accent6>
        <a:hlink>
          <a:srgbClr val="B2B2B2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Office\Sablony\Návrhy prezentací\Čistota.pot</Template>
  <TotalTime>25373</TotalTime>
  <Words>5288</Words>
  <Application>Microsoft Office PowerPoint</Application>
  <PresentationFormat>Předvádění na obrazovce (4:3)</PresentationFormat>
  <Paragraphs>694</Paragraphs>
  <Slides>56</Slides>
  <Notes>29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56</vt:i4>
      </vt:variant>
    </vt:vector>
  </HeadingPairs>
  <TitlesOfParts>
    <vt:vector size="63" baseType="lpstr">
      <vt:lpstr>Arial</vt:lpstr>
      <vt:lpstr>Cambria Math</vt:lpstr>
      <vt:lpstr>Comic Sans MS</vt:lpstr>
      <vt:lpstr>Symbol</vt:lpstr>
      <vt:lpstr>Times New Roman</vt:lpstr>
      <vt:lpstr>Wingdings</vt:lpstr>
      <vt:lpstr>Čistota</vt:lpstr>
      <vt:lpstr>Origin of Heavy Elements  in the Universe </vt:lpstr>
      <vt:lpstr>Origin of Heavy Elements  in the Universe (view of a nuclear physicist)</vt:lpstr>
      <vt:lpstr>Elements in the solar system</vt:lpstr>
      <vt:lpstr>Isotopes in the solar system</vt:lpstr>
      <vt:lpstr>Isotopes in the solar system</vt:lpstr>
      <vt:lpstr>Elemental abundance (in solar system)</vt:lpstr>
      <vt:lpstr>Elemental abundance (in solar system)</vt:lpstr>
      <vt:lpstr>Abundance (outside solar system)</vt:lpstr>
      <vt:lpstr>Abundance (outside solar system)</vt:lpstr>
      <vt:lpstr>Abundance (outside solar system)</vt:lpstr>
      <vt:lpstr>Abundance (outside solar system)</vt:lpstr>
      <vt:lpstr>Abundance (outside solar system)</vt:lpstr>
      <vt:lpstr>Abundance (outside solar system)</vt:lpstr>
      <vt:lpstr>Condition for production of new isotopes</vt:lpstr>
      <vt:lpstr>Conditions for production of isotopes</vt:lpstr>
      <vt:lpstr>Conditions for production of isotopes</vt:lpstr>
      <vt:lpstr>Production of new isotopes</vt:lpstr>
      <vt:lpstr>Production of new isotopes</vt:lpstr>
      <vt:lpstr>Production of new isotopes</vt:lpstr>
      <vt:lpstr>Origin of elements heavier than Fe</vt:lpstr>
      <vt:lpstr>Origin of elements heavier than Fe</vt:lpstr>
      <vt:lpstr>Origin of neutrons in stars</vt:lpstr>
      <vt:lpstr>Origin of neutrons in stars</vt:lpstr>
      <vt:lpstr>Origin of neutrons in stars</vt:lpstr>
      <vt:lpstr>Different neutron capture processes</vt:lpstr>
      <vt:lpstr>s-process – He burning</vt:lpstr>
      <vt:lpstr>AGB stars</vt:lpstr>
      <vt:lpstr>s-process in AGB stars</vt:lpstr>
      <vt:lpstr>s-process in AGB stars</vt:lpstr>
      <vt:lpstr>s-process in AGB stars</vt:lpstr>
      <vt:lpstr>s-process in AGB stars</vt:lpstr>
      <vt:lpstr>s-process in AGB stars</vt:lpstr>
      <vt:lpstr>s-process</vt:lpstr>
      <vt:lpstr>s-process</vt:lpstr>
      <vt:lpstr>s-process</vt:lpstr>
      <vt:lpstr>b-decays</vt:lpstr>
      <vt:lpstr>b-decays</vt:lpstr>
      <vt:lpstr>b-decays</vt:lpstr>
      <vt:lpstr>b-decays</vt:lpstr>
      <vt:lpstr>b-decays</vt:lpstr>
      <vt:lpstr>b-decays – example of 94Nb</vt:lpstr>
      <vt:lpstr>b-decays – example of 94Nb</vt:lpstr>
      <vt:lpstr>b-decays – example of 94Nb</vt:lpstr>
      <vt:lpstr>r-process</vt:lpstr>
      <vt:lpstr>r-process</vt:lpstr>
      <vt:lpstr>r-process</vt:lpstr>
      <vt:lpstr>r-process</vt:lpstr>
      <vt:lpstr>Prezentace aplikace PowerPoint</vt:lpstr>
      <vt:lpstr>r-process</vt:lpstr>
      <vt:lpstr>r-process</vt:lpstr>
      <vt:lpstr>i-process</vt:lpstr>
      <vt:lpstr>p-process</vt:lpstr>
      <vt:lpstr>p-process</vt:lpstr>
      <vt:lpstr>Conclusions</vt:lpstr>
      <vt:lpstr>Conclusions</vt:lpstr>
      <vt:lpstr>Prezentace aplikace PowerPoint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PHOTON STRENGTH FUNCTIONS IN RARE-EARTH NUCLEI STUDIED FROM SLOW NEUTRON CAPTURE</dc:title>
  <dc:creator>Krtička</dc:creator>
  <cp:lastModifiedBy>Milan Krtička</cp:lastModifiedBy>
  <cp:revision>576</cp:revision>
  <dcterms:created xsi:type="dcterms:W3CDTF">2002-05-10T20:02:36Z</dcterms:created>
  <dcterms:modified xsi:type="dcterms:W3CDTF">2026-04-12T10:39:39Z</dcterms:modified>
</cp:coreProperties>
</file>