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sldIdLst>
    <p:sldId id="256" r:id="rId5"/>
    <p:sldId id="295" r:id="rId6"/>
    <p:sldId id="285" r:id="rId7"/>
    <p:sldId id="274" r:id="rId8"/>
    <p:sldId id="286" r:id="rId9"/>
    <p:sldId id="283" r:id="rId10"/>
    <p:sldId id="258" r:id="rId11"/>
    <p:sldId id="271" r:id="rId12"/>
    <p:sldId id="287" r:id="rId13"/>
    <p:sldId id="289" r:id="rId14"/>
    <p:sldId id="275" r:id="rId15"/>
    <p:sldId id="278" r:id="rId16"/>
    <p:sldId id="277" r:id="rId17"/>
    <p:sldId id="272" r:id="rId18"/>
    <p:sldId id="257" r:id="rId19"/>
    <p:sldId id="297" r:id="rId20"/>
    <p:sldId id="259" r:id="rId21"/>
    <p:sldId id="260" r:id="rId22"/>
    <p:sldId id="261" r:id="rId23"/>
    <p:sldId id="293" r:id="rId24"/>
    <p:sldId id="264" r:id="rId25"/>
    <p:sldId id="263" r:id="rId26"/>
    <p:sldId id="265" r:id="rId27"/>
    <p:sldId id="266" r:id="rId28"/>
    <p:sldId id="267" r:id="rId29"/>
    <p:sldId id="268" r:id="rId30"/>
    <p:sldId id="269" r:id="rId31"/>
    <p:sldId id="270" r:id="rId32"/>
    <p:sldId id="288" r:id="rId33"/>
    <p:sldId id="299" r:id="rId34"/>
    <p:sldId id="284" r:id="rId35"/>
    <p:sldId id="276" r:id="rId36"/>
    <p:sldId id="280" r:id="rId37"/>
    <p:sldId id="281" r:id="rId38"/>
    <p:sldId id="298" r:id="rId39"/>
    <p:sldId id="300" r:id="rId40"/>
    <p:sldId id="302" r:id="rId41"/>
    <p:sldId id="294" r:id="rId42"/>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face" id="{590A096B-18DD-4FB1-81DF-F9AADDD82A01}">
          <p14:sldIdLst>
            <p14:sldId id="256"/>
            <p14:sldId id="295"/>
          </p14:sldIdLst>
        </p14:section>
        <p14:section name="I. Introduction" id="{D9410C29-D24A-45B2-B6BA-C4E6B29506A3}">
          <p14:sldIdLst>
            <p14:sldId id="285"/>
            <p14:sldId id="274"/>
            <p14:sldId id="286"/>
            <p14:sldId id="283"/>
          </p14:sldIdLst>
        </p14:section>
        <p14:section name="II. Methodology" id="{24E5036F-65B2-4673-AD3A-DCFE128E4182}">
          <p14:sldIdLst>
            <p14:sldId id="258"/>
            <p14:sldId id="271"/>
            <p14:sldId id="287"/>
            <p14:sldId id="289"/>
          </p14:sldIdLst>
        </p14:section>
        <p14:section name="III. Simulations of Space Charge Effects on the Beam Halo in the LHC" id="{D9682F7C-C975-4683-AC2C-1CC763AA834F}">
          <p14:sldIdLst>
            <p14:sldId id="275"/>
            <p14:sldId id="278"/>
          </p14:sldIdLst>
        </p14:section>
        <p14:section name="IV. Simulations of Space Charge Effects on the Beam Halo in the SPS" id="{53CDCFEA-5D5D-43F6-8187-0C5887289432}">
          <p14:sldIdLst>
            <p14:sldId id="277"/>
            <p14:sldId id="272"/>
            <p14:sldId id="257"/>
            <p14:sldId id="297"/>
            <p14:sldId id="259"/>
            <p14:sldId id="260"/>
            <p14:sldId id="261"/>
            <p14:sldId id="293"/>
            <p14:sldId id="264"/>
            <p14:sldId id="263"/>
            <p14:sldId id="265"/>
            <p14:sldId id="266"/>
            <p14:sldId id="267"/>
            <p14:sldId id="268"/>
            <p14:sldId id="269"/>
            <p14:sldId id="270"/>
          </p14:sldIdLst>
        </p14:section>
        <p14:section name="V. Conclusions and Outlook" id="{D978EAAB-F63C-4174-B39D-37C154A38562}">
          <p14:sldIdLst>
            <p14:sldId id="288"/>
          </p14:sldIdLst>
        </p14:section>
        <p14:section name="Backup and References" id="{1607A783-A5D6-4CC7-A566-7512A9DF758A}">
          <p14:sldIdLst>
            <p14:sldId id="299"/>
            <p14:sldId id="284"/>
            <p14:sldId id="276"/>
            <p14:sldId id="280"/>
            <p14:sldId id="281"/>
            <p14:sldId id="298"/>
            <p14:sldId id="300"/>
            <p14:sldId id="302"/>
            <p14:sldId id="29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7FBE7F"/>
    <a:srgbClr val="0F1317"/>
    <a:srgbClr val="5A5AFE"/>
    <a:srgbClr val="0000EB"/>
    <a:srgbClr val="E7EAED"/>
    <a:srgbClr val="CCD2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A901B-E9F8-48FF-AD94-DA777A82E4C1}" v="741" dt="2026-07-22T10:32:17.2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73" autoAdjust="0"/>
  </p:normalViewPr>
  <p:slideViewPr>
    <p:cSldViewPr snapToGrid="0">
      <p:cViewPr>
        <p:scale>
          <a:sx n="41" d="100"/>
          <a:sy n="41" d="100"/>
        </p:scale>
        <p:origin x="1628" y="428"/>
      </p:cViewPr>
      <p:guideLst/>
    </p:cSldViewPr>
  </p:slideViewPr>
  <p:outlineViewPr>
    <p:cViewPr>
      <p:scale>
        <a:sx n="33" d="100"/>
        <a:sy n="33" d="100"/>
      </p:scale>
      <p:origin x="0" y="-16476"/>
    </p:cViewPr>
  </p:outlineViewPr>
  <p:notesTextViewPr>
    <p:cViewPr>
      <p:scale>
        <a:sx n="1" d="1"/>
        <a:sy n="1" d="1"/>
      </p:scale>
      <p:origin x="0" y="0"/>
    </p:cViewPr>
  </p:notesTextViewPr>
  <p:sorterViewPr>
    <p:cViewPr>
      <p:scale>
        <a:sx n="100" d="100"/>
        <a:sy n="100" d="100"/>
      </p:scale>
      <p:origin x="0" y="-19388"/>
    </p:cViewPr>
  </p:sorterViewPr>
  <p:notesViewPr>
    <p:cSldViewPr snapToGrid="0">
      <p:cViewPr varScale="1">
        <p:scale>
          <a:sx n="78" d="100"/>
          <a:sy n="78" d="100"/>
        </p:scale>
        <p:origin x="4062"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am Henry Robinson" userId="766e4245-2af9-469c-a9ff-46594f58f0fd" providerId="ADAL" clId="{0267574F-5D94-4C3A-8021-80E7A32F1E82}"/>
    <pc:docChg chg="undo redo custSel addSld delSld modSld sldOrd addSection modSection modNotesMaster">
      <pc:chgData name="William Henry Robinson" userId="766e4245-2af9-469c-a9ff-46594f58f0fd" providerId="ADAL" clId="{0267574F-5D94-4C3A-8021-80E7A32F1E82}" dt="2026-07-22T11:08:28.893" v="22655" actId="20577"/>
      <pc:docMkLst>
        <pc:docMk/>
      </pc:docMkLst>
      <pc:sldChg chg="modNotes modNotesTx">
        <pc:chgData name="William Henry Robinson" userId="766e4245-2af9-469c-a9ff-46594f58f0fd" providerId="ADAL" clId="{0267574F-5D94-4C3A-8021-80E7A32F1E82}" dt="2026-07-22T08:54:27.418" v="22358" actId="20577"/>
        <pc:sldMkLst>
          <pc:docMk/>
          <pc:sldMk cId="2789597342" sldId="256"/>
        </pc:sldMkLst>
      </pc:sldChg>
      <pc:sldChg chg="addSp delSp modSp mod modNotes">
        <pc:chgData name="William Henry Robinson" userId="766e4245-2af9-469c-a9ff-46594f58f0fd" providerId="ADAL" clId="{0267574F-5D94-4C3A-8021-80E7A32F1E82}" dt="2026-07-19T11:54:13.535" v="12823" actId="20577"/>
        <pc:sldMkLst>
          <pc:docMk/>
          <pc:sldMk cId="3982896954" sldId="257"/>
        </pc:sldMkLst>
        <pc:picChg chg="add mod ord">
          <ac:chgData name="William Henry Robinson" userId="766e4245-2af9-469c-a9ff-46594f58f0fd" providerId="ADAL" clId="{0267574F-5D94-4C3A-8021-80E7A32F1E82}" dt="2026-07-17T14:33:34.874" v="6" actId="1076"/>
          <ac:picMkLst>
            <pc:docMk/>
            <pc:sldMk cId="3982896954" sldId="257"/>
            <ac:picMk id="33" creationId="{F6A0044F-A3AF-7F9C-0837-AF2E678B7C34}"/>
          </ac:picMkLst>
        </pc:picChg>
        <pc:cxnChg chg="mod">
          <ac:chgData name="William Henry Robinson" userId="766e4245-2af9-469c-a9ff-46594f58f0fd" providerId="ADAL" clId="{0267574F-5D94-4C3A-8021-80E7A32F1E82}" dt="2026-07-17T14:33:44.028" v="10" actId="14100"/>
          <ac:cxnSpMkLst>
            <pc:docMk/>
            <pc:sldMk cId="3982896954" sldId="257"/>
            <ac:cxnSpMk id="27" creationId="{8A4DCBB8-A8EF-890A-87DC-1BC760C2D57F}"/>
          </ac:cxnSpMkLst>
        </pc:cxnChg>
        <pc:cxnChg chg="mod">
          <ac:chgData name="William Henry Robinson" userId="766e4245-2af9-469c-a9ff-46594f58f0fd" providerId="ADAL" clId="{0267574F-5D94-4C3A-8021-80E7A32F1E82}" dt="2026-07-17T14:33:38.608" v="7" actId="14100"/>
          <ac:cxnSpMkLst>
            <pc:docMk/>
            <pc:sldMk cId="3982896954" sldId="257"/>
            <ac:cxnSpMk id="29" creationId="{840E1D79-FDBC-D0FB-6A25-EA8EEBF571B3}"/>
          </ac:cxnSpMkLst>
        </pc:cxnChg>
      </pc:sldChg>
      <pc:sldChg chg="modSp mod modNotes">
        <pc:chgData name="William Henry Robinson" userId="766e4245-2af9-469c-a9ff-46594f58f0fd" providerId="ADAL" clId="{0267574F-5D94-4C3A-8021-80E7A32F1E82}" dt="2026-07-21T12:40:03.246" v="22042" actId="20577"/>
        <pc:sldMkLst>
          <pc:docMk/>
          <pc:sldMk cId="1843189822" sldId="258"/>
        </pc:sldMkLst>
        <pc:spChg chg="mod">
          <ac:chgData name="William Henry Robinson" userId="766e4245-2af9-469c-a9ff-46594f58f0fd" providerId="ADAL" clId="{0267574F-5D94-4C3A-8021-80E7A32F1E82}" dt="2026-07-21T12:40:03.246" v="22042" actId="20577"/>
          <ac:spMkLst>
            <pc:docMk/>
            <pc:sldMk cId="1843189822" sldId="258"/>
            <ac:spMk id="4" creationId="{AA8A3728-0A1D-EC63-8C71-E6AEDBE45A01}"/>
          </ac:spMkLst>
        </pc:spChg>
      </pc:sldChg>
      <pc:sldChg chg="addSp delSp modSp mod modNotes">
        <pc:chgData name="William Henry Robinson" userId="766e4245-2af9-469c-a9ff-46594f58f0fd" providerId="ADAL" clId="{0267574F-5D94-4C3A-8021-80E7A32F1E82}" dt="2026-07-20T14:25:20.813" v="19143" actId="20577"/>
        <pc:sldMkLst>
          <pc:docMk/>
          <pc:sldMk cId="2088429744" sldId="259"/>
        </pc:sldMkLst>
        <pc:spChg chg="add mod">
          <ac:chgData name="William Henry Robinson" userId="766e4245-2af9-469c-a9ff-46594f58f0fd" providerId="ADAL" clId="{0267574F-5D94-4C3A-8021-80E7A32F1E82}" dt="2026-07-19T16:00:05.094" v="18879" actId="113"/>
          <ac:spMkLst>
            <pc:docMk/>
            <pc:sldMk cId="2088429744" sldId="259"/>
            <ac:spMk id="2" creationId="{8ED3FF1D-CB63-280D-D5CD-9ADDCDDA8D33}"/>
          </ac:spMkLst>
        </pc:spChg>
        <pc:spChg chg="add mod">
          <ac:chgData name="William Henry Robinson" userId="766e4245-2af9-469c-a9ff-46594f58f0fd" providerId="ADAL" clId="{0267574F-5D94-4C3A-8021-80E7A32F1E82}" dt="2026-07-19T11:59:15.610" v="13349" actId="1076"/>
          <ac:spMkLst>
            <pc:docMk/>
            <pc:sldMk cId="2088429744" sldId="259"/>
            <ac:spMk id="3" creationId="{E8BBAC3E-8A35-BD6B-E14C-A48590F9E5E3}"/>
          </ac:spMkLst>
        </pc:spChg>
        <pc:spChg chg="mod">
          <ac:chgData name="William Henry Robinson" userId="766e4245-2af9-469c-a9ff-46594f58f0fd" providerId="ADAL" clId="{0267574F-5D94-4C3A-8021-80E7A32F1E82}" dt="2026-07-19T11:59:38.797" v="13352" actId="1076"/>
          <ac:spMkLst>
            <pc:docMk/>
            <pc:sldMk cId="2088429744" sldId="259"/>
            <ac:spMk id="25" creationId="{61802BD6-62C5-893F-4957-4A501B352157}"/>
          </ac:spMkLst>
        </pc:spChg>
        <pc:spChg chg="mod">
          <ac:chgData name="William Henry Robinson" userId="766e4245-2af9-469c-a9ff-46594f58f0fd" providerId="ADAL" clId="{0267574F-5D94-4C3A-8021-80E7A32F1E82}" dt="2026-07-20T14:25:20.813" v="19143" actId="20577"/>
          <ac:spMkLst>
            <pc:docMk/>
            <pc:sldMk cId="2088429744" sldId="259"/>
            <ac:spMk id="27" creationId="{C6724974-D1CD-8CAD-E8B2-55E9391B24D5}"/>
          </ac:spMkLst>
        </pc:spChg>
        <pc:picChg chg="add mod modCrop">
          <ac:chgData name="William Henry Robinson" userId="766e4245-2af9-469c-a9ff-46594f58f0fd" providerId="ADAL" clId="{0267574F-5D94-4C3A-8021-80E7A32F1E82}" dt="2026-07-19T12:19:39.031" v="13980" actId="14100"/>
          <ac:picMkLst>
            <pc:docMk/>
            <pc:sldMk cId="2088429744" sldId="259"/>
            <ac:picMk id="5" creationId="{5F1B3D9F-1DAE-2E78-92A0-7661FF8C9246}"/>
          </ac:picMkLst>
        </pc:picChg>
      </pc:sldChg>
      <pc:sldChg chg="addSp delSp modSp mod modNotes">
        <pc:chgData name="William Henry Robinson" userId="766e4245-2af9-469c-a9ff-46594f58f0fd" providerId="ADAL" clId="{0267574F-5D94-4C3A-8021-80E7A32F1E82}" dt="2026-07-21T10:00:15.175" v="20178" actId="20577"/>
        <pc:sldMkLst>
          <pc:docMk/>
          <pc:sldMk cId="1650574450" sldId="260"/>
        </pc:sldMkLst>
        <pc:spChg chg="mod">
          <ac:chgData name="William Henry Robinson" userId="766e4245-2af9-469c-a9ff-46594f58f0fd" providerId="ADAL" clId="{0267574F-5D94-4C3A-8021-80E7A32F1E82}" dt="2026-07-21T10:00:15.175" v="20178" actId="20577"/>
          <ac:spMkLst>
            <pc:docMk/>
            <pc:sldMk cId="1650574450" sldId="260"/>
            <ac:spMk id="21" creationId="{10832788-D1CB-CDED-750F-67E2A973FB80}"/>
          </ac:spMkLst>
        </pc:spChg>
        <pc:picChg chg="add mod ord modCrop">
          <ac:chgData name="William Henry Robinson" userId="766e4245-2af9-469c-a9ff-46594f58f0fd" providerId="ADAL" clId="{0267574F-5D94-4C3A-8021-80E7A32F1E82}" dt="2026-07-17T15:06:45.258" v="640" actId="14100"/>
          <ac:picMkLst>
            <pc:docMk/>
            <pc:sldMk cId="1650574450" sldId="260"/>
            <ac:picMk id="23" creationId="{A52D07E9-DE5C-0899-A998-D6A1EEAC7169}"/>
          </ac:picMkLst>
        </pc:picChg>
      </pc:sldChg>
      <pc:sldChg chg="addSp delSp modSp mod">
        <pc:chgData name="William Henry Robinson" userId="766e4245-2af9-469c-a9ff-46594f58f0fd" providerId="ADAL" clId="{0267574F-5D94-4C3A-8021-80E7A32F1E82}" dt="2026-07-19T16:09:28.836" v="18972" actId="1076"/>
        <pc:sldMkLst>
          <pc:docMk/>
          <pc:sldMk cId="3916223359" sldId="261"/>
        </pc:sldMkLst>
        <pc:spChg chg="mod">
          <ac:chgData name="William Henry Robinson" userId="766e4245-2af9-469c-a9ff-46594f58f0fd" providerId="ADAL" clId="{0267574F-5D94-4C3A-8021-80E7A32F1E82}" dt="2026-07-19T16:01:20.140" v="18882" actId="1076"/>
          <ac:spMkLst>
            <pc:docMk/>
            <pc:sldMk cId="3916223359" sldId="261"/>
            <ac:spMk id="11" creationId="{7FF9AD4D-F01F-F784-A42B-1F19EED10B00}"/>
          </ac:spMkLst>
        </pc:spChg>
        <pc:spChg chg="mod">
          <ac:chgData name="William Henry Robinson" userId="766e4245-2af9-469c-a9ff-46594f58f0fd" providerId="ADAL" clId="{0267574F-5D94-4C3A-8021-80E7A32F1E82}" dt="2026-07-19T16:01:15.458" v="18881" actId="1076"/>
          <ac:spMkLst>
            <pc:docMk/>
            <pc:sldMk cId="3916223359" sldId="261"/>
            <ac:spMk id="13" creationId="{F59C6672-2086-725F-5DD8-02ADA7BA6AC4}"/>
          </ac:spMkLst>
        </pc:spChg>
        <pc:spChg chg="mod">
          <ac:chgData name="William Henry Robinson" userId="766e4245-2af9-469c-a9ff-46594f58f0fd" providerId="ADAL" clId="{0267574F-5D94-4C3A-8021-80E7A32F1E82}" dt="2026-07-19T16:09:28.836" v="18972" actId="1076"/>
          <ac:spMkLst>
            <pc:docMk/>
            <pc:sldMk cId="3916223359" sldId="261"/>
            <ac:spMk id="17" creationId="{19AA4300-8C99-0188-3428-92202166B355}"/>
          </ac:spMkLst>
        </pc:spChg>
        <pc:spChg chg="mod">
          <ac:chgData name="William Henry Robinson" userId="766e4245-2af9-469c-a9ff-46594f58f0fd" providerId="ADAL" clId="{0267574F-5D94-4C3A-8021-80E7A32F1E82}" dt="2026-07-19T16:01:26.044" v="18884" actId="1076"/>
          <ac:spMkLst>
            <pc:docMk/>
            <pc:sldMk cId="3916223359" sldId="261"/>
            <ac:spMk id="31" creationId="{9B8B7D41-3186-3780-D208-AF280C2C135A}"/>
          </ac:spMkLst>
        </pc:spChg>
        <pc:spChg chg="mod">
          <ac:chgData name="William Henry Robinson" userId="766e4245-2af9-469c-a9ff-46594f58f0fd" providerId="ADAL" clId="{0267574F-5D94-4C3A-8021-80E7A32F1E82}" dt="2026-07-19T16:01:12.113" v="18880" actId="1076"/>
          <ac:spMkLst>
            <pc:docMk/>
            <pc:sldMk cId="3916223359" sldId="261"/>
            <ac:spMk id="32" creationId="{91DBC8EB-3C3C-999E-0BD9-8DF5CC9E1AAF}"/>
          </ac:spMkLst>
        </pc:spChg>
        <pc:picChg chg="add mod modCrop">
          <ac:chgData name="William Henry Robinson" userId="766e4245-2af9-469c-a9ff-46594f58f0fd" providerId="ADAL" clId="{0267574F-5D94-4C3A-8021-80E7A32F1E82}" dt="2026-07-19T13:42:51.568" v="18782" actId="1076"/>
          <ac:picMkLst>
            <pc:docMk/>
            <pc:sldMk cId="3916223359" sldId="261"/>
            <ac:picMk id="19" creationId="{258E8EEE-05D3-1878-DCBB-1F6BFF74F605}"/>
          </ac:picMkLst>
        </pc:picChg>
        <pc:picChg chg="add mod modCrop">
          <ac:chgData name="William Henry Robinson" userId="766e4245-2af9-469c-a9ff-46594f58f0fd" providerId="ADAL" clId="{0267574F-5D94-4C3A-8021-80E7A32F1E82}" dt="2026-07-19T13:42:54.290" v="18783" actId="14100"/>
          <ac:picMkLst>
            <pc:docMk/>
            <pc:sldMk cId="3916223359" sldId="261"/>
            <ac:picMk id="21" creationId="{5B6782D2-1F5E-5F09-D02A-9B208EEFC6F3}"/>
          </ac:picMkLst>
        </pc:picChg>
      </pc:sldChg>
      <pc:sldChg chg="modSp mod modNotes">
        <pc:chgData name="William Henry Robinson" userId="766e4245-2af9-469c-a9ff-46594f58f0fd" providerId="ADAL" clId="{0267574F-5D94-4C3A-8021-80E7A32F1E82}" dt="2026-07-21T09:13:38.575" v="19759" actId="20577"/>
        <pc:sldMkLst>
          <pc:docMk/>
          <pc:sldMk cId="3161210053" sldId="263"/>
        </pc:sldMkLst>
        <pc:spChg chg="mod">
          <ac:chgData name="William Henry Robinson" userId="766e4245-2af9-469c-a9ff-46594f58f0fd" providerId="ADAL" clId="{0267574F-5D94-4C3A-8021-80E7A32F1E82}" dt="2026-07-21T09:13:38.575" v="19759" actId="20577"/>
          <ac:spMkLst>
            <pc:docMk/>
            <pc:sldMk cId="3161210053" sldId="263"/>
            <ac:spMk id="2" creationId="{A4DDA500-3158-F05F-6F4C-98B9844735D1}"/>
          </ac:spMkLst>
        </pc:spChg>
        <pc:spChg chg="mod">
          <ac:chgData name="William Henry Robinson" userId="766e4245-2af9-469c-a9ff-46594f58f0fd" providerId="ADAL" clId="{0267574F-5D94-4C3A-8021-80E7A32F1E82}" dt="2026-07-19T17:41:24.328" v="19080" actId="1076"/>
          <ac:spMkLst>
            <pc:docMk/>
            <pc:sldMk cId="3161210053" sldId="263"/>
            <ac:spMk id="4" creationId="{B91AE30E-5789-F39D-639D-4929527EA1CE}"/>
          </ac:spMkLst>
        </pc:spChg>
        <pc:spChg chg="mod">
          <ac:chgData name="William Henry Robinson" userId="766e4245-2af9-469c-a9ff-46594f58f0fd" providerId="ADAL" clId="{0267574F-5D94-4C3A-8021-80E7A32F1E82}" dt="2026-07-19T17:42:15.047" v="19087" actId="1076"/>
          <ac:spMkLst>
            <pc:docMk/>
            <pc:sldMk cId="3161210053" sldId="263"/>
            <ac:spMk id="6" creationId="{247CCDBC-EA94-7860-7352-1CB45A495BC9}"/>
          </ac:spMkLst>
        </pc:spChg>
        <pc:picChg chg="mod">
          <ac:chgData name="William Henry Robinson" userId="766e4245-2af9-469c-a9ff-46594f58f0fd" providerId="ADAL" clId="{0267574F-5D94-4C3A-8021-80E7A32F1E82}" dt="2026-07-19T17:42:18.030" v="19090" actId="14100"/>
          <ac:picMkLst>
            <pc:docMk/>
            <pc:sldMk cId="3161210053" sldId="263"/>
            <ac:picMk id="33" creationId="{DC9EFE32-A81A-20D2-780A-98C9BA3EEE4E}"/>
          </ac:picMkLst>
        </pc:picChg>
        <pc:picChg chg="mod">
          <ac:chgData name="William Henry Robinson" userId="766e4245-2af9-469c-a9ff-46594f58f0fd" providerId="ADAL" clId="{0267574F-5D94-4C3A-8021-80E7A32F1E82}" dt="2026-07-19T17:42:15.515" v="19088" actId="14100"/>
          <ac:picMkLst>
            <pc:docMk/>
            <pc:sldMk cId="3161210053" sldId="263"/>
            <ac:picMk id="37" creationId="{77E45F7F-A3E5-3AE6-7057-DEEDA8874A62}"/>
          </ac:picMkLst>
        </pc:picChg>
      </pc:sldChg>
      <pc:sldChg chg="modSp mod ord modNotes">
        <pc:chgData name="William Henry Robinson" userId="766e4245-2af9-469c-a9ff-46594f58f0fd" providerId="ADAL" clId="{0267574F-5D94-4C3A-8021-80E7A32F1E82}" dt="2026-07-21T09:13:55.336" v="19771" actId="20577"/>
        <pc:sldMkLst>
          <pc:docMk/>
          <pc:sldMk cId="3727240698" sldId="264"/>
        </pc:sldMkLst>
        <pc:spChg chg="mod">
          <ac:chgData name="William Henry Robinson" userId="766e4245-2af9-469c-a9ff-46594f58f0fd" providerId="ADAL" clId="{0267574F-5D94-4C3A-8021-80E7A32F1E82}" dt="2026-07-21T09:13:55.336" v="19771" actId="20577"/>
          <ac:spMkLst>
            <pc:docMk/>
            <pc:sldMk cId="3727240698" sldId="264"/>
            <ac:spMk id="2" creationId="{4B986C08-8E25-C7A6-0D5D-5EBFA5FB6498}"/>
          </ac:spMkLst>
        </pc:spChg>
      </pc:sldChg>
      <pc:sldChg chg="addSp delSp modSp mod">
        <pc:chgData name="William Henry Robinson" userId="766e4245-2af9-469c-a9ff-46594f58f0fd" providerId="ADAL" clId="{0267574F-5D94-4C3A-8021-80E7A32F1E82}" dt="2026-07-21T09:46:46.474" v="20125" actId="403"/>
        <pc:sldMkLst>
          <pc:docMk/>
          <pc:sldMk cId="3272476077" sldId="265"/>
        </pc:sldMkLst>
        <pc:spChg chg="mod">
          <ac:chgData name="William Henry Robinson" userId="766e4245-2af9-469c-a9ff-46594f58f0fd" providerId="ADAL" clId="{0267574F-5D94-4C3A-8021-80E7A32F1E82}" dt="2026-07-17T15:53:35.693" v="1501" actId="1076"/>
          <ac:spMkLst>
            <pc:docMk/>
            <pc:sldMk cId="3272476077" sldId="265"/>
            <ac:spMk id="2" creationId="{E9211A60-6CAC-F326-4A43-7B1529E6E505}"/>
          </ac:spMkLst>
        </pc:spChg>
        <pc:spChg chg="mod">
          <ac:chgData name="William Henry Robinson" userId="766e4245-2af9-469c-a9ff-46594f58f0fd" providerId="ADAL" clId="{0267574F-5D94-4C3A-8021-80E7A32F1E82}" dt="2026-07-17T15:53:27.061" v="1499" actId="1076"/>
          <ac:spMkLst>
            <pc:docMk/>
            <pc:sldMk cId="3272476077" sldId="265"/>
            <ac:spMk id="8" creationId="{1C839C8D-AE38-5282-D706-1F5E6E7FE8E2}"/>
          </ac:spMkLst>
        </pc:spChg>
        <pc:spChg chg="mod">
          <ac:chgData name="William Henry Robinson" userId="766e4245-2af9-469c-a9ff-46594f58f0fd" providerId="ADAL" clId="{0267574F-5D94-4C3A-8021-80E7A32F1E82}" dt="2026-07-17T15:50:17.119" v="1457" actId="1076"/>
          <ac:spMkLst>
            <pc:docMk/>
            <pc:sldMk cId="3272476077" sldId="265"/>
            <ac:spMk id="17" creationId="{D9FDC38F-2957-B5B2-F6C5-3C02D47AED5F}"/>
          </ac:spMkLst>
        </pc:spChg>
        <pc:spChg chg="add mod">
          <ac:chgData name="William Henry Robinson" userId="766e4245-2af9-469c-a9ff-46594f58f0fd" providerId="ADAL" clId="{0267574F-5D94-4C3A-8021-80E7A32F1E82}" dt="2026-07-17T15:53:30.539" v="1500" actId="1076"/>
          <ac:spMkLst>
            <pc:docMk/>
            <pc:sldMk cId="3272476077" sldId="265"/>
            <ac:spMk id="19" creationId="{F766D43A-4297-ACF2-976B-C6F5B2814ECA}"/>
          </ac:spMkLst>
        </pc:spChg>
        <pc:spChg chg="add mod">
          <ac:chgData name="William Henry Robinson" userId="766e4245-2af9-469c-a9ff-46594f58f0fd" providerId="ADAL" clId="{0267574F-5D94-4C3A-8021-80E7A32F1E82}" dt="2026-07-21T09:46:46.474" v="20125" actId="403"/>
          <ac:spMkLst>
            <pc:docMk/>
            <pc:sldMk cId="3272476077" sldId="265"/>
            <ac:spMk id="23" creationId="{F97ADC46-925F-0872-B3BA-723D63428D62}"/>
          </ac:spMkLst>
        </pc:spChg>
        <pc:spChg chg="mod">
          <ac:chgData name="William Henry Robinson" userId="766e4245-2af9-469c-a9ff-46594f58f0fd" providerId="ADAL" clId="{0267574F-5D94-4C3A-8021-80E7A32F1E82}" dt="2026-07-21T09:46:42.739" v="20124" actId="403"/>
          <ac:spMkLst>
            <pc:docMk/>
            <pc:sldMk cId="3272476077" sldId="265"/>
            <ac:spMk id="29" creationId="{B90421DF-31D2-42A0-09C1-970972A8D80D}"/>
          </ac:spMkLst>
        </pc:spChg>
        <pc:picChg chg="add mod ord">
          <ac:chgData name="William Henry Robinson" userId="766e4245-2af9-469c-a9ff-46594f58f0fd" providerId="ADAL" clId="{0267574F-5D94-4C3A-8021-80E7A32F1E82}" dt="2026-07-17T15:53:21.027" v="1498" actId="14100"/>
          <ac:picMkLst>
            <pc:docMk/>
            <pc:sldMk cId="3272476077" sldId="265"/>
            <ac:picMk id="36" creationId="{BEA7943D-EC7E-3FCB-3265-746314640841}"/>
          </ac:picMkLst>
        </pc:picChg>
        <pc:picChg chg="add mod ord">
          <ac:chgData name="William Henry Robinson" userId="766e4245-2af9-469c-a9ff-46594f58f0fd" providerId="ADAL" clId="{0267574F-5D94-4C3A-8021-80E7A32F1E82}" dt="2026-07-17T15:53:15.595" v="1497" actId="14100"/>
          <ac:picMkLst>
            <pc:docMk/>
            <pc:sldMk cId="3272476077" sldId="265"/>
            <ac:picMk id="38" creationId="{CAA8EF04-CC78-B212-2F68-93DF3C01A593}"/>
          </ac:picMkLst>
        </pc:picChg>
      </pc:sldChg>
      <pc:sldChg chg="addSp delSp modSp mod modNotes">
        <pc:chgData name="William Henry Robinson" userId="766e4245-2af9-469c-a9ff-46594f58f0fd" providerId="ADAL" clId="{0267574F-5D94-4C3A-8021-80E7A32F1E82}" dt="2026-07-21T08:38:41.813" v="19653" actId="20577"/>
        <pc:sldMkLst>
          <pc:docMk/>
          <pc:sldMk cId="990071018" sldId="266"/>
        </pc:sldMkLst>
        <pc:spChg chg="mod">
          <ac:chgData name="William Henry Robinson" userId="766e4245-2af9-469c-a9ff-46594f58f0fd" providerId="ADAL" clId="{0267574F-5D94-4C3A-8021-80E7A32F1E82}" dt="2026-07-17T16:12:44.216" v="1675" actId="1076"/>
          <ac:spMkLst>
            <pc:docMk/>
            <pc:sldMk cId="990071018" sldId="266"/>
            <ac:spMk id="12" creationId="{ADF5D6C4-1A48-E0C5-7D30-9C606C1C507D}"/>
          </ac:spMkLst>
        </pc:spChg>
        <pc:spChg chg="add mod">
          <ac:chgData name="William Henry Robinson" userId="766e4245-2af9-469c-a9ff-46594f58f0fd" providerId="ADAL" clId="{0267574F-5D94-4C3A-8021-80E7A32F1E82}" dt="2026-07-17T16:12:59.846" v="1677" actId="1076"/>
          <ac:spMkLst>
            <pc:docMk/>
            <pc:sldMk cId="990071018" sldId="266"/>
            <ac:spMk id="24" creationId="{9B4A675C-F835-BE56-1F4F-5B4155208E68}"/>
          </ac:spMkLst>
        </pc:spChg>
        <pc:spChg chg="add mod">
          <ac:chgData name="William Henry Robinson" userId="766e4245-2af9-469c-a9ff-46594f58f0fd" providerId="ADAL" clId="{0267574F-5D94-4C3A-8021-80E7A32F1E82}" dt="2026-07-21T08:38:41.813" v="19653" actId="20577"/>
          <ac:spMkLst>
            <pc:docMk/>
            <pc:sldMk cId="990071018" sldId="266"/>
            <ac:spMk id="26" creationId="{F10A50FD-8536-77EF-FABA-98BB2D15815A}"/>
          </ac:spMkLst>
        </pc:spChg>
        <pc:spChg chg="mod">
          <ac:chgData name="William Henry Robinson" userId="766e4245-2af9-469c-a9ff-46594f58f0fd" providerId="ADAL" clId="{0267574F-5D94-4C3A-8021-80E7A32F1E82}" dt="2026-07-21T08:38:34.841" v="19648" actId="20577"/>
          <ac:spMkLst>
            <pc:docMk/>
            <pc:sldMk cId="990071018" sldId="266"/>
            <ac:spMk id="42" creationId="{EDE4D49A-E78A-DF5C-6B80-4E77578DA897}"/>
          </ac:spMkLst>
        </pc:spChg>
        <pc:picChg chg="add mod">
          <ac:chgData name="William Henry Robinson" userId="766e4245-2af9-469c-a9ff-46594f58f0fd" providerId="ADAL" clId="{0267574F-5D94-4C3A-8021-80E7A32F1E82}" dt="2026-07-17T16:13:43.330" v="1678" actId="1076"/>
          <ac:picMkLst>
            <pc:docMk/>
            <pc:sldMk cId="990071018" sldId="266"/>
            <ac:picMk id="30" creationId="{44990329-61F6-29FF-3CB9-5C6660C44DFA}"/>
          </ac:picMkLst>
        </pc:picChg>
        <pc:picChg chg="add mod">
          <ac:chgData name="William Henry Robinson" userId="766e4245-2af9-469c-a9ff-46594f58f0fd" providerId="ADAL" clId="{0267574F-5D94-4C3A-8021-80E7A32F1E82}" dt="2026-07-17T16:12:39.879" v="1674" actId="1076"/>
          <ac:picMkLst>
            <pc:docMk/>
            <pc:sldMk cId="990071018" sldId="266"/>
            <ac:picMk id="32" creationId="{8B43CF58-8083-D72E-6225-335F0A442124}"/>
          </ac:picMkLst>
        </pc:picChg>
      </pc:sldChg>
      <pc:sldChg chg="addSp delSp modSp mod modNotes">
        <pc:chgData name="William Henry Robinson" userId="766e4245-2af9-469c-a9ff-46594f58f0fd" providerId="ADAL" clId="{0267574F-5D94-4C3A-8021-80E7A32F1E82}" dt="2026-07-21T09:46:33.632" v="20123" actId="403"/>
        <pc:sldMkLst>
          <pc:docMk/>
          <pc:sldMk cId="2659469894" sldId="267"/>
        </pc:sldMkLst>
        <pc:spChg chg="mod">
          <ac:chgData name="William Henry Robinson" userId="766e4245-2af9-469c-a9ff-46594f58f0fd" providerId="ADAL" clId="{0267574F-5D94-4C3A-8021-80E7A32F1E82}" dt="2026-07-17T16:26:52.597" v="1701" actId="1076"/>
          <ac:spMkLst>
            <pc:docMk/>
            <pc:sldMk cId="2659469894" sldId="267"/>
            <ac:spMk id="2" creationId="{A45074E1-8ED7-609F-F2A9-0BB06038B1D8}"/>
          </ac:spMkLst>
        </pc:spChg>
        <pc:spChg chg="mod">
          <ac:chgData name="William Henry Robinson" userId="766e4245-2af9-469c-a9ff-46594f58f0fd" providerId="ADAL" clId="{0267574F-5D94-4C3A-8021-80E7A32F1E82}" dt="2026-07-17T16:26:38.254" v="1698" actId="1076"/>
          <ac:spMkLst>
            <pc:docMk/>
            <pc:sldMk cId="2659469894" sldId="267"/>
            <ac:spMk id="21" creationId="{F20EE667-8567-9698-287A-EAF0FD8FCE2D}"/>
          </ac:spMkLst>
        </pc:spChg>
        <pc:spChg chg="add mod">
          <ac:chgData name="William Henry Robinson" userId="766e4245-2af9-469c-a9ff-46594f58f0fd" providerId="ADAL" clId="{0267574F-5D94-4C3A-8021-80E7A32F1E82}" dt="2026-07-21T08:40:02.606" v="19657" actId="1076"/>
          <ac:spMkLst>
            <pc:docMk/>
            <pc:sldMk cId="2659469894" sldId="267"/>
            <ac:spMk id="33" creationId="{7531AFC8-848B-81FF-3D32-E2EABE5FC6E5}"/>
          </ac:spMkLst>
        </pc:spChg>
        <pc:spChg chg="mod">
          <ac:chgData name="William Henry Robinson" userId="766e4245-2af9-469c-a9ff-46594f58f0fd" providerId="ADAL" clId="{0267574F-5D94-4C3A-8021-80E7A32F1E82}" dt="2026-07-21T09:46:33.632" v="20123" actId="403"/>
          <ac:spMkLst>
            <pc:docMk/>
            <pc:sldMk cId="2659469894" sldId="267"/>
            <ac:spMk id="37" creationId="{B54D8626-F718-CF1A-DB06-5CD646FA65CD}"/>
          </ac:spMkLst>
        </pc:spChg>
        <pc:spChg chg="add mod">
          <ac:chgData name="William Henry Robinson" userId="766e4245-2af9-469c-a9ff-46594f58f0fd" providerId="ADAL" clId="{0267574F-5D94-4C3A-8021-80E7A32F1E82}" dt="2026-07-21T08:39:59.691" v="19656" actId="1076"/>
          <ac:spMkLst>
            <pc:docMk/>
            <pc:sldMk cId="2659469894" sldId="267"/>
            <ac:spMk id="38" creationId="{95D69FB3-F1A3-B1F0-D996-9A69BF7B8DA7}"/>
          </ac:spMkLst>
        </pc:spChg>
        <pc:picChg chg="add mod">
          <ac:chgData name="William Henry Robinson" userId="766e4245-2af9-469c-a9ff-46594f58f0fd" providerId="ADAL" clId="{0267574F-5D94-4C3A-8021-80E7A32F1E82}" dt="2026-07-21T08:39:53.792" v="19655" actId="1076"/>
          <ac:picMkLst>
            <pc:docMk/>
            <pc:sldMk cId="2659469894" sldId="267"/>
            <ac:picMk id="31" creationId="{37C5E703-B4C1-373C-5803-3D310C22B075}"/>
          </ac:picMkLst>
        </pc:picChg>
        <pc:picChg chg="add mod">
          <ac:chgData name="William Henry Robinson" userId="766e4245-2af9-469c-a9ff-46594f58f0fd" providerId="ADAL" clId="{0267574F-5D94-4C3A-8021-80E7A32F1E82}" dt="2026-07-19T13:43:55.351" v="18793" actId="1076"/>
          <ac:picMkLst>
            <pc:docMk/>
            <pc:sldMk cId="2659469894" sldId="267"/>
            <ac:picMk id="40" creationId="{2C3F3014-5742-25BD-DB87-3596D142CFBD}"/>
          </ac:picMkLst>
        </pc:picChg>
      </pc:sldChg>
      <pc:sldChg chg="addSp delSp modSp mod modNotes">
        <pc:chgData name="William Henry Robinson" userId="766e4245-2af9-469c-a9ff-46594f58f0fd" providerId="ADAL" clId="{0267574F-5D94-4C3A-8021-80E7A32F1E82}" dt="2026-07-21T14:41:58.757" v="22133" actId="1076"/>
        <pc:sldMkLst>
          <pc:docMk/>
          <pc:sldMk cId="486521567" sldId="268"/>
        </pc:sldMkLst>
        <pc:spChg chg="mod">
          <ac:chgData name="William Henry Robinson" userId="766e4245-2af9-469c-a9ff-46594f58f0fd" providerId="ADAL" clId="{0267574F-5D94-4C3A-8021-80E7A32F1E82}" dt="2026-07-21T14:41:58.757" v="22133" actId="1076"/>
          <ac:spMkLst>
            <pc:docMk/>
            <pc:sldMk cId="486521567" sldId="268"/>
            <ac:spMk id="9" creationId="{0EF495D0-AEFF-623F-AEC8-DD904CB00766}"/>
          </ac:spMkLst>
        </pc:spChg>
        <pc:spChg chg="mod">
          <ac:chgData name="William Henry Robinson" userId="766e4245-2af9-469c-a9ff-46594f58f0fd" providerId="ADAL" clId="{0267574F-5D94-4C3A-8021-80E7A32F1E82}" dt="2026-07-21T09:06:01.715" v="19713" actId="1076"/>
          <ac:spMkLst>
            <pc:docMk/>
            <pc:sldMk cId="486521567" sldId="268"/>
            <ac:spMk id="10" creationId="{55EA655A-ED22-BE24-4D34-E9A8D6819FB2}"/>
          </ac:spMkLst>
        </pc:spChg>
        <pc:spChg chg="mod">
          <ac:chgData name="William Henry Robinson" userId="766e4245-2af9-469c-a9ff-46594f58f0fd" providerId="ADAL" clId="{0267574F-5D94-4C3A-8021-80E7A32F1E82}" dt="2026-07-21T09:09:17.341" v="19725" actId="1076"/>
          <ac:spMkLst>
            <pc:docMk/>
            <pc:sldMk cId="486521567" sldId="268"/>
            <ac:spMk id="14" creationId="{C593020F-F0F3-3F82-54F9-8293815FB317}"/>
          </ac:spMkLst>
        </pc:spChg>
        <pc:spChg chg="mod">
          <ac:chgData name="William Henry Robinson" userId="766e4245-2af9-469c-a9ff-46594f58f0fd" providerId="ADAL" clId="{0267574F-5D94-4C3A-8021-80E7A32F1E82}" dt="2026-07-17T16:51:56.920" v="1734" actId="1076"/>
          <ac:spMkLst>
            <pc:docMk/>
            <pc:sldMk cId="486521567" sldId="268"/>
            <ac:spMk id="26" creationId="{455D278E-A214-4A4A-351D-C55B9E60BAB5}"/>
          </ac:spMkLst>
        </pc:spChg>
        <pc:spChg chg="add mod">
          <ac:chgData name="William Henry Robinson" userId="766e4245-2af9-469c-a9ff-46594f58f0fd" providerId="ADAL" clId="{0267574F-5D94-4C3A-8021-80E7A32F1E82}" dt="2026-07-21T09:07:43.898" v="19719" actId="1076"/>
          <ac:spMkLst>
            <pc:docMk/>
            <pc:sldMk cId="486521567" sldId="268"/>
            <ac:spMk id="40" creationId="{DE77EEC3-C791-007A-279B-30D30AB13668}"/>
          </ac:spMkLst>
        </pc:spChg>
        <pc:spChg chg="mod">
          <ac:chgData name="William Henry Robinson" userId="766e4245-2af9-469c-a9ff-46594f58f0fd" providerId="ADAL" clId="{0267574F-5D94-4C3A-8021-80E7A32F1E82}" dt="2026-07-17T16:57:30.481" v="1742" actId="1076"/>
          <ac:spMkLst>
            <pc:docMk/>
            <pc:sldMk cId="486521567" sldId="268"/>
            <ac:spMk id="48" creationId="{1DB225DB-01F7-09ED-65F6-07D022832B64}"/>
          </ac:spMkLst>
        </pc:spChg>
        <pc:spChg chg="mod">
          <ac:chgData name="William Henry Robinson" userId="766e4245-2af9-469c-a9ff-46594f58f0fd" providerId="ADAL" clId="{0267574F-5D94-4C3A-8021-80E7A32F1E82}" dt="2026-07-17T16:57:43.598" v="1743" actId="1076"/>
          <ac:spMkLst>
            <pc:docMk/>
            <pc:sldMk cId="486521567" sldId="268"/>
            <ac:spMk id="60" creationId="{9531175F-1A67-DFCD-DEC5-598717B4254D}"/>
          </ac:spMkLst>
        </pc:spChg>
        <pc:picChg chg="add mod ord">
          <ac:chgData name="William Henry Robinson" userId="766e4245-2af9-469c-a9ff-46594f58f0fd" providerId="ADAL" clId="{0267574F-5D94-4C3A-8021-80E7A32F1E82}" dt="2026-07-21T09:05:48.699" v="19710" actId="1076"/>
          <ac:picMkLst>
            <pc:docMk/>
            <pc:sldMk cId="486521567" sldId="268"/>
            <ac:picMk id="29" creationId="{B2DC5F80-7228-740C-0A33-B5A1535DEC61}"/>
          </ac:picMkLst>
        </pc:picChg>
        <pc:picChg chg="add mod ord">
          <ac:chgData name="William Henry Robinson" userId="766e4245-2af9-469c-a9ff-46594f58f0fd" providerId="ADAL" clId="{0267574F-5D94-4C3A-8021-80E7A32F1E82}" dt="2026-07-21T09:07:32.896" v="19716" actId="1076"/>
          <ac:picMkLst>
            <pc:docMk/>
            <pc:sldMk cId="486521567" sldId="268"/>
            <ac:picMk id="31" creationId="{A622E6BF-2476-56B9-AF73-C4F89CE576A7}"/>
          </ac:picMkLst>
        </pc:picChg>
        <pc:cxnChg chg="add mod">
          <ac:chgData name="William Henry Robinson" userId="766e4245-2af9-469c-a9ff-46594f58f0fd" providerId="ADAL" clId="{0267574F-5D94-4C3A-8021-80E7A32F1E82}" dt="2026-07-21T09:07:46.904" v="19720" actId="14100"/>
          <ac:cxnSpMkLst>
            <pc:docMk/>
            <pc:sldMk cId="486521567" sldId="268"/>
            <ac:cxnSpMk id="42" creationId="{72DFCFBC-6C9F-8496-8C24-2DA831A0D267}"/>
          </ac:cxnSpMkLst>
        </pc:cxnChg>
        <pc:cxnChg chg="mod">
          <ac:chgData name="William Henry Robinson" userId="766e4245-2af9-469c-a9ff-46594f58f0fd" providerId="ADAL" clId="{0267574F-5D94-4C3A-8021-80E7A32F1E82}" dt="2026-07-21T09:08:10.966" v="19724" actId="14100"/>
          <ac:cxnSpMkLst>
            <pc:docMk/>
            <pc:sldMk cId="486521567" sldId="268"/>
            <ac:cxnSpMk id="54" creationId="{0CA366EC-0E5C-372B-1AEB-C0B9156A6684}"/>
          </ac:cxnSpMkLst>
        </pc:cxnChg>
        <pc:cxnChg chg="mod">
          <ac:chgData name="William Henry Robinson" userId="766e4245-2af9-469c-a9ff-46594f58f0fd" providerId="ADAL" clId="{0267574F-5D94-4C3A-8021-80E7A32F1E82}" dt="2026-07-21T09:05:41.542" v="19708" actId="14100"/>
          <ac:cxnSpMkLst>
            <pc:docMk/>
            <pc:sldMk cId="486521567" sldId="268"/>
            <ac:cxnSpMk id="61" creationId="{437A24D6-9062-CBE1-4581-73C88F2CCFC5}"/>
          </ac:cxnSpMkLst>
        </pc:cxnChg>
      </pc:sldChg>
      <pc:sldChg chg="addSp delSp modSp mod modNotes">
        <pc:chgData name="William Henry Robinson" userId="766e4245-2af9-469c-a9ff-46594f58f0fd" providerId="ADAL" clId="{0267574F-5D94-4C3A-8021-80E7A32F1E82}" dt="2026-07-21T09:11:31.492" v="19732" actId="20577"/>
        <pc:sldMkLst>
          <pc:docMk/>
          <pc:sldMk cId="2006330823" sldId="269"/>
        </pc:sldMkLst>
        <pc:spChg chg="mod">
          <ac:chgData name="William Henry Robinson" userId="766e4245-2af9-469c-a9ff-46594f58f0fd" providerId="ADAL" clId="{0267574F-5D94-4C3A-8021-80E7A32F1E82}" dt="2026-07-21T09:11:31.492" v="19732" actId="20577"/>
          <ac:spMkLst>
            <pc:docMk/>
            <pc:sldMk cId="2006330823" sldId="269"/>
            <ac:spMk id="14" creationId="{59E88C34-8FBA-3BE5-9A88-42D98F0BB9F4}"/>
          </ac:spMkLst>
        </pc:spChg>
        <pc:picChg chg="add mod">
          <ac:chgData name="William Henry Robinson" userId="766e4245-2af9-469c-a9ff-46594f58f0fd" providerId="ADAL" clId="{0267574F-5D94-4C3A-8021-80E7A32F1E82}" dt="2026-07-21T09:10:32.799" v="19727" actId="1076"/>
          <ac:picMkLst>
            <pc:docMk/>
            <pc:sldMk cId="2006330823" sldId="269"/>
            <ac:picMk id="28" creationId="{EDF9B219-F651-86E3-0E18-818C52C27D3A}"/>
          </ac:picMkLst>
        </pc:picChg>
      </pc:sldChg>
      <pc:sldChg chg="addSp delSp modSp mod modAnim">
        <pc:chgData name="William Henry Robinson" userId="766e4245-2af9-469c-a9ff-46594f58f0fd" providerId="ADAL" clId="{0267574F-5D94-4C3A-8021-80E7A32F1E82}" dt="2026-07-22T09:29:18.491" v="22515" actId="113"/>
        <pc:sldMkLst>
          <pc:docMk/>
          <pc:sldMk cId="568526853" sldId="270"/>
        </pc:sldMkLst>
        <pc:spChg chg="mod">
          <ac:chgData name="William Henry Robinson" userId="766e4245-2af9-469c-a9ff-46594f58f0fd" providerId="ADAL" clId="{0267574F-5D94-4C3A-8021-80E7A32F1E82}" dt="2026-07-21T09:44:37.940" v="20103" actId="1076"/>
          <ac:spMkLst>
            <pc:docMk/>
            <pc:sldMk cId="568526853" sldId="270"/>
            <ac:spMk id="2" creationId="{53A27446-2050-A9F2-03F3-98B2B37905B3}"/>
          </ac:spMkLst>
        </pc:spChg>
        <pc:spChg chg="add del mod">
          <ac:chgData name="William Henry Robinson" userId="766e4245-2af9-469c-a9ff-46594f58f0fd" providerId="ADAL" clId="{0267574F-5D94-4C3A-8021-80E7A32F1E82}" dt="2026-07-21T09:28:07.696" v="19838" actId="478"/>
          <ac:spMkLst>
            <pc:docMk/>
            <pc:sldMk cId="568526853" sldId="270"/>
            <ac:spMk id="5" creationId="{C0FA8627-8329-796E-453E-26818CBB4DA8}"/>
          </ac:spMkLst>
        </pc:spChg>
        <pc:spChg chg="add del mod">
          <ac:chgData name="William Henry Robinson" userId="766e4245-2af9-469c-a9ff-46594f58f0fd" providerId="ADAL" clId="{0267574F-5D94-4C3A-8021-80E7A32F1E82}" dt="2026-07-21T09:28:06.477" v="19837" actId="478"/>
          <ac:spMkLst>
            <pc:docMk/>
            <pc:sldMk cId="568526853" sldId="270"/>
            <ac:spMk id="7" creationId="{9BA9CF23-C070-8DB9-A2D3-3BEFD3824EB2}"/>
          </ac:spMkLst>
        </pc:spChg>
        <pc:spChg chg="add del">
          <ac:chgData name="William Henry Robinson" userId="766e4245-2af9-469c-a9ff-46594f58f0fd" providerId="ADAL" clId="{0267574F-5D94-4C3A-8021-80E7A32F1E82}" dt="2026-07-21T09:28:54.664" v="19842" actId="11529"/>
          <ac:spMkLst>
            <pc:docMk/>
            <pc:sldMk cId="568526853" sldId="270"/>
            <ac:spMk id="9" creationId="{CF5FFF9D-DBA4-FF5F-B597-14AEF2040EA0}"/>
          </ac:spMkLst>
        </pc:spChg>
        <pc:spChg chg="add mod">
          <ac:chgData name="William Henry Robinson" userId="766e4245-2af9-469c-a9ff-46594f58f0fd" providerId="ADAL" clId="{0267574F-5D94-4C3A-8021-80E7A32F1E82}" dt="2026-07-21T09:45:07.218" v="20109" actId="14100"/>
          <ac:spMkLst>
            <pc:docMk/>
            <pc:sldMk cId="568526853" sldId="270"/>
            <ac:spMk id="10" creationId="{2349463D-0290-C9F9-D953-8E8D13ACCE13}"/>
          </ac:spMkLst>
        </pc:spChg>
        <pc:spChg chg="add del mod">
          <ac:chgData name="William Henry Robinson" userId="766e4245-2af9-469c-a9ff-46594f58f0fd" providerId="ADAL" clId="{0267574F-5D94-4C3A-8021-80E7A32F1E82}" dt="2026-07-21T09:30:09.381" v="19852" actId="22"/>
          <ac:spMkLst>
            <pc:docMk/>
            <pc:sldMk cId="568526853" sldId="270"/>
            <ac:spMk id="12" creationId="{43C22851-118B-5E0D-29C0-472202CBEA6E}"/>
          </ac:spMkLst>
        </pc:spChg>
        <pc:spChg chg="add mod">
          <ac:chgData name="William Henry Robinson" userId="766e4245-2af9-469c-a9ff-46594f58f0fd" providerId="ADAL" clId="{0267574F-5D94-4C3A-8021-80E7A32F1E82}" dt="2026-07-21T09:45:19.897" v="20112" actId="1076"/>
          <ac:spMkLst>
            <pc:docMk/>
            <pc:sldMk cId="568526853" sldId="270"/>
            <ac:spMk id="13" creationId="{913C7A2D-90DF-4EEA-8330-FA6743C10C2C}"/>
          </ac:spMkLst>
        </pc:spChg>
        <pc:spChg chg="add mod">
          <ac:chgData name="William Henry Robinson" userId="766e4245-2af9-469c-a9ff-46594f58f0fd" providerId="ADAL" clId="{0267574F-5D94-4C3A-8021-80E7A32F1E82}" dt="2026-07-21T09:45:29.665" v="20114" actId="1076"/>
          <ac:spMkLst>
            <pc:docMk/>
            <pc:sldMk cId="568526853" sldId="270"/>
            <ac:spMk id="14" creationId="{79C43900-B6DE-874F-F47B-5B8F1A8AF193}"/>
          </ac:spMkLst>
        </pc:spChg>
        <pc:spChg chg="add mod">
          <ac:chgData name="William Henry Robinson" userId="766e4245-2af9-469c-a9ff-46594f58f0fd" providerId="ADAL" clId="{0267574F-5D94-4C3A-8021-80E7A32F1E82}" dt="2026-07-21T09:45:12.225" v="20110" actId="1076"/>
          <ac:spMkLst>
            <pc:docMk/>
            <pc:sldMk cId="568526853" sldId="270"/>
            <ac:spMk id="15" creationId="{559F41B8-E95F-645E-3A11-EE89A9278DD4}"/>
          </ac:spMkLst>
        </pc:spChg>
        <pc:spChg chg="add mod">
          <ac:chgData name="William Henry Robinson" userId="766e4245-2af9-469c-a9ff-46594f58f0fd" providerId="ADAL" clId="{0267574F-5D94-4C3A-8021-80E7A32F1E82}" dt="2026-07-21T09:45:16.916" v="20111" actId="1076"/>
          <ac:spMkLst>
            <pc:docMk/>
            <pc:sldMk cId="568526853" sldId="270"/>
            <ac:spMk id="16" creationId="{EADC57F4-F967-3EEA-AEB5-F127C23F81F6}"/>
          </ac:spMkLst>
        </pc:spChg>
        <pc:spChg chg="add mod">
          <ac:chgData name="William Henry Robinson" userId="766e4245-2af9-469c-a9ff-46594f58f0fd" providerId="ADAL" clId="{0267574F-5D94-4C3A-8021-80E7A32F1E82}" dt="2026-07-21T09:45:46.673" v="20118" actId="1076"/>
          <ac:spMkLst>
            <pc:docMk/>
            <pc:sldMk cId="568526853" sldId="270"/>
            <ac:spMk id="17" creationId="{A065DD3F-7AFA-2408-3655-9F9EB834B298}"/>
          </ac:spMkLst>
        </pc:spChg>
        <pc:spChg chg="add del">
          <ac:chgData name="William Henry Robinson" userId="766e4245-2af9-469c-a9ff-46594f58f0fd" providerId="ADAL" clId="{0267574F-5D94-4C3A-8021-80E7A32F1E82}" dt="2026-07-21T09:34:47.173" v="19876" actId="478"/>
          <ac:spMkLst>
            <pc:docMk/>
            <pc:sldMk cId="568526853" sldId="270"/>
            <ac:spMk id="19" creationId="{2BFFCF9F-98B6-4378-395A-D7354C7DB7DC}"/>
          </ac:spMkLst>
        </pc:spChg>
        <pc:spChg chg="add mod">
          <ac:chgData name="William Henry Robinson" userId="766e4245-2af9-469c-a9ff-46594f58f0fd" providerId="ADAL" clId="{0267574F-5D94-4C3A-8021-80E7A32F1E82}" dt="2026-07-21T09:46:10.184" v="20122" actId="1076"/>
          <ac:spMkLst>
            <pc:docMk/>
            <pc:sldMk cId="568526853" sldId="270"/>
            <ac:spMk id="21" creationId="{C7238D94-7B03-EAC0-B29B-4384F6C6EA2B}"/>
          </ac:spMkLst>
        </pc:spChg>
        <pc:spChg chg="add mod">
          <ac:chgData name="William Henry Robinson" userId="766e4245-2af9-469c-a9ff-46594f58f0fd" providerId="ADAL" clId="{0267574F-5D94-4C3A-8021-80E7A32F1E82}" dt="2026-07-21T09:45:23.948" v="20113" actId="1076"/>
          <ac:spMkLst>
            <pc:docMk/>
            <pc:sldMk cId="568526853" sldId="270"/>
            <ac:spMk id="22" creationId="{BF4276B0-B0D1-E73D-275A-169016825791}"/>
          </ac:spMkLst>
        </pc:spChg>
        <pc:spChg chg="add mod">
          <ac:chgData name="William Henry Robinson" userId="766e4245-2af9-469c-a9ff-46594f58f0fd" providerId="ADAL" clId="{0267574F-5D94-4C3A-8021-80E7A32F1E82}" dt="2026-07-21T09:45:40.608" v="20117" actId="1076"/>
          <ac:spMkLst>
            <pc:docMk/>
            <pc:sldMk cId="568526853" sldId="270"/>
            <ac:spMk id="23" creationId="{9B2C7755-45E1-4148-C00B-F766CA21AC22}"/>
          </ac:spMkLst>
        </pc:spChg>
        <pc:spChg chg="add mod">
          <ac:chgData name="William Henry Robinson" userId="766e4245-2af9-469c-a9ff-46594f58f0fd" providerId="ADAL" clId="{0267574F-5D94-4C3A-8021-80E7A32F1E82}" dt="2026-07-21T09:46:02.232" v="20121" actId="1076"/>
          <ac:spMkLst>
            <pc:docMk/>
            <pc:sldMk cId="568526853" sldId="270"/>
            <ac:spMk id="24" creationId="{CB2CBCA1-A369-A8EB-E9E7-E31FDE929D59}"/>
          </ac:spMkLst>
        </pc:spChg>
        <pc:spChg chg="add mod">
          <ac:chgData name="William Henry Robinson" userId="766e4245-2af9-469c-a9ff-46594f58f0fd" providerId="ADAL" clId="{0267574F-5D94-4C3A-8021-80E7A32F1E82}" dt="2026-07-21T09:45:54.739" v="20120" actId="1076"/>
          <ac:spMkLst>
            <pc:docMk/>
            <pc:sldMk cId="568526853" sldId="270"/>
            <ac:spMk id="25" creationId="{EAA9D8E7-7CD2-D882-CCD0-E45C4A253E06}"/>
          </ac:spMkLst>
        </pc:spChg>
        <pc:spChg chg="add mod">
          <ac:chgData name="William Henry Robinson" userId="766e4245-2af9-469c-a9ff-46594f58f0fd" providerId="ADAL" clId="{0267574F-5D94-4C3A-8021-80E7A32F1E82}" dt="2026-07-21T09:45:51.139" v="20119" actId="1076"/>
          <ac:spMkLst>
            <pc:docMk/>
            <pc:sldMk cId="568526853" sldId="270"/>
            <ac:spMk id="26" creationId="{0B22E9C5-CD6E-DF14-79DF-2A210141D864}"/>
          </ac:spMkLst>
        </pc:spChg>
        <pc:spChg chg="mod">
          <ac:chgData name="William Henry Robinson" userId="766e4245-2af9-469c-a9ff-46594f58f0fd" providerId="ADAL" clId="{0267574F-5D94-4C3A-8021-80E7A32F1E82}" dt="2026-07-22T09:29:18.491" v="22515" actId="113"/>
          <ac:spMkLst>
            <pc:docMk/>
            <pc:sldMk cId="568526853" sldId="270"/>
            <ac:spMk id="49" creationId="{2CC97FFB-0420-16FB-86C1-2E2961B69FFC}"/>
          </ac:spMkLst>
        </pc:spChg>
        <pc:picChg chg="add mod ord">
          <ac:chgData name="William Henry Robinson" userId="766e4245-2af9-469c-a9ff-46594f58f0fd" providerId="ADAL" clId="{0267574F-5D94-4C3A-8021-80E7A32F1E82}" dt="2026-07-21T09:45:32.252" v="20116" actId="1076"/>
          <ac:picMkLst>
            <pc:docMk/>
            <pc:sldMk cId="568526853" sldId="270"/>
            <ac:picMk id="20" creationId="{190A56B2-B034-688D-A027-3451C7E92D39}"/>
          </ac:picMkLst>
        </pc:picChg>
        <pc:inkChg chg="add del">
          <ac:chgData name="William Henry Robinson" userId="766e4245-2af9-469c-a9ff-46594f58f0fd" providerId="ADAL" clId="{0267574F-5D94-4C3A-8021-80E7A32F1E82}" dt="2026-07-21T09:28:27.413" v="19840" actId="9405"/>
          <ac:inkMkLst>
            <pc:docMk/>
            <pc:sldMk cId="568526853" sldId="270"/>
            <ac:inkMk id="8" creationId="{D5A8FFC6-F574-303F-6D65-D39A3F8756AE}"/>
          </ac:inkMkLst>
        </pc:inkChg>
      </pc:sldChg>
      <pc:sldChg chg="addSp delSp modSp mod modNotes">
        <pc:chgData name="William Henry Robinson" userId="766e4245-2af9-469c-a9ff-46594f58f0fd" providerId="ADAL" clId="{0267574F-5D94-4C3A-8021-80E7A32F1E82}" dt="2026-07-21T14:07:48.575" v="22125" actId="1076"/>
        <pc:sldMkLst>
          <pc:docMk/>
          <pc:sldMk cId="4220901076" sldId="271"/>
        </pc:sldMkLst>
        <pc:spChg chg="mod">
          <ac:chgData name="William Henry Robinson" userId="766e4245-2af9-469c-a9ff-46594f58f0fd" providerId="ADAL" clId="{0267574F-5D94-4C3A-8021-80E7A32F1E82}" dt="2026-07-21T14:07:48.575" v="22125" actId="1076"/>
          <ac:spMkLst>
            <pc:docMk/>
            <pc:sldMk cId="4220901076" sldId="271"/>
            <ac:spMk id="2" creationId="{476A2E6B-17CC-A1E6-CDE0-3C99F075EA7B}"/>
          </ac:spMkLst>
        </pc:spChg>
        <pc:spChg chg="mod">
          <ac:chgData name="William Henry Robinson" userId="766e4245-2af9-469c-a9ff-46594f58f0fd" providerId="ADAL" clId="{0267574F-5D94-4C3A-8021-80E7A32F1E82}" dt="2026-07-21T14:07:48.575" v="22125" actId="1076"/>
          <ac:spMkLst>
            <pc:docMk/>
            <pc:sldMk cId="4220901076" sldId="271"/>
            <ac:spMk id="4" creationId="{C937D8E5-C6D8-BF56-204A-773285BBE521}"/>
          </ac:spMkLst>
        </pc:spChg>
        <pc:spChg chg="mod">
          <ac:chgData name="William Henry Robinson" userId="766e4245-2af9-469c-a9ff-46594f58f0fd" providerId="ADAL" clId="{0267574F-5D94-4C3A-8021-80E7A32F1E82}" dt="2026-07-21T12:18:07.757" v="21951" actId="1076"/>
          <ac:spMkLst>
            <pc:docMk/>
            <pc:sldMk cId="4220901076" sldId="271"/>
            <ac:spMk id="16" creationId="{6B0B5E6D-CC8F-1355-F64F-89410F25C7F1}"/>
          </ac:spMkLst>
        </pc:spChg>
        <pc:spChg chg="mod">
          <ac:chgData name="William Henry Robinson" userId="766e4245-2af9-469c-a9ff-46594f58f0fd" providerId="ADAL" clId="{0267574F-5D94-4C3A-8021-80E7A32F1E82}" dt="2026-07-21T12:26:37.296" v="21963" actId="1076"/>
          <ac:spMkLst>
            <pc:docMk/>
            <pc:sldMk cId="4220901076" sldId="271"/>
            <ac:spMk id="19" creationId="{F55F0616-FA23-0998-65D3-13016EF54453}"/>
          </ac:spMkLst>
        </pc:spChg>
        <pc:spChg chg="mod">
          <ac:chgData name="William Henry Robinson" userId="766e4245-2af9-469c-a9ff-46594f58f0fd" providerId="ADAL" clId="{0267574F-5D94-4C3A-8021-80E7A32F1E82}" dt="2026-07-21T12:18:43.509" v="21959" actId="1076"/>
          <ac:spMkLst>
            <pc:docMk/>
            <pc:sldMk cId="4220901076" sldId="271"/>
            <ac:spMk id="40" creationId="{E34620A2-A11F-831A-2DF8-575C01AF170D}"/>
          </ac:spMkLst>
        </pc:spChg>
        <pc:picChg chg="add del mod modCrop">
          <ac:chgData name="William Henry Robinson" userId="766e4245-2af9-469c-a9ff-46594f58f0fd" providerId="ADAL" clId="{0267574F-5D94-4C3A-8021-80E7A32F1E82}" dt="2026-07-21T12:29:15.534" v="21983" actId="478"/>
          <ac:picMkLst>
            <pc:docMk/>
            <pc:sldMk cId="4220901076" sldId="271"/>
            <ac:picMk id="7" creationId="{E5CE06EB-9A56-DF86-2F07-4C4C8C2AB0D8}"/>
          </ac:picMkLst>
        </pc:picChg>
        <pc:picChg chg="mod">
          <ac:chgData name="William Henry Robinson" userId="766e4245-2af9-469c-a9ff-46594f58f0fd" providerId="ADAL" clId="{0267574F-5D94-4C3A-8021-80E7A32F1E82}" dt="2026-07-21T12:26:52.941" v="21968" actId="14100"/>
          <ac:picMkLst>
            <pc:docMk/>
            <pc:sldMk cId="4220901076" sldId="271"/>
            <ac:picMk id="15" creationId="{759FCC97-0DA6-3A5A-44A9-C20CDB9E22BA}"/>
          </ac:picMkLst>
        </pc:picChg>
        <pc:picChg chg="mod modCrop">
          <ac:chgData name="William Henry Robinson" userId="766e4245-2af9-469c-a9ff-46594f58f0fd" providerId="ADAL" clId="{0267574F-5D94-4C3A-8021-80E7A32F1E82}" dt="2026-07-21T12:27:49.377" v="21972" actId="14100"/>
          <ac:picMkLst>
            <pc:docMk/>
            <pc:sldMk cId="4220901076" sldId="271"/>
            <ac:picMk id="38" creationId="{B52EE4B8-FC80-7FF3-9409-2611E8E3AE08}"/>
          </ac:picMkLst>
        </pc:picChg>
      </pc:sldChg>
      <pc:sldChg chg="modSp mod modNotes">
        <pc:chgData name="William Henry Robinson" userId="766e4245-2af9-469c-a9ff-46594f58f0fd" providerId="ADAL" clId="{0267574F-5D94-4C3A-8021-80E7A32F1E82}" dt="2026-07-21T13:50:20.167" v="22117" actId="20577"/>
        <pc:sldMkLst>
          <pc:docMk/>
          <pc:sldMk cId="2250212351" sldId="272"/>
        </pc:sldMkLst>
        <pc:spChg chg="mod">
          <ac:chgData name="William Henry Robinson" userId="766e4245-2af9-469c-a9ff-46594f58f0fd" providerId="ADAL" clId="{0267574F-5D94-4C3A-8021-80E7A32F1E82}" dt="2026-07-21T08:35:39.641" v="19517" actId="1076"/>
          <ac:spMkLst>
            <pc:docMk/>
            <pc:sldMk cId="2250212351" sldId="272"/>
            <ac:spMk id="4" creationId="{46AF01C7-2EAF-7493-20E8-EC21944EBEB9}"/>
          </ac:spMkLst>
        </pc:spChg>
        <pc:spChg chg="mod">
          <ac:chgData name="William Henry Robinson" userId="766e4245-2af9-469c-a9ff-46594f58f0fd" providerId="ADAL" clId="{0267574F-5D94-4C3A-8021-80E7A32F1E82}" dt="2026-07-21T13:49:37.170" v="22093" actId="20577"/>
          <ac:spMkLst>
            <pc:docMk/>
            <pc:sldMk cId="2250212351" sldId="272"/>
            <ac:spMk id="5" creationId="{F06BA2F8-8821-9485-42FD-13E4BAB081FF}"/>
          </ac:spMkLst>
        </pc:spChg>
        <pc:spChg chg="mod">
          <ac:chgData name="William Henry Robinson" userId="766e4245-2af9-469c-a9ff-46594f58f0fd" providerId="ADAL" clId="{0267574F-5D94-4C3A-8021-80E7A32F1E82}" dt="2026-07-21T08:36:01.323" v="19520" actId="1076"/>
          <ac:spMkLst>
            <pc:docMk/>
            <pc:sldMk cId="2250212351" sldId="272"/>
            <ac:spMk id="6" creationId="{8CF47007-DB42-A2D7-5CB7-BC2AD45599E0}"/>
          </ac:spMkLst>
        </pc:spChg>
        <pc:spChg chg="mod">
          <ac:chgData name="William Henry Robinson" userId="766e4245-2af9-469c-a9ff-46594f58f0fd" providerId="ADAL" clId="{0267574F-5D94-4C3A-8021-80E7A32F1E82}" dt="2026-07-21T13:50:20.167" v="22117" actId="20577"/>
          <ac:spMkLst>
            <pc:docMk/>
            <pc:sldMk cId="2250212351" sldId="272"/>
            <ac:spMk id="7" creationId="{8C379188-ECBA-3F47-DE95-FF60E9A0AC60}"/>
          </ac:spMkLst>
        </pc:spChg>
      </pc:sldChg>
      <pc:sldChg chg="modSp mod modNotes">
        <pc:chgData name="William Henry Robinson" userId="766e4245-2af9-469c-a9ff-46594f58f0fd" providerId="ADAL" clId="{0267574F-5D94-4C3A-8021-80E7A32F1E82}" dt="2026-07-19T09:43:25.112" v="5726" actId="20577"/>
        <pc:sldMkLst>
          <pc:docMk/>
          <pc:sldMk cId="3900932315" sldId="274"/>
        </pc:sldMkLst>
        <pc:spChg chg="mod">
          <ac:chgData name="William Henry Robinson" userId="766e4245-2af9-469c-a9ff-46594f58f0fd" providerId="ADAL" clId="{0267574F-5D94-4C3A-8021-80E7A32F1E82}" dt="2026-07-18T15:29:59.997" v="4696" actId="20577"/>
          <ac:spMkLst>
            <pc:docMk/>
            <pc:sldMk cId="3900932315" sldId="274"/>
            <ac:spMk id="4" creationId="{9AE1EDFC-EB16-875F-03F0-F65D3CFFEF08}"/>
          </ac:spMkLst>
        </pc:spChg>
        <pc:spChg chg="mod">
          <ac:chgData name="William Henry Robinson" userId="766e4245-2af9-469c-a9ff-46594f58f0fd" providerId="ADAL" clId="{0267574F-5D94-4C3A-8021-80E7A32F1E82}" dt="2026-07-18T15:29:16.580" v="4597" actId="1076"/>
          <ac:spMkLst>
            <pc:docMk/>
            <pc:sldMk cId="3900932315" sldId="274"/>
            <ac:spMk id="5" creationId="{C86CF449-F9CE-AA50-4934-98479ED16F35}"/>
          </ac:spMkLst>
        </pc:spChg>
        <pc:grpChg chg="mod">
          <ac:chgData name="William Henry Robinson" userId="766e4245-2af9-469c-a9ff-46594f58f0fd" providerId="ADAL" clId="{0267574F-5D94-4C3A-8021-80E7A32F1E82}" dt="2026-07-18T15:29:13.128" v="4596" actId="14100"/>
          <ac:grpSpMkLst>
            <pc:docMk/>
            <pc:sldMk cId="3900932315" sldId="274"/>
            <ac:grpSpMk id="13" creationId="{1BFD7359-09FF-97B6-C4EA-C88AFCCD613E}"/>
          </ac:grpSpMkLst>
        </pc:grpChg>
      </pc:sldChg>
      <pc:sldChg chg="delSp modSp mod modNotes">
        <pc:chgData name="William Henry Robinson" userId="766e4245-2af9-469c-a9ff-46594f58f0fd" providerId="ADAL" clId="{0267574F-5D94-4C3A-8021-80E7A32F1E82}" dt="2026-07-21T08:27:48.029" v="19499" actId="20577"/>
        <pc:sldMkLst>
          <pc:docMk/>
          <pc:sldMk cId="1873041717" sldId="275"/>
        </pc:sldMkLst>
        <pc:spChg chg="mod">
          <ac:chgData name="William Henry Robinson" userId="766e4245-2af9-469c-a9ff-46594f58f0fd" providerId="ADAL" clId="{0267574F-5D94-4C3A-8021-80E7A32F1E82}" dt="2026-07-19T11:20:38.686" v="10546" actId="1076"/>
          <ac:spMkLst>
            <pc:docMk/>
            <pc:sldMk cId="1873041717" sldId="275"/>
            <ac:spMk id="2" creationId="{E98A62BD-5449-4304-4333-908F817804B0}"/>
          </ac:spMkLst>
        </pc:spChg>
        <pc:spChg chg="mod">
          <ac:chgData name="William Henry Robinson" userId="766e4245-2af9-469c-a9ff-46594f58f0fd" providerId="ADAL" clId="{0267574F-5D94-4C3A-8021-80E7A32F1E82}" dt="2026-07-21T08:27:48.029" v="19499" actId="20577"/>
          <ac:spMkLst>
            <pc:docMk/>
            <pc:sldMk cId="1873041717" sldId="275"/>
            <ac:spMk id="4" creationId="{500BF7BA-5E3E-68E5-1436-2F3766BDAC9F}"/>
          </ac:spMkLst>
        </pc:spChg>
        <pc:spChg chg="mod">
          <ac:chgData name="William Henry Robinson" userId="766e4245-2af9-469c-a9ff-46594f58f0fd" providerId="ADAL" clId="{0267574F-5D94-4C3A-8021-80E7A32F1E82}" dt="2026-07-19T11:20:56.225" v="10552" actId="1076"/>
          <ac:spMkLst>
            <pc:docMk/>
            <pc:sldMk cId="1873041717" sldId="275"/>
            <ac:spMk id="19" creationId="{61ACDBF1-C741-495D-49E7-26909403F2DA}"/>
          </ac:spMkLst>
        </pc:spChg>
        <pc:picChg chg="mod">
          <ac:chgData name="William Henry Robinson" userId="766e4245-2af9-469c-a9ff-46594f58f0fd" providerId="ADAL" clId="{0267574F-5D94-4C3A-8021-80E7A32F1E82}" dt="2026-07-19T11:22:12.696" v="10566" actId="1076"/>
          <ac:picMkLst>
            <pc:docMk/>
            <pc:sldMk cId="1873041717" sldId="275"/>
            <ac:picMk id="9" creationId="{C055149E-36D3-470C-FFEA-2194896C04D6}"/>
          </ac:picMkLst>
        </pc:picChg>
      </pc:sldChg>
      <pc:sldChg chg="modSp mod modNotes">
        <pc:chgData name="William Henry Robinson" userId="766e4245-2af9-469c-a9ff-46594f58f0fd" providerId="ADAL" clId="{0267574F-5D94-4C3A-8021-80E7A32F1E82}" dt="2026-07-19T16:39:23.779" v="19046" actId="6549"/>
        <pc:sldMkLst>
          <pc:docMk/>
          <pc:sldMk cId="3347094304" sldId="276"/>
        </pc:sldMkLst>
        <pc:spChg chg="mod">
          <ac:chgData name="William Henry Robinson" userId="766e4245-2af9-469c-a9ff-46594f58f0fd" providerId="ADAL" clId="{0267574F-5D94-4C3A-8021-80E7A32F1E82}" dt="2026-07-19T13:44:28.626" v="18798" actId="1076"/>
          <ac:spMkLst>
            <pc:docMk/>
            <pc:sldMk cId="3347094304" sldId="276"/>
            <ac:spMk id="9" creationId="{51E30F97-73AE-CA9E-466C-067F296310B6}"/>
          </ac:spMkLst>
        </pc:spChg>
        <pc:spChg chg="mod">
          <ac:chgData name="William Henry Robinson" userId="766e4245-2af9-469c-a9ff-46594f58f0fd" providerId="ADAL" clId="{0267574F-5D94-4C3A-8021-80E7A32F1E82}" dt="2026-07-19T13:44:28.626" v="18798" actId="1076"/>
          <ac:spMkLst>
            <pc:docMk/>
            <pc:sldMk cId="3347094304" sldId="276"/>
            <ac:spMk id="10" creationId="{B252453F-A7BC-4E76-CC67-7E803E576259}"/>
          </ac:spMkLst>
        </pc:spChg>
        <pc:spChg chg="mod">
          <ac:chgData name="William Henry Robinson" userId="766e4245-2af9-469c-a9ff-46594f58f0fd" providerId="ADAL" clId="{0267574F-5D94-4C3A-8021-80E7A32F1E82}" dt="2026-07-19T13:44:28.626" v="18798" actId="1076"/>
          <ac:spMkLst>
            <pc:docMk/>
            <pc:sldMk cId="3347094304" sldId="276"/>
            <ac:spMk id="11" creationId="{21A04991-6706-9BD8-79EA-56CDC89D035A}"/>
          </ac:spMkLst>
        </pc:spChg>
        <pc:picChg chg="mod">
          <ac:chgData name="William Henry Robinson" userId="766e4245-2af9-469c-a9ff-46594f58f0fd" providerId="ADAL" clId="{0267574F-5D94-4C3A-8021-80E7A32F1E82}" dt="2026-07-19T13:44:28.626" v="18798" actId="1076"/>
          <ac:picMkLst>
            <pc:docMk/>
            <pc:sldMk cId="3347094304" sldId="276"/>
            <ac:picMk id="15" creationId="{344BC1FB-37BA-C2C6-5DCB-4CC6E3D6A7CB}"/>
          </ac:picMkLst>
        </pc:picChg>
        <pc:picChg chg="mod">
          <ac:chgData name="William Henry Robinson" userId="766e4245-2af9-469c-a9ff-46594f58f0fd" providerId="ADAL" clId="{0267574F-5D94-4C3A-8021-80E7A32F1E82}" dt="2026-07-19T13:44:28.626" v="18798" actId="1076"/>
          <ac:picMkLst>
            <pc:docMk/>
            <pc:sldMk cId="3347094304" sldId="276"/>
            <ac:picMk id="17" creationId="{91498339-14E4-68C3-79A9-F9AF954422CD}"/>
          </ac:picMkLst>
        </pc:picChg>
      </pc:sldChg>
      <pc:sldChg chg="modSp mod modNotes">
        <pc:chgData name="William Henry Robinson" userId="766e4245-2af9-469c-a9ff-46594f58f0fd" providerId="ADAL" clId="{0267574F-5D94-4C3A-8021-80E7A32F1E82}" dt="2026-07-21T12:51:02.415" v="22050" actId="20577"/>
        <pc:sldMkLst>
          <pc:docMk/>
          <pc:sldMk cId="3035205155" sldId="277"/>
        </pc:sldMkLst>
        <pc:spChg chg="mod">
          <ac:chgData name="William Henry Robinson" userId="766e4245-2af9-469c-a9ff-46594f58f0fd" providerId="ADAL" clId="{0267574F-5D94-4C3A-8021-80E7A32F1E82}" dt="2026-07-21T12:51:02.415" v="22050" actId="20577"/>
          <ac:spMkLst>
            <pc:docMk/>
            <pc:sldMk cId="3035205155" sldId="277"/>
            <ac:spMk id="4" creationId="{A08F7FD1-6D11-EBE7-2A4B-510F6C4A8F17}"/>
          </ac:spMkLst>
        </pc:spChg>
      </pc:sldChg>
      <pc:sldChg chg="addSp modSp mod modNotes">
        <pc:chgData name="William Henry Robinson" userId="766e4245-2af9-469c-a9ff-46594f58f0fd" providerId="ADAL" clId="{0267574F-5D94-4C3A-8021-80E7A32F1E82}" dt="2026-07-21T08:32:43.113" v="19516" actId="1076"/>
        <pc:sldMkLst>
          <pc:docMk/>
          <pc:sldMk cId="973665695" sldId="278"/>
        </pc:sldMkLst>
        <pc:spChg chg="add mod">
          <ac:chgData name="William Henry Robinson" userId="766e4245-2af9-469c-a9ff-46594f58f0fd" providerId="ADAL" clId="{0267574F-5D94-4C3A-8021-80E7A32F1E82}" dt="2026-07-21T08:32:43.113" v="19516" actId="1076"/>
          <ac:spMkLst>
            <pc:docMk/>
            <pc:sldMk cId="973665695" sldId="278"/>
            <ac:spMk id="6" creationId="{A714DFAE-5A35-7DA1-22D7-5B0CC9E4C441}"/>
          </ac:spMkLst>
        </pc:spChg>
        <pc:spChg chg="mod">
          <ac:chgData name="William Henry Robinson" userId="766e4245-2af9-469c-a9ff-46594f58f0fd" providerId="ADAL" clId="{0267574F-5D94-4C3A-8021-80E7A32F1E82}" dt="2026-07-21T08:28:24.063" v="19500" actId="1076"/>
          <ac:spMkLst>
            <pc:docMk/>
            <pc:sldMk cId="973665695" sldId="278"/>
            <ac:spMk id="14" creationId="{86D7054C-4DB0-13EB-ABAC-2B8890E2ED3C}"/>
          </ac:spMkLst>
        </pc:spChg>
        <pc:spChg chg="mod">
          <ac:chgData name="William Henry Robinson" userId="766e4245-2af9-469c-a9ff-46594f58f0fd" providerId="ADAL" clId="{0267574F-5D94-4C3A-8021-80E7A32F1E82}" dt="2026-07-21T08:32:36.327" v="19514" actId="1076"/>
          <ac:spMkLst>
            <pc:docMk/>
            <pc:sldMk cId="973665695" sldId="278"/>
            <ac:spMk id="20" creationId="{BBB8DEA1-B681-A7E7-8030-DCD721ADE781}"/>
          </ac:spMkLst>
        </pc:spChg>
        <pc:spChg chg="mod">
          <ac:chgData name="William Henry Robinson" userId="766e4245-2af9-469c-a9ff-46594f58f0fd" providerId="ADAL" clId="{0267574F-5D94-4C3A-8021-80E7A32F1E82}" dt="2026-07-21T08:32:40.399" v="19515" actId="1076"/>
          <ac:spMkLst>
            <pc:docMk/>
            <pc:sldMk cId="973665695" sldId="278"/>
            <ac:spMk id="21" creationId="{F3D2D8C1-125E-30AC-AA42-EEAB38DC1551}"/>
          </ac:spMkLst>
        </pc:spChg>
        <pc:picChg chg="mod">
          <ac:chgData name="William Henry Robinson" userId="766e4245-2af9-469c-a9ff-46594f58f0fd" providerId="ADAL" clId="{0267574F-5D94-4C3A-8021-80E7A32F1E82}" dt="2026-07-21T08:32:36.327" v="19514" actId="1076"/>
          <ac:picMkLst>
            <pc:docMk/>
            <pc:sldMk cId="973665695" sldId="278"/>
            <ac:picMk id="5" creationId="{94B4145A-9E92-0199-4C15-D9A0D63B22B3}"/>
          </ac:picMkLst>
        </pc:picChg>
      </pc:sldChg>
      <pc:sldChg chg="modNotes">
        <pc:chgData name="William Henry Robinson" userId="766e4245-2af9-469c-a9ff-46594f58f0fd" providerId="ADAL" clId="{0267574F-5D94-4C3A-8021-80E7A32F1E82}" dt="2026-07-19T16:39:31.404" v="19048" actId="20577"/>
        <pc:sldMkLst>
          <pc:docMk/>
          <pc:sldMk cId="2351666761" sldId="280"/>
        </pc:sldMkLst>
      </pc:sldChg>
      <pc:sldChg chg="modNotes">
        <pc:chgData name="William Henry Robinson" userId="766e4245-2af9-469c-a9ff-46594f58f0fd" providerId="ADAL" clId="{0267574F-5D94-4C3A-8021-80E7A32F1E82}" dt="2026-07-19T16:39:41.533" v="19077" actId="20577"/>
        <pc:sldMkLst>
          <pc:docMk/>
          <pc:sldMk cId="3370389172" sldId="281"/>
        </pc:sldMkLst>
      </pc:sldChg>
      <pc:sldChg chg="addSp modSp mod modNotes">
        <pc:chgData name="William Henry Robinson" userId="766e4245-2af9-469c-a9ff-46594f58f0fd" providerId="ADAL" clId="{0267574F-5D94-4C3A-8021-80E7A32F1E82}" dt="2026-07-22T11:08:28.893" v="22655" actId="20577"/>
        <pc:sldMkLst>
          <pc:docMk/>
          <pc:sldMk cId="392408495" sldId="283"/>
        </pc:sldMkLst>
        <pc:spChg chg="add mod">
          <ac:chgData name="William Henry Robinson" userId="766e4245-2af9-469c-a9ff-46594f58f0fd" providerId="ADAL" clId="{0267574F-5D94-4C3A-8021-80E7A32F1E82}" dt="2026-07-22T09:34:05.447" v="22560" actId="1076"/>
          <ac:spMkLst>
            <pc:docMk/>
            <pc:sldMk cId="392408495" sldId="283"/>
            <ac:spMk id="3" creationId="{BEDCD7FF-D0AC-FD69-0B78-F830515EF0C3}"/>
          </ac:spMkLst>
        </pc:spChg>
        <pc:spChg chg="mod">
          <ac:chgData name="William Henry Robinson" userId="766e4245-2af9-469c-a9ff-46594f58f0fd" providerId="ADAL" clId="{0267574F-5D94-4C3A-8021-80E7A32F1E82}" dt="2026-07-22T11:08:28.893" v="22655" actId="20577"/>
          <ac:spMkLst>
            <pc:docMk/>
            <pc:sldMk cId="392408495" sldId="283"/>
            <ac:spMk id="4" creationId="{722E40C1-2CDB-F46E-312D-B51105A09D5F}"/>
          </ac:spMkLst>
        </pc:spChg>
        <pc:spChg chg="add mod">
          <ac:chgData name="William Henry Robinson" userId="766e4245-2af9-469c-a9ff-46594f58f0fd" providerId="ADAL" clId="{0267574F-5D94-4C3A-8021-80E7A32F1E82}" dt="2026-07-18T15:44:39.607" v="5086" actId="1076"/>
          <ac:spMkLst>
            <pc:docMk/>
            <pc:sldMk cId="392408495" sldId="283"/>
            <ac:spMk id="8" creationId="{DD598B41-3553-5E0B-8462-C2150B2F2CB6}"/>
          </ac:spMkLst>
        </pc:spChg>
        <pc:picChg chg="mod">
          <ac:chgData name="William Henry Robinson" userId="766e4245-2af9-469c-a9ff-46594f58f0fd" providerId="ADAL" clId="{0267574F-5D94-4C3A-8021-80E7A32F1E82}" dt="2026-07-22T09:33:51.790" v="22556" actId="1076"/>
          <ac:picMkLst>
            <pc:docMk/>
            <pc:sldMk cId="392408495" sldId="283"/>
            <ac:picMk id="10" creationId="{9777087A-E57C-8EFA-C1FF-4C282CDC53F9}"/>
          </ac:picMkLst>
        </pc:picChg>
        <pc:cxnChg chg="add mod">
          <ac:chgData name="William Henry Robinson" userId="766e4245-2af9-469c-a9ff-46594f58f0fd" providerId="ADAL" clId="{0267574F-5D94-4C3A-8021-80E7A32F1E82}" dt="2026-07-22T09:34:15.741" v="22561" actId="14100"/>
          <ac:cxnSpMkLst>
            <pc:docMk/>
            <pc:sldMk cId="392408495" sldId="283"/>
            <ac:cxnSpMk id="6" creationId="{333A6223-E666-5FA2-2990-7370F231F7CE}"/>
          </ac:cxnSpMkLst>
        </pc:cxnChg>
        <pc:cxnChg chg="add mod">
          <ac:chgData name="William Henry Robinson" userId="766e4245-2af9-469c-a9ff-46594f58f0fd" providerId="ADAL" clId="{0267574F-5D94-4C3A-8021-80E7A32F1E82}" dt="2026-07-18T15:44:45.512" v="5088" actId="14100"/>
          <ac:cxnSpMkLst>
            <pc:docMk/>
            <pc:sldMk cId="392408495" sldId="283"/>
            <ac:cxnSpMk id="9" creationId="{04AE8DA8-16A1-F746-182B-3D9ACDC5542C}"/>
          </ac:cxnSpMkLst>
        </pc:cxnChg>
      </pc:sldChg>
      <pc:sldChg chg="addSp modSp mod ord modNotes">
        <pc:chgData name="William Henry Robinson" userId="766e4245-2af9-469c-a9ff-46594f58f0fd" providerId="ADAL" clId="{0267574F-5D94-4C3A-8021-80E7A32F1E82}" dt="2026-07-21T11:20:01.194" v="20790"/>
        <pc:sldMkLst>
          <pc:docMk/>
          <pc:sldMk cId="3434475428" sldId="284"/>
        </pc:sldMkLst>
        <pc:spChg chg="add mod">
          <ac:chgData name="William Henry Robinson" userId="766e4245-2af9-469c-a9ff-46594f58f0fd" providerId="ADAL" clId="{0267574F-5D94-4C3A-8021-80E7A32F1E82}" dt="2026-07-18T15:38:57.295" v="4966" actId="1076"/>
          <ac:spMkLst>
            <pc:docMk/>
            <pc:sldMk cId="3434475428" sldId="284"/>
            <ac:spMk id="3" creationId="{EC2A2E1C-ABFA-DA1A-B6C4-FC776D7CC488}"/>
          </ac:spMkLst>
        </pc:spChg>
        <pc:spChg chg="mod">
          <ac:chgData name="William Henry Robinson" userId="766e4245-2af9-469c-a9ff-46594f58f0fd" providerId="ADAL" clId="{0267574F-5D94-4C3A-8021-80E7A32F1E82}" dt="2026-07-19T10:30:21.335" v="7920" actId="113"/>
          <ac:spMkLst>
            <pc:docMk/>
            <pc:sldMk cId="3434475428" sldId="284"/>
            <ac:spMk id="4" creationId="{1B0962BA-5A58-3E04-1ED5-5A7A027C5437}"/>
          </ac:spMkLst>
        </pc:spChg>
        <pc:spChg chg="mod">
          <ac:chgData name="William Henry Robinson" userId="766e4245-2af9-469c-a9ff-46594f58f0fd" providerId="ADAL" clId="{0267574F-5D94-4C3A-8021-80E7A32F1E82}" dt="2026-07-19T13:34:28.004" v="18758" actId="207"/>
          <ac:spMkLst>
            <pc:docMk/>
            <pc:sldMk cId="3434475428" sldId="284"/>
            <ac:spMk id="7" creationId="{9CBFC89C-DB6D-7E16-49D3-07289E7F4670}"/>
          </ac:spMkLst>
        </pc:spChg>
        <pc:spChg chg="mod">
          <ac:chgData name="William Henry Robinson" userId="766e4245-2af9-469c-a9ff-46594f58f0fd" providerId="ADAL" clId="{0267574F-5D94-4C3A-8021-80E7A32F1E82}" dt="2026-07-19T13:34:56.063" v="18761" actId="207"/>
          <ac:spMkLst>
            <pc:docMk/>
            <pc:sldMk cId="3434475428" sldId="284"/>
            <ac:spMk id="11" creationId="{6F1FAE5A-78AA-6DA5-4C14-CE80F09D71B0}"/>
          </ac:spMkLst>
        </pc:spChg>
        <pc:spChg chg="add mod">
          <ac:chgData name="William Henry Robinson" userId="766e4245-2af9-469c-a9ff-46594f58f0fd" providerId="ADAL" clId="{0267574F-5D94-4C3A-8021-80E7A32F1E82}" dt="2026-07-19T13:35:55.918" v="18765" actId="1076"/>
          <ac:spMkLst>
            <pc:docMk/>
            <pc:sldMk cId="3434475428" sldId="284"/>
            <ac:spMk id="31" creationId="{97BE12E8-587A-ADE4-9C29-A6810A14DC56}"/>
          </ac:spMkLst>
        </pc:spChg>
        <pc:spChg chg="add mod">
          <ac:chgData name="William Henry Robinson" userId="766e4245-2af9-469c-a9ff-46594f58f0fd" providerId="ADAL" clId="{0267574F-5D94-4C3A-8021-80E7A32F1E82}" dt="2026-07-19T13:36:12.494" v="18767" actId="113"/>
          <ac:spMkLst>
            <pc:docMk/>
            <pc:sldMk cId="3434475428" sldId="284"/>
            <ac:spMk id="39" creationId="{9FE73D28-800F-E53B-977A-9ADB469947BF}"/>
          </ac:spMkLst>
        </pc:spChg>
        <pc:spChg chg="add mod">
          <ac:chgData name="William Henry Robinson" userId="766e4245-2af9-469c-a9ff-46594f58f0fd" providerId="ADAL" clId="{0267574F-5D94-4C3A-8021-80E7A32F1E82}" dt="2026-07-19T13:36:19.120" v="18770" actId="1076"/>
          <ac:spMkLst>
            <pc:docMk/>
            <pc:sldMk cId="3434475428" sldId="284"/>
            <ac:spMk id="41" creationId="{AF93FA8F-E801-6178-4121-8BDDE8DD08F3}"/>
          </ac:spMkLst>
        </pc:spChg>
        <pc:spChg chg="mod">
          <ac:chgData name="William Henry Robinson" userId="766e4245-2af9-469c-a9ff-46594f58f0fd" providerId="ADAL" clId="{0267574F-5D94-4C3A-8021-80E7A32F1E82}" dt="2026-07-19T13:41:29.982" v="18771" actId="1076"/>
          <ac:spMkLst>
            <pc:docMk/>
            <pc:sldMk cId="3434475428" sldId="284"/>
            <ac:spMk id="52" creationId="{B2A5D133-CF59-6286-ECA9-2C31E8DC8DE6}"/>
          </ac:spMkLst>
        </pc:spChg>
        <pc:spChg chg="mod">
          <ac:chgData name="William Henry Robinson" userId="766e4245-2af9-469c-a9ff-46594f58f0fd" providerId="ADAL" clId="{0267574F-5D94-4C3A-8021-80E7A32F1E82}" dt="2026-07-19T13:34:56.508" v="18762" actId="207"/>
          <ac:spMkLst>
            <pc:docMk/>
            <pc:sldMk cId="3434475428" sldId="284"/>
            <ac:spMk id="79" creationId="{2EE958BB-975C-54DD-D65F-C3E53029FEAD}"/>
          </ac:spMkLst>
        </pc:spChg>
        <pc:picChg chg="mod">
          <ac:chgData name="William Henry Robinson" userId="766e4245-2af9-469c-a9ff-46594f58f0fd" providerId="ADAL" clId="{0267574F-5D94-4C3A-8021-80E7A32F1E82}" dt="2026-07-18T15:38:57.295" v="4966" actId="1076"/>
          <ac:picMkLst>
            <pc:docMk/>
            <pc:sldMk cId="3434475428" sldId="284"/>
            <ac:picMk id="6" creationId="{CF527D21-B62B-0A53-069A-CC15AD962C98}"/>
          </ac:picMkLst>
        </pc:picChg>
        <pc:picChg chg="mod">
          <ac:chgData name="William Henry Robinson" userId="766e4245-2af9-469c-a9ff-46594f58f0fd" providerId="ADAL" clId="{0267574F-5D94-4C3A-8021-80E7A32F1E82}" dt="2026-07-18T15:38:57.295" v="4966" actId="1076"/>
          <ac:picMkLst>
            <pc:docMk/>
            <pc:sldMk cId="3434475428" sldId="284"/>
            <ac:picMk id="9" creationId="{863AEDD9-3041-20F2-155E-9B4CFB651547}"/>
          </ac:picMkLst>
        </pc:picChg>
        <pc:cxnChg chg="add mod">
          <ac:chgData name="William Henry Robinson" userId="766e4245-2af9-469c-a9ff-46594f58f0fd" providerId="ADAL" clId="{0267574F-5D94-4C3A-8021-80E7A32F1E82}" dt="2026-07-18T15:38:57.295" v="4966" actId="1076"/>
          <ac:cxnSpMkLst>
            <pc:docMk/>
            <pc:sldMk cId="3434475428" sldId="284"/>
            <ac:cxnSpMk id="5" creationId="{9C9D42AB-5CE4-1A23-EC13-B20FA646EA19}"/>
          </ac:cxnSpMkLst>
        </pc:cxnChg>
        <pc:cxnChg chg="mod">
          <ac:chgData name="William Henry Robinson" userId="766e4245-2af9-469c-a9ff-46594f58f0fd" providerId="ADAL" clId="{0267574F-5D94-4C3A-8021-80E7A32F1E82}" dt="2026-07-18T16:48:31.354" v="5109" actId="14100"/>
          <ac:cxnSpMkLst>
            <pc:docMk/>
            <pc:sldMk cId="3434475428" sldId="284"/>
            <ac:cxnSpMk id="17" creationId="{63A586B1-B426-53FD-3E2E-CB3741B16012}"/>
          </ac:cxnSpMkLst>
        </pc:cxnChg>
        <pc:cxnChg chg="mod">
          <ac:chgData name="William Henry Robinson" userId="766e4245-2af9-469c-a9ff-46594f58f0fd" providerId="ADAL" clId="{0267574F-5D94-4C3A-8021-80E7A32F1E82}" dt="2026-07-18T15:39:08.850" v="4968" actId="14100"/>
          <ac:cxnSpMkLst>
            <pc:docMk/>
            <pc:sldMk cId="3434475428" sldId="284"/>
            <ac:cxnSpMk id="23" creationId="{E430ECDB-A548-927E-53DC-B49AE358030A}"/>
          </ac:cxnSpMkLst>
        </pc:cxnChg>
        <pc:cxnChg chg="add mod">
          <ac:chgData name="William Henry Robinson" userId="766e4245-2af9-469c-a9ff-46594f58f0fd" providerId="ADAL" clId="{0267574F-5D94-4C3A-8021-80E7A32F1E82}" dt="2026-07-19T13:36:01.425" v="18766" actId="14100"/>
          <ac:cxnSpMkLst>
            <pc:docMk/>
            <pc:sldMk cId="3434475428" sldId="284"/>
            <ac:cxnSpMk id="32" creationId="{D4366C2E-B47F-BD83-C0E3-4959AED2F3B0}"/>
          </ac:cxnSpMkLst>
        </pc:cxnChg>
        <pc:cxnChg chg="mod">
          <ac:chgData name="William Henry Robinson" userId="766e4245-2af9-469c-a9ff-46594f58f0fd" providerId="ADAL" clId="{0267574F-5D94-4C3A-8021-80E7A32F1E82}" dt="2026-07-19T13:34:11.348" v="18757" actId="14100"/>
          <ac:cxnSpMkLst>
            <pc:docMk/>
            <pc:sldMk cId="3434475428" sldId="284"/>
            <ac:cxnSpMk id="80" creationId="{5B7198D0-7136-A148-A8FB-85E8968BD11A}"/>
          </ac:cxnSpMkLst>
        </pc:cxnChg>
      </pc:sldChg>
      <pc:sldChg chg="modSp mod modNotes">
        <pc:chgData name="William Henry Robinson" userId="766e4245-2af9-469c-a9ff-46594f58f0fd" providerId="ADAL" clId="{0267574F-5D94-4C3A-8021-80E7A32F1E82}" dt="2026-07-22T09:30:38.163" v="22554" actId="20577"/>
        <pc:sldMkLst>
          <pc:docMk/>
          <pc:sldMk cId="1631035131" sldId="285"/>
        </pc:sldMkLst>
        <pc:spChg chg="mod">
          <ac:chgData name="William Henry Robinson" userId="766e4245-2af9-469c-a9ff-46594f58f0fd" providerId="ADAL" clId="{0267574F-5D94-4C3A-8021-80E7A32F1E82}" dt="2026-07-22T09:30:38.163" v="22554" actId="20577"/>
          <ac:spMkLst>
            <pc:docMk/>
            <pc:sldMk cId="1631035131" sldId="285"/>
            <ac:spMk id="4" creationId="{C88B2C63-3439-0E55-18EC-AF6C49733EA9}"/>
          </ac:spMkLst>
        </pc:spChg>
        <pc:spChg chg="mod">
          <ac:chgData name="William Henry Robinson" userId="766e4245-2af9-469c-a9ff-46594f58f0fd" providerId="ADAL" clId="{0267574F-5D94-4C3A-8021-80E7A32F1E82}" dt="2026-07-19T13:45:44.477" v="18808" actId="1076"/>
          <ac:spMkLst>
            <pc:docMk/>
            <pc:sldMk cId="1631035131" sldId="285"/>
            <ac:spMk id="5" creationId="{75C0C444-92A1-B099-63EC-EB18722E2C29}"/>
          </ac:spMkLst>
        </pc:spChg>
        <pc:spChg chg="mod">
          <ac:chgData name="William Henry Robinson" userId="766e4245-2af9-469c-a9ff-46594f58f0fd" providerId="ADAL" clId="{0267574F-5D94-4C3A-8021-80E7A32F1E82}" dt="2026-07-19T13:45:59.876" v="18811" actId="1076"/>
          <ac:spMkLst>
            <pc:docMk/>
            <pc:sldMk cId="1631035131" sldId="285"/>
            <ac:spMk id="9" creationId="{0AB6EBC5-E54E-4478-08F4-85919C9FFB88}"/>
          </ac:spMkLst>
        </pc:spChg>
        <pc:spChg chg="mod">
          <ac:chgData name="William Henry Robinson" userId="766e4245-2af9-469c-a9ff-46594f58f0fd" providerId="ADAL" clId="{0267574F-5D94-4C3A-8021-80E7A32F1E82}" dt="2026-07-19T13:45:59.876" v="18811" actId="1076"/>
          <ac:spMkLst>
            <pc:docMk/>
            <pc:sldMk cId="1631035131" sldId="285"/>
            <ac:spMk id="11" creationId="{C7CE3079-02F8-C458-66C7-FA1DA1BBA260}"/>
          </ac:spMkLst>
        </pc:spChg>
      </pc:sldChg>
      <pc:sldChg chg="modSp mod modNotes">
        <pc:chgData name="William Henry Robinson" userId="766e4245-2af9-469c-a9ff-46594f58f0fd" providerId="ADAL" clId="{0267574F-5D94-4C3A-8021-80E7A32F1E82}" dt="2026-07-21T12:16:31.863" v="21932" actId="1076"/>
        <pc:sldMkLst>
          <pc:docMk/>
          <pc:sldMk cId="4059513369" sldId="286"/>
        </pc:sldMkLst>
        <pc:spChg chg="mod">
          <ac:chgData name="William Henry Robinson" userId="766e4245-2af9-469c-a9ff-46594f58f0fd" providerId="ADAL" clId="{0267574F-5D94-4C3A-8021-80E7A32F1E82}" dt="2026-07-19T15:32:23.209" v="18852" actId="20577"/>
          <ac:spMkLst>
            <pc:docMk/>
            <pc:sldMk cId="4059513369" sldId="286"/>
            <ac:spMk id="4" creationId="{343F73C2-46AF-2D7E-A673-1A6EA2E2BB64}"/>
          </ac:spMkLst>
        </pc:spChg>
        <pc:spChg chg="mod">
          <ac:chgData name="William Henry Robinson" userId="766e4245-2af9-469c-a9ff-46594f58f0fd" providerId="ADAL" clId="{0267574F-5D94-4C3A-8021-80E7A32F1E82}" dt="2026-07-21T12:16:31.863" v="21932" actId="1076"/>
          <ac:spMkLst>
            <pc:docMk/>
            <pc:sldMk cId="4059513369" sldId="286"/>
            <ac:spMk id="5" creationId="{CBB329E7-1372-0442-4A03-F9EB2FDD07FD}"/>
          </ac:spMkLst>
        </pc:spChg>
        <pc:spChg chg="mod">
          <ac:chgData name="William Henry Robinson" userId="766e4245-2af9-469c-a9ff-46594f58f0fd" providerId="ADAL" clId="{0267574F-5D94-4C3A-8021-80E7A32F1E82}" dt="2026-07-18T15:30:53.407" v="4699" actId="1076"/>
          <ac:spMkLst>
            <pc:docMk/>
            <pc:sldMk cId="4059513369" sldId="286"/>
            <ac:spMk id="34" creationId="{FEC1BC61-3314-236C-0841-C2D05B6EA815}"/>
          </ac:spMkLst>
        </pc:spChg>
        <pc:picChg chg="mod">
          <ac:chgData name="William Henry Robinson" userId="766e4245-2af9-469c-a9ff-46594f58f0fd" providerId="ADAL" clId="{0267574F-5D94-4C3A-8021-80E7A32F1E82}" dt="2026-07-18T15:31:10.105" v="4701" actId="1076"/>
          <ac:picMkLst>
            <pc:docMk/>
            <pc:sldMk cId="4059513369" sldId="286"/>
            <ac:picMk id="27" creationId="{5685C3AE-7DF8-E218-9A18-7BFDC8892672}"/>
          </ac:picMkLst>
        </pc:picChg>
        <pc:picChg chg="mod">
          <ac:chgData name="William Henry Robinson" userId="766e4245-2af9-469c-a9ff-46594f58f0fd" providerId="ADAL" clId="{0267574F-5D94-4C3A-8021-80E7A32F1E82}" dt="2026-07-18T15:31:20.380" v="4705" actId="1076"/>
          <ac:picMkLst>
            <pc:docMk/>
            <pc:sldMk cId="4059513369" sldId="286"/>
            <ac:picMk id="29" creationId="{38764736-C727-6FA4-5AA4-958EC4D744CB}"/>
          </ac:picMkLst>
        </pc:picChg>
      </pc:sldChg>
      <pc:sldChg chg="modSp mod modNotes">
        <pc:chgData name="William Henry Robinson" userId="766e4245-2af9-469c-a9ff-46594f58f0fd" providerId="ADAL" clId="{0267574F-5D94-4C3A-8021-80E7A32F1E82}" dt="2026-07-21T08:16:25.740" v="19343" actId="1076"/>
        <pc:sldMkLst>
          <pc:docMk/>
          <pc:sldMk cId="3283928524" sldId="287"/>
        </pc:sldMkLst>
        <pc:spChg chg="mod">
          <ac:chgData name="William Henry Robinson" userId="766e4245-2af9-469c-a9ff-46594f58f0fd" providerId="ADAL" clId="{0267574F-5D94-4C3A-8021-80E7A32F1E82}" dt="2026-07-21T08:16:09.574" v="19340" actId="1076"/>
          <ac:spMkLst>
            <pc:docMk/>
            <pc:sldMk cId="3283928524" sldId="287"/>
            <ac:spMk id="2" creationId="{CCE0F2E6-8845-C0D4-6A91-C27EC03DCE1C}"/>
          </ac:spMkLst>
        </pc:spChg>
        <pc:spChg chg="mod">
          <ac:chgData name="William Henry Robinson" userId="766e4245-2af9-469c-a9ff-46594f58f0fd" providerId="ADAL" clId="{0267574F-5D94-4C3A-8021-80E7A32F1E82}" dt="2026-07-21T08:16:09.574" v="19340" actId="1076"/>
          <ac:spMkLst>
            <pc:docMk/>
            <pc:sldMk cId="3283928524" sldId="287"/>
            <ac:spMk id="6" creationId="{DB12A015-AC13-5FA3-C171-67B4FB4E9FC6}"/>
          </ac:spMkLst>
        </pc:spChg>
        <pc:spChg chg="mod">
          <ac:chgData name="William Henry Robinson" userId="766e4245-2af9-469c-a9ff-46594f58f0fd" providerId="ADAL" clId="{0267574F-5D94-4C3A-8021-80E7A32F1E82}" dt="2026-07-21T08:16:25.740" v="19343" actId="1076"/>
          <ac:spMkLst>
            <pc:docMk/>
            <pc:sldMk cId="3283928524" sldId="287"/>
            <ac:spMk id="7" creationId="{99DC796E-7C97-AD5C-CED4-52C1D10194A0}"/>
          </ac:spMkLst>
        </pc:spChg>
        <pc:spChg chg="mod">
          <ac:chgData name="William Henry Robinson" userId="766e4245-2af9-469c-a9ff-46594f58f0fd" providerId="ADAL" clId="{0267574F-5D94-4C3A-8021-80E7A32F1E82}" dt="2026-07-21T08:16:17.366" v="19342" actId="1076"/>
          <ac:spMkLst>
            <pc:docMk/>
            <pc:sldMk cId="3283928524" sldId="287"/>
            <ac:spMk id="15" creationId="{1F2C65EA-04F9-0D60-E19B-B981E068AC0D}"/>
          </ac:spMkLst>
        </pc:spChg>
        <pc:picChg chg="mod">
          <ac:chgData name="William Henry Robinson" userId="766e4245-2af9-469c-a9ff-46594f58f0fd" providerId="ADAL" clId="{0267574F-5D94-4C3A-8021-80E7A32F1E82}" dt="2026-07-21T08:16:13.417" v="19341" actId="14100"/>
          <ac:picMkLst>
            <pc:docMk/>
            <pc:sldMk cId="3283928524" sldId="287"/>
            <ac:picMk id="17" creationId="{6B54E839-C2A0-3010-C997-FC23E26351A6}"/>
          </ac:picMkLst>
        </pc:picChg>
      </pc:sldChg>
      <pc:sldChg chg="addSp delSp modSp mod modNotes">
        <pc:chgData name="William Henry Robinson" userId="766e4245-2af9-469c-a9ff-46594f58f0fd" providerId="ADAL" clId="{0267574F-5D94-4C3A-8021-80E7A32F1E82}" dt="2026-07-21T11:17:51.095" v="20618" actId="20577"/>
        <pc:sldMkLst>
          <pc:docMk/>
          <pc:sldMk cId="144313451" sldId="288"/>
        </pc:sldMkLst>
        <pc:spChg chg="mod">
          <ac:chgData name="William Henry Robinson" userId="766e4245-2af9-469c-a9ff-46594f58f0fd" providerId="ADAL" clId="{0267574F-5D94-4C3A-8021-80E7A32F1E82}" dt="2026-07-18T13:30:49.981" v="1854" actId="1076"/>
          <ac:spMkLst>
            <pc:docMk/>
            <pc:sldMk cId="144313451" sldId="288"/>
            <ac:spMk id="2" creationId="{8B9F310E-0A38-2909-2E6C-C032E3BD4CA3}"/>
          </ac:spMkLst>
        </pc:spChg>
        <pc:spChg chg="mod">
          <ac:chgData name="William Henry Robinson" userId="766e4245-2af9-469c-a9ff-46594f58f0fd" providerId="ADAL" clId="{0267574F-5D94-4C3A-8021-80E7A32F1E82}" dt="2026-07-20T14:32:26.592" v="19147" actId="27636"/>
          <ac:spMkLst>
            <pc:docMk/>
            <pc:sldMk cId="144313451" sldId="288"/>
            <ac:spMk id="4" creationId="{B66B671E-89B8-9000-0B26-3AD409CE1AFA}"/>
          </ac:spMkLst>
        </pc:spChg>
        <pc:spChg chg="mod">
          <ac:chgData name="William Henry Robinson" userId="766e4245-2af9-469c-a9ff-46594f58f0fd" providerId="ADAL" clId="{0267574F-5D94-4C3A-8021-80E7A32F1E82}" dt="2026-07-21T11:17:51.095" v="20618" actId="20577"/>
          <ac:spMkLst>
            <pc:docMk/>
            <pc:sldMk cId="144313451" sldId="288"/>
            <ac:spMk id="30" creationId="{F8E31FDC-4CB5-736B-AAC7-9B58801219EF}"/>
          </ac:spMkLst>
        </pc:spChg>
        <pc:spChg chg="add mod">
          <ac:chgData name="William Henry Robinson" userId="766e4245-2af9-469c-a9ff-46594f58f0fd" providerId="ADAL" clId="{0267574F-5D94-4C3A-8021-80E7A32F1E82}" dt="2026-07-18T13:43:27.534" v="2815" actId="1076"/>
          <ac:spMkLst>
            <pc:docMk/>
            <pc:sldMk cId="144313451" sldId="288"/>
            <ac:spMk id="49" creationId="{F6B07609-63B8-C428-A3F6-19BED0A10976}"/>
          </ac:spMkLst>
        </pc:spChg>
        <pc:spChg chg="mod">
          <ac:chgData name="William Henry Robinson" userId="766e4245-2af9-469c-a9ff-46594f58f0fd" providerId="ADAL" clId="{0267574F-5D94-4C3A-8021-80E7A32F1E82}" dt="2026-07-18T13:43:17.551" v="2812"/>
          <ac:spMkLst>
            <pc:docMk/>
            <pc:sldMk cId="144313451" sldId="288"/>
            <ac:spMk id="54" creationId="{88BE3D6F-32EF-E834-6674-84AE829B1330}"/>
          </ac:spMkLst>
        </pc:spChg>
        <pc:spChg chg="add mod">
          <ac:chgData name="William Henry Robinson" userId="766e4245-2af9-469c-a9ff-46594f58f0fd" providerId="ADAL" clId="{0267574F-5D94-4C3A-8021-80E7A32F1E82}" dt="2026-07-18T13:43:32.131" v="2817" actId="1076"/>
          <ac:spMkLst>
            <pc:docMk/>
            <pc:sldMk cId="144313451" sldId="288"/>
            <ac:spMk id="55" creationId="{F751EABB-7ECF-C21E-614D-BB945AEDA6FD}"/>
          </ac:spMkLst>
        </pc:spChg>
        <pc:grpChg chg="add mod">
          <ac:chgData name="William Henry Robinson" userId="766e4245-2af9-469c-a9ff-46594f58f0fd" providerId="ADAL" clId="{0267574F-5D94-4C3A-8021-80E7A32F1E82}" dt="2026-07-18T13:43:21.741" v="2813" actId="14100"/>
          <ac:grpSpMkLst>
            <pc:docMk/>
            <pc:sldMk cId="144313451" sldId="288"/>
            <ac:grpSpMk id="46" creationId="{B3F6C3E5-BFEC-0C6E-767A-405D43EF0B58}"/>
          </ac:grpSpMkLst>
        </pc:grpChg>
        <pc:grpChg chg="add mod">
          <ac:chgData name="William Henry Robinson" userId="766e4245-2af9-469c-a9ff-46594f58f0fd" providerId="ADAL" clId="{0267574F-5D94-4C3A-8021-80E7A32F1E82}" dt="2026-07-18T13:43:21.741" v="2813" actId="14100"/>
          <ac:grpSpMkLst>
            <pc:docMk/>
            <pc:sldMk cId="144313451" sldId="288"/>
            <ac:grpSpMk id="50" creationId="{FEEB44B8-4F81-D8F5-03A2-66073EC54B62}"/>
          </ac:grpSpMkLst>
        </pc:grpChg>
        <pc:grpChg chg="mod">
          <ac:chgData name="William Henry Robinson" userId="766e4245-2af9-469c-a9ff-46594f58f0fd" providerId="ADAL" clId="{0267574F-5D94-4C3A-8021-80E7A32F1E82}" dt="2026-07-18T13:43:17.551" v="2812"/>
          <ac:grpSpMkLst>
            <pc:docMk/>
            <pc:sldMk cId="144313451" sldId="288"/>
            <ac:grpSpMk id="51" creationId="{97361EF3-A5BC-F1AD-D101-FB738036E151}"/>
          </ac:grpSpMkLst>
        </pc:grpChg>
        <pc:picChg chg="mod">
          <ac:chgData name="William Henry Robinson" userId="766e4245-2af9-469c-a9ff-46594f58f0fd" providerId="ADAL" clId="{0267574F-5D94-4C3A-8021-80E7A32F1E82}" dt="2026-07-18T13:43:17.551" v="2812"/>
          <ac:picMkLst>
            <pc:docMk/>
            <pc:sldMk cId="144313451" sldId="288"/>
            <ac:picMk id="47" creationId="{1248A8E5-DF1F-D820-82C5-B1A96C028539}"/>
          </ac:picMkLst>
        </pc:picChg>
        <pc:picChg chg="mod">
          <ac:chgData name="William Henry Robinson" userId="766e4245-2af9-469c-a9ff-46594f58f0fd" providerId="ADAL" clId="{0267574F-5D94-4C3A-8021-80E7A32F1E82}" dt="2026-07-18T13:43:17.551" v="2812"/>
          <ac:picMkLst>
            <pc:docMk/>
            <pc:sldMk cId="144313451" sldId="288"/>
            <ac:picMk id="48" creationId="{F4C24673-3F4B-0001-4A3F-C371F956A9F4}"/>
          </ac:picMkLst>
        </pc:picChg>
        <pc:picChg chg="mod">
          <ac:chgData name="William Henry Robinson" userId="766e4245-2af9-469c-a9ff-46594f58f0fd" providerId="ADAL" clId="{0267574F-5D94-4C3A-8021-80E7A32F1E82}" dt="2026-07-18T13:43:17.551" v="2812"/>
          <ac:picMkLst>
            <pc:docMk/>
            <pc:sldMk cId="144313451" sldId="288"/>
            <ac:picMk id="52" creationId="{3F0E3B57-0C13-6A38-D572-BD0ED3FDF9D6}"/>
          </ac:picMkLst>
        </pc:picChg>
        <pc:picChg chg="mod">
          <ac:chgData name="William Henry Robinson" userId="766e4245-2af9-469c-a9ff-46594f58f0fd" providerId="ADAL" clId="{0267574F-5D94-4C3A-8021-80E7A32F1E82}" dt="2026-07-18T13:43:17.551" v="2812"/>
          <ac:picMkLst>
            <pc:docMk/>
            <pc:sldMk cId="144313451" sldId="288"/>
            <ac:picMk id="53" creationId="{EF64C993-E6F5-F8B9-B8D1-A15BF1A252FC}"/>
          </ac:picMkLst>
        </pc:picChg>
      </pc:sldChg>
      <pc:sldChg chg="modSp mod modNotes">
        <pc:chgData name="William Henry Robinson" userId="766e4245-2af9-469c-a9ff-46594f58f0fd" providerId="ADAL" clId="{0267574F-5D94-4C3A-8021-80E7A32F1E82}" dt="2026-07-21T08:25:11.499" v="19418" actId="20577"/>
        <pc:sldMkLst>
          <pc:docMk/>
          <pc:sldMk cId="1841355537" sldId="289"/>
        </pc:sldMkLst>
        <pc:spChg chg="mod">
          <ac:chgData name="William Henry Robinson" userId="766e4245-2af9-469c-a9ff-46594f58f0fd" providerId="ADAL" clId="{0267574F-5D94-4C3A-8021-80E7A32F1E82}" dt="2026-07-21T08:25:11.499" v="19418" actId="20577"/>
          <ac:spMkLst>
            <pc:docMk/>
            <pc:sldMk cId="1841355537" sldId="289"/>
            <ac:spMk id="4" creationId="{C23F138C-9E18-C047-BD26-3FF53018655D}"/>
          </ac:spMkLst>
        </pc:spChg>
      </pc:sldChg>
      <pc:sldChg chg="addSp delSp modSp mod modNotes">
        <pc:chgData name="William Henry Robinson" userId="766e4245-2af9-469c-a9ff-46594f58f0fd" providerId="ADAL" clId="{0267574F-5D94-4C3A-8021-80E7A32F1E82}" dt="2026-07-22T10:32:17.273" v="22569" actId="20577"/>
        <pc:sldMkLst>
          <pc:docMk/>
          <pc:sldMk cId="1802067291" sldId="293"/>
        </pc:sldMkLst>
        <pc:spChg chg="mod">
          <ac:chgData name="William Henry Robinson" userId="766e4245-2af9-469c-a9ff-46594f58f0fd" providerId="ADAL" clId="{0267574F-5D94-4C3A-8021-80E7A32F1E82}" dt="2026-07-21T09:52:10.893" v="20154" actId="1076"/>
          <ac:spMkLst>
            <pc:docMk/>
            <pc:sldMk cId="1802067291" sldId="293"/>
            <ac:spMk id="5" creationId="{6ADD3AA4-28FD-FED6-063C-45A681A8F176}"/>
          </ac:spMkLst>
        </pc:spChg>
        <pc:spChg chg="mod">
          <ac:chgData name="William Henry Robinson" userId="766e4245-2af9-469c-a9ff-46594f58f0fd" providerId="ADAL" clId="{0267574F-5D94-4C3A-8021-80E7A32F1E82}" dt="2026-07-22T10:32:17.273" v="22569" actId="20577"/>
          <ac:spMkLst>
            <pc:docMk/>
            <pc:sldMk cId="1802067291" sldId="293"/>
            <ac:spMk id="9" creationId="{87A02B70-5006-3C14-B3AD-2219BCC39F0C}"/>
          </ac:spMkLst>
        </pc:spChg>
        <pc:spChg chg="mod">
          <ac:chgData name="William Henry Robinson" userId="766e4245-2af9-469c-a9ff-46594f58f0fd" providerId="ADAL" clId="{0267574F-5D94-4C3A-8021-80E7A32F1E82}" dt="2026-07-17T15:33:54.674" v="887" actId="1076"/>
          <ac:spMkLst>
            <pc:docMk/>
            <pc:sldMk cId="1802067291" sldId="293"/>
            <ac:spMk id="10" creationId="{65F99394-7F14-2CFC-6E8A-4C6007D893EC}"/>
          </ac:spMkLst>
        </pc:spChg>
        <pc:spChg chg="mod">
          <ac:chgData name="William Henry Robinson" userId="766e4245-2af9-469c-a9ff-46594f58f0fd" providerId="ADAL" clId="{0267574F-5D94-4C3A-8021-80E7A32F1E82}" dt="2026-07-21T09:47:09.219" v="20127" actId="14100"/>
          <ac:spMkLst>
            <pc:docMk/>
            <pc:sldMk cId="1802067291" sldId="293"/>
            <ac:spMk id="32" creationId="{05D4DB80-BC62-1610-C27E-3E146157F95C}"/>
          </ac:spMkLst>
        </pc:spChg>
        <pc:spChg chg="mod">
          <ac:chgData name="William Henry Robinson" userId="766e4245-2af9-469c-a9ff-46594f58f0fd" providerId="ADAL" clId="{0267574F-5D94-4C3A-8021-80E7A32F1E82}" dt="2026-07-19T16:16:09.118" v="18984" actId="1076"/>
          <ac:spMkLst>
            <pc:docMk/>
            <pc:sldMk cId="1802067291" sldId="293"/>
            <ac:spMk id="76" creationId="{6F6D1E11-066C-B383-5167-ED931B3BCE10}"/>
          </ac:spMkLst>
        </pc:spChg>
        <pc:graphicFrameChg chg="mod modGraphic">
          <ac:chgData name="William Henry Robinson" userId="766e4245-2af9-469c-a9ff-46594f58f0fd" providerId="ADAL" clId="{0267574F-5D94-4C3A-8021-80E7A32F1E82}" dt="2026-07-21T09:58:41.343" v="20157" actId="1076"/>
          <ac:graphicFrameMkLst>
            <pc:docMk/>
            <pc:sldMk cId="1802067291" sldId="293"/>
            <ac:graphicFrameMk id="51" creationId="{F61F2DC2-6404-4158-54C8-4D111DE676E0}"/>
          </ac:graphicFrameMkLst>
        </pc:graphicFrameChg>
        <pc:picChg chg="add mod ord modCrop">
          <ac:chgData name="William Henry Robinson" userId="766e4245-2af9-469c-a9ff-46594f58f0fd" providerId="ADAL" clId="{0267574F-5D94-4C3A-8021-80E7A32F1E82}" dt="2026-07-21T09:16:28.003" v="19793" actId="1076"/>
          <ac:picMkLst>
            <pc:docMk/>
            <pc:sldMk cId="1802067291" sldId="293"/>
            <ac:picMk id="3" creationId="{4B91AFB6-DB12-D4ED-5CD2-9E600117CDD7}"/>
          </ac:picMkLst>
        </pc:picChg>
        <pc:picChg chg="add mod ord modCrop">
          <ac:chgData name="William Henry Robinson" userId="766e4245-2af9-469c-a9ff-46594f58f0fd" providerId="ADAL" clId="{0267574F-5D94-4C3A-8021-80E7A32F1E82}" dt="2026-07-21T09:52:04.570" v="20153" actId="1076"/>
          <ac:picMkLst>
            <pc:docMk/>
            <pc:sldMk cId="1802067291" sldId="293"/>
            <ac:picMk id="78" creationId="{CC36417B-D0FB-4934-E5FF-EC003D0829D5}"/>
          </ac:picMkLst>
        </pc:picChg>
        <pc:cxnChg chg="add del mod">
          <ac:chgData name="William Henry Robinson" userId="766e4245-2af9-469c-a9ff-46594f58f0fd" providerId="ADAL" clId="{0267574F-5D94-4C3A-8021-80E7A32F1E82}" dt="2026-07-21T09:15:03.272" v="19776" actId="478"/>
          <ac:cxnSpMkLst>
            <pc:docMk/>
            <pc:sldMk cId="1802067291" sldId="293"/>
            <ac:cxnSpMk id="84" creationId="{0188DA34-8964-C16A-1071-EAF29CD51DE1}"/>
          </ac:cxnSpMkLst>
        </pc:cxnChg>
        <pc:cxnChg chg="add del mod">
          <ac:chgData name="William Henry Robinson" userId="766e4245-2af9-469c-a9ff-46594f58f0fd" providerId="ADAL" clId="{0267574F-5D94-4C3A-8021-80E7A32F1E82}" dt="2026-07-21T09:15:09.240" v="19778" actId="478"/>
          <ac:cxnSpMkLst>
            <pc:docMk/>
            <pc:sldMk cId="1802067291" sldId="293"/>
            <ac:cxnSpMk id="85" creationId="{0114F793-ABA9-66AC-08D9-2F27D37D6459}"/>
          </ac:cxnSpMkLst>
        </pc:cxnChg>
        <pc:cxnChg chg="add del mod">
          <ac:chgData name="William Henry Robinson" userId="766e4245-2af9-469c-a9ff-46594f58f0fd" providerId="ADAL" clId="{0267574F-5D94-4C3A-8021-80E7A32F1E82}" dt="2026-07-21T09:15:06.412" v="19777" actId="478"/>
          <ac:cxnSpMkLst>
            <pc:docMk/>
            <pc:sldMk cId="1802067291" sldId="293"/>
            <ac:cxnSpMk id="87" creationId="{982F6FB0-BCB4-FE76-B4BB-4345C52D468B}"/>
          </ac:cxnSpMkLst>
        </pc:cxnChg>
      </pc:sldChg>
      <pc:sldChg chg="modSp mod">
        <pc:chgData name="William Henry Robinson" userId="766e4245-2af9-469c-a9ff-46594f58f0fd" providerId="ADAL" clId="{0267574F-5D94-4C3A-8021-80E7A32F1E82}" dt="2026-07-21T12:34:29.726" v="22030" actId="20577"/>
        <pc:sldMkLst>
          <pc:docMk/>
          <pc:sldMk cId="148560014" sldId="295"/>
        </pc:sldMkLst>
        <pc:graphicFrameChg chg="modGraphic">
          <ac:chgData name="William Henry Robinson" userId="766e4245-2af9-469c-a9ff-46594f58f0fd" providerId="ADAL" clId="{0267574F-5D94-4C3A-8021-80E7A32F1E82}" dt="2026-07-21T12:34:29.726" v="22030" actId="20577"/>
          <ac:graphicFrameMkLst>
            <pc:docMk/>
            <pc:sldMk cId="148560014" sldId="295"/>
            <ac:graphicFrameMk id="5" creationId="{7D123D14-076D-55CA-6EDA-17CBD6D5F3D4}"/>
          </ac:graphicFrameMkLst>
        </pc:graphicFrameChg>
      </pc:sldChg>
      <pc:sldChg chg="addSp modSp mod modNotes">
        <pc:chgData name="William Henry Robinson" userId="766e4245-2af9-469c-a9ff-46594f58f0fd" providerId="ADAL" clId="{0267574F-5D94-4C3A-8021-80E7A32F1E82}" dt="2026-07-20T10:35:53.716" v="19093" actId="20577"/>
        <pc:sldMkLst>
          <pc:docMk/>
          <pc:sldMk cId="3593973060" sldId="297"/>
        </pc:sldMkLst>
        <pc:spChg chg="add mod">
          <ac:chgData name="William Henry Robinson" userId="766e4245-2af9-469c-a9ff-46594f58f0fd" providerId="ADAL" clId="{0267574F-5D94-4C3A-8021-80E7A32F1E82}" dt="2026-07-20T10:35:53.716" v="19093" actId="20577"/>
          <ac:spMkLst>
            <pc:docMk/>
            <pc:sldMk cId="3593973060" sldId="297"/>
            <ac:spMk id="9" creationId="{98A73ADF-8ECD-4074-AED5-B25B7AF06EF8}"/>
          </ac:spMkLst>
        </pc:spChg>
        <pc:spChg chg="add mod">
          <ac:chgData name="William Henry Robinson" userId="766e4245-2af9-469c-a9ff-46594f58f0fd" providerId="ADAL" clId="{0267574F-5D94-4C3A-8021-80E7A32F1E82}" dt="2026-07-17T14:51:12.436" v="339" actId="20577"/>
          <ac:spMkLst>
            <pc:docMk/>
            <pc:sldMk cId="3593973060" sldId="297"/>
            <ac:spMk id="19" creationId="{E560004A-6697-348C-0FE5-E9553214ED81}"/>
          </ac:spMkLst>
        </pc:spChg>
        <pc:picChg chg="mod">
          <ac:chgData name="William Henry Robinson" userId="766e4245-2af9-469c-a9ff-46594f58f0fd" providerId="ADAL" clId="{0267574F-5D94-4C3A-8021-80E7A32F1E82}" dt="2026-07-17T14:37:38.524" v="103" actId="1076"/>
          <ac:picMkLst>
            <pc:docMk/>
            <pc:sldMk cId="3593973060" sldId="297"/>
            <ac:picMk id="30" creationId="{51C85DEB-0289-CE3B-697D-017244A85B68}"/>
          </ac:picMkLst>
        </pc:picChg>
        <pc:cxnChg chg="add mod">
          <ac:chgData name="William Henry Robinson" userId="766e4245-2af9-469c-a9ff-46594f58f0fd" providerId="ADAL" clId="{0267574F-5D94-4C3A-8021-80E7A32F1E82}" dt="2026-07-17T14:37:38.524" v="103" actId="1076"/>
          <ac:cxnSpMkLst>
            <pc:docMk/>
            <pc:sldMk cId="3593973060" sldId="297"/>
            <ac:cxnSpMk id="12" creationId="{8382F95A-BEC2-4448-E14E-2959F24A5595}"/>
          </ac:cxnSpMkLst>
        </pc:cxnChg>
        <pc:cxnChg chg="add mod">
          <ac:chgData name="William Henry Robinson" userId="766e4245-2af9-469c-a9ff-46594f58f0fd" providerId="ADAL" clId="{0267574F-5D94-4C3A-8021-80E7A32F1E82}" dt="2026-07-17T14:51:26.829" v="342" actId="14100"/>
          <ac:cxnSpMkLst>
            <pc:docMk/>
            <pc:sldMk cId="3593973060" sldId="297"/>
            <ac:cxnSpMk id="20" creationId="{954AC64E-AC66-9188-2F3B-BD4EECBD0845}"/>
          </ac:cxnSpMkLst>
        </pc:cxnChg>
      </pc:sldChg>
      <pc:sldChg chg="modSp add mod modNotes">
        <pc:chgData name="William Henry Robinson" userId="766e4245-2af9-469c-a9ff-46594f58f0fd" providerId="ADAL" clId="{0267574F-5D94-4C3A-8021-80E7A32F1E82}" dt="2026-07-19T16:39:46.556" v="19078" actId="20577"/>
        <pc:sldMkLst>
          <pc:docMk/>
          <pc:sldMk cId="595823095" sldId="298"/>
        </pc:sldMkLst>
        <pc:spChg chg="mod">
          <ac:chgData name="William Henry Robinson" userId="766e4245-2af9-469c-a9ff-46594f58f0fd" providerId="ADAL" clId="{0267574F-5D94-4C3A-8021-80E7A32F1E82}" dt="2026-07-19T13:44:38.165" v="18799" actId="1076"/>
          <ac:spMkLst>
            <pc:docMk/>
            <pc:sldMk cId="595823095" sldId="298"/>
            <ac:spMk id="3" creationId="{6FA484FB-C5A8-2184-B5DA-32485F86F5CE}"/>
          </ac:spMkLst>
        </pc:spChg>
      </pc:sldChg>
      <pc:sldChg chg="addSp delSp modSp new mod">
        <pc:chgData name="William Henry Robinson" userId="766e4245-2af9-469c-a9ff-46594f58f0fd" providerId="ADAL" clId="{0267574F-5D94-4C3A-8021-80E7A32F1E82}" dt="2026-07-22T08:56:33.123" v="22425" actId="20577"/>
        <pc:sldMkLst>
          <pc:docMk/>
          <pc:sldMk cId="696488949" sldId="299"/>
        </pc:sldMkLst>
        <pc:spChg chg="add del mod">
          <ac:chgData name="William Henry Robinson" userId="766e4245-2af9-469c-a9ff-46594f58f0fd" providerId="ADAL" clId="{0267574F-5D94-4C3A-8021-80E7A32F1E82}" dt="2026-07-22T08:55:23.837" v="22380" actId="1076"/>
          <ac:spMkLst>
            <pc:docMk/>
            <pc:sldMk cId="696488949" sldId="299"/>
            <ac:spMk id="2" creationId="{36407670-8E94-37DA-A849-389AA23CB29B}"/>
          </ac:spMkLst>
        </pc:spChg>
        <pc:spChg chg="add mod">
          <ac:chgData name="William Henry Robinson" userId="766e4245-2af9-469c-a9ff-46594f58f0fd" providerId="ADAL" clId="{0267574F-5D94-4C3A-8021-80E7A32F1E82}" dt="2026-07-22T08:56:33.123" v="22425" actId="20577"/>
          <ac:spMkLst>
            <pc:docMk/>
            <pc:sldMk cId="696488949" sldId="299"/>
            <ac:spMk id="3" creationId="{99919933-79FC-3596-0F43-0268986CD1FB}"/>
          </ac:spMkLst>
        </pc:spChg>
        <pc:spChg chg="add mod">
          <ac:chgData name="William Henry Robinson" userId="766e4245-2af9-469c-a9ff-46594f58f0fd" providerId="ADAL" clId="{0267574F-5D94-4C3A-8021-80E7A32F1E82}" dt="2026-07-22T08:56:06.480" v="22417" actId="403"/>
          <ac:spMkLst>
            <pc:docMk/>
            <pc:sldMk cId="696488949" sldId="299"/>
            <ac:spMk id="4" creationId="{5E4C8899-BD80-0383-0C1F-C1C7AA05E503}"/>
          </ac:spMkLst>
        </pc:spChg>
      </pc:sldChg>
      <pc:sldChg chg="modSp add mod ord modNotes">
        <pc:chgData name="William Henry Robinson" userId="766e4245-2af9-469c-a9ff-46594f58f0fd" providerId="ADAL" clId="{0267574F-5D94-4C3A-8021-80E7A32F1E82}" dt="2026-07-19T16:39:51.230" v="19079" actId="20577"/>
        <pc:sldMkLst>
          <pc:docMk/>
          <pc:sldMk cId="2104417269" sldId="300"/>
        </pc:sldMkLst>
        <pc:spChg chg="mod">
          <ac:chgData name="William Henry Robinson" userId="766e4245-2af9-469c-a9ff-46594f58f0fd" providerId="ADAL" clId="{0267574F-5D94-4C3A-8021-80E7A32F1E82}" dt="2026-07-19T13:45:14.484" v="18806" actId="14100"/>
          <ac:spMkLst>
            <pc:docMk/>
            <pc:sldMk cId="2104417269" sldId="300"/>
            <ac:spMk id="23" creationId="{9E079742-9EE9-59FA-DDC4-C3F9861B95C7}"/>
          </ac:spMkLst>
        </pc:spChg>
        <pc:spChg chg="mod">
          <ac:chgData name="William Henry Robinson" userId="766e4245-2af9-469c-a9ff-46594f58f0fd" providerId="ADAL" clId="{0267574F-5D94-4C3A-8021-80E7A32F1E82}" dt="2026-07-19T13:45:06.687" v="18805" actId="14100"/>
          <ac:spMkLst>
            <pc:docMk/>
            <pc:sldMk cId="2104417269" sldId="300"/>
            <ac:spMk id="29" creationId="{04630CE9-6C37-640D-003B-D1E54E1E831B}"/>
          </ac:spMkLst>
        </pc:spChg>
        <pc:picChg chg="mod">
          <ac:chgData name="William Henry Robinson" userId="766e4245-2af9-469c-a9ff-46594f58f0fd" providerId="ADAL" clId="{0267574F-5D94-4C3A-8021-80E7A32F1E82}" dt="2026-07-19T13:44:48.808" v="18800" actId="14100"/>
          <ac:picMkLst>
            <pc:docMk/>
            <pc:sldMk cId="2104417269" sldId="300"/>
            <ac:picMk id="21" creationId="{921BFC50-DC4F-57D5-4118-B03DF716ED91}"/>
          </ac:picMkLst>
        </pc:picChg>
        <pc:picChg chg="mod">
          <ac:chgData name="William Henry Robinson" userId="766e4245-2af9-469c-a9ff-46594f58f0fd" providerId="ADAL" clId="{0267574F-5D94-4C3A-8021-80E7A32F1E82}" dt="2026-07-19T13:45:03.398" v="18804" actId="14100"/>
          <ac:picMkLst>
            <pc:docMk/>
            <pc:sldMk cId="2104417269" sldId="300"/>
            <ac:picMk id="27" creationId="{5857CB54-5207-5C7D-3FBA-9AE85CFD89E5}"/>
          </ac:picMkLst>
        </pc:picChg>
      </pc:sldChg>
      <pc:sldChg chg="modSp add mod ord modNotes">
        <pc:chgData name="William Henry Robinson" userId="766e4245-2af9-469c-a9ff-46594f58f0fd" providerId="ADAL" clId="{0267574F-5D94-4C3A-8021-80E7A32F1E82}" dt="2026-07-22T08:54:50.576" v="22361" actId="1076"/>
        <pc:sldMkLst>
          <pc:docMk/>
          <pc:sldMk cId="29611644" sldId="302"/>
        </pc:sldMkLst>
        <pc:spChg chg="mod">
          <ac:chgData name="William Henry Robinson" userId="766e4245-2af9-469c-a9ff-46594f58f0fd" providerId="ADAL" clId="{0267574F-5D94-4C3A-8021-80E7A32F1E82}" dt="2026-07-22T08:54:50.576" v="22361" actId="1076"/>
          <ac:spMkLst>
            <pc:docMk/>
            <pc:sldMk cId="29611644" sldId="302"/>
            <ac:spMk id="2" creationId="{11CA978B-929B-584C-F67C-A249F0634F01}"/>
          </ac:spMkLst>
        </pc:spChg>
        <pc:spChg chg="mod">
          <ac:chgData name="William Henry Robinson" userId="766e4245-2af9-469c-a9ff-46594f58f0fd" providerId="ADAL" clId="{0267574F-5D94-4C3A-8021-80E7A32F1E82}" dt="2026-07-22T08:54:50.576" v="22361" actId="1076"/>
          <ac:spMkLst>
            <pc:docMk/>
            <pc:sldMk cId="29611644" sldId="302"/>
            <ac:spMk id="6" creationId="{15EDAD45-81D4-FF93-72FA-CE41F0CEADEA}"/>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B7CD4F-216A-4E39-AEF9-BA98B2C0C134}"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02130EAD-410D-4D16-9ABE-7ED9A4B81544}">
      <dgm:prSet/>
      <dgm:spPr/>
      <dgm:t>
        <a:bodyPr/>
        <a:lstStyle/>
        <a:p>
          <a:r>
            <a:rPr lang="en-GB" dirty="0">
              <a:solidFill>
                <a:srgbClr val="0000EB"/>
              </a:solidFill>
            </a:rPr>
            <a:t>I. Introduction</a:t>
          </a:r>
          <a:endParaRPr lang="en-US" dirty="0">
            <a:solidFill>
              <a:srgbClr val="0000EB"/>
            </a:solidFill>
          </a:endParaRPr>
        </a:p>
      </dgm:t>
    </dgm:pt>
    <dgm:pt modelId="{8FBEB936-E649-49DB-AE5E-3E66E1AB8A5D}" type="parTrans" cxnId="{0CA164F4-FB86-4EF2-B0CF-F0AB02D02386}">
      <dgm:prSet/>
      <dgm:spPr/>
      <dgm:t>
        <a:bodyPr/>
        <a:lstStyle/>
        <a:p>
          <a:endParaRPr lang="en-US">
            <a:solidFill>
              <a:srgbClr val="0000EB"/>
            </a:solidFill>
          </a:endParaRPr>
        </a:p>
      </dgm:t>
    </dgm:pt>
    <dgm:pt modelId="{8180FC02-52CD-428D-BE59-40571D468274}" type="sibTrans" cxnId="{0CA164F4-FB86-4EF2-B0CF-F0AB02D02386}">
      <dgm:prSet/>
      <dgm:spPr/>
      <dgm:t>
        <a:bodyPr/>
        <a:lstStyle/>
        <a:p>
          <a:endParaRPr lang="en-US">
            <a:solidFill>
              <a:srgbClr val="0000EB"/>
            </a:solidFill>
          </a:endParaRPr>
        </a:p>
      </dgm:t>
    </dgm:pt>
    <dgm:pt modelId="{5FE01F43-A443-4ED2-A261-BCA2190FD041}">
      <dgm:prSet/>
      <dgm:spPr/>
      <dgm:t>
        <a:bodyPr/>
        <a:lstStyle/>
        <a:p>
          <a:r>
            <a:rPr lang="en-GB">
              <a:solidFill>
                <a:srgbClr val="0000EB"/>
              </a:solidFill>
            </a:rPr>
            <a:t>III. Simulations of Space Charge Effects on the Beam Halo in the LHC</a:t>
          </a:r>
          <a:endParaRPr lang="en-US" dirty="0">
            <a:solidFill>
              <a:srgbClr val="0000EB"/>
            </a:solidFill>
          </a:endParaRPr>
        </a:p>
      </dgm:t>
    </dgm:pt>
    <dgm:pt modelId="{00972DD6-A98C-45D1-BE3F-37477111A71B}" type="parTrans" cxnId="{D913E660-F16F-4E3E-915B-DA405C4FD088}">
      <dgm:prSet/>
      <dgm:spPr/>
      <dgm:t>
        <a:bodyPr/>
        <a:lstStyle/>
        <a:p>
          <a:endParaRPr lang="en-US">
            <a:solidFill>
              <a:srgbClr val="0000EB"/>
            </a:solidFill>
          </a:endParaRPr>
        </a:p>
      </dgm:t>
    </dgm:pt>
    <dgm:pt modelId="{5435F171-9DB9-4250-9879-40F224A84EF5}" type="sibTrans" cxnId="{D913E660-F16F-4E3E-915B-DA405C4FD088}">
      <dgm:prSet/>
      <dgm:spPr/>
      <dgm:t>
        <a:bodyPr/>
        <a:lstStyle/>
        <a:p>
          <a:endParaRPr lang="en-US">
            <a:solidFill>
              <a:srgbClr val="0000EB"/>
            </a:solidFill>
          </a:endParaRPr>
        </a:p>
      </dgm:t>
    </dgm:pt>
    <dgm:pt modelId="{02CAEF1A-94EA-4654-8F32-FF407992DA31}">
      <dgm:prSet/>
      <dgm:spPr/>
      <dgm:t>
        <a:bodyPr/>
        <a:lstStyle/>
        <a:p>
          <a:r>
            <a:rPr lang="en-GB">
              <a:solidFill>
                <a:srgbClr val="0000EB"/>
              </a:solidFill>
            </a:rPr>
            <a:t>IV. Simulations of Space Charge Effects on the Beam Halo in the SPS</a:t>
          </a:r>
          <a:endParaRPr lang="en-US" dirty="0">
            <a:solidFill>
              <a:srgbClr val="0000EB"/>
            </a:solidFill>
          </a:endParaRPr>
        </a:p>
      </dgm:t>
    </dgm:pt>
    <dgm:pt modelId="{71993C1A-3599-4D5D-B5A2-47428D1DA89D}" type="parTrans" cxnId="{91FA7531-2FAF-4840-8557-7E7F7B17769F}">
      <dgm:prSet/>
      <dgm:spPr/>
      <dgm:t>
        <a:bodyPr/>
        <a:lstStyle/>
        <a:p>
          <a:endParaRPr lang="en-US">
            <a:solidFill>
              <a:srgbClr val="0000EB"/>
            </a:solidFill>
          </a:endParaRPr>
        </a:p>
      </dgm:t>
    </dgm:pt>
    <dgm:pt modelId="{B277046E-EF62-4123-ACB1-6DCB683C0274}" type="sibTrans" cxnId="{91FA7531-2FAF-4840-8557-7E7F7B17769F}">
      <dgm:prSet/>
      <dgm:spPr/>
      <dgm:t>
        <a:bodyPr/>
        <a:lstStyle/>
        <a:p>
          <a:endParaRPr lang="en-US">
            <a:solidFill>
              <a:srgbClr val="0000EB"/>
            </a:solidFill>
          </a:endParaRPr>
        </a:p>
      </dgm:t>
    </dgm:pt>
    <dgm:pt modelId="{DB86EA24-717C-4C5A-A417-9DD4EFDA1B8F}">
      <dgm:prSet/>
      <dgm:spPr/>
      <dgm:t>
        <a:bodyPr/>
        <a:lstStyle/>
        <a:p>
          <a:r>
            <a:rPr lang="en-GB" dirty="0">
              <a:solidFill>
                <a:srgbClr val="0000EB"/>
              </a:solidFill>
            </a:rPr>
            <a:t>V. Conclusions</a:t>
          </a:r>
          <a:endParaRPr lang="en-US" dirty="0">
            <a:solidFill>
              <a:srgbClr val="0000EB"/>
            </a:solidFill>
          </a:endParaRPr>
        </a:p>
      </dgm:t>
    </dgm:pt>
    <dgm:pt modelId="{0EE7AD6D-5F83-4C11-84AB-5686850C8248}" type="parTrans" cxnId="{B7826AD3-310F-4ECA-BA8C-5939E3F2B2E5}">
      <dgm:prSet/>
      <dgm:spPr/>
      <dgm:t>
        <a:bodyPr/>
        <a:lstStyle/>
        <a:p>
          <a:endParaRPr lang="en-US">
            <a:solidFill>
              <a:srgbClr val="0000EB"/>
            </a:solidFill>
          </a:endParaRPr>
        </a:p>
      </dgm:t>
    </dgm:pt>
    <dgm:pt modelId="{B05C09B2-9490-4FE8-814B-D0A5FC85A540}" type="sibTrans" cxnId="{B7826AD3-310F-4ECA-BA8C-5939E3F2B2E5}">
      <dgm:prSet/>
      <dgm:spPr/>
      <dgm:t>
        <a:bodyPr/>
        <a:lstStyle/>
        <a:p>
          <a:endParaRPr lang="en-US">
            <a:solidFill>
              <a:srgbClr val="0000EB"/>
            </a:solidFill>
          </a:endParaRPr>
        </a:p>
      </dgm:t>
    </dgm:pt>
    <dgm:pt modelId="{1EB9DBA7-0A17-413C-AA44-F609755B62A5}">
      <dgm:prSet/>
      <dgm:spPr/>
      <dgm:t>
        <a:bodyPr/>
        <a:lstStyle/>
        <a:p>
          <a:r>
            <a:rPr lang="en-US">
              <a:solidFill>
                <a:srgbClr val="0000EB"/>
              </a:solidFill>
            </a:rPr>
            <a:t>II. Methodology</a:t>
          </a:r>
          <a:endParaRPr lang="en-US" dirty="0">
            <a:solidFill>
              <a:srgbClr val="0000EB"/>
            </a:solidFill>
          </a:endParaRPr>
        </a:p>
      </dgm:t>
    </dgm:pt>
    <dgm:pt modelId="{9E7BA8E6-407A-4682-98CD-03768CC324A2}" type="parTrans" cxnId="{C8F213A4-C313-4767-AFC0-259EAADC580D}">
      <dgm:prSet/>
      <dgm:spPr/>
      <dgm:t>
        <a:bodyPr/>
        <a:lstStyle/>
        <a:p>
          <a:endParaRPr lang="en-GB">
            <a:solidFill>
              <a:srgbClr val="0000EB"/>
            </a:solidFill>
          </a:endParaRPr>
        </a:p>
      </dgm:t>
    </dgm:pt>
    <dgm:pt modelId="{767E5436-610F-47E1-A6B8-21B2476BAC02}" type="sibTrans" cxnId="{C8F213A4-C313-4767-AFC0-259EAADC580D}">
      <dgm:prSet/>
      <dgm:spPr/>
      <dgm:t>
        <a:bodyPr/>
        <a:lstStyle/>
        <a:p>
          <a:endParaRPr lang="en-GB">
            <a:solidFill>
              <a:srgbClr val="0000EB"/>
            </a:solidFill>
          </a:endParaRPr>
        </a:p>
      </dgm:t>
    </dgm:pt>
    <dgm:pt modelId="{33C8F6EA-FE68-4476-8C36-0EDA2CA4AEDD}" type="pres">
      <dgm:prSet presAssocID="{5DB7CD4F-216A-4E39-AEF9-BA98B2C0C134}" presName="vert0" presStyleCnt="0">
        <dgm:presLayoutVars>
          <dgm:dir/>
          <dgm:animOne val="branch"/>
          <dgm:animLvl val="lvl"/>
        </dgm:presLayoutVars>
      </dgm:prSet>
      <dgm:spPr/>
    </dgm:pt>
    <dgm:pt modelId="{89B81BD2-58B7-418B-9D6A-4810F8667FCE}" type="pres">
      <dgm:prSet presAssocID="{02130EAD-410D-4D16-9ABE-7ED9A4B81544}" presName="thickLine" presStyleLbl="alignNode1" presStyleIdx="0" presStyleCnt="5"/>
      <dgm:spPr/>
    </dgm:pt>
    <dgm:pt modelId="{4C67472E-B0BC-4CD7-A6EC-D8F86AA88FAD}" type="pres">
      <dgm:prSet presAssocID="{02130EAD-410D-4D16-9ABE-7ED9A4B81544}" presName="horz1" presStyleCnt="0"/>
      <dgm:spPr/>
    </dgm:pt>
    <dgm:pt modelId="{C1C7B1C1-198D-43B3-9360-419706F0A05A}" type="pres">
      <dgm:prSet presAssocID="{02130EAD-410D-4D16-9ABE-7ED9A4B81544}" presName="tx1" presStyleLbl="revTx" presStyleIdx="0" presStyleCnt="5"/>
      <dgm:spPr/>
    </dgm:pt>
    <dgm:pt modelId="{2062BBAC-0334-4CE9-8EBE-E7863390D3E2}" type="pres">
      <dgm:prSet presAssocID="{02130EAD-410D-4D16-9ABE-7ED9A4B81544}" presName="vert1" presStyleCnt="0"/>
      <dgm:spPr/>
    </dgm:pt>
    <dgm:pt modelId="{F6B9C37C-1CF4-4AE6-BE49-FF82ECF2E4A6}" type="pres">
      <dgm:prSet presAssocID="{1EB9DBA7-0A17-413C-AA44-F609755B62A5}" presName="thickLine" presStyleLbl="alignNode1" presStyleIdx="1" presStyleCnt="5"/>
      <dgm:spPr/>
    </dgm:pt>
    <dgm:pt modelId="{EA991C29-87E8-4DC1-B4FB-1566313A3CF1}" type="pres">
      <dgm:prSet presAssocID="{1EB9DBA7-0A17-413C-AA44-F609755B62A5}" presName="horz1" presStyleCnt="0"/>
      <dgm:spPr/>
    </dgm:pt>
    <dgm:pt modelId="{CC0116DC-E2E4-48E2-B071-C062F1C56F69}" type="pres">
      <dgm:prSet presAssocID="{1EB9DBA7-0A17-413C-AA44-F609755B62A5}" presName="tx1" presStyleLbl="revTx" presStyleIdx="1" presStyleCnt="5"/>
      <dgm:spPr/>
    </dgm:pt>
    <dgm:pt modelId="{D81C4423-24C0-4737-A8FD-2EC7EC05B91E}" type="pres">
      <dgm:prSet presAssocID="{1EB9DBA7-0A17-413C-AA44-F609755B62A5}" presName="vert1" presStyleCnt="0"/>
      <dgm:spPr/>
    </dgm:pt>
    <dgm:pt modelId="{D372DFB5-77BD-4B70-B041-963898A70437}" type="pres">
      <dgm:prSet presAssocID="{5FE01F43-A443-4ED2-A261-BCA2190FD041}" presName="thickLine" presStyleLbl="alignNode1" presStyleIdx="2" presStyleCnt="5"/>
      <dgm:spPr/>
    </dgm:pt>
    <dgm:pt modelId="{4C8F9477-54C6-4325-A3BF-853DE6825840}" type="pres">
      <dgm:prSet presAssocID="{5FE01F43-A443-4ED2-A261-BCA2190FD041}" presName="horz1" presStyleCnt="0"/>
      <dgm:spPr/>
    </dgm:pt>
    <dgm:pt modelId="{26697ABB-87C1-49EB-A34C-DA4DE8BC631F}" type="pres">
      <dgm:prSet presAssocID="{5FE01F43-A443-4ED2-A261-BCA2190FD041}" presName="tx1" presStyleLbl="revTx" presStyleIdx="2" presStyleCnt="5"/>
      <dgm:spPr/>
    </dgm:pt>
    <dgm:pt modelId="{4EDF1956-E35D-48FF-B9E0-A8F654D6BD06}" type="pres">
      <dgm:prSet presAssocID="{5FE01F43-A443-4ED2-A261-BCA2190FD041}" presName="vert1" presStyleCnt="0"/>
      <dgm:spPr/>
    </dgm:pt>
    <dgm:pt modelId="{B0262E1C-B096-4419-AA17-71D8A88B5CC1}" type="pres">
      <dgm:prSet presAssocID="{02CAEF1A-94EA-4654-8F32-FF407992DA31}" presName="thickLine" presStyleLbl="alignNode1" presStyleIdx="3" presStyleCnt="5"/>
      <dgm:spPr/>
    </dgm:pt>
    <dgm:pt modelId="{A1C74F13-591F-4651-9AB0-D8F37E2D193B}" type="pres">
      <dgm:prSet presAssocID="{02CAEF1A-94EA-4654-8F32-FF407992DA31}" presName="horz1" presStyleCnt="0"/>
      <dgm:spPr/>
    </dgm:pt>
    <dgm:pt modelId="{B4148ABE-A1D3-41EC-9EB2-E8EF1EEA4DAE}" type="pres">
      <dgm:prSet presAssocID="{02CAEF1A-94EA-4654-8F32-FF407992DA31}" presName="tx1" presStyleLbl="revTx" presStyleIdx="3" presStyleCnt="5"/>
      <dgm:spPr/>
    </dgm:pt>
    <dgm:pt modelId="{4354785B-6E00-410D-A095-D02FB1F3B094}" type="pres">
      <dgm:prSet presAssocID="{02CAEF1A-94EA-4654-8F32-FF407992DA31}" presName="vert1" presStyleCnt="0"/>
      <dgm:spPr/>
    </dgm:pt>
    <dgm:pt modelId="{B93365FB-3E1E-409E-B23A-DD563ECF4F7E}" type="pres">
      <dgm:prSet presAssocID="{DB86EA24-717C-4C5A-A417-9DD4EFDA1B8F}" presName="thickLine" presStyleLbl="alignNode1" presStyleIdx="4" presStyleCnt="5"/>
      <dgm:spPr/>
    </dgm:pt>
    <dgm:pt modelId="{9635F326-053A-44D1-9446-1742C90FA13A}" type="pres">
      <dgm:prSet presAssocID="{DB86EA24-717C-4C5A-A417-9DD4EFDA1B8F}" presName="horz1" presStyleCnt="0"/>
      <dgm:spPr/>
    </dgm:pt>
    <dgm:pt modelId="{FFBB5464-8E17-4DA8-8970-847106F657E5}" type="pres">
      <dgm:prSet presAssocID="{DB86EA24-717C-4C5A-A417-9DD4EFDA1B8F}" presName="tx1" presStyleLbl="revTx" presStyleIdx="4" presStyleCnt="5"/>
      <dgm:spPr/>
    </dgm:pt>
    <dgm:pt modelId="{B0040021-2413-4F1A-9790-025E8B4FA250}" type="pres">
      <dgm:prSet presAssocID="{DB86EA24-717C-4C5A-A417-9DD4EFDA1B8F}" presName="vert1" presStyleCnt="0"/>
      <dgm:spPr/>
    </dgm:pt>
  </dgm:ptLst>
  <dgm:cxnLst>
    <dgm:cxn modelId="{2223821F-FA98-4A9C-8F81-6072D2DA8BCD}" type="presOf" srcId="{5FE01F43-A443-4ED2-A261-BCA2190FD041}" destId="{26697ABB-87C1-49EB-A34C-DA4DE8BC631F}" srcOrd="0" destOrd="0" presId="urn:microsoft.com/office/officeart/2008/layout/LinedList"/>
    <dgm:cxn modelId="{91FA7531-2FAF-4840-8557-7E7F7B17769F}" srcId="{5DB7CD4F-216A-4E39-AEF9-BA98B2C0C134}" destId="{02CAEF1A-94EA-4654-8F32-FF407992DA31}" srcOrd="3" destOrd="0" parTransId="{71993C1A-3599-4D5D-B5A2-47428D1DA89D}" sibTransId="{B277046E-EF62-4123-ACB1-6DCB683C0274}"/>
    <dgm:cxn modelId="{D913E660-F16F-4E3E-915B-DA405C4FD088}" srcId="{5DB7CD4F-216A-4E39-AEF9-BA98B2C0C134}" destId="{5FE01F43-A443-4ED2-A261-BCA2190FD041}" srcOrd="2" destOrd="0" parTransId="{00972DD6-A98C-45D1-BE3F-37477111A71B}" sibTransId="{5435F171-9DB9-4250-9879-40F224A84EF5}"/>
    <dgm:cxn modelId="{B8298C63-1089-4802-8D2D-A667E1C7645A}" type="presOf" srcId="{5DB7CD4F-216A-4E39-AEF9-BA98B2C0C134}" destId="{33C8F6EA-FE68-4476-8C36-0EDA2CA4AEDD}" srcOrd="0" destOrd="0" presId="urn:microsoft.com/office/officeart/2008/layout/LinedList"/>
    <dgm:cxn modelId="{6D526593-3582-47B2-97F7-38111C527AFE}" type="presOf" srcId="{1EB9DBA7-0A17-413C-AA44-F609755B62A5}" destId="{CC0116DC-E2E4-48E2-B071-C062F1C56F69}" srcOrd="0" destOrd="0" presId="urn:microsoft.com/office/officeart/2008/layout/LinedList"/>
    <dgm:cxn modelId="{C8F213A4-C313-4767-AFC0-259EAADC580D}" srcId="{5DB7CD4F-216A-4E39-AEF9-BA98B2C0C134}" destId="{1EB9DBA7-0A17-413C-AA44-F609755B62A5}" srcOrd="1" destOrd="0" parTransId="{9E7BA8E6-407A-4682-98CD-03768CC324A2}" sibTransId="{767E5436-610F-47E1-A6B8-21B2476BAC02}"/>
    <dgm:cxn modelId="{B7826AD3-310F-4ECA-BA8C-5939E3F2B2E5}" srcId="{5DB7CD4F-216A-4E39-AEF9-BA98B2C0C134}" destId="{DB86EA24-717C-4C5A-A417-9DD4EFDA1B8F}" srcOrd="4" destOrd="0" parTransId="{0EE7AD6D-5F83-4C11-84AB-5686850C8248}" sibTransId="{B05C09B2-9490-4FE8-814B-D0A5FC85A540}"/>
    <dgm:cxn modelId="{473D23DA-2077-461B-88E0-3C8C5DC77589}" type="presOf" srcId="{DB86EA24-717C-4C5A-A417-9DD4EFDA1B8F}" destId="{FFBB5464-8E17-4DA8-8970-847106F657E5}" srcOrd="0" destOrd="0" presId="urn:microsoft.com/office/officeart/2008/layout/LinedList"/>
    <dgm:cxn modelId="{8A0F4FDC-772C-4DFD-AAB0-C32B600A6CD7}" type="presOf" srcId="{02130EAD-410D-4D16-9ABE-7ED9A4B81544}" destId="{C1C7B1C1-198D-43B3-9360-419706F0A05A}" srcOrd="0" destOrd="0" presId="urn:microsoft.com/office/officeart/2008/layout/LinedList"/>
    <dgm:cxn modelId="{33AFB0EC-1706-4BF2-87D5-218A4839CABE}" type="presOf" srcId="{02CAEF1A-94EA-4654-8F32-FF407992DA31}" destId="{B4148ABE-A1D3-41EC-9EB2-E8EF1EEA4DAE}" srcOrd="0" destOrd="0" presId="urn:microsoft.com/office/officeart/2008/layout/LinedList"/>
    <dgm:cxn modelId="{0CA164F4-FB86-4EF2-B0CF-F0AB02D02386}" srcId="{5DB7CD4F-216A-4E39-AEF9-BA98B2C0C134}" destId="{02130EAD-410D-4D16-9ABE-7ED9A4B81544}" srcOrd="0" destOrd="0" parTransId="{8FBEB936-E649-49DB-AE5E-3E66E1AB8A5D}" sibTransId="{8180FC02-52CD-428D-BE59-40571D468274}"/>
    <dgm:cxn modelId="{9BD804F8-2808-4237-A7E2-99E4E611AA7B}" type="presParOf" srcId="{33C8F6EA-FE68-4476-8C36-0EDA2CA4AEDD}" destId="{89B81BD2-58B7-418B-9D6A-4810F8667FCE}" srcOrd="0" destOrd="0" presId="urn:microsoft.com/office/officeart/2008/layout/LinedList"/>
    <dgm:cxn modelId="{9D03F409-CBF9-407E-A808-6BEF4768F024}" type="presParOf" srcId="{33C8F6EA-FE68-4476-8C36-0EDA2CA4AEDD}" destId="{4C67472E-B0BC-4CD7-A6EC-D8F86AA88FAD}" srcOrd="1" destOrd="0" presId="urn:microsoft.com/office/officeart/2008/layout/LinedList"/>
    <dgm:cxn modelId="{A35F3973-E299-4EB9-A4C2-E97B58A2219B}" type="presParOf" srcId="{4C67472E-B0BC-4CD7-A6EC-D8F86AA88FAD}" destId="{C1C7B1C1-198D-43B3-9360-419706F0A05A}" srcOrd="0" destOrd="0" presId="urn:microsoft.com/office/officeart/2008/layout/LinedList"/>
    <dgm:cxn modelId="{CD3215D8-BE48-45B3-9951-BAE9998DE6BC}" type="presParOf" srcId="{4C67472E-B0BC-4CD7-A6EC-D8F86AA88FAD}" destId="{2062BBAC-0334-4CE9-8EBE-E7863390D3E2}" srcOrd="1" destOrd="0" presId="urn:microsoft.com/office/officeart/2008/layout/LinedList"/>
    <dgm:cxn modelId="{A8107C9D-A5A8-49E6-8E0B-3F0E2D45BEF3}" type="presParOf" srcId="{33C8F6EA-FE68-4476-8C36-0EDA2CA4AEDD}" destId="{F6B9C37C-1CF4-4AE6-BE49-FF82ECF2E4A6}" srcOrd="2" destOrd="0" presId="urn:microsoft.com/office/officeart/2008/layout/LinedList"/>
    <dgm:cxn modelId="{B8F651E7-802D-4B79-A324-502B52B40195}" type="presParOf" srcId="{33C8F6EA-FE68-4476-8C36-0EDA2CA4AEDD}" destId="{EA991C29-87E8-4DC1-B4FB-1566313A3CF1}" srcOrd="3" destOrd="0" presId="urn:microsoft.com/office/officeart/2008/layout/LinedList"/>
    <dgm:cxn modelId="{0B2EFB0C-61D0-4F64-AEBD-C6E175555EDD}" type="presParOf" srcId="{EA991C29-87E8-4DC1-B4FB-1566313A3CF1}" destId="{CC0116DC-E2E4-48E2-B071-C062F1C56F69}" srcOrd="0" destOrd="0" presId="urn:microsoft.com/office/officeart/2008/layout/LinedList"/>
    <dgm:cxn modelId="{8797ADF2-47C4-47D0-BB0A-DCC0312EB131}" type="presParOf" srcId="{EA991C29-87E8-4DC1-B4FB-1566313A3CF1}" destId="{D81C4423-24C0-4737-A8FD-2EC7EC05B91E}" srcOrd="1" destOrd="0" presId="urn:microsoft.com/office/officeart/2008/layout/LinedList"/>
    <dgm:cxn modelId="{4895A84E-5257-4FED-812F-74B097E2C042}" type="presParOf" srcId="{33C8F6EA-FE68-4476-8C36-0EDA2CA4AEDD}" destId="{D372DFB5-77BD-4B70-B041-963898A70437}" srcOrd="4" destOrd="0" presId="urn:microsoft.com/office/officeart/2008/layout/LinedList"/>
    <dgm:cxn modelId="{AFDBDCFA-31DB-44C6-A9FD-A66CFC6002EE}" type="presParOf" srcId="{33C8F6EA-FE68-4476-8C36-0EDA2CA4AEDD}" destId="{4C8F9477-54C6-4325-A3BF-853DE6825840}" srcOrd="5" destOrd="0" presId="urn:microsoft.com/office/officeart/2008/layout/LinedList"/>
    <dgm:cxn modelId="{534BBC6F-04D4-46F0-A402-5E415403B833}" type="presParOf" srcId="{4C8F9477-54C6-4325-A3BF-853DE6825840}" destId="{26697ABB-87C1-49EB-A34C-DA4DE8BC631F}" srcOrd="0" destOrd="0" presId="urn:microsoft.com/office/officeart/2008/layout/LinedList"/>
    <dgm:cxn modelId="{3D046F81-1F45-4FDD-9886-7125AA94B5F3}" type="presParOf" srcId="{4C8F9477-54C6-4325-A3BF-853DE6825840}" destId="{4EDF1956-E35D-48FF-B9E0-A8F654D6BD06}" srcOrd="1" destOrd="0" presId="urn:microsoft.com/office/officeart/2008/layout/LinedList"/>
    <dgm:cxn modelId="{5497EC15-1B77-45FC-931D-D1FBF3663970}" type="presParOf" srcId="{33C8F6EA-FE68-4476-8C36-0EDA2CA4AEDD}" destId="{B0262E1C-B096-4419-AA17-71D8A88B5CC1}" srcOrd="6" destOrd="0" presId="urn:microsoft.com/office/officeart/2008/layout/LinedList"/>
    <dgm:cxn modelId="{D549016E-61DD-4B1A-856B-23D8454DD179}" type="presParOf" srcId="{33C8F6EA-FE68-4476-8C36-0EDA2CA4AEDD}" destId="{A1C74F13-591F-4651-9AB0-D8F37E2D193B}" srcOrd="7" destOrd="0" presId="urn:microsoft.com/office/officeart/2008/layout/LinedList"/>
    <dgm:cxn modelId="{F595E766-5E4B-4F73-AE5C-B419BCE583A5}" type="presParOf" srcId="{A1C74F13-591F-4651-9AB0-D8F37E2D193B}" destId="{B4148ABE-A1D3-41EC-9EB2-E8EF1EEA4DAE}" srcOrd="0" destOrd="0" presId="urn:microsoft.com/office/officeart/2008/layout/LinedList"/>
    <dgm:cxn modelId="{2D6F1204-AFC7-4B71-BBB5-08B28365E4BA}" type="presParOf" srcId="{A1C74F13-591F-4651-9AB0-D8F37E2D193B}" destId="{4354785B-6E00-410D-A095-D02FB1F3B094}" srcOrd="1" destOrd="0" presId="urn:microsoft.com/office/officeart/2008/layout/LinedList"/>
    <dgm:cxn modelId="{0F1A57AF-861D-4E02-B2F8-47F7DD2BA2F1}" type="presParOf" srcId="{33C8F6EA-FE68-4476-8C36-0EDA2CA4AEDD}" destId="{B93365FB-3E1E-409E-B23A-DD563ECF4F7E}" srcOrd="8" destOrd="0" presId="urn:microsoft.com/office/officeart/2008/layout/LinedList"/>
    <dgm:cxn modelId="{FE5C9445-968D-4A1E-9C86-C77B3FA7D7EB}" type="presParOf" srcId="{33C8F6EA-FE68-4476-8C36-0EDA2CA4AEDD}" destId="{9635F326-053A-44D1-9446-1742C90FA13A}" srcOrd="9" destOrd="0" presId="urn:microsoft.com/office/officeart/2008/layout/LinedList"/>
    <dgm:cxn modelId="{3444DFDD-6EA3-4750-9916-7B2A2552B661}" type="presParOf" srcId="{9635F326-053A-44D1-9446-1742C90FA13A}" destId="{FFBB5464-8E17-4DA8-8970-847106F657E5}" srcOrd="0" destOrd="0" presId="urn:microsoft.com/office/officeart/2008/layout/LinedList"/>
    <dgm:cxn modelId="{F4878051-EF15-43BD-AF2C-7EBCCDA2B08D}" type="presParOf" srcId="{9635F326-053A-44D1-9446-1742C90FA13A}" destId="{B0040021-2413-4F1A-9790-025E8B4FA250}" srcOrd="1" destOrd="0" presId="urn:microsoft.com/office/officeart/2008/layout/LinedList"/>
  </dgm:cxnLst>
  <dgm:bg/>
  <dgm:whole>
    <a:ln>
      <a:no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B81BD2-58B7-418B-9D6A-4810F8667FCE}">
      <dsp:nvSpPr>
        <dsp:cNvPr id="0" name=""/>
        <dsp:cNvSpPr/>
      </dsp:nvSpPr>
      <dsp:spPr>
        <a:xfrm>
          <a:off x="0" y="531"/>
          <a:ext cx="10515600" cy="0"/>
        </a:xfrm>
        <a:prstGeom prst="line">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C7B1C1-198D-43B3-9360-419706F0A05A}">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GB" sz="2700" kern="1200" dirty="0">
              <a:solidFill>
                <a:srgbClr val="0000EB"/>
              </a:solidFill>
            </a:rPr>
            <a:t>I. Introduction</a:t>
          </a:r>
          <a:endParaRPr lang="en-US" sz="2700" kern="1200" dirty="0">
            <a:solidFill>
              <a:srgbClr val="0000EB"/>
            </a:solidFill>
          </a:endParaRPr>
        </a:p>
      </dsp:txBody>
      <dsp:txXfrm>
        <a:off x="0" y="531"/>
        <a:ext cx="10515600" cy="870055"/>
      </dsp:txXfrm>
    </dsp:sp>
    <dsp:sp modelId="{F6B9C37C-1CF4-4AE6-BE49-FF82ECF2E4A6}">
      <dsp:nvSpPr>
        <dsp:cNvPr id="0" name=""/>
        <dsp:cNvSpPr/>
      </dsp:nvSpPr>
      <dsp:spPr>
        <a:xfrm>
          <a:off x="0" y="870586"/>
          <a:ext cx="10515600" cy="0"/>
        </a:xfrm>
        <a:prstGeom prst="line">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0116DC-E2E4-48E2-B071-C062F1C56F69}">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solidFill>
                <a:srgbClr val="0000EB"/>
              </a:solidFill>
            </a:rPr>
            <a:t>II. Methodology</a:t>
          </a:r>
          <a:endParaRPr lang="en-US" sz="2700" kern="1200" dirty="0">
            <a:solidFill>
              <a:srgbClr val="0000EB"/>
            </a:solidFill>
          </a:endParaRPr>
        </a:p>
      </dsp:txBody>
      <dsp:txXfrm>
        <a:off x="0" y="870586"/>
        <a:ext cx="10515600" cy="870055"/>
      </dsp:txXfrm>
    </dsp:sp>
    <dsp:sp modelId="{D372DFB5-77BD-4B70-B041-963898A70437}">
      <dsp:nvSpPr>
        <dsp:cNvPr id="0" name=""/>
        <dsp:cNvSpPr/>
      </dsp:nvSpPr>
      <dsp:spPr>
        <a:xfrm>
          <a:off x="0" y="1740641"/>
          <a:ext cx="10515600" cy="0"/>
        </a:xfrm>
        <a:prstGeom prst="line">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697ABB-87C1-49EB-A34C-DA4DE8BC631F}">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GB" sz="2700" kern="1200">
              <a:solidFill>
                <a:srgbClr val="0000EB"/>
              </a:solidFill>
            </a:rPr>
            <a:t>III. Simulations of Space Charge Effects on the Beam Halo in the LHC</a:t>
          </a:r>
          <a:endParaRPr lang="en-US" sz="2700" kern="1200" dirty="0">
            <a:solidFill>
              <a:srgbClr val="0000EB"/>
            </a:solidFill>
          </a:endParaRPr>
        </a:p>
      </dsp:txBody>
      <dsp:txXfrm>
        <a:off x="0" y="1740641"/>
        <a:ext cx="10515600" cy="870055"/>
      </dsp:txXfrm>
    </dsp:sp>
    <dsp:sp modelId="{B0262E1C-B096-4419-AA17-71D8A88B5CC1}">
      <dsp:nvSpPr>
        <dsp:cNvPr id="0" name=""/>
        <dsp:cNvSpPr/>
      </dsp:nvSpPr>
      <dsp:spPr>
        <a:xfrm>
          <a:off x="0" y="2610696"/>
          <a:ext cx="10515600" cy="0"/>
        </a:xfrm>
        <a:prstGeom prst="line">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148ABE-A1D3-41EC-9EB2-E8EF1EEA4DAE}">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GB" sz="2700" kern="1200">
              <a:solidFill>
                <a:srgbClr val="0000EB"/>
              </a:solidFill>
            </a:rPr>
            <a:t>IV. Simulations of Space Charge Effects on the Beam Halo in the SPS</a:t>
          </a:r>
          <a:endParaRPr lang="en-US" sz="2700" kern="1200" dirty="0">
            <a:solidFill>
              <a:srgbClr val="0000EB"/>
            </a:solidFill>
          </a:endParaRPr>
        </a:p>
      </dsp:txBody>
      <dsp:txXfrm>
        <a:off x="0" y="2610696"/>
        <a:ext cx="10515600" cy="870055"/>
      </dsp:txXfrm>
    </dsp:sp>
    <dsp:sp modelId="{B93365FB-3E1E-409E-B23A-DD563ECF4F7E}">
      <dsp:nvSpPr>
        <dsp:cNvPr id="0" name=""/>
        <dsp:cNvSpPr/>
      </dsp:nvSpPr>
      <dsp:spPr>
        <a:xfrm>
          <a:off x="0" y="3480751"/>
          <a:ext cx="10515600" cy="0"/>
        </a:xfrm>
        <a:prstGeom prst="line">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BB5464-8E17-4DA8-8970-847106F657E5}">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GB" sz="2700" kern="1200" dirty="0">
              <a:solidFill>
                <a:srgbClr val="0000EB"/>
              </a:solidFill>
            </a:rPr>
            <a:t>V. Conclusions</a:t>
          </a:r>
          <a:endParaRPr lang="en-US" sz="2700" kern="1200" dirty="0">
            <a:solidFill>
              <a:srgbClr val="0000EB"/>
            </a:solidFill>
          </a:endParaRPr>
        </a:p>
      </dsp:txBody>
      <dsp:txXfrm>
        <a:off x="0" y="3480751"/>
        <a:ext cx="10515600" cy="87005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8" cy="513508"/>
          </a:xfrm>
          <a:prstGeom prst="rect">
            <a:avLst/>
          </a:prstGeom>
        </p:spPr>
        <p:txBody>
          <a:bodyPr vert="horz" lIns="94832" tIns="47416" rIns="94832" bIns="47416" rtlCol="0"/>
          <a:lstStyle>
            <a:lvl1pPr algn="l">
              <a:defRPr sz="1200"/>
            </a:lvl1pPr>
          </a:lstStyle>
          <a:p>
            <a:endParaRPr lang="en-GB"/>
          </a:p>
        </p:txBody>
      </p:sp>
      <p:sp>
        <p:nvSpPr>
          <p:cNvPr id="3" name="Date Placeholder 2"/>
          <p:cNvSpPr>
            <a:spLocks noGrp="1"/>
          </p:cNvSpPr>
          <p:nvPr>
            <p:ph type="dt" idx="1"/>
          </p:nvPr>
        </p:nvSpPr>
        <p:spPr>
          <a:xfrm>
            <a:off x="4023991" y="0"/>
            <a:ext cx="3078428" cy="513508"/>
          </a:xfrm>
          <a:prstGeom prst="rect">
            <a:avLst/>
          </a:prstGeom>
        </p:spPr>
        <p:txBody>
          <a:bodyPr vert="horz" lIns="94832" tIns="47416" rIns="94832" bIns="47416" rtlCol="0"/>
          <a:lstStyle>
            <a:lvl1pPr algn="r">
              <a:defRPr sz="1200"/>
            </a:lvl1pPr>
          </a:lstStyle>
          <a:p>
            <a:fld id="{D5A50CDC-6E97-4AEE-9319-B99328277A5E}" type="datetimeFigureOut">
              <a:rPr lang="en-GB" smtClean="0"/>
              <a:t>22/07/2026</a:t>
            </a:fld>
            <a:endParaRPr lang="en-GB"/>
          </a:p>
        </p:txBody>
      </p:sp>
      <p:sp>
        <p:nvSpPr>
          <p:cNvPr id="4" name="Slide Image Placeholder 3"/>
          <p:cNvSpPr>
            <a:spLocks noGrp="1" noRot="1" noChangeAspect="1"/>
          </p:cNvSpPr>
          <p:nvPr>
            <p:ph type="sldImg" idx="2"/>
          </p:nvPr>
        </p:nvSpPr>
        <p:spPr>
          <a:xfrm>
            <a:off x="479425" y="1277938"/>
            <a:ext cx="6145213" cy="3455987"/>
          </a:xfrm>
          <a:prstGeom prst="rect">
            <a:avLst/>
          </a:prstGeom>
          <a:noFill/>
          <a:ln w="12700">
            <a:solidFill>
              <a:prstClr val="black"/>
            </a:solidFill>
          </a:ln>
        </p:spPr>
        <p:txBody>
          <a:bodyPr vert="horz" lIns="94832" tIns="47416" rIns="94832" bIns="47416" rtlCol="0" anchor="ctr"/>
          <a:lstStyle/>
          <a:p>
            <a:endParaRPr lang="en-GB"/>
          </a:p>
        </p:txBody>
      </p:sp>
      <p:sp>
        <p:nvSpPr>
          <p:cNvPr id="5" name="Notes Placeholder 4"/>
          <p:cNvSpPr>
            <a:spLocks noGrp="1"/>
          </p:cNvSpPr>
          <p:nvPr>
            <p:ph type="body" sz="quarter" idx="3"/>
          </p:nvPr>
        </p:nvSpPr>
        <p:spPr>
          <a:xfrm>
            <a:off x="710407" y="4925408"/>
            <a:ext cx="5683250" cy="4029878"/>
          </a:xfrm>
          <a:prstGeom prst="rect">
            <a:avLst/>
          </a:prstGeom>
        </p:spPr>
        <p:txBody>
          <a:bodyPr vert="horz" lIns="94832" tIns="47416" rIns="94832" bIns="474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8"/>
            <a:ext cx="3078428" cy="513507"/>
          </a:xfrm>
          <a:prstGeom prst="rect">
            <a:avLst/>
          </a:prstGeom>
        </p:spPr>
        <p:txBody>
          <a:bodyPr vert="horz" lIns="94832" tIns="47416" rIns="94832" bIns="47416" rtlCol="0" anchor="b"/>
          <a:lstStyle>
            <a:lvl1pPr algn="l">
              <a:defRPr sz="1200"/>
            </a:lvl1pPr>
          </a:lstStyle>
          <a:p>
            <a:endParaRPr lang="en-GB"/>
          </a:p>
        </p:txBody>
      </p:sp>
      <p:sp>
        <p:nvSpPr>
          <p:cNvPr id="7" name="Slide Number Placeholder 6"/>
          <p:cNvSpPr>
            <a:spLocks noGrp="1"/>
          </p:cNvSpPr>
          <p:nvPr>
            <p:ph type="sldNum" sz="quarter" idx="5"/>
          </p:nvPr>
        </p:nvSpPr>
        <p:spPr>
          <a:xfrm>
            <a:off x="4023991" y="9721108"/>
            <a:ext cx="3078428" cy="513507"/>
          </a:xfrm>
          <a:prstGeom prst="rect">
            <a:avLst/>
          </a:prstGeom>
        </p:spPr>
        <p:txBody>
          <a:bodyPr vert="horz" lIns="94832" tIns="47416" rIns="94832" bIns="47416" rtlCol="0" anchor="b"/>
          <a:lstStyle>
            <a:lvl1pPr algn="r">
              <a:defRPr sz="1200"/>
            </a:lvl1pPr>
          </a:lstStyle>
          <a:p>
            <a:fld id="{9C04265C-EFDD-4B4C-8A40-0D0CE1EA4428}" type="slidenum">
              <a:rPr lang="en-GB" smtClean="0"/>
              <a:t>‹#›</a:t>
            </a:fld>
            <a:endParaRPr lang="en-GB"/>
          </a:p>
        </p:txBody>
      </p:sp>
    </p:spTree>
    <p:extLst>
      <p:ext uri="{BB962C8B-B14F-4D97-AF65-F5344CB8AC3E}">
        <p14:creationId xmlns:p14="http://schemas.microsoft.com/office/powerpoint/2010/main" val="2199327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Good morning and thank you for coming to my master’s thesis defence. For the past 5 months, I have simulated space charge effects in the LHC and its injector, the SPS, in order to investigate their impact on the LHC beam halo.</a:t>
            </a:r>
          </a:p>
        </p:txBody>
      </p:sp>
      <p:sp>
        <p:nvSpPr>
          <p:cNvPr id="4" name="Slide Number Placeholder 3"/>
          <p:cNvSpPr>
            <a:spLocks noGrp="1"/>
          </p:cNvSpPr>
          <p:nvPr>
            <p:ph type="sldNum" sz="quarter" idx="5"/>
          </p:nvPr>
        </p:nvSpPr>
        <p:spPr/>
        <p:txBody>
          <a:bodyPr/>
          <a:lstStyle/>
          <a:p>
            <a:fld id="{9C04265C-EFDD-4B4C-8A40-0D0CE1EA4428}" type="slidenum">
              <a:rPr lang="en-GB" smtClean="0"/>
              <a:t>1</a:t>
            </a:fld>
            <a:endParaRPr lang="en-GB"/>
          </a:p>
        </p:txBody>
      </p:sp>
    </p:spTree>
    <p:extLst>
      <p:ext uri="{BB962C8B-B14F-4D97-AF65-F5344CB8AC3E}">
        <p14:creationId xmlns:p14="http://schemas.microsoft.com/office/powerpoint/2010/main" val="3930531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Xsuite library was used in order to perform long-term tracking simulations of 100,000 particles. We chose to use the frozen space charge model for its computational efficiency and speed. However, some of the assumptions made by the frozen model, including the bunch distribution being Gaussian and fixed throughout, may not always hold – in this case, when space charge perturbs the tails of the distribution.</a:t>
            </a:r>
          </a:p>
          <a:p>
            <a:endParaRPr lang="en-GB" dirty="0"/>
          </a:p>
          <a:p>
            <a:r>
              <a:rPr lang="en-GB" dirty="0"/>
              <a:t>The particle-in-cell or PIC model may have yielded more accurate results, but it is far more computationally expensive. The PIC model is an integrator that makes no assumptions on the bunch shape and uses average momenta to continuously recompute space charge forces. If we were to use fewer than 10^5 particles, our results would no longer be statistically significant in order to observe events in the tails of the particle distribution.</a:t>
            </a:r>
          </a:p>
        </p:txBody>
      </p:sp>
      <p:sp>
        <p:nvSpPr>
          <p:cNvPr id="4" name="Slide Number Placeholder 3"/>
          <p:cNvSpPr>
            <a:spLocks noGrp="1"/>
          </p:cNvSpPr>
          <p:nvPr>
            <p:ph type="sldNum" sz="quarter" idx="5"/>
          </p:nvPr>
        </p:nvSpPr>
        <p:spPr/>
        <p:txBody>
          <a:bodyPr/>
          <a:lstStyle/>
          <a:p>
            <a:fld id="{9C04265C-EFDD-4B4C-8A40-0D0CE1EA4428}" type="slidenum">
              <a:rPr lang="en-GB" smtClean="0"/>
              <a:t>10</a:t>
            </a:fld>
            <a:endParaRPr lang="en-GB"/>
          </a:p>
        </p:txBody>
      </p:sp>
    </p:spTree>
    <p:extLst>
      <p:ext uri="{BB962C8B-B14F-4D97-AF65-F5344CB8AC3E}">
        <p14:creationId xmlns:p14="http://schemas.microsoft.com/office/powerpoint/2010/main" val="7160404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will now begin to present the results of the first part of our simulations – modelling space charge in the LHC. Using solely the distribution emittance calculation method, we simulated initial emittances representing the lower and upper ends of the typical working range of the LHC – that is 1.5 and 3.5um respectively. We also simulated both emittances at two stages – injection with an energy of 450GeV, and beta* - levelling with an energy of 6.8GeV. Space charge effects have a strong inverse energy dependence and also a dependence on emittance, so if they were to occur in the LHC, the most pertinent case would be injection energy with a low emittance. However, even with these parameters, no discernible space charge effects were observed.</a:t>
            </a:r>
          </a:p>
        </p:txBody>
      </p:sp>
      <p:sp>
        <p:nvSpPr>
          <p:cNvPr id="4" name="Slide Number Placeholder 3"/>
          <p:cNvSpPr>
            <a:spLocks noGrp="1"/>
          </p:cNvSpPr>
          <p:nvPr>
            <p:ph type="sldNum" sz="quarter" idx="5"/>
          </p:nvPr>
        </p:nvSpPr>
        <p:spPr/>
        <p:txBody>
          <a:bodyPr/>
          <a:lstStyle/>
          <a:p>
            <a:fld id="{9C04265C-EFDD-4B4C-8A40-0D0CE1EA4428}" type="slidenum">
              <a:rPr lang="en-GB" smtClean="0"/>
              <a:t>11</a:t>
            </a:fld>
            <a:endParaRPr lang="en-GB"/>
          </a:p>
        </p:txBody>
      </p:sp>
    </p:spTree>
    <p:extLst>
      <p:ext uri="{BB962C8B-B14F-4D97-AF65-F5344CB8AC3E}">
        <p14:creationId xmlns:p14="http://schemas.microsoft.com/office/powerpoint/2010/main" val="35090228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From the plots of halo content and emittance respectively against time, we can consider both of these quantities to be constant at both stages and both emittances – fluctuations in emittance and halo content are just noise. I also explored two extreme cases which can be seen in the backup slides – one with an emittance 3x lower, and another with an intensity 10x higher. The only regime which showed any sign of space charge effects was the extreme intensity at injection energy and the lower emittance, but I opted not to display it here, as an intensity on the order of 10^12 particles cannot be attained in the LHC.</a:t>
            </a:r>
          </a:p>
        </p:txBody>
      </p:sp>
      <p:sp>
        <p:nvSpPr>
          <p:cNvPr id="4" name="Slide Number Placeholder 3"/>
          <p:cNvSpPr>
            <a:spLocks noGrp="1"/>
          </p:cNvSpPr>
          <p:nvPr>
            <p:ph type="sldNum" sz="quarter" idx="5"/>
          </p:nvPr>
        </p:nvSpPr>
        <p:spPr/>
        <p:txBody>
          <a:bodyPr/>
          <a:lstStyle/>
          <a:p>
            <a:fld id="{9C04265C-EFDD-4B4C-8A40-0D0CE1EA4428}" type="slidenum">
              <a:rPr lang="en-GB" smtClean="0"/>
              <a:t>12</a:t>
            </a:fld>
            <a:endParaRPr lang="en-GB"/>
          </a:p>
        </p:txBody>
      </p:sp>
    </p:spTree>
    <p:extLst>
      <p:ext uri="{BB962C8B-B14F-4D97-AF65-F5344CB8AC3E}">
        <p14:creationId xmlns:p14="http://schemas.microsoft.com/office/powerpoint/2010/main" val="132094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SPS is known to exhibit strong space charge effects, as its relativistic gamma is sufficiently low for this to occur. Since we could not observe space charge effects under nominal working parameters in simulations of particle tracking in the LHC, the next hypothesis we investigated was that of the halo developing due to space charge effects at the SPS flat-bottom stage, and being conserved through the SPS energy ramp and injection into the LHC.</a:t>
            </a:r>
          </a:p>
          <a:p>
            <a:endParaRPr lang="en-GB" dirty="0"/>
          </a:p>
          <a:p>
            <a:r>
              <a:rPr lang="en-GB" dirty="0"/>
              <a:t>The halo is preserved throughout these stages if there are no diffusive processes. I simulated a range of initial emittances with smaller intervals of 0.2um this time, between 0.6 and 2.0 um. I also studied two different tune working points, and this analysis covers the change to the newer one.</a:t>
            </a:r>
          </a:p>
        </p:txBody>
      </p:sp>
      <p:sp>
        <p:nvSpPr>
          <p:cNvPr id="4" name="Slide Number Placeholder 3"/>
          <p:cNvSpPr>
            <a:spLocks noGrp="1"/>
          </p:cNvSpPr>
          <p:nvPr>
            <p:ph type="sldNum" sz="quarter" idx="5"/>
          </p:nvPr>
        </p:nvSpPr>
        <p:spPr/>
        <p:txBody>
          <a:bodyPr/>
          <a:lstStyle/>
          <a:p>
            <a:fld id="{9C04265C-EFDD-4B4C-8A40-0D0CE1EA4428}" type="slidenum">
              <a:rPr lang="en-GB" smtClean="0"/>
              <a:t>13</a:t>
            </a:fld>
            <a:endParaRPr lang="en-GB"/>
          </a:p>
        </p:txBody>
      </p:sp>
    </p:spTree>
    <p:extLst>
      <p:ext uri="{BB962C8B-B14F-4D97-AF65-F5344CB8AC3E}">
        <p14:creationId xmlns:p14="http://schemas.microsoft.com/office/powerpoint/2010/main" val="12347569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had access to four different lattice models of the SPS. There were two models for both tune working points – the older working point (WP1) exhibited a large tune shift spread crossing a fourth-order resonance. This resonance crossing caused significant emittance blow-up, Therefore, it was superseded last year by a new working point (WP2) with tunes further away from this resonance. The tunes were optimised to mitigate the issue of emittance blow-up significantly.</a:t>
            </a:r>
          </a:p>
          <a:p>
            <a:endParaRPr lang="en-GB" dirty="0"/>
          </a:p>
          <a:p>
            <a:r>
              <a:rPr lang="en-GB" dirty="0"/>
              <a:t>We also had access to a model introducing higher-order multipolar field errors based on past measurements resulting from manufacturing imperfections in magnets for each working point. This is due to field errors having the potential to excite resonances themselves.</a:t>
            </a:r>
          </a:p>
        </p:txBody>
      </p:sp>
      <p:sp>
        <p:nvSpPr>
          <p:cNvPr id="4" name="Slide Number Placeholder 3"/>
          <p:cNvSpPr>
            <a:spLocks noGrp="1"/>
          </p:cNvSpPr>
          <p:nvPr>
            <p:ph type="sldNum" sz="quarter" idx="5"/>
          </p:nvPr>
        </p:nvSpPr>
        <p:spPr/>
        <p:txBody>
          <a:bodyPr/>
          <a:lstStyle/>
          <a:p>
            <a:fld id="{9C04265C-EFDD-4B4C-8A40-0D0CE1EA4428}" type="slidenum">
              <a:rPr lang="en-GB" smtClean="0"/>
              <a:t>14</a:t>
            </a:fld>
            <a:endParaRPr lang="en-GB"/>
          </a:p>
        </p:txBody>
      </p:sp>
    </p:spTree>
    <p:extLst>
      <p:ext uri="{BB962C8B-B14F-4D97-AF65-F5344CB8AC3E}">
        <p14:creationId xmlns:p14="http://schemas.microsoft.com/office/powerpoint/2010/main" val="1946419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two graphs show the emittance growth from an intermediate value in both transverse planes at both working points, with the x-axis representing the number of turns the beam has been transported through in the machine. WP2 shows much lower emittance growth than WP2, showing that the tune optimisation when selecting this working point was successful. Field errors also did not have a major effect on emittance growth.</a:t>
            </a:r>
          </a:p>
          <a:p>
            <a:endParaRPr lang="en-GB" dirty="0"/>
          </a:p>
        </p:txBody>
      </p:sp>
      <p:sp>
        <p:nvSpPr>
          <p:cNvPr id="4" name="Slide Number Placeholder 3"/>
          <p:cNvSpPr>
            <a:spLocks noGrp="1"/>
          </p:cNvSpPr>
          <p:nvPr>
            <p:ph type="sldNum" sz="quarter" idx="5"/>
          </p:nvPr>
        </p:nvSpPr>
        <p:spPr/>
        <p:txBody>
          <a:bodyPr/>
          <a:lstStyle/>
          <a:p>
            <a:fld id="{9C04265C-EFDD-4B4C-8A40-0D0CE1EA4428}" type="slidenum">
              <a:rPr lang="en-GB" smtClean="0"/>
              <a:t>15</a:t>
            </a:fld>
            <a:endParaRPr lang="en-GB"/>
          </a:p>
        </p:txBody>
      </p:sp>
    </p:spTree>
    <p:extLst>
      <p:ext uri="{BB962C8B-B14F-4D97-AF65-F5344CB8AC3E}">
        <p14:creationId xmlns:p14="http://schemas.microsoft.com/office/powerpoint/2010/main" val="17960865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AE91D-773B-20CA-5816-966A5227ED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9B560-7279-0182-93DF-2468664585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2B2515-F08F-6C66-6CFC-FF724F3E6BA4}"/>
              </a:ext>
            </a:extLst>
          </p:cNvPr>
          <p:cNvSpPr>
            <a:spLocks noGrp="1"/>
          </p:cNvSpPr>
          <p:nvPr>
            <p:ph type="body" idx="1"/>
          </p:nvPr>
        </p:nvSpPr>
        <p:spPr/>
        <p:txBody>
          <a:bodyPr/>
          <a:lstStyle/>
          <a:p>
            <a:r>
              <a:rPr lang="en-GB" dirty="0"/>
              <a:t>Despite WP2 exhibiting much lower emittance growth, it has much larger content in the tails of the distribution. There is clearly something inversely proportional to emittance shifting particles from the reference orbit – this is caused by space charge. Field errors also did not affect halo content significantly, so only the ideal lattice models were used from now on. WP1 was also used to present most examples, as it demonstrated the space charge effects we were looking for more strongly.</a:t>
            </a:r>
          </a:p>
        </p:txBody>
      </p:sp>
      <p:sp>
        <p:nvSpPr>
          <p:cNvPr id="4" name="Slide Number Placeholder 3">
            <a:extLst>
              <a:ext uri="{FF2B5EF4-FFF2-40B4-BE49-F238E27FC236}">
                <a16:creationId xmlns:a16="http://schemas.microsoft.com/office/drawing/2014/main" id="{8F2BDAAA-7843-BBF9-40EE-25B5614B550E}"/>
              </a:ext>
            </a:extLst>
          </p:cNvPr>
          <p:cNvSpPr>
            <a:spLocks noGrp="1"/>
          </p:cNvSpPr>
          <p:nvPr>
            <p:ph type="sldNum" sz="quarter" idx="5"/>
          </p:nvPr>
        </p:nvSpPr>
        <p:spPr/>
        <p:txBody>
          <a:bodyPr/>
          <a:lstStyle/>
          <a:p>
            <a:fld id="{9C04265C-EFDD-4B4C-8A40-0D0CE1EA4428}" type="slidenum">
              <a:rPr lang="en-GB" smtClean="0"/>
              <a:t>16</a:t>
            </a:fld>
            <a:endParaRPr lang="en-GB"/>
          </a:p>
        </p:txBody>
      </p:sp>
    </p:spTree>
    <p:extLst>
      <p:ext uri="{BB962C8B-B14F-4D97-AF65-F5344CB8AC3E}">
        <p14:creationId xmlns:p14="http://schemas.microsoft.com/office/powerpoint/2010/main" val="21775220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different emittance calculation methods become relevant in the SPS simulations, particularly at the lowest emittance, where emittance growth is the most significant – so a comparison is provided here. The initial action distribution is the same for every method, but the final action distributions show significant differences. The profile method is the best among the three physically possible methods investigated, as it computes dispersion statistically – being the only method to account for this important phenomenon.</a:t>
            </a:r>
          </a:p>
          <a:p>
            <a:endParaRPr lang="en-GB" dirty="0"/>
          </a:p>
          <a:p>
            <a:r>
              <a:rPr lang="en-GB" dirty="0"/>
              <a:t>Since taking the emittance as constant fails to account for emittance growth, more particles are wrongly classified as halo particles due to the beam profile becoming wider. Computing the emittance as the standard deviation of a fitted Gaussian is also an insufficient approximation for distributions that have been perturbed from a Gaussian, as we will see soon.</a:t>
            </a:r>
          </a:p>
        </p:txBody>
      </p:sp>
      <p:sp>
        <p:nvSpPr>
          <p:cNvPr id="4" name="Slide Number Placeholder 3"/>
          <p:cNvSpPr>
            <a:spLocks noGrp="1"/>
          </p:cNvSpPr>
          <p:nvPr>
            <p:ph type="sldNum" sz="quarter" idx="5"/>
          </p:nvPr>
        </p:nvSpPr>
        <p:spPr/>
        <p:txBody>
          <a:bodyPr/>
          <a:lstStyle/>
          <a:p>
            <a:fld id="{9C04265C-EFDD-4B4C-8A40-0D0CE1EA4428}" type="slidenum">
              <a:rPr lang="en-GB" smtClean="0"/>
              <a:t>17</a:t>
            </a:fld>
            <a:endParaRPr lang="en-GB"/>
          </a:p>
        </p:txBody>
      </p:sp>
    </p:spTree>
    <p:extLst>
      <p:ext uri="{BB962C8B-B14F-4D97-AF65-F5344CB8AC3E}">
        <p14:creationId xmlns:p14="http://schemas.microsoft.com/office/powerpoint/2010/main" val="35554194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Measuring halo content using analysis of the beam profile with BSRTs and WS yields noisier results than those employing knowledge of the full distribution through performing scraping measurements, however the agreement between these methods is strong, and the former can reproduce true halo content well in most cases, even though the agreement decreases in cases where the halo content is very low. It is notable that the halo content in both planes is very different in this case – this could be due to the two regimes having different tunes or being affected by errors differently.</a:t>
            </a:r>
          </a:p>
        </p:txBody>
      </p:sp>
      <p:sp>
        <p:nvSpPr>
          <p:cNvPr id="4" name="Slide Number Placeholder 3"/>
          <p:cNvSpPr>
            <a:spLocks noGrp="1"/>
          </p:cNvSpPr>
          <p:nvPr>
            <p:ph type="sldNum" sz="quarter" idx="5"/>
          </p:nvPr>
        </p:nvSpPr>
        <p:spPr/>
        <p:txBody>
          <a:bodyPr/>
          <a:lstStyle/>
          <a:p>
            <a:fld id="{9C04265C-EFDD-4B4C-8A40-0D0CE1EA4428}" type="slidenum">
              <a:rPr lang="en-GB" smtClean="0"/>
              <a:t>18</a:t>
            </a:fld>
            <a:endParaRPr lang="en-GB"/>
          </a:p>
        </p:txBody>
      </p:sp>
    </p:spTree>
    <p:extLst>
      <p:ext uri="{BB962C8B-B14F-4D97-AF65-F5344CB8AC3E}">
        <p14:creationId xmlns:p14="http://schemas.microsoft.com/office/powerpoint/2010/main" val="35035896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low initial emittances, we observe the beam profile decreasing in amplitude and increasing in width. The tails are also visibly lighter than in the initial Gaussian. For high initial emittances, the profile remains nearly constant throughout.</a:t>
            </a:r>
          </a:p>
        </p:txBody>
      </p:sp>
      <p:sp>
        <p:nvSpPr>
          <p:cNvPr id="4" name="Slide Number Placeholder 3"/>
          <p:cNvSpPr>
            <a:spLocks noGrp="1"/>
          </p:cNvSpPr>
          <p:nvPr>
            <p:ph type="sldNum" sz="quarter" idx="5"/>
          </p:nvPr>
        </p:nvSpPr>
        <p:spPr/>
        <p:txBody>
          <a:bodyPr/>
          <a:lstStyle/>
          <a:p>
            <a:fld id="{9C04265C-EFDD-4B4C-8A40-0D0CE1EA4428}" type="slidenum">
              <a:rPr lang="en-GB" smtClean="0"/>
              <a:t>19</a:t>
            </a:fld>
            <a:endParaRPr lang="en-GB"/>
          </a:p>
        </p:txBody>
      </p:sp>
    </p:spTree>
    <p:extLst>
      <p:ext uri="{BB962C8B-B14F-4D97-AF65-F5344CB8AC3E}">
        <p14:creationId xmlns:p14="http://schemas.microsoft.com/office/powerpoint/2010/main" val="3327417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this presentation, I will first introduce a few key concepts – the beam halo, collective effects and space charge. I will then outline the methods used to calculate emittance and halo content, as well as how the simulations themselves were set up. Following this, I will present my results from my simulations of space charge in the LHC and SPS, and then conclude by relating these finding to the results that inspired this project, as well as suggesting future studies.</a:t>
            </a:r>
          </a:p>
        </p:txBody>
      </p:sp>
      <p:sp>
        <p:nvSpPr>
          <p:cNvPr id="4" name="Slide Number Placeholder 3"/>
          <p:cNvSpPr>
            <a:spLocks noGrp="1"/>
          </p:cNvSpPr>
          <p:nvPr>
            <p:ph type="sldNum" sz="quarter" idx="5"/>
          </p:nvPr>
        </p:nvSpPr>
        <p:spPr/>
        <p:txBody>
          <a:bodyPr/>
          <a:lstStyle/>
          <a:p>
            <a:fld id="{9C04265C-EFDD-4B4C-8A40-0D0CE1EA4428}" type="slidenum">
              <a:rPr lang="en-GB" smtClean="0"/>
              <a:t>2</a:t>
            </a:fld>
            <a:endParaRPr lang="en-GB"/>
          </a:p>
        </p:txBody>
      </p:sp>
    </p:spTree>
    <p:extLst>
      <p:ext uri="{BB962C8B-B14F-4D97-AF65-F5344CB8AC3E}">
        <p14:creationId xmlns:p14="http://schemas.microsoft.com/office/powerpoint/2010/main" val="14014915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406" y="4926226"/>
            <a:ext cx="5683250" cy="4029878"/>
          </a:xfrm>
        </p:spPr>
        <p:txBody>
          <a:bodyPr/>
          <a:lstStyle/>
          <a:p>
            <a:r>
              <a:rPr lang="en-GB" dirty="0"/>
              <a:t>One way to parameterise the perturbed profile without overfitting is the q-Gaussian distribution. The q-Gaussian distribution introduces another parameter to the Gaussian, to account for lighter or heavier tails. A q-Gaussian with q=1 is simply a Gaussian, as is the case throughout tracking with the largest initial emittance. For the smallest initial emittance, the final distribution has a q-value around 0.8, which corresponds to a distribution with lighter tails than a Gaussian. This is a poor fit for the core but a good fit for the tails.</a:t>
            </a:r>
          </a:p>
          <a:p>
            <a:endParaRPr lang="en-GB" dirty="0"/>
          </a:p>
          <a:p>
            <a:r>
              <a:rPr lang="en-GB" dirty="0"/>
              <a:t>Physically, this once again relates to lower halo content and higher emittance. The same phenomenon is visible in the y-plane – this is included in the backup slides.</a:t>
            </a:r>
          </a:p>
        </p:txBody>
      </p:sp>
      <p:sp>
        <p:nvSpPr>
          <p:cNvPr id="4" name="Slide Number Placeholder 3"/>
          <p:cNvSpPr>
            <a:spLocks noGrp="1"/>
          </p:cNvSpPr>
          <p:nvPr>
            <p:ph type="sldNum" sz="quarter" idx="5"/>
          </p:nvPr>
        </p:nvSpPr>
        <p:spPr/>
        <p:txBody>
          <a:bodyPr/>
          <a:lstStyle/>
          <a:p>
            <a:fld id="{9C04265C-EFDD-4B4C-8A40-0D0CE1EA4428}" type="slidenum">
              <a:rPr lang="en-GB" smtClean="0"/>
              <a:t>20</a:t>
            </a:fld>
            <a:endParaRPr lang="en-GB"/>
          </a:p>
        </p:txBody>
      </p:sp>
    </p:spTree>
    <p:extLst>
      <p:ext uri="{BB962C8B-B14F-4D97-AF65-F5344CB8AC3E}">
        <p14:creationId xmlns:p14="http://schemas.microsoft.com/office/powerpoint/2010/main" val="4542752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Constant emittance is a much better approximation for the highest initial emittance. The emittance undergoes much smaller perturbations, so the action distribution does not undergo major changes throughout tracking. Therefore, we do not see many differences from when the action distribution is computed using the true emittance.</a:t>
            </a:r>
          </a:p>
        </p:txBody>
      </p:sp>
      <p:sp>
        <p:nvSpPr>
          <p:cNvPr id="4" name="Slide Number Placeholder 3"/>
          <p:cNvSpPr>
            <a:spLocks noGrp="1"/>
          </p:cNvSpPr>
          <p:nvPr>
            <p:ph type="sldNum" sz="quarter" idx="5"/>
          </p:nvPr>
        </p:nvSpPr>
        <p:spPr/>
        <p:txBody>
          <a:bodyPr/>
          <a:lstStyle/>
          <a:p>
            <a:fld id="{9C04265C-EFDD-4B4C-8A40-0D0CE1EA4428}" type="slidenum">
              <a:rPr lang="en-GB" smtClean="0"/>
              <a:t>21</a:t>
            </a:fld>
            <a:endParaRPr lang="en-GB"/>
          </a:p>
        </p:txBody>
      </p:sp>
    </p:spTree>
    <p:extLst>
      <p:ext uri="{BB962C8B-B14F-4D97-AF65-F5344CB8AC3E}">
        <p14:creationId xmlns:p14="http://schemas.microsoft.com/office/powerpoint/2010/main" val="32061478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However, when computing the action distribution while the lowest initial emittance as constant, we see that this is a poor approximation – the perturbation of the distribution by space charge results in significant emittance growth, which increases the beam size, thereby widening the halo limit, which must change according to its definition using normalised coordinates.</a:t>
            </a:r>
          </a:p>
        </p:txBody>
      </p:sp>
      <p:sp>
        <p:nvSpPr>
          <p:cNvPr id="4" name="Slide Number Placeholder 3"/>
          <p:cNvSpPr>
            <a:spLocks noGrp="1"/>
          </p:cNvSpPr>
          <p:nvPr>
            <p:ph type="sldNum" sz="quarter" idx="5"/>
          </p:nvPr>
        </p:nvSpPr>
        <p:spPr/>
        <p:txBody>
          <a:bodyPr/>
          <a:lstStyle/>
          <a:p>
            <a:fld id="{9C04265C-EFDD-4B4C-8A40-0D0CE1EA4428}" type="slidenum">
              <a:rPr lang="en-GB" smtClean="0"/>
              <a:t>22</a:t>
            </a:fld>
            <a:endParaRPr lang="en-GB"/>
          </a:p>
        </p:txBody>
      </p:sp>
    </p:spTree>
    <p:extLst>
      <p:ext uri="{BB962C8B-B14F-4D97-AF65-F5344CB8AC3E}">
        <p14:creationId xmlns:p14="http://schemas.microsoft.com/office/powerpoint/2010/main" val="2279769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we visualise fitting a Gaussian to the beam profile at the beginning and end of particle tracking, we see that the poor fit at the end of tracking for the smallest initial emittance results in the emittance being computed inaccurately if it is simply calculated using the standard deviation. However, this emittance calculation method is valid for the largest initial emittance due to the beam profile remaining Gaussian throughout.</a:t>
            </a:r>
          </a:p>
        </p:txBody>
      </p:sp>
      <p:sp>
        <p:nvSpPr>
          <p:cNvPr id="4" name="Slide Number Placeholder 3"/>
          <p:cNvSpPr>
            <a:spLocks noGrp="1"/>
          </p:cNvSpPr>
          <p:nvPr>
            <p:ph type="sldNum" sz="quarter" idx="5"/>
          </p:nvPr>
        </p:nvSpPr>
        <p:spPr/>
        <p:txBody>
          <a:bodyPr/>
          <a:lstStyle/>
          <a:p>
            <a:fld id="{9C04265C-EFDD-4B4C-8A40-0D0CE1EA4428}" type="slidenum">
              <a:rPr lang="en-GB" smtClean="0"/>
              <a:t>23</a:t>
            </a:fld>
            <a:endParaRPr lang="en-GB"/>
          </a:p>
        </p:txBody>
      </p:sp>
    </p:spTree>
    <p:extLst>
      <p:ext uri="{BB962C8B-B14F-4D97-AF65-F5344CB8AC3E}">
        <p14:creationId xmlns:p14="http://schemas.microsoft.com/office/powerpoint/2010/main" val="13033678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Focusing on the blue and green curves corresponding to the two accurate emittance calculation methods, we can observe that for the larger initial emittance, the halo content is either approximately constant or increases over time – this shows that the space charge effects are negligible. For the smaller initial emittance, strong space charge effects cause the halo content to decrease over time. The x-plane dominates the total halo content in the case with the lowest initial emittance.</a:t>
            </a:r>
          </a:p>
        </p:txBody>
      </p:sp>
      <p:sp>
        <p:nvSpPr>
          <p:cNvPr id="4" name="Slide Number Placeholder 3"/>
          <p:cNvSpPr>
            <a:spLocks noGrp="1"/>
          </p:cNvSpPr>
          <p:nvPr>
            <p:ph type="sldNum" sz="quarter" idx="5"/>
          </p:nvPr>
        </p:nvSpPr>
        <p:spPr/>
        <p:txBody>
          <a:bodyPr/>
          <a:lstStyle/>
          <a:p>
            <a:fld id="{9C04265C-EFDD-4B4C-8A40-0D0CE1EA4428}" type="slidenum">
              <a:rPr lang="en-GB" smtClean="0"/>
              <a:t>24</a:t>
            </a:fld>
            <a:endParaRPr lang="en-GB"/>
          </a:p>
        </p:txBody>
      </p:sp>
    </p:spTree>
    <p:extLst>
      <p:ext uri="{BB962C8B-B14F-4D97-AF65-F5344CB8AC3E}">
        <p14:creationId xmlns:p14="http://schemas.microsoft.com/office/powerpoint/2010/main" val="27518488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Starting from an initial emittance of 2.0um, the emittance growth is closer to 5%, due to very weak space charge effects. On the other hand, space charge effects cause the emittance to blow up to more than 4x its initial value at 0.6um. Once again, these effects are more pronounced in the horizontal transverse plane, and these plots illustrate the failure of the Gaussian emittance to account for dispersion.</a:t>
            </a:r>
          </a:p>
        </p:txBody>
      </p:sp>
      <p:sp>
        <p:nvSpPr>
          <p:cNvPr id="4" name="Slide Number Placeholder 3"/>
          <p:cNvSpPr>
            <a:spLocks noGrp="1"/>
          </p:cNvSpPr>
          <p:nvPr>
            <p:ph type="sldNum" sz="quarter" idx="5"/>
          </p:nvPr>
        </p:nvSpPr>
        <p:spPr/>
        <p:txBody>
          <a:bodyPr/>
          <a:lstStyle/>
          <a:p>
            <a:fld id="{9C04265C-EFDD-4B4C-8A40-0D0CE1EA4428}" type="slidenum">
              <a:rPr lang="en-GB" smtClean="0"/>
              <a:t>25</a:t>
            </a:fld>
            <a:endParaRPr lang="en-GB"/>
          </a:p>
        </p:txBody>
      </p:sp>
    </p:spTree>
    <p:extLst>
      <p:ext uri="{BB962C8B-B14F-4D97-AF65-F5344CB8AC3E}">
        <p14:creationId xmlns:p14="http://schemas.microsoft.com/office/powerpoint/2010/main" val="41489598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Now I will finally begin to present plots of halo content against emittance. These plots illustrate the previous observations of the different emittance and halo calculation methods effectively. For the highest initial emittance, halo content was approximately constant with respect to emittance. For the lowest, we can observe an anticorrelation between halo content and emittance dominated by the x-plane.</a:t>
            </a:r>
          </a:p>
        </p:txBody>
      </p:sp>
      <p:sp>
        <p:nvSpPr>
          <p:cNvPr id="4" name="Slide Number Placeholder 3"/>
          <p:cNvSpPr>
            <a:spLocks noGrp="1"/>
          </p:cNvSpPr>
          <p:nvPr>
            <p:ph type="sldNum" sz="quarter" idx="5"/>
          </p:nvPr>
        </p:nvSpPr>
        <p:spPr/>
        <p:txBody>
          <a:bodyPr/>
          <a:lstStyle/>
          <a:p>
            <a:fld id="{9C04265C-EFDD-4B4C-8A40-0D0CE1EA4428}" type="slidenum">
              <a:rPr lang="en-GB" smtClean="0"/>
              <a:t>26</a:t>
            </a:fld>
            <a:endParaRPr lang="en-GB"/>
          </a:p>
        </p:txBody>
      </p:sp>
    </p:spTree>
    <p:extLst>
      <p:ext uri="{BB962C8B-B14F-4D97-AF65-F5344CB8AC3E}">
        <p14:creationId xmlns:p14="http://schemas.microsoft.com/office/powerpoint/2010/main" val="33846010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both working points, emittance blow-up is much greater for smaller initial emittances, then becomes negligible at around 1.6um. We can also see that the new working point exhibits weaker space charge effects throughout the range of initial emittances tested. The dotted line represents the case of no emittance growth throughout the range of initial emittances tested.</a:t>
            </a:r>
          </a:p>
        </p:txBody>
      </p:sp>
      <p:sp>
        <p:nvSpPr>
          <p:cNvPr id="4" name="Slide Number Placeholder 3"/>
          <p:cNvSpPr>
            <a:spLocks noGrp="1"/>
          </p:cNvSpPr>
          <p:nvPr>
            <p:ph type="sldNum" sz="quarter" idx="5"/>
          </p:nvPr>
        </p:nvSpPr>
        <p:spPr/>
        <p:txBody>
          <a:bodyPr/>
          <a:lstStyle/>
          <a:p>
            <a:fld id="{9C04265C-EFDD-4B4C-8A40-0D0CE1EA4428}" type="slidenum">
              <a:rPr lang="en-GB" smtClean="0"/>
              <a:t>27</a:t>
            </a:fld>
            <a:endParaRPr lang="en-GB"/>
          </a:p>
        </p:txBody>
      </p:sp>
    </p:spTree>
    <p:extLst>
      <p:ext uri="{BB962C8B-B14F-4D97-AF65-F5344CB8AC3E}">
        <p14:creationId xmlns:p14="http://schemas.microsoft.com/office/powerpoint/2010/main" val="7863547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we plot halo content against final emittance, we observe two distinct regimes. Between the two working points, the main difference is that these regimes converge around an initial emittance of 1.4um for WP1, and 1.0-1.2um for WP2. For smaller initial emittances, the first regime is an anti-correlation between halo content and final emittance. For larger initial emittances, this relationship is approximately constant or a slightly positive correlation. The former regime mirrors the behaviour in the LHC that this project was based on. However, the halo content values are not an exact quantitative match, which I will go into more detail on in the conclusions and outlook.</a:t>
            </a:r>
          </a:p>
        </p:txBody>
      </p:sp>
      <p:sp>
        <p:nvSpPr>
          <p:cNvPr id="4" name="Slide Number Placeholder 3"/>
          <p:cNvSpPr>
            <a:spLocks noGrp="1"/>
          </p:cNvSpPr>
          <p:nvPr>
            <p:ph type="sldNum" sz="quarter" idx="5"/>
          </p:nvPr>
        </p:nvSpPr>
        <p:spPr/>
        <p:txBody>
          <a:bodyPr/>
          <a:lstStyle/>
          <a:p>
            <a:fld id="{9C04265C-EFDD-4B4C-8A40-0D0CE1EA4428}" type="slidenum">
              <a:rPr lang="en-GB" smtClean="0"/>
              <a:t>28</a:t>
            </a:fld>
            <a:endParaRPr lang="en-GB"/>
          </a:p>
        </p:txBody>
      </p:sp>
    </p:spTree>
    <p:extLst>
      <p:ext uri="{BB962C8B-B14F-4D97-AF65-F5344CB8AC3E}">
        <p14:creationId xmlns:p14="http://schemas.microsoft.com/office/powerpoint/2010/main" val="13681823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Now I will begin to draw conclusions from this investigation, where I simulated space charge effects using models of the LHC, and its injector, the SPS. The first conclusion we can draw is that the halo cannot have formed due to space charge effects in the LHC, as even the injection energy is too high for space charge to occur under nominal parameters. The second part of the investigation focused on the hypothesis that the halo develops in the SPS and is conserved upon injection into the LHC and energy ramping.</a:t>
            </a:r>
          </a:p>
          <a:p>
            <a:endParaRPr lang="en-GB" dirty="0"/>
          </a:p>
          <a:p>
            <a:r>
              <a:rPr lang="en-GB" dirty="0"/>
              <a:t>This is because the SPS has a low enough injection gamma for space charge forces to be significant. Space charge effects were indeed observed in the SPS simulations – this is consistent with previous observations. Therefore, this could have been a source of the observed halo, but there are quantitative disparities between the simulated and measured results.</a:t>
            </a:r>
          </a:p>
        </p:txBody>
      </p:sp>
      <p:sp>
        <p:nvSpPr>
          <p:cNvPr id="4" name="Slide Number Placeholder 3"/>
          <p:cNvSpPr>
            <a:spLocks noGrp="1"/>
          </p:cNvSpPr>
          <p:nvPr>
            <p:ph type="sldNum" sz="quarter" idx="5"/>
          </p:nvPr>
        </p:nvSpPr>
        <p:spPr/>
        <p:txBody>
          <a:bodyPr/>
          <a:lstStyle/>
          <a:p>
            <a:fld id="{9C04265C-EFDD-4B4C-8A40-0D0CE1EA4428}" type="slidenum">
              <a:rPr lang="en-GB" smtClean="0"/>
              <a:t>29</a:t>
            </a:fld>
            <a:endParaRPr lang="en-GB"/>
          </a:p>
        </p:txBody>
      </p:sp>
    </p:spTree>
    <p:extLst>
      <p:ext uri="{BB962C8B-B14F-4D97-AF65-F5344CB8AC3E}">
        <p14:creationId xmlns:p14="http://schemas.microsoft.com/office/powerpoint/2010/main" val="19357857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particle is considered as being in the beam halo if it has a large transverse amplitude in either plane. We define amplitude using action. If we have a plot of momentum on one axis and position on another, the action is half the radius at a point. Any particle with an action greater than 4.5 sigma^2 is considered a halo particle. Data shows that the beam halo is overpopulated relative to an ideal Gaussian – if we start from 3 sigma on this graph, then we observe a halo population of around 5-6% - way higher than what can be expected in the tails.</a:t>
            </a:r>
          </a:p>
        </p:txBody>
      </p:sp>
      <p:sp>
        <p:nvSpPr>
          <p:cNvPr id="4" name="Slide Number Placeholder 3"/>
          <p:cNvSpPr>
            <a:spLocks noGrp="1"/>
          </p:cNvSpPr>
          <p:nvPr>
            <p:ph type="sldNum" sz="quarter" idx="5"/>
          </p:nvPr>
        </p:nvSpPr>
        <p:spPr/>
        <p:txBody>
          <a:bodyPr/>
          <a:lstStyle/>
          <a:p>
            <a:fld id="{9C04265C-EFDD-4B4C-8A40-0D0CE1EA4428}" type="slidenum">
              <a:rPr lang="en-GB" smtClean="0"/>
              <a:t>3</a:t>
            </a:fld>
            <a:endParaRPr lang="en-GB"/>
          </a:p>
        </p:txBody>
      </p:sp>
    </p:spTree>
    <p:extLst>
      <p:ext uri="{BB962C8B-B14F-4D97-AF65-F5344CB8AC3E}">
        <p14:creationId xmlns:p14="http://schemas.microsoft.com/office/powerpoint/2010/main" val="14343464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C04265C-EFDD-4B4C-8A40-0D0CE1EA4428}" type="slidenum">
              <a:rPr lang="en-GB" smtClean="0"/>
              <a:t>30</a:t>
            </a:fld>
            <a:endParaRPr lang="en-GB"/>
          </a:p>
        </p:txBody>
      </p:sp>
    </p:spTree>
    <p:extLst>
      <p:ext uri="{BB962C8B-B14F-4D97-AF65-F5344CB8AC3E}">
        <p14:creationId xmlns:p14="http://schemas.microsoft.com/office/powerpoint/2010/main" val="10874297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Space charge forces produce a tune shift dependent on the amplitude of the particle, where tune is defined as the number of oscillation periods for one turn of the machine. This formula represents the tune shift experienced by a zero-amplitude particle, incorporating reasonable assumptions. Tune shift also depends on longitudinal charge density. When the tune spread crosses resonances, the tune shift decreases, and the beam experiences emittance blow-up or beam losses depending on the type of resonance crossing. </a:t>
            </a:r>
          </a:p>
          <a:p>
            <a:endParaRPr lang="en-GB" dirty="0"/>
          </a:p>
          <a:p>
            <a:r>
              <a:rPr lang="en-GB" dirty="0"/>
              <a:t>This is illustrated here with 3 necktie diagrams of vertical against horizontal tunes, where the green necktie shows the tune footprint and the red dot is the working point chosen to optimise tunes – the top one shows the initial tune footprint. Optimising the working point and space charge is fundamental to preserve beam quality and brightness for experiments. </a:t>
            </a:r>
          </a:p>
          <a:p>
            <a:endParaRPr lang="en-GB" dirty="0"/>
          </a:p>
          <a:p>
            <a:r>
              <a:rPr lang="en-GB" dirty="0"/>
              <a:t>The middle one shows the core particles in the bottom left-hand corner crossing an integer resonance, leading to emittance blow-up. The bottom one shows the halo particles in the top right-hand corner of the necktie crossing a half-integer resonance, which leads to beam losses.</a:t>
            </a:r>
          </a:p>
        </p:txBody>
      </p:sp>
      <p:sp>
        <p:nvSpPr>
          <p:cNvPr id="4" name="Slide Number Placeholder 3"/>
          <p:cNvSpPr>
            <a:spLocks noGrp="1"/>
          </p:cNvSpPr>
          <p:nvPr>
            <p:ph type="sldNum" sz="quarter" idx="5"/>
          </p:nvPr>
        </p:nvSpPr>
        <p:spPr/>
        <p:txBody>
          <a:bodyPr/>
          <a:lstStyle/>
          <a:p>
            <a:fld id="{9C04265C-EFDD-4B4C-8A40-0D0CE1EA4428}" type="slidenum">
              <a:rPr lang="en-GB" smtClean="0"/>
              <a:t>31</a:t>
            </a:fld>
            <a:endParaRPr lang="en-GB"/>
          </a:p>
        </p:txBody>
      </p:sp>
    </p:spTree>
    <p:extLst>
      <p:ext uri="{BB962C8B-B14F-4D97-AF65-F5344CB8AC3E}">
        <p14:creationId xmlns:p14="http://schemas.microsoft.com/office/powerpoint/2010/main" val="36653351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C04265C-EFDD-4B4C-8A40-0D0CE1EA4428}" type="slidenum">
              <a:rPr lang="en-GB" smtClean="0"/>
              <a:t>32</a:t>
            </a:fld>
            <a:endParaRPr lang="en-GB"/>
          </a:p>
        </p:txBody>
      </p:sp>
    </p:spTree>
    <p:extLst>
      <p:ext uri="{BB962C8B-B14F-4D97-AF65-F5344CB8AC3E}">
        <p14:creationId xmlns:p14="http://schemas.microsoft.com/office/powerpoint/2010/main" val="7539396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C04265C-EFDD-4B4C-8A40-0D0CE1EA4428}" type="slidenum">
              <a:rPr lang="en-GB" smtClean="0"/>
              <a:t>33</a:t>
            </a:fld>
            <a:endParaRPr lang="en-GB"/>
          </a:p>
        </p:txBody>
      </p:sp>
    </p:spTree>
    <p:extLst>
      <p:ext uri="{BB962C8B-B14F-4D97-AF65-F5344CB8AC3E}">
        <p14:creationId xmlns:p14="http://schemas.microsoft.com/office/powerpoint/2010/main" val="12222710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C04265C-EFDD-4B4C-8A40-0D0CE1EA4428}" type="slidenum">
              <a:rPr lang="en-GB" smtClean="0"/>
              <a:t>34</a:t>
            </a:fld>
            <a:endParaRPr lang="en-GB"/>
          </a:p>
        </p:txBody>
      </p:sp>
    </p:spTree>
    <p:extLst>
      <p:ext uri="{BB962C8B-B14F-4D97-AF65-F5344CB8AC3E}">
        <p14:creationId xmlns:p14="http://schemas.microsoft.com/office/powerpoint/2010/main" val="12349001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C04265C-EFDD-4B4C-8A40-0D0CE1EA4428}" type="slidenum">
              <a:rPr lang="en-GB" smtClean="0"/>
              <a:t>35</a:t>
            </a:fld>
            <a:endParaRPr lang="en-GB"/>
          </a:p>
        </p:txBody>
      </p:sp>
    </p:spTree>
    <p:extLst>
      <p:ext uri="{BB962C8B-B14F-4D97-AF65-F5344CB8AC3E}">
        <p14:creationId xmlns:p14="http://schemas.microsoft.com/office/powerpoint/2010/main" val="4542752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09906-189A-C0F3-42F2-03B64C60F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90021-77F6-45FE-53AC-4CC39A7DEF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2E1D21-13F9-63FE-0646-1252D504B52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3DDD897-6BE5-6813-9653-95E8F75D342C}"/>
              </a:ext>
            </a:extLst>
          </p:cNvPr>
          <p:cNvSpPr>
            <a:spLocks noGrp="1"/>
          </p:cNvSpPr>
          <p:nvPr>
            <p:ph type="sldNum" sz="quarter" idx="5"/>
          </p:nvPr>
        </p:nvSpPr>
        <p:spPr/>
        <p:txBody>
          <a:bodyPr/>
          <a:lstStyle/>
          <a:p>
            <a:fld id="{9C04265C-EFDD-4B4C-8A40-0D0CE1EA4428}" type="slidenum">
              <a:rPr lang="en-GB" smtClean="0"/>
              <a:t>36</a:t>
            </a:fld>
            <a:endParaRPr lang="en-GB"/>
          </a:p>
        </p:txBody>
      </p:sp>
    </p:spTree>
    <p:extLst>
      <p:ext uri="{BB962C8B-B14F-4D97-AF65-F5344CB8AC3E}">
        <p14:creationId xmlns:p14="http://schemas.microsoft.com/office/powerpoint/2010/main" val="10040316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1BCB9-F8F7-9C99-039D-7E0F3D4EDD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32BCFB-5A26-8A82-7E32-1686E28F57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8DE1B0-81D4-4D5F-7AE8-48D8768CC686}"/>
              </a:ext>
            </a:extLst>
          </p:cNvPr>
          <p:cNvSpPr>
            <a:spLocks noGrp="1"/>
          </p:cNvSpPr>
          <p:nvPr>
            <p:ph type="body" idx="1"/>
          </p:nvPr>
        </p:nvSpPr>
        <p:spPr/>
        <p:txBody>
          <a:bodyPr/>
          <a:lstStyle/>
          <a:p>
            <a:r>
              <a:rPr lang="en-GB" dirty="0"/>
              <a:t>Space charge effects in the SPS could be a possible reason behind the observed halo in the LHC, but it is not a complete explanation – there are many other effects which could have played a part. Other possible physical origins of the halo include various errors upon the extraction of the beam from the SPS and its transfer and injection into the LHC. Beta-beating and noise could have also contributed, as one of the main sources of noise, power supply ripple, can be present at any energy. This is known to be strong in the main quads and bending dipoles of the SPS. IBS and beam-beam interactions are other mechanisms of performance degradation – with IBS being a primary one in the LHC.</a:t>
            </a:r>
          </a:p>
          <a:p>
            <a:endParaRPr lang="en-GB" dirty="0"/>
          </a:p>
          <a:p>
            <a:r>
              <a:rPr lang="en-GB" dirty="0"/>
              <a:t>Future studies should also consider using the PIC model of space charge in order to avoid the main approximation of the frozen model – which is that the bunch distribution is a fixed Gaussian. This does not account for the cases where the particle distribution was perturbed from the initial Gaussian.</a:t>
            </a:r>
          </a:p>
        </p:txBody>
      </p:sp>
      <p:sp>
        <p:nvSpPr>
          <p:cNvPr id="4" name="Slide Number Placeholder 3">
            <a:extLst>
              <a:ext uri="{FF2B5EF4-FFF2-40B4-BE49-F238E27FC236}">
                <a16:creationId xmlns:a16="http://schemas.microsoft.com/office/drawing/2014/main" id="{36D9FEB7-243C-7273-070E-89840D057AF9}"/>
              </a:ext>
            </a:extLst>
          </p:cNvPr>
          <p:cNvSpPr>
            <a:spLocks noGrp="1"/>
          </p:cNvSpPr>
          <p:nvPr>
            <p:ph type="sldNum" sz="quarter" idx="5"/>
          </p:nvPr>
        </p:nvSpPr>
        <p:spPr/>
        <p:txBody>
          <a:bodyPr/>
          <a:lstStyle/>
          <a:p>
            <a:fld id="{9C04265C-EFDD-4B4C-8A40-0D0CE1EA4428}" type="slidenum">
              <a:rPr lang="en-GB" smtClean="0"/>
              <a:t>37</a:t>
            </a:fld>
            <a:endParaRPr lang="en-GB"/>
          </a:p>
        </p:txBody>
      </p:sp>
    </p:spTree>
    <p:extLst>
      <p:ext uri="{BB962C8B-B14F-4D97-AF65-F5344CB8AC3E}">
        <p14:creationId xmlns:p14="http://schemas.microsoft.com/office/powerpoint/2010/main" val="27599311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C04265C-EFDD-4B4C-8A40-0D0CE1EA4428}" type="slidenum">
              <a:rPr lang="en-GB" smtClean="0"/>
              <a:t>38</a:t>
            </a:fld>
            <a:endParaRPr lang="en-GB"/>
          </a:p>
        </p:txBody>
      </p:sp>
    </p:spTree>
    <p:extLst>
      <p:ext uri="{BB962C8B-B14F-4D97-AF65-F5344CB8AC3E}">
        <p14:creationId xmlns:p14="http://schemas.microsoft.com/office/powerpoint/2010/main" val="3881163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Reducing halo overpopulation is particularly pertinent due to the fact that beam losses at large amplitudes can cause even more damage to the machine – this includes quenching the superconducting magnets. Recent measurements by Milica Rakic show that there is an anti-correlation between halo content and emittance. This implies that bunches with smaller emittances have larger halo populations. We can see populations above 5 sigma – well above the halo classification – of around 1%, which is way higher than a Gaussian distribution would show. This points to a collective effect, as they depend on the “brightness” of an accelerator – in other words, collective effects generally scale with luminosity and inversely with emittance.</a:t>
            </a:r>
          </a:p>
        </p:txBody>
      </p:sp>
      <p:sp>
        <p:nvSpPr>
          <p:cNvPr id="4" name="Slide Number Placeholder 3"/>
          <p:cNvSpPr>
            <a:spLocks noGrp="1"/>
          </p:cNvSpPr>
          <p:nvPr>
            <p:ph type="sldNum" sz="quarter" idx="5"/>
          </p:nvPr>
        </p:nvSpPr>
        <p:spPr/>
        <p:txBody>
          <a:bodyPr/>
          <a:lstStyle/>
          <a:p>
            <a:fld id="{9C04265C-EFDD-4B4C-8A40-0D0CE1EA4428}" type="slidenum">
              <a:rPr lang="en-GB" smtClean="0"/>
              <a:t>4</a:t>
            </a:fld>
            <a:endParaRPr lang="en-GB"/>
          </a:p>
        </p:txBody>
      </p:sp>
    </p:spTree>
    <p:extLst>
      <p:ext uri="{BB962C8B-B14F-4D97-AF65-F5344CB8AC3E}">
        <p14:creationId xmlns:p14="http://schemas.microsoft.com/office/powerpoint/2010/main" val="2667849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Collective effects are particularly important in high luminosity accelerators such as the LHC and SPS. Space charge is defined as the Coulomb repulsion between the set of charged particles constituting a beam with magnetic attraction given by their movement. Space charge is a collective effect due to space charge forces depending on the charge density of the whole bunch.</a:t>
            </a:r>
          </a:p>
          <a:p>
            <a:r>
              <a:rPr lang="en-GB" dirty="0"/>
              <a:t>Space charge forces are a combination of the repulsive Coulomb force and attractive magnetic force.</a:t>
            </a:r>
          </a:p>
        </p:txBody>
      </p:sp>
      <p:sp>
        <p:nvSpPr>
          <p:cNvPr id="4" name="Slide Number Placeholder 3"/>
          <p:cNvSpPr>
            <a:spLocks noGrp="1"/>
          </p:cNvSpPr>
          <p:nvPr>
            <p:ph type="sldNum" sz="quarter" idx="5"/>
          </p:nvPr>
        </p:nvSpPr>
        <p:spPr/>
        <p:txBody>
          <a:bodyPr/>
          <a:lstStyle/>
          <a:p>
            <a:fld id="{9C04265C-EFDD-4B4C-8A40-0D0CE1EA4428}" type="slidenum">
              <a:rPr lang="en-GB" smtClean="0"/>
              <a:t>5</a:t>
            </a:fld>
            <a:endParaRPr lang="en-GB"/>
          </a:p>
        </p:txBody>
      </p:sp>
    </p:spTree>
    <p:extLst>
      <p:ext uri="{BB962C8B-B14F-4D97-AF65-F5344CB8AC3E}">
        <p14:creationId xmlns:p14="http://schemas.microsoft.com/office/powerpoint/2010/main" val="2099641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split space charge forces into two forces – direct and indirect. When we combine these forces into one single force term, we can observe that the direct term is highly non-linear. Indirect space charge forces also consider the effects of the beam pipe that the beam travels through, which is a vacuum – this term is linear with respect to the transverse amplitude. There is also a very strong inverse energy dependence – meaning that in the LHC, with a gamma of around 7500, these forces are weaker than in the SPS, and as particles are accelerated closer and closer to the speed of light, it tends towards zero.</a:t>
            </a:r>
          </a:p>
          <a:p>
            <a:endParaRPr lang="en-GB" dirty="0"/>
          </a:p>
          <a:p>
            <a:r>
              <a:rPr lang="en-GB" dirty="0"/>
              <a:t>I will show the results for the two different regimes in the SPS and the LHC. Since this force is strongest for particles with smaller transverse amplitudes, core particles are the ones shifted the most by space charge forces, but halo particles also experience modified dynamics. This force is also stronger for high intensities represented by N and short bunch lengths represented by </a:t>
            </a:r>
            <a:r>
              <a:rPr lang="en-GB" dirty="0" err="1"/>
              <a:t>sigma_s</a:t>
            </a:r>
            <a:r>
              <a:rPr lang="en-GB" dirty="0"/>
              <a:t>. </a:t>
            </a:r>
          </a:p>
        </p:txBody>
      </p:sp>
      <p:sp>
        <p:nvSpPr>
          <p:cNvPr id="4" name="Slide Number Placeholder 3"/>
          <p:cNvSpPr>
            <a:spLocks noGrp="1"/>
          </p:cNvSpPr>
          <p:nvPr>
            <p:ph type="sldNum" sz="quarter" idx="5"/>
          </p:nvPr>
        </p:nvSpPr>
        <p:spPr/>
        <p:txBody>
          <a:bodyPr/>
          <a:lstStyle/>
          <a:p>
            <a:fld id="{9C04265C-EFDD-4B4C-8A40-0D0CE1EA4428}" type="slidenum">
              <a:rPr lang="en-GB" smtClean="0"/>
              <a:t>6</a:t>
            </a:fld>
            <a:endParaRPr lang="en-GB"/>
          </a:p>
        </p:txBody>
      </p:sp>
    </p:spTree>
    <p:extLst>
      <p:ext uri="{BB962C8B-B14F-4D97-AF65-F5344CB8AC3E}">
        <p14:creationId xmlns:p14="http://schemas.microsoft.com/office/powerpoint/2010/main" val="13711497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will now move onto the methodology behind these investigations. First of all, emittance is related to beam size, dispersion, momentum spread and the Twiss beta function at a certain point using this equation. We have three realistic methods for calculating emittance. The most trivial is assuming that in the machine there are no diffusive mechanisms, so emittance is a constant of motion that does not change with time and is preserved through the machines. The profile emittance is calculated statistically using only the beam profile. This includes the statistical calculation of the longitudinal spread </a:t>
            </a:r>
            <a:r>
              <a:rPr lang="en-GB" dirty="0" err="1"/>
              <a:t>sigma_delta</a:t>
            </a:r>
            <a:r>
              <a:rPr lang="en-GB" dirty="0"/>
              <a:t>. Dispersion is significant due to quadrupoles focusing and defocusing particles differently depending on their amplitudes.</a:t>
            </a:r>
          </a:p>
          <a:p>
            <a:endParaRPr lang="en-GB" dirty="0"/>
          </a:p>
          <a:p>
            <a:r>
              <a:rPr lang="en-GB" dirty="0"/>
              <a:t>There is also the simpler approach of calculating the emittance by fitting a Gaussian to the beam – known as the Gaussian emittance. However, this also fails to account for dispersion. The most theoretically accurate method is known as the distribution emittance – we know the position, momentum, dispersion and Twiss parameters of every particle. However,  this method is physically impossible. The knowledge behind these methods is more important for the SPS section of this project – the LHC section primarily used the distribution emittance for simplicity in presenting these results.</a:t>
            </a:r>
          </a:p>
        </p:txBody>
      </p:sp>
      <p:sp>
        <p:nvSpPr>
          <p:cNvPr id="4" name="Slide Number Placeholder 3"/>
          <p:cNvSpPr>
            <a:spLocks noGrp="1"/>
          </p:cNvSpPr>
          <p:nvPr>
            <p:ph type="sldNum" sz="quarter" idx="5"/>
          </p:nvPr>
        </p:nvSpPr>
        <p:spPr/>
        <p:txBody>
          <a:bodyPr/>
          <a:lstStyle/>
          <a:p>
            <a:fld id="{9C04265C-EFDD-4B4C-8A40-0D0CE1EA4428}" type="slidenum">
              <a:rPr lang="en-GB" smtClean="0"/>
              <a:t>7</a:t>
            </a:fld>
            <a:endParaRPr lang="en-GB"/>
          </a:p>
        </p:txBody>
      </p:sp>
    </p:spTree>
    <p:extLst>
      <p:ext uri="{BB962C8B-B14F-4D97-AF65-F5344CB8AC3E}">
        <p14:creationId xmlns:p14="http://schemas.microsoft.com/office/powerpoint/2010/main" val="1031859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also two different methods we can use to calculate the fraction of halo particles. We will be explaining both – scraping methods and beam profile analysis. The former employs knowledge of the full distribution – where we know the positions and momenta of all particles in normalised coordinates. Action is expressed in sigma^2 – with this formula also being valid in the y-plane, and particles in the halo limit are classified as such. The physical equivalent of this method is using scraping.</a:t>
            </a:r>
          </a:p>
          <a:p>
            <a:endParaRPr lang="en-GB" dirty="0"/>
          </a:p>
          <a:p>
            <a:r>
              <a:rPr lang="en-GB" dirty="0"/>
              <a:t>Scraping measurements involve moving graphite collimator jaw-like blades inwards in small steps, removing the beam halo. Measurements of scraped particles can then be taken. They are also used to remove the tails of the beam before particles are injected from the SPS into the LHC. This method is obviously destructive to the beam, so scraping measurements are not always possible.</a:t>
            </a:r>
          </a:p>
          <a:p>
            <a:endParaRPr lang="en-GB" dirty="0"/>
          </a:p>
          <a:p>
            <a:r>
              <a:rPr lang="en-GB" dirty="0"/>
              <a:t>The lower diagram shows how collimator jaws truncate the tails of a beam profile – here, it is assumed that this process is instantaneous.</a:t>
            </a:r>
          </a:p>
        </p:txBody>
      </p:sp>
      <p:sp>
        <p:nvSpPr>
          <p:cNvPr id="4" name="Slide Number Placeholder 3"/>
          <p:cNvSpPr>
            <a:spLocks noGrp="1"/>
          </p:cNvSpPr>
          <p:nvPr>
            <p:ph type="sldNum" sz="quarter" idx="5"/>
          </p:nvPr>
        </p:nvSpPr>
        <p:spPr/>
        <p:txBody>
          <a:bodyPr/>
          <a:lstStyle/>
          <a:p>
            <a:fld id="{9C04265C-EFDD-4B4C-8A40-0D0CE1EA4428}" type="slidenum">
              <a:rPr lang="en-GB" smtClean="0"/>
              <a:t>8</a:t>
            </a:fld>
            <a:endParaRPr lang="en-GB"/>
          </a:p>
        </p:txBody>
      </p:sp>
    </p:spTree>
    <p:extLst>
      <p:ext uri="{BB962C8B-B14F-4D97-AF65-F5344CB8AC3E}">
        <p14:creationId xmlns:p14="http://schemas.microsoft.com/office/powerpoint/2010/main" val="4058404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36A7B-C9A0-2217-FEC6-6A9B54B10C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CD46C6-17B0-CAB6-46D8-0D96F86272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DF51F7-A90D-9358-FA6E-8E8F4FA0C1F4}"/>
              </a:ext>
            </a:extLst>
          </p:cNvPr>
          <p:cNvSpPr>
            <a:spLocks noGrp="1"/>
          </p:cNvSpPr>
          <p:nvPr>
            <p:ph type="body" idx="1"/>
          </p:nvPr>
        </p:nvSpPr>
        <p:spPr/>
        <p:txBody>
          <a:bodyPr/>
          <a:lstStyle/>
          <a:p>
            <a:r>
              <a:rPr lang="en-GB" dirty="0"/>
              <a:t>There is another method where halo content may be calculated using only the transverse beam profile. The action distribution is reconstructed by performing an inverse Abel transform on the beam profile, with the underlying assumption that the 2D particle distribution is circularly symmetric – which is not always guaranteed. The possible inaccuracies of this assumption may be outweighed by the convenience of always being able to perform beam profile measurements, using BWSs and BSRTs.</a:t>
            </a:r>
          </a:p>
          <a:p>
            <a:endParaRPr lang="en-GB" dirty="0"/>
          </a:p>
          <a:p>
            <a:r>
              <a:rPr lang="en-GB" dirty="0"/>
              <a:t>Halo content is calculated by integrating the particle distribution above the halo limit, and dividing by the total area of the aforementioned distribution. We assume that there is no coupling between the two planes, hence the coefficient of the first-order correction term being set to 1.</a:t>
            </a:r>
          </a:p>
        </p:txBody>
      </p:sp>
      <p:sp>
        <p:nvSpPr>
          <p:cNvPr id="4" name="Slide Number Placeholder 3">
            <a:extLst>
              <a:ext uri="{FF2B5EF4-FFF2-40B4-BE49-F238E27FC236}">
                <a16:creationId xmlns:a16="http://schemas.microsoft.com/office/drawing/2014/main" id="{4E4AD7B5-E8E3-6E46-FE82-4C86BC3BB4DF}"/>
              </a:ext>
            </a:extLst>
          </p:cNvPr>
          <p:cNvSpPr>
            <a:spLocks noGrp="1"/>
          </p:cNvSpPr>
          <p:nvPr>
            <p:ph type="sldNum" sz="quarter" idx="5"/>
          </p:nvPr>
        </p:nvSpPr>
        <p:spPr/>
        <p:txBody>
          <a:bodyPr/>
          <a:lstStyle/>
          <a:p>
            <a:fld id="{9C04265C-EFDD-4B4C-8A40-0D0CE1EA4428}" type="slidenum">
              <a:rPr lang="en-GB" smtClean="0"/>
              <a:t>9</a:t>
            </a:fld>
            <a:endParaRPr lang="en-GB"/>
          </a:p>
        </p:txBody>
      </p:sp>
    </p:spTree>
    <p:extLst>
      <p:ext uri="{BB962C8B-B14F-4D97-AF65-F5344CB8AC3E}">
        <p14:creationId xmlns:p14="http://schemas.microsoft.com/office/powerpoint/2010/main" val="2086186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B2E53-27A3-2F7E-F735-517238B124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0CB1B90-A52F-BA00-B9C7-AD384EF5B1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507404B-5383-20AE-AA65-5ECD19AE29C1}"/>
              </a:ext>
            </a:extLst>
          </p:cNvPr>
          <p:cNvSpPr>
            <a:spLocks noGrp="1"/>
          </p:cNvSpPr>
          <p:nvPr>
            <p:ph type="dt" sz="half" idx="10"/>
          </p:nvPr>
        </p:nvSpPr>
        <p:spPr/>
        <p:txBody>
          <a:bodyPr/>
          <a:lstStyle/>
          <a:p>
            <a:fld id="{6939FE04-E8FC-424D-B7A1-659476F47DD1}" type="datetime1">
              <a:rPr lang="en-GB" smtClean="0"/>
              <a:t>22/07/2026</a:t>
            </a:fld>
            <a:endParaRPr lang="en-GB"/>
          </a:p>
        </p:txBody>
      </p:sp>
      <p:sp>
        <p:nvSpPr>
          <p:cNvPr id="5" name="Footer Placeholder 4">
            <a:extLst>
              <a:ext uri="{FF2B5EF4-FFF2-40B4-BE49-F238E27FC236}">
                <a16:creationId xmlns:a16="http://schemas.microsoft.com/office/drawing/2014/main" id="{4AE6914C-B335-23CD-C437-DEE10C70AD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6B45E9-E047-B83C-5E89-D3526D2B1C7B}"/>
              </a:ext>
            </a:extLst>
          </p:cNvPr>
          <p:cNvSpPr>
            <a:spLocks noGrp="1"/>
          </p:cNvSpPr>
          <p:nvPr>
            <p:ph type="sldNum" sz="quarter" idx="12"/>
          </p:nvPr>
        </p:nvSpPr>
        <p:spPr/>
        <p:txBody>
          <a:bodyPr/>
          <a:lstStyle/>
          <a:p>
            <a:fld id="{A81A0B55-A4E3-4F2C-B5F6-A5FCD0DE1BEF}" type="slidenum">
              <a:rPr lang="en-GB" smtClean="0"/>
              <a:t>‹#›</a:t>
            </a:fld>
            <a:endParaRPr lang="en-GB"/>
          </a:p>
        </p:txBody>
      </p:sp>
    </p:spTree>
    <p:extLst>
      <p:ext uri="{BB962C8B-B14F-4D97-AF65-F5344CB8AC3E}">
        <p14:creationId xmlns:p14="http://schemas.microsoft.com/office/powerpoint/2010/main" val="96496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72CB2-9E1F-46BD-B218-B001332A612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58747DD-AFE4-F368-1C54-638C666047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4FC757-DCA6-9E18-9711-B8CD8D466D3B}"/>
              </a:ext>
            </a:extLst>
          </p:cNvPr>
          <p:cNvSpPr>
            <a:spLocks noGrp="1"/>
          </p:cNvSpPr>
          <p:nvPr>
            <p:ph type="dt" sz="half" idx="10"/>
          </p:nvPr>
        </p:nvSpPr>
        <p:spPr/>
        <p:txBody>
          <a:bodyPr/>
          <a:lstStyle/>
          <a:p>
            <a:fld id="{F6A445E1-2710-4C0B-8F91-BC1D1120DEC6}" type="datetime1">
              <a:rPr lang="en-GB" smtClean="0"/>
              <a:t>22/07/2026</a:t>
            </a:fld>
            <a:endParaRPr lang="en-GB"/>
          </a:p>
        </p:txBody>
      </p:sp>
      <p:sp>
        <p:nvSpPr>
          <p:cNvPr id="5" name="Footer Placeholder 4">
            <a:extLst>
              <a:ext uri="{FF2B5EF4-FFF2-40B4-BE49-F238E27FC236}">
                <a16:creationId xmlns:a16="http://schemas.microsoft.com/office/drawing/2014/main" id="{89D0FFE6-9F45-CEDB-E5E3-133741F68B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BCE9DD-4B99-6EBC-652E-C1BAE5F80A77}"/>
              </a:ext>
            </a:extLst>
          </p:cNvPr>
          <p:cNvSpPr>
            <a:spLocks noGrp="1"/>
          </p:cNvSpPr>
          <p:nvPr>
            <p:ph type="sldNum" sz="quarter" idx="12"/>
          </p:nvPr>
        </p:nvSpPr>
        <p:spPr/>
        <p:txBody>
          <a:bodyPr/>
          <a:lstStyle/>
          <a:p>
            <a:fld id="{A81A0B55-A4E3-4F2C-B5F6-A5FCD0DE1BEF}" type="slidenum">
              <a:rPr lang="en-GB" smtClean="0"/>
              <a:t>‹#›</a:t>
            </a:fld>
            <a:endParaRPr lang="en-GB"/>
          </a:p>
        </p:txBody>
      </p:sp>
    </p:spTree>
    <p:extLst>
      <p:ext uri="{BB962C8B-B14F-4D97-AF65-F5344CB8AC3E}">
        <p14:creationId xmlns:p14="http://schemas.microsoft.com/office/powerpoint/2010/main" val="1311411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4E064E-0593-4220-8FDA-D8694F497C4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9684DE-9D73-B0B0-0998-B7849C783EC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B02360-68C5-5F17-6BA3-BAE906B5C19F}"/>
              </a:ext>
            </a:extLst>
          </p:cNvPr>
          <p:cNvSpPr>
            <a:spLocks noGrp="1"/>
          </p:cNvSpPr>
          <p:nvPr>
            <p:ph type="dt" sz="half" idx="10"/>
          </p:nvPr>
        </p:nvSpPr>
        <p:spPr/>
        <p:txBody>
          <a:bodyPr/>
          <a:lstStyle/>
          <a:p>
            <a:fld id="{2BB7A320-7277-404C-AB06-6C0873A3C52F}" type="datetime1">
              <a:rPr lang="en-GB" smtClean="0"/>
              <a:t>22/07/2026</a:t>
            </a:fld>
            <a:endParaRPr lang="en-GB"/>
          </a:p>
        </p:txBody>
      </p:sp>
      <p:sp>
        <p:nvSpPr>
          <p:cNvPr id="5" name="Footer Placeholder 4">
            <a:extLst>
              <a:ext uri="{FF2B5EF4-FFF2-40B4-BE49-F238E27FC236}">
                <a16:creationId xmlns:a16="http://schemas.microsoft.com/office/drawing/2014/main" id="{56A1651B-9823-E01F-51BF-3E2F78DBC3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7EB5F0-8BD4-288B-D2B9-C9EE195E64F2}"/>
              </a:ext>
            </a:extLst>
          </p:cNvPr>
          <p:cNvSpPr>
            <a:spLocks noGrp="1"/>
          </p:cNvSpPr>
          <p:nvPr>
            <p:ph type="sldNum" sz="quarter" idx="12"/>
          </p:nvPr>
        </p:nvSpPr>
        <p:spPr/>
        <p:txBody>
          <a:bodyPr/>
          <a:lstStyle/>
          <a:p>
            <a:fld id="{A81A0B55-A4E3-4F2C-B5F6-A5FCD0DE1BEF}" type="slidenum">
              <a:rPr lang="en-GB" smtClean="0"/>
              <a:t>‹#›</a:t>
            </a:fld>
            <a:endParaRPr lang="en-GB"/>
          </a:p>
        </p:txBody>
      </p:sp>
    </p:spTree>
    <p:extLst>
      <p:ext uri="{BB962C8B-B14F-4D97-AF65-F5344CB8AC3E}">
        <p14:creationId xmlns:p14="http://schemas.microsoft.com/office/powerpoint/2010/main" val="427528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6F5FB-C2BC-5ECB-CAFF-79292476100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3DE2108-F2CC-6309-4241-56EE47E266F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FE1640-CFDE-83FB-B710-A9816FF9F416}"/>
              </a:ext>
            </a:extLst>
          </p:cNvPr>
          <p:cNvSpPr>
            <a:spLocks noGrp="1"/>
          </p:cNvSpPr>
          <p:nvPr>
            <p:ph type="dt" sz="half" idx="10"/>
          </p:nvPr>
        </p:nvSpPr>
        <p:spPr/>
        <p:txBody>
          <a:bodyPr/>
          <a:lstStyle/>
          <a:p>
            <a:fld id="{C68F8D09-F00A-41C1-BBF5-C01563BED2FD}" type="datetime1">
              <a:rPr lang="en-GB" smtClean="0"/>
              <a:t>22/07/2026</a:t>
            </a:fld>
            <a:endParaRPr lang="en-GB"/>
          </a:p>
        </p:txBody>
      </p:sp>
      <p:sp>
        <p:nvSpPr>
          <p:cNvPr id="5" name="Footer Placeholder 4">
            <a:extLst>
              <a:ext uri="{FF2B5EF4-FFF2-40B4-BE49-F238E27FC236}">
                <a16:creationId xmlns:a16="http://schemas.microsoft.com/office/drawing/2014/main" id="{365EDE99-C08B-4ED1-4F6D-63711962CCF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55C616-379F-0DF6-F238-A20BA6404AC6}"/>
              </a:ext>
            </a:extLst>
          </p:cNvPr>
          <p:cNvSpPr>
            <a:spLocks noGrp="1"/>
          </p:cNvSpPr>
          <p:nvPr>
            <p:ph type="sldNum" sz="quarter" idx="12"/>
          </p:nvPr>
        </p:nvSpPr>
        <p:spPr/>
        <p:txBody>
          <a:bodyPr/>
          <a:lstStyle/>
          <a:p>
            <a:fld id="{A81A0B55-A4E3-4F2C-B5F6-A5FCD0DE1BEF}" type="slidenum">
              <a:rPr lang="en-GB" smtClean="0"/>
              <a:t>‹#›</a:t>
            </a:fld>
            <a:endParaRPr lang="en-GB"/>
          </a:p>
        </p:txBody>
      </p:sp>
    </p:spTree>
    <p:extLst>
      <p:ext uri="{BB962C8B-B14F-4D97-AF65-F5344CB8AC3E}">
        <p14:creationId xmlns:p14="http://schemas.microsoft.com/office/powerpoint/2010/main" val="2469177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9EE59-3E5C-1397-67A6-6EEC0144AA9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EF875F0-F863-F4C0-A8C5-48B16371978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C2D34E-2CF9-A778-2661-D980218D684D}"/>
              </a:ext>
            </a:extLst>
          </p:cNvPr>
          <p:cNvSpPr>
            <a:spLocks noGrp="1"/>
          </p:cNvSpPr>
          <p:nvPr>
            <p:ph type="dt" sz="half" idx="10"/>
          </p:nvPr>
        </p:nvSpPr>
        <p:spPr/>
        <p:txBody>
          <a:bodyPr/>
          <a:lstStyle/>
          <a:p>
            <a:fld id="{D4D2228E-8348-4A1D-9E40-9592277687E2}" type="datetime1">
              <a:rPr lang="en-GB" smtClean="0"/>
              <a:t>22/07/2026</a:t>
            </a:fld>
            <a:endParaRPr lang="en-GB"/>
          </a:p>
        </p:txBody>
      </p:sp>
      <p:sp>
        <p:nvSpPr>
          <p:cNvPr id="5" name="Footer Placeholder 4">
            <a:extLst>
              <a:ext uri="{FF2B5EF4-FFF2-40B4-BE49-F238E27FC236}">
                <a16:creationId xmlns:a16="http://schemas.microsoft.com/office/drawing/2014/main" id="{D64C48F4-377A-F761-192B-DC2B1FC9347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7138DE0-2213-FBED-E1E9-04C860E22D53}"/>
              </a:ext>
            </a:extLst>
          </p:cNvPr>
          <p:cNvSpPr>
            <a:spLocks noGrp="1"/>
          </p:cNvSpPr>
          <p:nvPr>
            <p:ph type="sldNum" sz="quarter" idx="12"/>
          </p:nvPr>
        </p:nvSpPr>
        <p:spPr/>
        <p:txBody>
          <a:bodyPr/>
          <a:lstStyle/>
          <a:p>
            <a:fld id="{A81A0B55-A4E3-4F2C-B5F6-A5FCD0DE1BEF}" type="slidenum">
              <a:rPr lang="en-GB" smtClean="0"/>
              <a:t>‹#›</a:t>
            </a:fld>
            <a:endParaRPr lang="en-GB"/>
          </a:p>
        </p:txBody>
      </p:sp>
    </p:spTree>
    <p:extLst>
      <p:ext uri="{BB962C8B-B14F-4D97-AF65-F5344CB8AC3E}">
        <p14:creationId xmlns:p14="http://schemas.microsoft.com/office/powerpoint/2010/main" val="596906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52404-80A2-F576-5AA3-AA04F22AF2F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6728112-4D8B-6D29-A99B-546ABDF3A9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F532DC3-3B0A-8473-6F9C-C64E4D28EF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5724A2E-BC7C-AE04-AF19-9689AA82A7D2}"/>
              </a:ext>
            </a:extLst>
          </p:cNvPr>
          <p:cNvSpPr>
            <a:spLocks noGrp="1"/>
          </p:cNvSpPr>
          <p:nvPr>
            <p:ph type="dt" sz="half" idx="10"/>
          </p:nvPr>
        </p:nvSpPr>
        <p:spPr/>
        <p:txBody>
          <a:bodyPr/>
          <a:lstStyle/>
          <a:p>
            <a:fld id="{B73F5272-DF72-4CAD-8559-5D108FE4D9A6}" type="datetime1">
              <a:rPr lang="en-GB" smtClean="0"/>
              <a:t>22/07/2026</a:t>
            </a:fld>
            <a:endParaRPr lang="en-GB"/>
          </a:p>
        </p:txBody>
      </p:sp>
      <p:sp>
        <p:nvSpPr>
          <p:cNvPr id="6" name="Footer Placeholder 5">
            <a:extLst>
              <a:ext uri="{FF2B5EF4-FFF2-40B4-BE49-F238E27FC236}">
                <a16:creationId xmlns:a16="http://schemas.microsoft.com/office/drawing/2014/main" id="{B964913E-BD41-AEB4-18FB-9FF61EAC3E2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8A4F9F4-9628-1494-1CBF-513B76508949}"/>
              </a:ext>
            </a:extLst>
          </p:cNvPr>
          <p:cNvSpPr>
            <a:spLocks noGrp="1"/>
          </p:cNvSpPr>
          <p:nvPr>
            <p:ph type="sldNum" sz="quarter" idx="12"/>
          </p:nvPr>
        </p:nvSpPr>
        <p:spPr/>
        <p:txBody>
          <a:bodyPr/>
          <a:lstStyle/>
          <a:p>
            <a:fld id="{A81A0B55-A4E3-4F2C-B5F6-A5FCD0DE1BEF}" type="slidenum">
              <a:rPr lang="en-GB" smtClean="0"/>
              <a:t>‹#›</a:t>
            </a:fld>
            <a:endParaRPr lang="en-GB"/>
          </a:p>
        </p:txBody>
      </p:sp>
    </p:spTree>
    <p:extLst>
      <p:ext uri="{BB962C8B-B14F-4D97-AF65-F5344CB8AC3E}">
        <p14:creationId xmlns:p14="http://schemas.microsoft.com/office/powerpoint/2010/main" val="1406267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65AD6-61F0-E036-7A3D-A2327547017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BF95156-93DE-2B73-8E36-F675889C8F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2805EC-DE0D-4910-5D3B-0BAD3FE3C0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943ABF-9CB9-FBA2-CBEE-EA8045CE05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D2CABB-B2BC-F31B-DF65-A6FC642F4FE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6ED13E8-1754-2305-D72A-2AD95605B331}"/>
              </a:ext>
            </a:extLst>
          </p:cNvPr>
          <p:cNvSpPr>
            <a:spLocks noGrp="1"/>
          </p:cNvSpPr>
          <p:nvPr>
            <p:ph type="dt" sz="half" idx="10"/>
          </p:nvPr>
        </p:nvSpPr>
        <p:spPr/>
        <p:txBody>
          <a:bodyPr/>
          <a:lstStyle/>
          <a:p>
            <a:fld id="{5C605424-50A2-4554-AAD8-1C484F3F9B78}" type="datetime1">
              <a:rPr lang="en-GB" smtClean="0"/>
              <a:t>22/07/2026</a:t>
            </a:fld>
            <a:endParaRPr lang="en-GB"/>
          </a:p>
        </p:txBody>
      </p:sp>
      <p:sp>
        <p:nvSpPr>
          <p:cNvPr id="8" name="Footer Placeholder 7">
            <a:extLst>
              <a:ext uri="{FF2B5EF4-FFF2-40B4-BE49-F238E27FC236}">
                <a16:creationId xmlns:a16="http://schemas.microsoft.com/office/drawing/2014/main" id="{A9B23908-2EA0-95CD-814A-20B96B1E55E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A396E74-8FFE-F611-9465-F92E9C8EB9D0}"/>
              </a:ext>
            </a:extLst>
          </p:cNvPr>
          <p:cNvSpPr>
            <a:spLocks noGrp="1"/>
          </p:cNvSpPr>
          <p:nvPr>
            <p:ph type="sldNum" sz="quarter" idx="12"/>
          </p:nvPr>
        </p:nvSpPr>
        <p:spPr/>
        <p:txBody>
          <a:bodyPr/>
          <a:lstStyle/>
          <a:p>
            <a:fld id="{A81A0B55-A4E3-4F2C-B5F6-A5FCD0DE1BEF}" type="slidenum">
              <a:rPr lang="en-GB" smtClean="0"/>
              <a:t>‹#›</a:t>
            </a:fld>
            <a:endParaRPr lang="en-GB"/>
          </a:p>
        </p:txBody>
      </p:sp>
    </p:spTree>
    <p:extLst>
      <p:ext uri="{BB962C8B-B14F-4D97-AF65-F5344CB8AC3E}">
        <p14:creationId xmlns:p14="http://schemas.microsoft.com/office/powerpoint/2010/main" val="2068333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1B61F-4FB5-61DF-88FF-C779352C979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5A965FB-A5CA-A97F-91BE-9B095AF47E3F}"/>
              </a:ext>
            </a:extLst>
          </p:cNvPr>
          <p:cNvSpPr>
            <a:spLocks noGrp="1"/>
          </p:cNvSpPr>
          <p:nvPr>
            <p:ph type="dt" sz="half" idx="10"/>
          </p:nvPr>
        </p:nvSpPr>
        <p:spPr/>
        <p:txBody>
          <a:bodyPr/>
          <a:lstStyle/>
          <a:p>
            <a:fld id="{DA39C387-7DB0-4E25-B33C-C0E3290EA715}" type="datetime1">
              <a:rPr lang="en-GB" smtClean="0"/>
              <a:t>22/07/2026</a:t>
            </a:fld>
            <a:endParaRPr lang="en-GB"/>
          </a:p>
        </p:txBody>
      </p:sp>
      <p:sp>
        <p:nvSpPr>
          <p:cNvPr id="4" name="Footer Placeholder 3">
            <a:extLst>
              <a:ext uri="{FF2B5EF4-FFF2-40B4-BE49-F238E27FC236}">
                <a16:creationId xmlns:a16="http://schemas.microsoft.com/office/drawing/2014/main" id="{7C4624CC-25CF-70EA-0D3C-03F39C2DB45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42BE766-8121-A507-373C-B39B110F8DE7}"/>
              </a:ext>
            </a:extLst>
          </p:cNvPr>
          <p:cNvSpPr>
            <a:spLocks noGrp="1"/>
          </p:cNvSpPr>
          <p:nvPr>
            <p:ph type="sldNum" sz="quarter" idx="12"/>
          </p:nvPr>
        </p:nvSpPr>
        <p:spPr/>
        <p:txBody>
          <a:bodyPr/>
          <a:lstStyle/>
          <a:p>
            <a:fld id="{A81A0B55-A4E3-4F2C-B5F6-A5FCD0DE1BEF}" type="slidenum">
              <a:rPr lang="en-GB" smtClean="0"/>
              <a:t>‹#›</a:t>
            </a:fld>
            <a:endParaRPr lang="en-GB"/>
          </a:p>
        </p:txBody>
      </p:sp>
    </p:spTree>
    <p:extLst>
      <p:ext uri="{BB962C8B-B14F-4D97-AF65-F5344CB8AC3E}">
        <p14:creationId xmlns:p14="http://schemas.microsoft.com/office/powerpoint/2010/main" val="1602537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C70AC2-0A28-1193-DDE2-D01258E5D414}"/>
              </a:ext>
            </a:extLst>
          </p:cNvPr>
          <p:cNvSpPr>
            <a:spLocks noGrp="1"/>
          </p:cNvSpPr>
          <p:nvPr>
            <p:ph type="dt" sz="half" idx="10"/>
          </p:nvPr>
        </p:nvSpPr>
        <p:spPr/>
        <p:txBody>
          <a:bodyPr/>
          <a:lstStyle/>
          <a:p>
            <a:fld id="{61D565B2-70AA-4B91-B95A-0F6EB1E6CDC2}" type="datetime1">
              <a:rPr lang="en-GB" smtClean="0"/>
              <a:t>22/07/2026</a:t>
            </a:fld>
            <a:endParaRPr lang="en-GB"/>
          </a:p>
        </p:txBody>
      </p:sp>
      <p:sp>
        <p:nvSpPr>
          <p:cNvPr id="3" name="Footer Placeholder 2">
            <a:extLst>
              <a:ext uri="{FF2B5EF4-FFF2-40B4-BE49-F238E27FC236}">
                <a16:creationId xmlns:a16="http://schemas.microsoft.com/office/drawing/2014/main" id="{6ED2F533-08EB-29D8-DC89-B2E2BC64F33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0D18DA3-15F1-E049-622A-9099C34DEDD8}"/>
              </a:ext>
            </a:extLst>
          </p:cNvPr>
          <p:cNvSpPr>
            <a:spLocks noGrp="1"/>
          </p:cNvSpPr>
          <p:nvPr>
            <p:ph type="sldNum" sz="quarter" idx="12"/>
          </p:nvPr>
        </p:nvSpPr>
        <p:spPr/>
        <p:txBody>
          <a:bodyPr/>
          <a:lstStyle/>
          <a:p>
            <a:fld id="{A81A0B55-A4E3-4F2C-B5F6-A5FCD0DE1BEF}" type="slidenum">
              <a:rPr lang="en-GB" smtClean="0"/>
              <a:t>‹#›</a:t>
            </a:fld>
            <a:endParaRPr lang="en-GB"/>
          </a:p>
        </p:txBody>
      </p:sp>
    </p:spTree>
    <p:extLst>
      <p:ext uri="{BB962C8B-B14F-4D97-AF65-F5344CB8AC3E}">
        <p14:creationId xmlns:p14="http://schemas.microsoft.com/office/powerpoint/2010/main" val="4196734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7F8D6-E94F-4AA7-F279-647428A2B8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5C66C11-1ECF-CA3C-4A34-262A51DF70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A2F2184-5144-B028-3292-9CEC45DD5C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F48FBC-601D-92F0-0643-AA7269332E78}"/>
              </a:ext>
            </a:extLst>
          </p:cNvPr>
          <p:cNvSpPr>
            <a:spLocks noGrp="1"/>
          </p:cNvSpPr>
          <p:nvPr>
            <p:ph type="dt" sz="half" idx="10"/>
          </p:nvPr>
        </p:nvSpPr>
        <p:spPr/>
        <p:txBody>
          <a:bodyPr/>
          <a:lstStyle/>
          <a:p>
            <a:fld id="{351C7D51-6872-4B18-BC2E-FE25AC31CD79}" type="datetime1">
              <a:rPr lang="en-GB" smtClean="0"/>
              <a:t>22/07/2026</a:t>
            </a:fld>
            <a:endParaRPr lang="en-GB"/>
          </a:p>
        </p:txBody>
      </p:sp>
      <p:sp>
        <p:nvSpPr>
          <p:cNvPr id="6" name="Footer Placeholder 5">
            <a:extLst>
              <a:ext uri="{FF2B5EF4-FFF2-40B4-BE49-F238E27FC236}">
                <a16:creationId xmlns:a16="http://schemas.microsoft.com/office/drawing/2014/main" id="{D992E437-48A1-E432-EED8-B5A5CDD5CF6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110357-9275-F3DF-BD53-A57504090ABC}"/>
              </a:ext>
            </a:extLst>
          </p:cNvPr>
          <p:cNvSpPr>
            <a:spLocks noGrp="1"/>
          </p:cNvSpPr>
          <p:nvPr>
            <p:ph type="sldNum" sz="quarter" idx="12"/>
          </p:nvPr>
        </p:nvSpPr>
        <p:spPr/>
        <p:txBody>
          <a:bodyPr/>
          <a:lstStyle/>
          <a:p>
            <a:fld id="{A81A0B55-A4E3-4F2C-B5F6-A5FCD0DE1BEF}" type="slidenum">
              <a:rPr lang="en-GB" smtClean="0"/>
              <a:t>‹#›</a:t>
            </a:fld>
            <a:endParaRPr lang="en-GB"/>
          </a:p>
        </p:txBody>
      </p:sp>
    </p:spTree>
    <p:extLst>
      <p:ext uri="{BB962C8B-B14F-4D97-AF65-F5344CB8AC3E}">
        <p14:creationId xmlns:p14="http://schemas.microsoft.com/office/powerpoint/2010/main" val="2944297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1FEFB-A286-CD0D-01EB-FEC961B11C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FA884AE-A0A5-0A82-2519-09D0DC46F2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ACEE694E-15F3-1F9C-C809-88ED3E0CD3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DB99E0-6DF3-862E-BCB4-B4CFB0E032CE}"/>
              </a:ext>
            </a:extLst>
          </p:cNvPr>
          <p:cNvSpPr>
            <a:spLocks noGrp="1"/>
          </p:cNvSpPr>
          <p:nvPr>
            <p:ph type="dt" sz="half" idx="10"/>
          </p:nvPr>
        </p:nvSpPr>
        <p:spPr/>
        <p:txBody>
          <a:bodyPr/>
          <a:lstStyle/>
          <a:p>
            <a:fld id="{9C6C0F53-F064-4984-92DA-4D3216BE62F1}" type="datetime1">
              <a:rPr lang="en-GB" smtClean="0"/>
              <a:t>22/07/2026</a:t>
            </a:fld>
            <a:endParaRPr lang="en-GB"/>
          </a:p>
        </p:txBody>
      </p:sp>
      <p:sp>
        <p:nvSpPr>
          <p:cNvPr id="6" name="Footer Placeholder 5">
            <a:extLst>
              <a:ext uri="{FF2B5EF4-FFF2-40B4-BE49-F238E27FC236}">
                <a16:creationId xmlns:a16="http://schemas.microsoft.com/office/drawing/2014/main" id="{DB80FBD8-BD00-2442-36ED-8CF3F6F0F3E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7D25C6-25D1-B0D6-8302-AFB7F77D9A2E}"/>
              </a:ext>
            </a:extLst>
          </p:cNvPr>
          <p:cNvSpPr>
            <a:spLocks noGrp="1"/>
          </p:cNvSpPr>
          <p:nvPr>
            <p:ph type="sldNum" sz="quarter" idx="12"/>
          </p:nvPr>
        </p:nvSpPr>
        <p:spPr/>
        <p:txBody>
          <a:bodyPr/>
          <a:lstStyle/>
          <a:p>
            <a:fld id="{A81A0B55-A4E3-4F2C-B5F6-A5FCD0DE1BEF}" type="slidenum">
              <a:rPr lang="en-GB" smtClean="0"/>
              <a:t>‹#›</a:t>
            </a:fld>
            <a:endParaRPr lang="en-GB"/>
          </a:p>
        </p:txBody>
      </p:sp>
    </p:spTree>
    <p:extLst>
      <p:ext uri="{BB962C8B-B14F-4D97-AF65-F5344CB8AC3E}">
        <p14:creationId xmlns:p14="http://schemas.microsoft.com/office/powerpoint/2010/main" val="55684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1C7DD6-E7F8-B475-E5D8-9D51F75579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BA99C64-F431-E482-0457-B23508450B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0CDCFD4-EFF1-0CF3-27CB-A3B30106DC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1391380-3389-4238-9129-ABDF4C0DB920}" type="datetime1">
              <a:rPr lang="en-GB" smtClean="0"/>
              <a:t>22/07/2026</a:t>
            </a:fld>
            <a:endParaRPr lang="en-GB"/>
          </a:p>
        </p:txBody>
      </p:sp>
      <p:sp>
        <p:nvSpPr>
          <p:cNvPr id="5" name="Footer Placeholder 4">
            <a:extLst>
              <a:ext uri="{FF2B5EF4-FFF2-40B4-BE49-F238E27FC236}">
                <a16:creationId xmlns:a16="http://schemas.microsoft.com/office/drawing/2014/main" id="{0640BF0B-5755-FF8E-2025-3C45A1E78D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0F68074-59A2-FD12-C258-EB5D6A2118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81A0B55-A4E3-4F2C-B5F6-A5FCD0DE1BEF}" type="slidenum">
              <a:rPr lang="en-GB" smtClean="0"/>
              <a:t>‹#›</a:t>
            </a:fld>
            <a:endParaRPr lang="en-GB"/>
          </a:p>
        </p:txBody>
      </p:sp>
    </p:spTree>
    <p:extLst>
      <p:ext uri="{BB962C8B-B14F-4D97-AF65-F5344CB8AC3E}">
        <p14:creationId xmlns:p14="http://schemas.microsoft.com/office/powerpoint/2010/main" val="498490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40.png"/><Relationship Id="rId5" Type="http://schemas.openxmlformats.org/officeDocument/2006/relationships/image" Target="../media/image38.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47.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53.png"/><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64.png"/><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1.xml"/><Relationship Id="rId1" Type="http://schemas.openxmlformats.org/officeDocument/2006/relationships/slideLayout" Target="../slideLayouts/slideLayout9.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3.png"/></Relationships>
</file>

<file path=ppt/slides/_rels/slide32.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1.png"/><Relationship Id="rId2" Type="http://schemas.openxmlformats.org/officeDocument/2006/relationships/notesSlide" Target="../notesSlides/notesSlide32.xml"/><Relationship Id="rId1" Type="http://schemas.openxmlformats.org/officeDocument/2006/relationships/slideLayout" Target="../slideLayouts/slideLayout8.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3.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5.pn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78.png"/><Relationship Id="rId5" Type="http://schemas.openxmlformats.org/officeDocument/2006/relationships/image" Target="../media/image74.png"/><Relationship Id="rId4" Type="http://schemas.openxmlformats.org/officeDocument/2006/relationships/image" Target="../media/image73.png"/></Relationships>
</file>

<file path=ppt/slides/_rels/slide34.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79.png"/><Relationship Id="rId5" Type="http://schemas.openxmlformats.org/officeDocument/2006/relationships/image" Target="../media/image82.png"/><Relationship Id="rId4" Type="http://schemas.openxmlformats.org/officeDocument/2006/relationships/image" Target="../media/image77.png"/></Relationships>
</file>

<file path=ppt/slides/_rels/slide35.xml.rels><?xml version="1.0" encoding="UTF-8" standalone="yes"?>
<Relationships xmlns="http://schemas.openxmlformats.org/package/2006/relationships"><Relationship Id="rId3" Type="http://schemas.openxmlformats.org/officeDocument/2006/relationships/image" Target="../media/image570.png"/><Relationship Id="rId7" Type="http://schemas.openxmlformats.org/officeDocument/2006/relationships/image" Target="../media/image83.png"/><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image" Target="../media/image600.png"/><Relationship Id="rId5" Type="http://schemas.openxmlformats.org/officeDocument/2006/relationships/image" Target="../media/image81.png"/><Relationship Id="rId4" Type="http://schemas.openxmlformats.org/officeDocument/2006/relationships/image" Target="../media/image580.png"/></Relationships>
</file>

<file path=ppt/slides/_rels/slide3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BAC73-CB7C-DFD3-3299-AE4D857FB659}"/>
              </a:ext>
            </a:extLst>
          </p:cNvPr>
          <p:cNvSpPr>
            <a:spLocks noGrp="1"/>
          </p:cNvSpPr>
          <p:nvPr>
            <p:ph type="ctrTitle"/>
          </p:nvPr>
        </p:nvSpPr>
        <p:spPr>
          <a:xfrm>
            <a:off x="782444" y="1652379"/>
            <a:ext cx="10627112" cy="2905315"/>
          </a:xfrm>
          <a:solidFill>
            <a:srgbClr val="0000EB"/>
          </a:solidFill>
        </p:spPr>
        <p:txBody>
          <a:bodyPr>
            <a:normAutofit/>
          </a:bodyPr>
          <a:lstStyle/>
          <a:p>
            <a:r>
              <a:rPr lang="en-GB" b="1" dirty="0">
                <a:solidFill>
                  <a:schemeClr val="bg1"/>
                </a:solidFill>
              </a:rPr>
              <a:t>Simulating the Impacts of Space Charge Effects on the LHC Beam Halo</a:t>
            </a:r>
          </a:p>
        </p:txBody>
      </p:sp>
      <p:sp>
        <p:nvSpPr>
          <p:cNvPr id="3" name="Subtitle 2">
            <a:extLst>
              <a:ext uri="{FF2B5EF4-FFF2-40B4-BE49-F238E27FC236}">
                <a16:creationId xmlns:a16="http://schemas.microsoft.com/office/drawing/2014/main" id="{FBE1115E-F47F-EBAB-5733-712D1B2AE0C0}"/>
              </a:ext>
            </a:extLst>
          </p:cNvPr>
          <p:cNvSpPr>
            <a:spLocks noGrp="1"/>
          </p:cNvSpPr>
          <p:nvPr>
            <p:ph type="subTitle" idx="1"/>
          </p:nvPr>
        </p:nvSpPr>
        <p:spPr>
          <a:xfrm>
            <a:off x="1524000" y="4787291"/>
            <a:ext cx="9144000" cy="958945"/>
          </a:xfrm>
          <a:solidFill>
            <a:srgbClr val="FF0000"/>
          </a:solidFill>
        </p:spPr>
        <p:txBody>
          <a:bodyPr/>
          <a:lstStyle/>
          <a:p>
            <a:r>
              <a:rPr lang="en-GB" sz="2800" b="1" dirty="0">
                <a:solidFill>
                  <a:schemeClr val="bg1"/>
                </a:solidFill>
              </a:rPr>
              <a:t>William H. Robinson</a:t>
            </a:r>
          </a:p>
          <a:p>
            <a:r>
              <a:rPr lang="en-GB" b="1" dirty="0">
                <a:solidFill>
                  <a:schemeClr val="bg1"/>
                </a:solidFill>
              </a:rPr>
              <a:t>Supervisors: Tatiana </a:t>
            </a:r>
            <a:r>
              <a:rPr lang="en-GB" b="1" dirty="0" err="1">
                <a:solidFill>
                  <a:schemeClr val="bg1"/>
                </a:solidFill>
              </a:rPr>
              <a:t>Pieloni</a:t>
            </a:r>
            <a:r>
              <a:rPr lang="en-GB" b="1" dirty="0">
                <a:solidFill>
                  <a:schemeClr val="bg1"/>
                </a:solidFill>
              </a:rPr>
              <a:t>, Dora Veres and Pascal Hermes</a:t>
            </a:r>
          </a:p>
        </p:txBody>
      </p:sp>
      <p:pic>
        <p:nvPicPr>
          <p:cNvPr id="9" name="Picture 8">
            <a:extLst>
              <a:ext uri="{FF2B5EF4-FFF2-40B4-BE49-F238E27FC236}">
                <a16:creationId xmlns:a16="http://schemas.microsoft.com/office/drawing/2014/main" id="{1DAE9862-77FA-3B78-0B7F-E5B885EF5E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2829" y="341991"/>
            <a:ext cx="3653883" cy="1064764"/>
          </a:xfrm>
          <a:prstGeom prst="rect">
            <a:avLst/>
          </a:prstGeom>
        </p:spPr>
      </p:pic>
      <p:pic>
        <p:nvPicPr>
          <p:cNvPr id="11" name="Picture 10" descr="Blue letters on a white background&#10;&#10;Description automatically generated">
            <a:extLst>
              <a:ext uri="{FF2B5EF4-FFF2-40B4-BE49-F238E27FC236}">
                <a16:creationId xmlns:a16="http://schemas.microsoft.com/office/drawing/2014/main" id="{2DA99F18-A2E9-E435-B502-D8C2958C52C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t="9835" b="9834"/>
          <a:stretch>
            <a:fillRect/>
          </a:stretch>
        </p:blipFill>
        <p:spPr>
          <a:xfrm>
            <a:off x="609600" y="457604"/>
            <a:ext cx="5039241" cy="719554"/>
          </a:xfrm>
          <a:prstGeom prst="rect">
            <a:avLst/>
          </a:prstGeom>
        </p:spPr>
      </p:pic>
      <p:sp>
        <p:nvSpPr>
          <p:cNvPr id="12" name="TextBox 11">
            <a:extLst>
              <a:ext uri="{FF2B5EF4-FFF2-40B4-BE49-F238E27FC236}">
                <a16:creationId xmlns:a16="http://schemas.microsoft.com/office/drawing/2014/main" id="{F3D4E949-F859-8477-E09E-395CAA7D3201}"/>
              </a:ext>
            </a:extLst>
          </p:cNvPr>
          <p:cNvSpPr txBox="1"/>
          <p:nvPr/>
        </p:nvSpPr>
        <p:spPr>
          <a:xfrm>
            <a:off x="3290864" y="5870164"/>
            <a:ext cx="5661112" cy="923330"/>
          </a:xfrm>
          <a:prstGeom prst="rect">
            <a:avLst/>
          </a:prstGeom>
          <a:solidFill>
            <a:schemeClr val="bg1">
              <a:lumMod val="50000"/>
            </a:schemeClr>
          </a:solidFill>
        </p:spPr>
        <p:txBody>
          <a:bodyPr wrap="square" rtlCol="0">
            <a:spAutoFit/>
          </a:bodyPr>
          <a:lstStyle/>
          <a:p>
            <a:pPr algn="ctr"/>
            <a:r>
              <a:rPr lang="en-GB" b="1" dirty="0">
                <a:solidFill>
                  <a:schemeClr val="bg1"/>
                </a:solidFill>
              </a:rPr>
              <a:t>Master’s Thesis Defence – 23</a:t>
            </a:r>
            <a:r>
              <a:rPr lang="en-GB" b="1" baseline="30000" dirty="0">
                <a:solidFill>
                  <a:schemeClr val="bg1"/>
                </a:solidFill>
              </a:rPr>
              <a:t>rd</a:t>
            </a:r>
            <a:r>
              <a:rPr lang="en-GB" b="1" dirty="0">
                <a:solidFill>
                  <a:schemeClr val="bg1"/>
                </a:solidFill>
              </a:rPr>
              <a:t> July 2026</a:t>
            </a:r>
          </a:p>
          <a:p>
            <a:pPr algn="ctr"/>
            <a:r>
              <a:rPr lang="en-GB" dirty="0">
                <a:solidFill>
                  <a:schemeClr val="bg1"/>
                </a:solidFill>
              </a:rPr>
              <a:t>Imperial College London – Department of Physics &amp; EPFL – Laboratory of Particle Accelerator Physics</a:t>
            </a:r>
          </a:p>
        </p:txBody>
      </p:sp>
      <p:sp>
        <p:nvSpPr>
          <p:cNvPr id="5" name="Slide Number Placeholder 4">
            <a:extLst>
              <a:ext uri="{FF2B5EF4-FFF2-40B4-BE49-F238E27FC236}">
                <a16:creationId xmlns:a16="http://schemas.microsoft.com/office/drawing/2014/main" id="{ADEA69AD-6F83-6635-A914-8474C848A1E5}"/>
              </a:ext>
            </a:extLst>
          </p:cNvPr>
          <p:cNvSpPr>
            <a:spLocks noGrp="1"/>
          </p:cNvSpPr>
          <p:nvPr>
            <p:ph type="sldNum" sz="quarter" idx="12"/>
          </p:nvPr>
        </p:nvSpPr>
        <p:spPr/>
        <p:txBody>
          <a:bodyPr/>
          <a:lstStyle/>
          <a:p>
            <a:fld id="{A81A0B55-A4E3-4F2C-B5F6-A5FCD0DE1BEF}" type="slidenum">
              <a:rPr lang="en-GB" smtClean="0"/>
              <a:t>1</a:t>
            </a:fld>
            <a:endParaRPr lang="en-GB"/>
          </a:p>
        </p:txBody>
      </p:sp>
    </p:spTree>
    <p:extLst>
      <p:ext uri="{BB962C8B-B14F-4D97-AF65-F5344CB8AC3E}">
        <p14:creationId xmlns:p14="http://schemas.microsoft.com/office/powerpoint/2010/main" val="2789597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2CBAC-47FF-946D-C41D-343321C82942}"/>
              </a:ext>
            </a:extLst>
          </p:cNvPr>
          <p:cNvSpPr>
            <a:spLocks noGrp="1"/>
          </p:cNvSpPr>
          <p:nvPr>
            <p:ph type="title"/>
          </p:nvPr>
        </p:nvSpPr>
        <p:spPr>
          <a:xfrm>
            <a:off x="373444" y="457200"/>
            <a:ext cx="4944324" cy="1600200"/>
          </a:xfrm>
        </p:spPr>
        <p:txBody>
          <a:bodyPr>
            <a:normAutofit/>
          </a:bodyPr>
          <a:lstStyle/>
          <a:p>
            <a:r>
              <a:rPr lang="en-GB" sz="4000" dirty="0"/>
              <a:t>Simulation Setup</a:t>
            </a:r>
          </a:p>
        </p:txBody>
      </p:sp>
      <p:sp>
        <p:nvSpPr>
          <p:cNvPr id="4" name="Text Placeholder 3">
            <a:extLst>
              <a:ext uri="{FF2B5EF4-FFF2-40B4-BE49-F238E27FC236}">
                <a16:creationId xmlns:a16="http://schemas.microsoft.com/office/drawing/2014/main" id="{C23F138C-9E18-C047-BD26-3FF53018655D}"/>
              </a:ext>
            </a:extLst>
          </p:cNvPr>
          <p:cNvSpPr>
            <a:spLocks noGrp="1"/>
          </p:cNvSpPr>
          <p:nvPr>
            <p:ph type="body" sz="half" idx="2"/>
          </p:nvPr>
        </p:nvSpPr>
        <p:spPr>
          <a:xfrm>
            <a:off x="373444" y="2057400"/>
            <a:ext cx="5094668" cy="3811588"/>
          </a:xfrm>
        </p:spPr>
        <p:txBody>
          <a:bodyPr>
            <a:normAutofit/>
          </a:bodyPr>
          <a:lstStyle/>
          <a:p>
            <a:pPr marL="285750" indent="-285750">
              <a:buFont typeface="Arial" panose="020B0604020202020204" pitchFamily="34" charset="0"/>
              <a:buChar char="•"/>
            </a:pPr>
            <a:r>
              <a:rPr lang="en-GB" sz="2000" dirty="0"/>
              <a:t>Long-term, multi-particle tracking simulations were performed using </a:t>
            </a:r>
            <a:r>
              <a:rPr lang="en-GB" sz="2000" b="1" i="1" dirty="0" err="1"/>
              <a:t>XSuite</a:t>
            </a:r>
            <a:r>
              <a:rPr lang="en-GB" sz="2000" dirty="0"/>
              <a:t>.</a:t>
            </a:r>
          </a:p>
          <a:p>
            <a:pPr marL="285750" indent="-285750">
              <a:buFont typeface="Arial" panose="020B0604020202020204" pitchFamily="34" charset="0"/>
              <a:buChar char="•"/>
            </a:pPr>
            <a:r>
              <a:rPr lang="en-GB" sz="2000" dirty="0"/>
              <a:t>Frozen space charge model used.</a:t>
            </a:r>
          </a:p>
          <a:p>
            <a:pPr marL="285750" indent="-285750">
              <a:buFont typeface="Arial" panose="020B0604020202020204" pitchFamily="34" charset="0"/>
              <a:buChar char="•"/>
            </a:pPr>
            <a:r>
              <a:rPr lang="en-GB" sz="2000" dirty="0"/>
              <a:t>Particle-in-cell (PIC) model may have produced more accurate results.</a:t>
            </a:r>
          </a:p>
          <a:p>
            <a:pPr marL="285750" indent="-285750">
              <a:buFont typeface="Arial" panose="020B0604020202020204" pitchFamily="34" charset="0"/>
              <a:buChar char="•"/>
            </a:pPr>
            <a:r>
              <a:rPr lang="en-GB" sz="2000" b="1" dirty="0"/>
              <a:t>100,000 particles </a:t>
            </a:r>
            <a:r>
              <a:rPr lang="en-GB" sz="2000" dirty="0"/>
              <a:t>for each case presented – on computationally feasible and operationally relevant timescales.</a:t>
            </a:r>
          </a:p>
          <a:p>
            <a:pPr marL="285750" indent="-285750">
              <a:buFont typeface="Arial" panose="020B0604020202020204" pitchFamily="34" charset="0"/>
              <a:buChar char="•"/>
            </a:pPr>
            <a:r>
              <a:rPr lang="en-GB" sz="2000" dirty="0"/>
              <a:t>10</a:t>
            </a:r>
            <a:r>
              <a:rPr lang="en-GB" sz="2000" baseline="30000" dirty="0"/>
              <a:t>5</a:t>
            </a:r>
            <a:r>
              <a:rPr lang="en-GB" sz="2000" dirty="0"/>
              <a:t> particles is statistically significant in order to observe effects in the tails of the distribution.</a:t>
            </a:r>
          </a:p>
        </p:txBody>
      </p:sp>
      <p:sp>
        <p:nvSpPr>
          <p:cNvPr id="5" name="Text Placeholder 3">
            <a:extLst>
              <a:ext uri="{FF2B5EF4-FFF2-40B4-BE49-F238E27FC236}">
                <a16:creationId xmlns:a16="http://schemas.microsoft.com/office/drawing/2014/main" id="{EECEFB4E-7D99-DF03-1593-F4C073300B57}"/>
              </a:ext>
            </a:extLst>
          </p:cNvPr>
          <p:cNvSpPr txBox="1">
            <a:spLocks/>
          </p:cNvSpPr>
          <p:nvPr/>
        </p:nvSpPr>
        <p:spPr>
          <a:xfrm>
            <a:off x="6030532" y="2057400"/>
            <a:ext cx="5094668" cy="381158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indent="-285750">
              <a:buFont typeface="Arial" panose="020B0604020202020204" pitchFamily="34" charset="0"/>
              <a:buChar char="•"/>
            </a:pPr>
            <a:endParaRPr lang="en-GB" sz="2000" dirty="0"/>
          </a:p>
        </p:txBody>
      </p:sp>
      <p:sp>
        <p:nvSpPr>
          <p:cNvPr id="18" name="SectionLabel">
            <a:extLst>
              <a:ext uri="{FF2B5EF4-FFF2-40B4-BE49-F238E27FC236}">
                <a16:creationId xmlns:a16="http://schemas.microsoft.com/office/drawing/2014/main" id="{B319BFD0-D14E-BCA8-0F97-65FE7A5B6736}"/>
              </a:ext>
            </a:extLst>
          </p:cNvPr>
          <p:cNvSpPr txBox="1"/>
          <p:nvPr/>
        </p:nvSpPr>
        <p:spPr>
          <a:xfrm>
            <a:off x="254000" y="6392446"/>
            <a:ext cx="4064000" cy="338554"/>
          </a:xfrm>
          <a:prstGeom prst="rect">
            <a:avLst/>
          </a:prstGeom>
          <a:noFill/>
        </p:spPr>
        <p:txBody>
          <a:bodyPr vert="horz" wrap="square" rtlCol="0">
            <a:spAutoFit/>
          </a:bodyPr>
          <a:lstStyle/>
          <a:p>
            <a:r>
              <a:rPr lang="en-GB" sz="1600" b="1">
                <a:solidFill>
                  <a:srgbClr val="0000EC"/>
                </a:solidFill>
              </a:rPr>
              <a:t>II. Methodology</a:t>
            </a:r>
          </a:p>
        </p:txBody>
      </p:sp>
      <p:graphicFrame>
        <p:nvGraphicFramePr>
          <p:cNvPr id="19" name="Table 18">
            <a:extLst>
              <a:ext uri="{FF2B5EF4-FFF2-40B4-BE49-F238E27FC236}">
                <a16:creationId xmlns:a16="http://schemas.microsoft.com/office/drawing/2014/main" id="{4CAFDF0D-59D2-673F-B1AB-7046A0A53D52}"/>
              </a:ext>
            </a:extLst>
          </p:cNvPr>
          <p:cNvGraphicFramePr>
            <a:graphicFrameLocks noGrp="1"/>
          </p:cNvGraphicFramePr>
          <p:nvPr>
            <p:extLst>
              <p:ext uri="{D42A27DB-BD31-4B8C-83A1-F6EECF244321}">
                <p14:modId xmlns:p14="http://schemas.microsoft.com/office/powerpoint/2010/main" val="3833196546"/>
              </p:ext>
            </p:extLst>
          </p:nvPr>
        </p:nvGraphicFramePr>
        <p:xfrm>
          <a:off x="5678424" y="1689390"/>
          <a:ext cx="6428232" cy="3749040"/>
        </p:xfrm>
        <a:graphic>
          <a:graphicData uri="http://schemas.openxmlformats.org/drawingml/2006/table">
            <a:tbl>
              <a:tblPr firstRow="1" bandRow="1">
                <a:tableStyleId>{5C22544A-7EE6-4342-B048-85BDC9FD1C3A}</a:tableStyleId>
              </a:tblPr>
              <a:tblGrid>
                <a:gridCol w="3529584">
                  <a:extLst>
                    <a:ext uri="{9D8B030D-6E8A-4147-A177-3AD203B41FA5}">
                      <a16:colId xmlns:a16="http://schemas.microsoft.com/office/drawing/2014/main" val="1162215448"/>
                    </a:ext>
                  </a:extLst>
                </a:gridCol>
                <a:gridCol w="2898648">
                  <a:extLst>
                    <a:ext uri="{9D8B030D-6E8A-4147-A177-3AD203B41FA5}">
                      <a16:colId xmlns:a16="http://schemas.microsoft.com/office/drawing/2014/main" val="2328277107"/>
                    </a:ext>
                  </a:extLst>
                </a:gridCol>
              </a:tblGrid>
              <a:tr h="352495">
                <a:tc>
                  <a:txBody>
                    <a:bodyPr/>
                    <a:lstStyle/>
                    <a:p>
                      <a:r>
                        <a:rPr lang="en-GB" dirty="0"/>
                        <a:t>Frozen Model</a:t>
                      </a:r>
                    </a:p>
                  </a:txBody>
                  <a:tcPr>
                    <a:solidFill>
                      <a:srgbClr val="0000EB"/>
                    </a:solidFill>
                  </a:tcPr>
                </a:tc>
                <a:tc>
                  <a:txBody>
                    <a:bodyPr/>
                    <a:lstStyle/>
                    <a:p>
                      <a:r>
                        <a:rPr lang="en-GB" dirty="0"/>
                        <a:t>PIC Model</a:t>
                      </a:r>
                    </a:p>
                  </a:txBody>
                  <a:tcPr>
                    <a:solidFill>
                      <a:srgbClr val="0000EB"/>
                    </a:solidFill>
                  </a:tcPr>
                </a:tc>
                <a:extLst>
                  <a:ext uri="{0D108BD9-81ED-4DB2-BD59-A6C34878D82A}">
                    <a16:rowId xmlns:a16="http://schemas.microsoft.com/office/drawing/2014/main" val="3032214664"/>
                  </a:ext>
                </a:extLst>
              </a:tr>
              <a:tr h="3215915">
                <a:tc>
                  <a:txBody>
                    <a:bodyPr/>
                    <a:lstStyle/>
                    <a:p>
                      <a:pPr marL="285750" indent="-285750">
                        <a:buFont typeface="Wingdings" panose="05000000000000000000" pitchFamily="2" charset="2"/>
                        <a:buChar char="§"/>
                      </a:pPr>
                      <a:r>
                        <a:rPr lang="en-GB" dirty="0"/>
                        <a:t>Uses a fixed Gaussian bunch distribution to compute space charge forces.</a:t>
                      </a:r>
                    </a:p>
                    <a:p>
                      <a:pPr marL="285750" indent="-285750">
                        <a:buFont typeface="Wingdings" panose="05000000000000000000" pitchFamily="2" charset="2"/>
                        <a:buChar char="§"/>
                      </a:pPr>
                      <a:r>
                        <a:rPr lang="en-GB" dirty="0"/>
                        <a:t>Assumes that initially computed space charge forces are constant throughout tracking.</a:t>
                      </a:r>
                    </a:p>
                    <a:p>
                      <a:pPr marL="285750" indent="-285750">
                        <a:buFont typeface="Wingdings" panose="05000000000000000000" pitchFamily="2" charset="2"/>
                        <a:buChar char="§"/>
                      </a:pPr>
                      <a:r>
                        <a:rPr lang="en-GB" dirty="0"/>
                        <a:t>May not hold if particle distribution significantly diverges from a Gaussian.</a:t>
                      </a:r>
                    </a:p>
                    <a:p>
                      <a:pPr marL="285750" indent="-285750">
                        <a:buFont typeface="Wingdings" panose="05000000000000000000" pitchFamily="2" charset="2"/>
                        <a:buChar char="§"/>
                      </a:pPr>
                      <a:r>
                        <a:rPr lang="en-GB" dirty="0"/>
                        <a:t>Fastest and least computationally intensive.</a:t>
                      </a:r>
                    </a:p>
                  </a:txBody>
                  <a:tcPr/>
                </a:tc>
                <a:tc>
                  <a:txBody>
                    <a:bodyPr/>
                    <a:lstStyle/>
                    <a:p>
                      <a:pPr marL="285750" indent="-285750">
                        <a:buFont typeface="Wingdings" panose="05000000000000000000" pitchFamily="2" charset="2"/>
                        <a:buChar char="§"/>
                      </a:pPr>
                      <a:r>
                        <a:rPr lang="en-GB" dirty="0"/>
                        <a:t>No assumptions made on bunch shape.</a:t>
                      </a:r>
                    </a:p>
                    <a:p>
                      <a:pPr marL="285750" indent="-285750">
                        <a:buFont typeface="Wingdings" panose="05000000000000000000" pitchFamily="2" charset="2"/>
                        <a:buChar char="§"/>
                      </a:pPr>
                      <a:r>
                        <a:rPr lang="en-GB" dirty="0"/>
                        <a:t>Uses average momenta to recompute space charge forces.</a:t>
                      </a:r>
                    </a:p>
                    <a:p>
                      <a:pPr marL="285750" indent="-285750">
                        <a:buFont typeface="Wingdings" panose="05000000000000000000" pitchFamily="2" charset="2"/>
                        <a:buChar char="§"/>
                      </a:pPr>
                      <a:r>
                        <a:rPr lang="en-GB" dirty="0"/>
                        <a:t>Space charge forces recomputed throughout tracking.</a:t>
                      </a:r>
                    </a:p>
                    <a:p>
                      <a:pPr marL="285750" indent="-285750">
                        <a:buFont typeface="Wingdings" panose="05000000000000000000" pitchFamily="2" charset="2"/>
                        <a:buChar char="§"/>
                      </a:pPr>
                      <a:r>
                        <a:rPr lang="en-GB" dirty="0"/>
                        <a:t>Highly computationally intensive.</a:t>
                      </a:r>
                    </a:p>
                  </a:txBody>
                  <a:tcPr/>
                </a:tc>
                <a:extLst>
                  <a:ext uri="{0D108BD9-81ED-4DB2-BD59-A6C34878D82A}">
                    <a16:rowId xmlns:a16="http://schemas.microsoft.com/office/drawing/2014/main" val="1184154302"/>
                  </a:ext>
                </a:extLst>
              </a:tr>
            </a:tbl>
          </a:graphicData>
        </a:graphic>
      </p:graphicFrame>
      <p:sp>
        <p:nvSpPr>
          <p:cNvPr id="6" name="Slide Number Placeholder 5">
            <a:extLst>
              <a:ext uri="{FF2B5EF4-FFF2-40B4-BE49-F238E27FC236}">
                <a16:creationId xmlns:a16="http://schemas.microsoft.com/office/drawing/2014/main" id="{5FCF6C79-4C9B-23D3-59F5-D6EF5F706E56}"/>
              </a:ext>
            </a:extLst>
          </p:cNvPr>
          <p:cNvSpPr>
            <a:spLocks noGrp="1"/>
          </p:cNvSpPr>
          <p:nvPr>
            <p:ph type="sldNum" sz="quarter" idx="12"/>
          </p:nvPr>
        </p:nvSpPr>
        <p:spPr/>
        <p:txBody>
          <a:bodyPr/>
          <a:lstStyle/>
          <a:p>
            <a:fld id="{A81A0B55-A4E3-4F2C-B5F6-A5FCD0DE1BEF}" type="slidenum">
              <a:rPr lang="en-GB" smtClean="0"/>
              <a:t>10</a:t>
            </a:fld>
            <a:endParaRPr lang="en-GB"/>
          </a:p>
        </p:txBody>
      </p:sp>
    </p:spTree>
    <p:extLst>
      <p:ext uri="{BB962C8B-B14F-4D97-AF65-F5344CB8AC3E}">
        <p14:creationId xmlns:p14="http://schemas.microsoft.com/office/powerpoint/2010/main" val="1841355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A62BD-5449-4304-4333-908F817804B0}"/>
              </a:ext>
            </a:extLst>
          </p:cNvPr>
          <p:cNvSpPr>
            <a:spLocks noGrp="1"/>
          </p:cNvSpPr>
          <p:nvPr>
            <p:ph type="title"/>
          </p:nvPr>
        </p:nvSpPr>
        <p:spPr>
          <a:xfrm>
            <a:off x="343359" y="1417971"/>
            <a:ext cx="9758217" cy="726223"/>
          </a:xfrm>
        </p:spPr>
        <p:txBody>
          <a:bodyPr>
            <a:noAutofit/>
          </a:bodyPr>
          <a:lstStyle/>
          <a:p>
            <a:r>
              <a:rPr lang="en-GB" sz="3600" dirty="0"/>
              <a:t>Initial LHC Simulations: Results and Parameters</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500BF7BA-5E3E-68E5-1436-2F3766BDAC9F}"/>
                  </a:ext>
                </a:extLst>
              </p:cNvPr>
              <p:cNvSpPr>
                <a:spLocks noGrp="1"/>
              </p:cNvSpPr>
              <p:nvPr>
                <p:ph type="body" sz="half" idx="2"/>
              </p:nvPr>
            </p:nvSpPr>
            <p:spPr>
              <a:xfrm>
                <a:off x="269230" y="2379038"/>
                <a:ext cx="5162086" cy="4254801"/>
              </a:xfrm>
            </p:spPr>
            <p:txBody>
              <a:bodyPr>
                <a:noAutofit/>
              </a:bodyPr>
              <a:lstStyle/>
              <a:p>
                <a:pPr marL="285750" indent="-285750">
                  <a:buFont typeface="Arial" panose="020B0604020202020204" pitchFamily="34" charset="0"/>
                  <a:buChar char="•"/>
                </a:pPr>
                <a:r>
                  <a:rPr lang="en-GB" sz="2000" dirty="0"/>
                  <a:t>Initial emittances at both ends of the realistic LHC working range (</a:t>
                </a:r>
                <a14:m>
                  <m:oMath xmlns:m="http://schemas.openxmlformats.org/officeDocument/2006/math">
                    <m:sSub>
                      <m:sSubPr>
                        <m:ctrlPr>
                          <a:rPr lang="en-GB" sz="2000" i="1" dirty="0" smtClean="0">
                            <a:latin typeface="Cambria Math" panose="02040503050406030204" pitchFamily="18" charset="0"/>
                          </a:rPr>
                        </m:ctrlPr>
                      </m:sSubPr>
                      <m:e>
                        <m:r>
                          <a:rPr lang="en-GB" sz="2000" i="1" dirty="0" smtClean="0">
                            <a:latin typeface="Cambria Math" panose="02040503050406030204" pitchFamily="18" charset="0"/>
                          </a:rPr>
                          <m:t>𝜀</m:t>
                        </m:r>
                      </m:e>
                      <m:sub>
                        <m:r>
                          <a:rPr lang="en-GB" sz="2000" i="1" dirty="0" err="1" smtClean="0">
                            <a:latin typeface="Cambria Math" panose="02040503050406030204" pitchFamily="18" charset="0"/>
                          </a:rPr>
                          <m:t>𝑥</m:t>
                        </m:r>
                        <m:r>
                          <a:rPr lang="en-GB" sz="2000" i="1" dirty="0" err="1" smtClean="0">
                            <a:latin typeface="Cambria Math" panose="02040503050406030204" pitchFamily="18" charset="0"/>
                          </a:rPr>
                          <m:t>,</m:t>
                        </m:r>
                        <m:r>
                          <a:rPr lang="en-GB" sz="2000" i="1" dirty="0" err="1" smtClean="0">
                            <a:latin typeface="Cambria Math" panose="02040503050406030204" pitchFamily="18" charset="0"/>
                          </a:rPr>
                          <m:t>𝑦</m:t>
                        </m:r>
                      </m:sub>
                    </m:sSub>
                    <m:r>
                      <a:rPr lang="en-GB" sz="2000" i="1" dirty="0" err="1" smtClean="0">
                        <a:latin typeface="Cambria Math" panose="02040503050406030204" pitchFamily="18" charset="0"/>
                      </a:rPr>
                      <m:t> </m:t>
                    </m:r>
                  </m:oMath>
                </a14:m>
                <a:r>
                  <a:rPr lang="en-GB" sz="2000" dirty="0"/>
                  <a:t>= 1.5µm and 3.5µm).</a:t>
                </a:r>
              </a:p>
              <a:p>
                <a:pPr marL="285750" indent="-285750">
                  <a:buFont typeface="Arial" panose="020B0604020202020204" pitchFamily="34" charset="0"/>
                  <a:buChar char="•"/>
                </a:pPr>
                <a:r>
                  <a:rPr lang="en-GB" sz="2000" dirty="0"/>
                  <a:t>Injection (450GeV) and top (6.8TeV) energies simulated.</a:t>
                </a:r>
              </a:p>
              <a:p>
                <a:pPr marL="285750" indent="-285750">
                  <a:buFont typeface="Arial" panose="020B0604020202020204" pitchFamily="34" charset="0"/>
                  <a:buChar char="•"/>
                </a:pPr>
                <a:r>
                  <a:rPr lang="en-GB" sz="2000" dirty="0"/>
                  <a:t>Intensity follows a negative exponential distribution with respect to action.</a:t>
                </a:r>
              </a:p>
              <a:p>
                <a:pPr marL="285750" indent="-285750">
                  <a:buFont typeface="Arial" panose="020B0604020202020204" pitchFamily="34" charset="0"/>
                  <a:buChar char="•"/>
                </a:pPr>
                <a:r>
                  <a:rPr lang="en-GB" sz="2000" dirty="0"/>
                  <a:t>Only </a:t>
                </a:r>
                <a14:m>
                  <m:oMath xmlns:m="http://schemas.openxmlformats.org/officeDocument/2006/math">
                    <m:sSup>
                      <m:sSupPr>
                        <m:ctrlPr>
                          <a:rPr lang="en-GB" sz="2000" i="1" dirty="0" smtClean="0">
                            <a:latin typeface="Cambria Math" panose="02040503050406030204" pitchFamily="18" charset="0"/>
                          </a:rPr>
                        </m:ctrlPr>
                      </m:sSupPr>
                      <m:e>
                        <m:r>
                          <a:rPr lang="en-GB" sz="2000" i="1" dirty="0" smtClean="0">
                            <a:latin typeface="Cambria Math" panose="02040503050406030204" pitchFamily="18" charset="0"/>
                          </a:rPr>
                          <m:t>𝜀</m:t>
                        </m:r>
                      </m:e>
                      <m:sup>
                        <m:r>
                          <a:rPr lang="en-GB" sz="2000" i="1" dirty="0" err="1" smtClean="0">
                            <a:latin typeface="Cambria Math" panose="02040503050406030204" pitchFamily="18" charset="0"/>
                          </a:rPr>
                          <m:t>𝑑</m:t>
                        </m:r>
                      </m:sup>
                    </m:sSup>
                  </m:oMath>
                </a14:m>
                <a:r>
                  <a:rPr lang="en-GB" sz="2000" dirty="0"/>
                  <a:t> is used in this section.</a:t>
                </a:r>
              </a:p>
              <a:p>
                <a:pPr marL="285750" indent="-285750">
                  <a:buFont typeface="Arial" panose="020B0604020202020204" pitchFamily="34" charset="0"/>
                  <a:buChar char="•"/>
                </a:pPr>
                <a:r>
                  <a:rPr lang="en-GB" sz="2000" dirty="0"/>
                  <a:t>Even in the regime most optimal for space charge effects to occur (</a:t>
                </a:r>
                <a14:m>
                  <m:oMath xmlns:m="http://schemas.openxmlformats.org/officeDocument/2006/math">
                    <m:sSub>
                      <m:sSubPr>
                        <m:ctrlPr>
                          <a:rPr lang="en-GB" sz="2000" i="1" dirty="0">
                            <a:latin typeface="Cambria Math" panose="02040503050406030204" pitchFamily="18" charset="0"/>
                          </a:rPr>
                        </m:ctrlPr>
                      </m:sSubPr>
                      <m:e>
                        <m:r>
                          <a:rPr lang="en-GB" sz="2000" i="1" dirty="0">
                            <a:latin typeface="Cambria Math" panose="02040503050406030204" pitchFamily="18" charset="0"/>
                          </a:rPr>
                          <m:t>𝜀</m:t>
                        </m:r>
                      </m:e>
                      <m:sub>
                        <m:r>
                          <a:rPr lang="en-GB" sz="2000" i="1" dirty="0" err="1">
                            <a:latin typeface="Cambria Math" panose="02040503050406030204" pitchFamily="18" charset="0"/>
                          </a:rPr>
                          <m:t>𝑥</m:t>
                        </m:r>
                        <m:r>
                          <a:rPr lang="en-GB" sz="2000" i="1" dirty="0" err="1">
                            <a:latin typeface="Cambria Math" panose="02040503050406030204" pitchFamily="18" charset="0"/>
                          </a:rPr>
                          <m:t>,</m:t>
                        </m:r>
                        <m:r>
                          <a:rPr lang="en-GB" sz="2000" i="1" dirty="0" err="1">
                            <a:latin typeface="Cambria Math" panose="02040503050406030204" pitchFamily="18" charset="0"/>
                          </a:rPr>
                          <m:t>𝑦</m:t>
                        </m:r>
                      </m:sub>
                    </m:sSub>
                    <m:r>
                      <a:rPr lang="en-GB" sz="2000" i="1" dirty="0" err="1">
                        <a:latin typeface="Cambria Math" panose="02040503050406030204" pitchFamily="18" charset="0"/>
                      </a:rPr>
                      <m:t> </m:t>
                    </m:r>
                  </m:oMath>
                </a14:m>
                <a:r>
                  <a:rPr lang="en-GB" sz="2000" dirty="0"/>
                  <a:t>= 1.5µm at 450GeV) – no discernible effects were observed.</a:t>
                </a:r>
              </a:p>
            </p:txBody>
          </p:sp>
        </mc:Choice>
        <mc:Fallback xmlns="">
          <p:sp>
            <p:nvSpPr>
              <p:cNvPr id="4" name="Text Placeholder 3">
                <a:extLst>
                  <a:ext uri="{FF2B5EF4-FFF2-40B4-BE49-F238E27FC236}">
                    <a16:creationId xmlns:a16="http://schemas.microsoft.com/office/drawing/2014/main" id="{500BF7BA-5E3E-68E5-1436-2F3766BDAC9F}"/>
                  </a:ext>
                </a:extLst>
              </p:cNvPr>
              <p:cNvSpPr>
                <a:spLocks noGrp="1" noRot="1" noChangeAspect="1" noMove="1" noResize="1" noEditPoints="1" noAdjustHandles="1" noChangeArrowheads="1" noChangeShapeType="1" noTextEdit="1"/>
              </p:cNvSpPr>
              <p:nvPr>
                <p:ph type="body" sz="half" idx="2"/>
              </p:nvPr>
            </p:nvSpPr>
            <p:spPr>
              <a:xfrm>
                <a:off x="269230" y="2379038"/>
                <a:ext cx="5162086" cy="4254801"/>
              </a:xfrm>
              <a:blipFill>
                <a:blip r:embed="rId3"/>
                <a:stretch>
                  <a:fillRect l="-1063" t="-1289"/>
                </a:stretch>
              </a:blipFill>
            </p:spPr>
            <p:txBody>
              <a:bodyPr/>
              <a:lstStyle/>
              <a:p>
                <a:r>
                  <a:rPr lang="en-GB">
                    <a:noFill/>
                  </a:rPr>
                  <a:t> </a:t>
                </a:r>
              </a:p>
            </p:txBody>
          </p:sp>
        </mc:Fallback>
      </mc:AlternateContent>
      <p:pic>
        <p:nvPicPr>
          <p:cNvPr id="9" name="Picture 8">
            <a:extLst>
              <a:ext uri="{FF2B5EF4-FFF2-40B4-BE49-F238E27FC236}">
                <a16:creationId xmlns:a16="http://schemas.microsoft.com/office/drawing/2014/main" id="{C055149E-36D3-470C-FFEA-2194896C04D6}"/>
              </a:ext>
            </a:extLst>
          </p:cNvPr>
          <p:cNvPicPr>
            <a:picLocks noChangeAspect="1"/>
          </p:cNvPicPr>
          <p:nvPr/>
        </p:nvPicPr>
        <p:blipFill>
          <a:blip r:embed="rId4">
            <a:extLst>
              <a:ext uri="{28A0092B-C50C-407E-A947-70E740481C1C}">
                <a14:useLocalDpi xmlns:a14="http://schemas.microsoft.com/office/drawing/2010/main" val="0"/>
              </a:ext>
            </a:extLst>
          </a:blip>
          <a:srcRect l="6212" t="9845"/>
          <a:stretch>
            <a:fillRect/>
          </a:stretch>
        </p:blipFill>
        <p:spPr>
          <a:xfrm>
            <a:off x="5391668" y="2622073"/>
            <a:ext cx="6794823" cy="3073707"/>
          </a:xfrm>
          <a:prstGeom prst="rect">
            <a:avLst/>
          </a:prstGeom>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61ACDBF1-C741-495D-49E7-26909403F2DA}"/>
                  </a:ext>
                </a:extLst>
              </p:cNvPr>
              <p:cNvSpPr txBox="1"/>
              <p:nvPr/>
            </p:nvSpPr>
            <p:spPr>
              <a:xfrm>
                <a:off x="5737453" y="2177244"/>
                <a:ext cx="5735224" cy="411779"/>
              </a:xfrm>
              <a:prstGeom prst="rect">
                <a:avLst/>
              </a:prstGeom>
              <a:noFill/>
            </p:spPr>
            <p:txBody>
              <a:bodyPr wrap="square" rtlCol="0">
                <a:spAutoFit/>
              </a:bodyPr>
              <a:lstStyle/>
              <a:p>
                <a:r>
                  <a:rPr lang="en-GB" sz="2000" b="1" dirty="0">
                    <a:solidFill>
                      <a:srgbClr val="FF0000"/>
                    </a:solidFill>
                  </a:rPr>
                  <a:t>Action Distribution (at injection, </a:t>
                </a:r>
                <a14:m>
                  <m:oMath xmlns:m="http://schemas.openxmlformats.org/officeDocument/2006/math">
                    <m:sSup>
                      <m:sSupPr>
                        <m:ctrlPr>
                          <a:rPr lang="ar-AE" sz="2000" b="1" i="1" dirty="0" smtClean="0">
                            <a:solidFill>
                              <a:srgbClr val="FF0000"/>
                            </a:solidFill>
                            <a:latin typeface="Cambria Math" panose="02040503050406030204" pitchFamily="18" charset="0"/>
                          </a:rPr>
                        </m:ctrlPr>
                      </m:sSupPr>
                      <m:e>
                        <m:r>
                          <a:rPr lang="ar-AE" sz="2000" b="1" i="1" dirty="0">
                            <a:solidFill>
                              <a:srgbClr val="FF0000"/>
                            </a:solidFill>
                            <a:latin typeface="Cambria Math" panose="02040503050406030204" pitchFamily="18" charset="0"/>
                          </a:rPr>
                          <m:t>𝜺</m:t>
                        </m:r>
                      </m:e>
                      <m:sup>
                        <m:r>
                          <a:rPr lang="ar-AE" sz="2000" b="1" i="1" dirty="0">
                            <a:solidFill>
                              <a:srgbClr val="FF0000"/>
                            </a:solidFill>
                            <a:latin typeface="Cambria Math" panose="02040503050406030204" pitchFamily="18" charset="0"/>
                          </a:rPr>
                          <m:t>𝒅</m:t>
                        </m:r>
                      </m:sup>
                    </m:sSup>
                    <m:r>
                      <a:rPr lang="ar-AE" sz="2000" b="1" i="1" dirty="0">
                        <a:solidFill>
                          <a:srgbClr val="FF0000"/>
                        </a:solidFill>
                        <a:latin typeface="Cambria Math" panose="02040503050406030204" pitchFamily="18" charset="0"/>
                      </a:rPr>
                      <m:t>=</m:t>
                    </m:r>
                    <m:r>
                      <a:rPr lang="ar-AE" sz="2000" b="1" i="1" dirty="0">
                        <a:solidFill>
                          <a:srgbClr val="FF0000"/>
                        </a:solidFill>
                        <a:latin typeface="Cambria Math" panose="02040503050406030204" pitchFamily="18" charset="0"/>
                      </a:rPr>
                      <m:t>𝟏</m:t>
                    </m:r>
                    <m:r>
                      <a:rPr lang="ar-AE" sz="2000" b="1" i="1" dirty="0">
                        <a:solidFill>
                          <a:srgbClr val="FF0000"/>
                        </a:solidFill>
                        <a:latin typeface="Cambria Math" panose="02040503050406030204" pitchFamily="18" charset="0"/>
                      </a:rPr>
                      <m:t>.</m:t>
                    </m:r>
                    <m:r>
                      <a:rPr lang="ar-AE" sz="2000" b="1" i="1" dirty="0">
                        <a:solidFill>
                          <a:srgbClr val="FF0000"/>
                        </a:solidFill>
                        <a:latin typeface="Cambria Math" panose="02040503050406030204" pitchFamily="18" charset="0"/>
                      </a:rPr>
                      <m:t>𝟓</m:t>
                    </m:r>
                    <m:r>
                      <a:rPr lang="ar-AE" sz="2000" b="1" i="1" dirty="0">
                        <a:solidFill>
                          <a:srgbClr val="FF0000"/>
                        </a:solidFill>
                        <a:latin typeface="Cambria Math" panose="02040503050406030204" pitchFamily="18" charset="0"/>
                      </a:rPr>
                      <m:t>𝝁</m:t>
                    </m:r>
                    <m:r>
                      <a:rPr lang="ar-AE" sz="2000" b="1" i="1" dirty="0">
                        <a:solidFill>
                          <a:srgbClr val="FF0000"/>
                        </a:solidFill>
                        <a:latin typeface="Cambria Math" panose="02040503050406030204" pitchFamily="18" charset="0"/>
                      </a:rPr>
                      <m:t>𝒎</m:t>
                    </m:r>
                  </m:oMath>
                </a14:m>
                <a:r>
                  <a:rPr lang="en-GB" sz="2000" b="1" dirty="0">
                    <a:solidFill>
                      <a:srgbClr val="FF0000"/>
                    </a:solidFill>
                  </a:rPr>
                  <a:t>):</a:t>
                </a:r>
              </a:p>
            </p:txBody>
          </p:sp>
        </mc:Choice>
        <mc:Fallback xmlns="">
          <p:sp>
            <p:nvSpPr>
              <p:cNvPr id="19" name="TextBox 18">
                <a:extLst>
                  <a:ext uri="{FF2B5EF4-FFF2-40B4-BE49-F238E27FC236}">
                    <a16:creationId xmlns:a16="http://schemas.microsoft.com/office/drawing/2014/main" id="{61ACDBF1-C741-495D-49E7-26909403F2DA}"/>
                  </a:ext>
                </a:extLst>
              </p:cNvPr>
              <p:cNvSpPr txBox="1">
                <a:spLocks noRot="1" noChangeAspect="1" noMove="1" noResize="1" noEditPoints="1" noAdjustHandles="1" noChangeArrowheads="1" noChangeShapeType="1" noTextEdit="1"/>
              </p:cNvSpPr>
              <p:nvPr/>
            </p:nvSpPr>
            <p:spPr>
              <a:xfrm>
                <a:off x="5737453" y="2177244"/>
                <a:ext cx="5735224" cy="411779"/>
              </a:xfrm>
              <a:prstGeom prst="rect">
                <a:avLst/>
              </a:prstGeom>
              <a:blipFill>
                <a:blip r:embed="rId5"/>
                <a:stretch>
                  <a:fillRect l="-1063" t="-2941" b="-26471"/>
                </a:stretch>
              </a:blipFill>
            </p:spPr>
            <p:txBody>
              <a:bodyPr/>
              <a:lstStyle/>
              <a:p>
                <a:r>
                  <a:rPr lang="en-GB">
                    <a:noFill/>
                  </a:rPr>
                  <a:t> </a:t>
                </a:r>
              </a:p>
            </p:txBody>
          </p:sp>
        </mc:Fallback>
      </mc:AlternateContent>
      <p:sp>
        <p:nvSpPr>
          <p:cNvPr id="3" name="TextBox 2">
            <a:extLst>
              <a:ext uri="{FF2B5EF4-FFF2-40B4-BE49-F238E27FC236}">
                <a16:creationId xmlns:a16="http://schemas.microsoft.com/office/drawing/2014/main" id="{42A6150E-D857-2B98-BFE3-5D65CA2F3BFA}"/>
              </a:ext>
            </a:extLst>
          </p:cNvPr>
          <p:cNvSpPr txBox="1"/>
          <p:nvPr/>
        </p:nvSpPr>
        <p:spPr>
          <a:xfrm>
            <a:off x="343359" y="81710"/>
            <a:ext cx="11505281" cy="1323439"/>
          </a:xfrm>
          <a:prstGeom prst="rect">
            <a:avLst/>
          </a:prstGeom>
          <a:solidFill>
            <a:srgbClr val="0000EB"/>
          </a:solidFill>
        </p:spPr>
        <p:txBody>
          <a:bodyPr wrap="square" rtlCol="0">
            <a:spAutoFit/>
          </a:bodyPr>
          <a:lstStyle/>
          <a:p>
            <a:r>
              <a:rPr lang="en-GB" sz="4000" b="1" dirty="0">
                <a:solidFill>
                  <a:schemeClr val="bg1"/>
                </a:solidFill>
              </a:rPr>
              <a:t>III. Simulations of Space Charge Effects on the Beam Halo in the LHC</a:t>
            </a:r>
            <a:endParaRPr lang="en-US" sz="4000" b="1" dirty="0">
              <a:solidFill>
                <a:schemeClr val="bg1"/>
              </a:solidFill>
            </a:endParaRPr>
          </a:p>
        </p:txBody>
      </p:sp>
      <p:sp>
        <p:nvSpPr>
          <p:cNvPr id="6" name="Slide Number Placeholder 5">
            <a:extLst>
              <a:ext uri="{FF2B5EF4-FFF2-40B4-BE49-F238E27FC236}">
                <a16:creationId xmlns:a16="http://schemas.microsoft.com/office/drawing/2014/main" id="{D049CA0A-9C5B-ABEB-3695-17B4E407D868}"/>
              </a:ext>
            </a:extLst>
          </p:cNvPr>
          <p:cNvSpPr>
            <a:spLocks noGrp="1"/>
          </p:cNvSpPr>
          <p:nvPr>
            <p:ph type="sldNum" sz="quarter" idx="12"/>
          </p:nvPr>
        </p:nvSpPr>
        <p:spPr/>
        <p:txBody>
          <a:bodyPr/>
          <a:lstStyle/>
          <a:p>
            <a:fld id="{A81A0B55-A4E3-4F2C-B5F6-A5FCD0DE1BEF}" type="slidenum">
              <a:rPr lang="en-GB" smtClean="0"/>
              <a:t>11</a:t>
            </a:fld>
            <a:endParaRPr lang="en-GB"/>
          </a:p>
        </p:txBody>
      </p:sp>
    </p:spTree>
    <p:extLst>
      <p:ext uri="{BB962C8B-B14F-4D97-AF65-F5344CB8AC3E}">
        <p14:creationId xmlns:p14="http://schemas.microsoft.com/office/powerpoint/2010/main" val="1873041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5FA8C-71AF-FB96-8415-CEC8490011DB}"/>
              </a:ext>
            </a:extLst>
          </p:cNvPr>
          <p:cNvSpPr>
            <a:spLocks noGrp="1"/>
          </p:cNvSpPr>
          <p:nvPr>
            <p:ph type="title"/>
          </p:nvPr>
        </p:nvSpPr>
        <p:spPr>
          <a:xfrm>
            <a:off x="482075" y="370950"/>
            <a:ext cx="7726245" cy="485775"/>
          </a:xfrm>
        </p:spPr>
        <p:txBody>
          <a:bodyPr>
            <a:noAutofit/>
          </a:bodyPr>
          <a:lstStyle/>
          <a:p>
            <a:r>
              <a:rPr lang="en-GB" sz="3600" dirty="0"/>
              <a:t>Results of Initial LHC Simulations (cont.)</a:t>
            </a:r>
          </a:p>
        </p:txBody>
      </p:sp>
      <p:sp>
        <p:nvSpPr>
          <p:cNvPr id="14" name="TextBox 13">
            <a:extLst>
              <a:ext uri="{FF2B5EF4-FFF2-40B4-BE49-F238E27FC236}">
                <a16:creationId xmlns:a16="http://schemas.microsoft.com/office/drawing/2014/main" id="{86D7054C-4DB0-13EB-ABAC-2B8890E2ED3C}"/>
              </a:ext>
            </a:extLst>
          </p:cNvPr>
          <p:cNvSpPr txBox="1"/>
          <p:nvPr/>
        </p:nvSpPr>
        <p:spPr>
          <a:xfrm>
            <a:off x="1231045" y="1162486"/>
            <a:ext cx="3519185" cy="461665"/>
          </a:xfrm>
          <a:prstGeom prst="rect">
            <a:avLst/>
          </a:prstGeom>
          <a:noFill/>
        </p:spPr>
        <p:txBody>
          <a:bodyPr wrap="square" rtlCol="0">
            <a:spAutoFit/>
          </a:bodyPr>
          <a:lstStyle/>
          <a:p>
            <a:r>
              <a:rPr lang="en-GB" sz="2400" b="1" dirty="0">
                <a:solidFill>
                  <a:srgbClr val="0000EB"/>
                </a:solidFill>
              </a:rPr>
              <a:t>Halo Content Evolution</a:t>
            </a:r>
          </a:p>
        </p:txBody>
      </p:sp>
      <p:sp>
        <p:nvSpPr>
          <p:cNvPr id="20" name="TextBox 19">
            <a:extLst>
              <a:ext uri="{FF2B5EF4-FFF2-40B4-BE49-F238E27FC236}">
                <a16:creationId xmlns:a16="http://schemas.microsoft.com/office/drawing/2014/main" id="{BBB8DEA1-B681-A7E7-8030-DCD721ADE781}"/>
              </a:ext>
            </a:extLst>
          </p:cNvPr>
          <p:cNvSpPr txBox="1"/>
          <p:nvPr/>
        </p:nvSpPr>
        <p:spPr>
          <a:xfrm>
            <a:off x="7242294" y="1934974"/>
            <a:ext cx="3019425" cy="461665"/>
          </a:xfrm>
          <a:prstGeom prst="rect">
            <a:avLst/>
          </a:prstGeom>
          <a:noFill/>
        </p:spPr>
        <p:txBody>
          <a:bodyPr wrap="square" rtlCol="0">
            <a:spAutoFit/>
          </a:bodyPr>
          <a:lstStyle/>
          <a:p>
            <a:r>
              <a:rPr lang="en-GB" sz="2400" b="1" dirty="0">
                <a:solidFill>
                  <a:srgbClr val="0000EB"/>
                </a:solidFill>
              </a:rPr>
              <a:t>Emittance Evolution</a:t>
            </a:r>
          </a:p>
        </p:txBody>
      </p:sp>
      <p:sp>
        <p:nvSpPr>
          <p:cNvPr id="21" name="TextBox 20">
            <a:extLst>
              <a:ext uri="{FF2B5EF4-FFF2-40B4-BE49-F238E27FC236}">
                <a16:creationId xmlns:a16="http://schemas.microsoft.com/office/drawing/2014/main" id="{F3D2D8C1-125E-30AC-AA42-EEAB38DC1551}"/>
              </a:ext>
            </a:extLst>
          </p:cNvPr>
          <p:cNvSpPr txBox="1"/>
          <p:nvPr/>
        </p:nvSpPr>
        <p:spPr>
          <a:xfrm>
            <a:off x="5622975" y="1162486"/>
            <a:ext cx="5337980" cy="707886"/>
          </a:xfrm>
          <a:prstGeom prst="rect">
            <a:avLst/>
          </a:prstGeom>
          <a:solidFill>
            <a:schemeClr val="bg1"/>
          </a:solidFill>
          <a:ln>
            <a:solidFill>
              <a:srgbClr val="0F1317"/>
            </a:solidFill>
          </a:ln>
        </p:spPr>
        <p:txBody>
          <a:bodyPr wrap="square" rtlCol="0">
            <a:spAutoFit/>
          </a:bodyPr>
          <a:lstStyle/>
          <a:p>
            <a:r>
              <a:rPr lang="en-GB" sz="2000" dirty="0">
                <a:solidFill>
                  <a:srgbClr val="0000EB"/>
                </a:solidFill>
              </a:rPr>
              <a:t>Halo content and emittance do not increase or decrease significantly with time. </a:t>
            </a:r>
          </a:p>
        </p:txBody>
      </p:sp>
      <p:pic>
        <p:nvPicPr>
          <p:cNvPr id="5" name="Picture 4">
            <a:extLst>
              <a:ext uri="{FF2B5EF4-FFF2-40B4-BE49-F238E27FC236}">
                <a16:creationId xmlns:a16="http://schemas.microsoft.com/office/drawing/2014/main" id="{94B4145A-9E92-0199-4C15-D9A0D63B22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8583" y="2396639"/>
            <a:ext cx="6524034" cy="2686367"/>
          </a:xfrm>
          <a:prstGeom prst="rect">
            <a:avLst/>
          </a:prstGeom>
        </p:spPr>
      </p:pic>
      <p:pic>
        <p:nvPicPr>
          <p:cNvPr id="7" name="Picture 6">
            <a:extLst>
              <a:ext uri="{FF2B5EF4-FFF2-40B4-BE49-F238E27FC236}">
                <a16:creationId xmlns:a16="http://schemas.microsoft.com/office/drawing/2014/main" id="{EE12B8B6-6D11-DEFA-6AAC-C8B974B0B4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075" y="1624151"/>
            <a:ext cx="4567042" cy="4512564"/>
          </a:xfrm>
          <a:prstGeom prst="rect">
            <a:avLst/>
          </a:prstGeom>
        </p:spPr>
      </p:pic>
      <p:sp>
        <p:nvSpPr>
          <p:cNvPr id="24" name="SectionLabel">
            <a:extLst>
              <a:ext uri="{FF2B5EF4-FFF2-40B4-BE49-F238E27FC236}">
                <a16:creationId xmlns:a16="http://schemas.microsoft.com/office/drawing/2014/main" id="{1A63DD2B-5F39-1E62-DE77-2F1096E721A8}"/>
              </a:ext>
            </a:extLst>
          </p:cNvPr>
          <p:cNvSpPr txBox="1"/>
          <p:nvPr/>
        </p:nvSpPr>
        <p:spPr>
          <a:xfrm>
            <a:off x="254000" y="6146225"/>
            <a:ext cx="4064000" cy="584775"/>
          </a:xfrm>
          <a:prstGeom prst="rect">
            <a:avLst/>
          </a:prstGeom>
          <a:noFill/>
        </p:spPr>
        <p:txBody>
          <a:bodyPr vert="horz" wrap="square" rtlCol="0">
            <a:spAutoFit/>
          </a:bodyPr>
          <a:lstStyle/>
          <a:p>
            <a:r>
              <a:rPr lang="en-GB" sz="1600" b="1">
                <a:solidFill>
                  <a:srgbClr val="0000EC"/>
                </a:solidFill>
              </a:rPr>
              <a:t>III. Simulations of Space Charge Effects on the Beam Halo in the LHC</a:t>
            </a:r>
          </a:p>
        </p:txBody>
      </p:sp>
      <p:sp>
        <p:nvSpPr>
          <p:cNvPr id="4" name="Slide Number Placeholder 3">
            <a:extLst>
              <a:ext uri="{FF2B5EF4-FFF2-40B4-BE49-F238E27FC236}">
                <a16:creationId xmlns:a16="http://schemas.microsoft.com/office/drawing/2014/main" id="{5A34261C-F1DC-6CB5-2721-FEE289CCA846}"/>
              </a:ext>
            </a:extLst>
          </p:cNvPr>
          <p:cNvSpPr>
            <a:spLocks noGrp="1"/>
          </p:cNvSpPr>
          <p:nvPr>
            <p:ph type="sldNum" sz="quarter" idx="12"/>
          </p:nvPr>
        </p:nvSpPr>
        <p:spPr/>
        <p:txBody>
          <a:bodyPr/>
          <a:lstStyle/>
          <a:p>
            <a:fld id="{A81A0B55-A4E3-4F2C-B5F6-A5FCD0DE1BEF}" type="slidenum">
              <a:rPr lang="en-GB" smtClean="0"/>
              <a:t>12</a:t>
            </a:fld>
            <a:endParaRPr lang="en-GB" dirty="0"/>
          </a:p>
        </p:txBody>
      </p:sp>
      <p:sp>
        <p:nvSpPr>
          <p:cNvPr id="6" name="TextBox 5">
            <a:extLst>
              <a:ext uri="{FF2B5EF4-FFF2-40B4-BE49-F238E27FC236}">
                <a16:creationId xmlns:a16="http://schemas.microsoft.com/office/drawing/2014/main" id="{A714DFAE-5A35-7DA1-22D7-5B0CC9E4C441}"/>
              </a:ext>
            </a:extLst>
          </p:cNvPr>
          <p:cNvSpPr txBox="1"/>
          <p:nvPr/>
        </p:nvSpPr>
        <p:spPr>
          <a:xfrm>
            <a:off x="5622975" y="5471387"/>
            <a:ext cx="4965192" cy="1015663"/>
          </a:xfrm>
          <a:prstGeom prst="rect">
            <a:avLst/>
          </a:prstGeom>
          <a:noFill/>
          <a:ln w="12700">
            <a:solidFill>
              <a:schemeClr val="tx1"/>
            </a:solidFill>
          </a:ln>
        </p:spPr>
        <p:txBody>
          <a:bodyPr wrap="square" rtlCol="0">
            <a:spAutoFit/>
          </a:bodyPr>
          <a:lstStyle/>
          <a:p>
            <a:r>
              <a:rPr lang="en-GB" sz="2000" dirty="0">
                <a:solidFill>
                  <a:srgbClr val="0000EB"/>
                </a:solidFill>
              </a:rPr>
              <a:t>Two extreme regimes were explored to make space charge relevant with unrealistic parameters (backup slides).</a:t>
            </a:r>
          </a:p>
        </p:txBody>
      </p:sp>
    </p:spTree>
    <p:extLst>
      <p:ext uri="{BB962C8B-B14F-4D97-AF65-F5344CB8AC3E}">
        <p14:creationId xmlns:p14="http://schemas.microsoft.com/office/powerpoint/2010/main" val="973665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F9A8E4-7D0A-96A4-0086-9609879461F5}"/>
              </a:ext>
            </a:extLst>
          </p:cNvPr>
          <p:cNvSpPr>
            <a:spLocks noGrp="1"/>
          </p:cNvSpPr>
          <p:nvPr>
            <p:ph type="title"/>
          </p:nvPr>
        </p:nvSpPr>
        <p:spPr>
          <a:xfrm>
            <a:off x="194631" y="1473002"/>
            <a:ext cx="10515600" cy="1306443"/>
          </a:xfrm>
        </p:spPr>
        <p:txBody>
          <a:bodyPr vert="horz" lIns="91440" tIns="45720" rIns="91440" bIns="45720" rtlCol="0" anchor="ctr">
            <a:normAutofit/>
          </a:bodyPr>
          <a:lstStyle/>
          <a:p>
            <a:r>
              <a:rPr lang="en-US" sz="4000" dirty="0"/>
              <a:t>Introduction to SPS Simulations</a:t>
            </a:r>
          </a:p>
        </p:txBody>
      </p:sp>
      <p:sp>
        <p:nvSpPr>
          <p:cNvPr id="4" name="Text Placeholder 3">
            <a:extLst>
              <a:ext uri="{FF2B5EF4-FFF2-40B4-BE49-F238E27FC236}">
                <a16:creationId xmlns:a16="http://schemas.microsoft.com/office/drawing/2014/main" id="{A08F7FD1-6D11-EBE7-2A4B-510F6C4A8F17}"/>
              </a:ext>
            </a:extLst>
          </p:cNvPr>
          <p:cNvSpPr>
            <a:spLocks noGrp="1"/>
          </p:cNvSpPr>
          <p:nvPr>
            <p:ph type="body" sz="half" idx="2"/>
          </p:nvPr>
        </p:nvSpPr>
        <p:spPr>
          <a:xfrm>
            <a:off x="302375" y="2705192"/>
            <a:ext cx="6131476" cy="3965575"/>
          </a:xfrm>
        </p:spPr>
        <p:txBody>
          <a:bodyPr vert="horz" lIns="91440" tIns="45720" rIns="91440" bIns="45720" rtlCol="0">
            <a:normAutofit/>
          </a:bodyPr>
          <a:lstStyle/>
          <a:p>
            <a:pPr marL="285750" indent="-228600">
              <a:buFont typeface="Arial" panose="020B0604020202020204" pitchFamily="34" charset="0"/>
              <a:buChar char="•"/>
            </a:pPr>
            <a:r>
              <a:rPr lang="en-US" sz="2000" dirty="0"/>
              <a:t>Even the injection energy in the LHC is far too low for space charge effects to occur with realistic intensities and emittances.</a:t>
            </a:r>
          </a:p>
          <a:p>
            <a:pPr marL="285750" indent="-228600">
              <a:buFont typeface="Arial" panose="020B0604020202020204" pitchFamily="34" charset="0"/>
              <a:buChar char="•"/>
            </a:pPr>
            <a:r>
              <a:rPr lang="en-US" sz="2000" dirty="0"/>
              <a:t>The SPS is known to exhibit strong space charge effects.</a:t>
            </a:r>
          </a:p>
          <a:p>
            <a:pPr marL="285750" indent="-228600">
              <a:buFont typeface="Arial" panose="020B0604020202020204" pitchFamily="34" charset="0"/>
              <a:buChar char="•"/>
            </a:pPr>
            <a:r>
              <a:rPr lang="en-US" sz="2000" dirty="0"/>
              <a:t>If the halo develops during the SPS flat-bottom, then it is conserved if not enhanced during the energy ramp and injection into the LHC.</a:t>
            </a:r>
          </a:p>
          <a:p>
            <a:pPr marL="285750" indent="-228600">
              <a:buFont typeface="Arial" panose="020B0604020202020204" pitchFamily="34" charset="0"/>
              <a:buChar char="•"/>
            </a:pPr>
            <a:r>
              <a:rPr lang="en-US" sz="2000" dirty="0"/>
              <a:t>Initial emittances between 0.6 and 2.0µm inclusive were simulated, in increments of 0.2µm.</a:t>
            </a:r>
          </a:p>
          <a:p>
            <a:pPr marL="285750" indent="-228600">
              <a:buFont typeface="Arial" panose="020B0604020202020204" pitchFamily="34" charset="0"/>
              <a:buChar char="•"/>
            </a:pPr>
            <a:r>
              <a:rPr lang="en-US" sz="2000" dirty="0"/>
              <a:t>Two different tune working points covered.</a:t>
            </a:r>
          </a:p>
        </p:txBody>
      </p:sp>
      <p:pic>
        <p:nvPicPr>
          <p:cNvPr id="5" name="Picture 2" descr="Constructing the LHC | Interviews">
            <a:extLst>
              <a:ext uri="{FF2B5EF4-FFF2-40B4-BE49-F238E27FC236}">
                <a16:creationId xmlns:a16="http://schemas.microsoft.com/office/drawing/2014/main" id="{BD21BEEA-D204-95C6-163C-88DA407F36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067" b="1604"/>
          <a:stretch>
            <a:fillRect/>
          </a:stretch>
        </p:blipFill>
        <p:spPr bwMode="auto">
          <a:xfrm>
            <a:off x="6839709" y="2511287"/>
            <a:ext cx="4514087" cy="309079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65DCF6C-40D1-3D9D-CBAD-671EE3DDFC95}"/>
              </a:ext>
            </a:extLst>
          </p:cNvPr>
          <p:cNvSpPr txBox="1"/>
          <p:nvPr/>
        </p:nvSpPr>
        <p:spPr>
          <a:xfrm>
            <a:off x="8255130" y="5679371"/>
            <a:ext cx="1683243" cy="307777"/>
          </a:xfrm>
          <a:prstGeom prst="rect">
            <a:avLst/>
          </a:prstGeom>
          <a:noFill/>
        </p:spPr>
        <p:txBody>
          <a:bodyPr wrap="square" rtlCol="0">
            <a:spAutoFit/>
          </a:bodyPr>
          <a:lstStyle/>
          <a:p>
            <a:r>
              <a:rPr lang="en-GB" sz="1400" dirty="0">
                <a:solidFill>
                  <a:srgbClr val="0000EB"/>
                </a:solidFill>
              </a:rPr>
              <a:t>Figure: A. Horvath </a:t>
            </a:r>
          </a:p>
        </p:txBody>
      </p:sp>
      <p:sp>
        <p:nvSpPr>
          <p:cNvPr id="9" name="TextBox 8">
            <a:extLst>
              <a:ext uri="{FF2B5EF4-FFF2-40B4-BE49-F238E27FC236}">
                <a16:creationId xmlns:a16="http://schemas.microsoft.com/office/drawing/2014/main" id="{849AAA7D-547D-1C93-B0D5-B6C631CF0517}"/>
              </a:ext>
            </a:extLst>
          </p:cNvPr>
          <p:cNvSpPr txBox="1"/>
          <p:nvPr/>
        </p:nvSpPr>
        <p:spPr>
          <a:xfrm>
            <a:off x="194631" y="187232"/>
            <a:ext cx="11505281" cy="1323439"/>
          </a:xfrm>
          <a:prstGeom prst="rect">
            <a:avLst/>
          </a:prstGeom>
          <a:solidFill>
            <a:srgbClr val="0000EB"/>
          </a:solidFill>
        </p:spPr>
        <p:txBody>
          <a:bodyPr wrap="square" rtlCol="0">
            <a:spAutoFit/>
          </a:bodyPr>
          <a:lstStyle/>
          <a:p>
            <a:r>
              <a:rPr lang="en-GB" sz="4000" b="1" dirty="0">
                <a:solidFill>
                  <a:schemeClr val="bg1"/>
                </a:solidFill>
              </a:rPr>
              <a:t>IV. Simulations of Space Charge Effects on the Beam Halo in the SPS</a:t>
            </a:r>
            <a:endParaRPr lang="en-US" sz="4000" b="1" dirty="0">
              <a:solidFill>
                <a:schemeClr val="bg1"/>
              </a:solidFill>
            </a:endParaRPr>
          </a:p>
        </p:txBody>
      </p:sp>
      <p:sp>
        <p:nvSpPr>
          <p:cNvPr id="7" name="Slide Number Placeholder 6">
            <a:extLst>
              <a:ext uri="{FF2B5EF4-FFF2-40B4-BE49-F238E27FC236}">
                <a16:creationId xmlns:a16="http://schemas.microsoft.com/office/drawing/2014/main" id="{16AF4F3C-548E-4174-75CE-D73166FC3166}"/>
              </a:ext>
            </a:extLst>
          </p:cNvPr>
          <p:cNvSpPr>
            <a:spLocks noGrp="1"/>
          </p:cNvSpPr>
          <p:nvPr>
            <p:ph type="sldNum" sz="quarter" idx="12"/>
          </p:nvPr>
        </p:nvSpPr>
        <p:spPr/>
        <p:txBody>
          <a:bodyPr/>
          <a:lstStyle/>
          <a:p>
            <a:fld id="{A81A0B55-A4E3-4F2C-B5F6-A5FCD0DE1BEF}" type="slidenum">
              <a:rPr lang="en-GB" smtClean="0"/>
              <a:t>13</a:t>
            </a:fld>
            <a:endParaRPr lang="en-GB"/>
          </a:p>
        </p:txBody>
      </p:sp>
    </p:spTree>
    <p:extLst>
      <p:ext uri="{BB962C8B-B14F-4D97-AF65-F5344CB8AC3E}">
        <p14:creationId xmlns:p14="http://schemas.microsoft.com/office/powerpoint/2010/main" val="3035205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0B99C-31CF-07A5-E541-9CA8B2D0ECFB}"/>
              </a:ext>
            </a:extLst>
          </p:cNvPr>
          <p:cNvSpPr>
            <a:spLocks noGrp="1"/>
          </p:cNvSpPr>
          <p:nvPr>
            <p:ph type="title"/>
          </p:nvPr>
        </p:nvSpPr>
        <p:spPr/>
        <p:txBody>
          <a:bodyPr/>
          <a:lstStyle/>
          <a:p>
            <a:r>
              <a:rPr lang="en-GB" dirty="0"/>
              <a:t>Working Points and Field Errors</a:t>
            </a:r>
          </a:p>
        </p:txBody>
      </p:sp>
      <p:sp>
        <p:nvSpPr>
          <p:cNvPr id="4" name="Text Placeholder 3">
            <a:extLst>
              <a:ext uri="{FF2B5EF4-FFF2-40B4-BE49-F238E27FC236}">
                <a16:creationId xmlns:a16="http://schemas.microsoft.com/office/drawing/2014/main" id="{46AF01C7-2EAF-7493-20E8-EC21944EBEB9}"/>
              </a:ext>
            </a:extLst>
          </p:cNvPr>
          <p:cNvSpPr>
            <a:spLocks noGrp="1"/>
          </p:cNvSpPr>
          <p:nvPr>
            <p:ph type="body" idx="1"/>
          </p:nvPr>
        </p:nvSpPr>
        <p:spPr>
          <a:xfrm>
            <a:off x="766764" y="1379411"/>
            <a:ext cx="5157787" cy="823912"/>
          </a:xfrm>
        </p:spPr>
        <p:txBody>
          <a:bodyPr>
            <a:normAutofit lnSpcReduction="10000"/>
          </a:bodyPr>
          <a:lstStyle/>
          <a:p>
            <a:endParaRPr lang="en-GB" dirty="0">
              <a:solidFill>
                <a:srgbClr val="0000EB"/>
              </a:solidFill>
            </a:endParaRPr>
          </a:p>
          <a:p>
            <a:r>
              <a:rPr lang="en-GB" dirty="0">
                <a:solidFill>
                  <a:srgbClr val="0000EB"/>
                </a:solidFill>
              </a:rPr>
              <a:t>Old vs. New Working Point</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F06BA2F8-8821-9485-42FD-13E4BAB081FF}"/>
                  </a:ext>
                </a:extLst>
              </p:cNvPr>
              <p:cNvSpPr>
                <a:spLocks noGrp="1"/>
              </p:cNvSpPr>
              <p:nvPr>
                <p:ph sz="half" idx="2"/>
              </p:nvPr>
            </p:nvSpPr>
            <p:spPr>
              <a:xfrm>
                <a:off x="766764" y="2203323"/>
                <a:ext cx="5500687" cy="3987800"/>
              </a:xfrm>
            </p:spPr>
            <p:txBody>
              <a:bodyPr>
                <a:noAutofit/>
              </a:bodyPr>
              <a:lstStyle/>
              <a:p>
                <a:pPr marL="285750" indent="-285750"/>
                <a:r>
                  <a:rPr lang="en-GB" sz="2000" dirty="0"/>
                  <a:t>The first working point (WP1), with </a:t>
                </a:r>
                <a14:m>
                  <m:oMath xmlns:m="http://schemas.openxmlformats.org/officeDocument/2006/math">
                    <m:sSub>
                      <m:sSubPr>
                        <m:ctrlPr>
                          <a:rPr lang="en-GB" sz="2000" i="1" dirty="0" smtClean="0">
                            <a:latin typeface="Cambria Math" panose="02040503050406030204" pitchFamily="18" charset="0"/>
                          </a:rPr>
                        </m:ctrlPr>
                      </m:sSubPr>
                      <m:e>
                        <m:r>
                          <a:rPr lang="en-GB" sz="2000" i="1" dirty="0" smtClean="0">
                            <a:latin typeface="Cambria Math" panose="02040503050406030204" pitchFamily="18" charset="0"/>
                          </a:rPr>
                          <m:t>𝑄</m:t>
                        </m:r>
                      </m:e>
                      <m:sub>
                        <m:r>
                          <a:rPr lang="en-GB" sz="2000" i="1" dirty="0" smtClean="0">
                            <a:latin typeface="Cambria Math" panose="02040503050406030204" pitchFamily="18" charset="0"/>
                          </a:rPr>
                          <m:t>𝑥</m:t>
                        </m:r>
                      </m:sub>
                    </m:sSub>
                    <m:r>
                      <m:rPr>
                        <m:lit/>
                      </m:rPr>
                      <a:rPr lang="en-GB" sz="2000" i="1" dirty="0" smtClean="0">
                        <a:latin typeface="Cambria Math" panose="02040503050406030204" pitchFamily="18" charset="0"/>
                      </a:rPr>
                      <m:t>/</m:t>
                    </m:r>
                    <m:sSub>
                      <m:sSubPr>
                        <m:ctrlPr>
                          <a:rPr lang="en-GB" sz="2000" i="1" dirty="0" err="1" smtClean="0">
                            <a:latin typeface="Cambria Math" panose="02040503050406030204" pitchFamily="18" charset="0"/>
                          </a:rPr>
                        </m:ctrlPr>
                      </m:sSubPr>
                      <m:e>
                        <m:r>
                          <a:rPr lang="en-GB" sz="2000" i="1" dirty="0" err="1" smtClean="0">
                            <a:latin typeface="Cambria Math" panose="02040503050406030204" pitchFamily="18" charset="0"/>
                          </a:rPr>
                          <m:t>𝑄</m:t>
                        </m:r>
                      </m:e>
                      <m:sub>
                        <m:r>
                          <a:rPr lang="en-GB" sz="2000" i="1" dirty="0" err="1" smtClean="0">
                            <a:latin typeface="Cambria Math" panose="02040503050406030204" pitchFamily="18" charset="0"/>
                          </a:rPr>
                          <m:t>𝑦</m:t>
                        </m:r>
                      </m:sub>
                    </m:sSub>
                    <m:r>
                      <a:rPr lang="en-GB" sz="2000" i="1" dirty="0" smtClean="0">
                        <a:latin typeface="Cambria Math" panose="02040503050406030204" pitchFamily="18" charset="0"/>
                      </a:rPr>
                      <m:t>=</m:t>
                    </m:r>
                    <m:r>
                      <a:rPr lang="en-GB" sz="2000" i="1" dirty="0" smtClean="0">
                        <a:latin typeface="Cambria Math" panose="02040503050406030204" pitchFamily="18" charset="0"/>
                      </a:rPr>
                      <m:t>20</m:t>
                    </m:r>
                    <m:r>
                      <a:rPr lang="en-GB" sz="2000" i="1" dirty="0" smtClean="0">
                        <a:latin typeface="Cambria Math" panose="02040503050406030204" pitchFamily="18" charset="0"/>
                      </a:rPr>
                      <m:t>.</m:t>
                    </m:r>
                    <m:r>
                      <a:rPr lang="en-GB" sz="2000" i="1" dirty="0" smtClean="0">
                        <a:latin typeface="Cambria Math" panose="02040503050406030204" pitchFamily="18" charset="0"/>
                      </a:rPr>
                      <m:t>13</m:t>
                    </m:r>
                    <m:r>
                      <m:rPr>
                        <m:lit/>
                      </m:rPr>
                      <a:rPr lang="en-GB" sz="2000" i="1" dirty="0" smtClean="0">
                        <a:latin typeface="Cambria Math" panose="02040503050406030204" pitchFamily="18" charset="0"/>
                      </a:rPr>
                      <m:t>/</m:t>
                    </m:r>
                    <m:r>
                      <a:rPr lang="en-GB" sz="2000" i="1" dirty="0" smtClean="0">
                        <a:latin typeface="Cambria Math" panose="02040503050406030204" pitchFamily="18" charset="0"/>
                      </a:rPr>
                      <m:t>20</m:t>
                    </m:r>
                    <m:r>
                      <a:rPr lang="en-GB" sz="2000" i="1" dirty="0" smtClean="0">
                        <a:latin typeface="Cambria Math" panose="02040503050406030204" pitchFamily="18" charset="0"/>
                      </a:rPr>
                      <m:t>.</m:t>
                    </m:r>
                    <m:r>
                      <a:rPr lang="en-GB" sz="2000" i="1" dirty="0" smtClean="0">
                        <a:latin typeface="Cambria Math" panose="02040503050406030204" pitchFamily="18" charset="0"/>
                      </a:rPr>
                      <m:t>18</m:t>
                    </m:r>
                  </m:oMath>
                </a14:m>
                <a:r>
                  <a:rPr lang="en-GB" sz="2000" dirty="0"/>
                  <a:t>, showed significant emittance growth.</a:t>
                </a:r>
              </a:p>
              <a:p>
                <a:pPr marL="285750" indent="-285750"/>
                <a:r>
                  <a:rPr lang="en-GB" sz="2000" dirty="0"/>
                  <a:t>Large tune shift spread crossing of the </a:t>
                </a:r>
                <a14:m>
                  <m:oMath xmlns:m="http://schemas.openxmlformats.org/officeDocument/2006/math">
                    <m:sSub>
                      <m:sSubPr>
                        <m:ctrlPr>
                          <a:rPr lang="en-GB" sz="2000" i="1" dirty="0" smtClean="0">
                            <a:latin typeface="Cambria Math" panose="02040503050406030204" pitchFamily="18" charset="0"/>
                          </a:rPr>
                        </m:ctrlPr>
                      </m:sSubPr>
                      <m:e>
                        <m:r>
                          <a:rPr lang="en-GB" sz="2000" i="1" dirty="0" smtClean="0">
                            <a:latin typeface="Cambria Math" panose="02040503050406030204" pitchFamily="18" charset="0"/>
                          </a:rPr>
                          <m:t>𝑄</m:t>
                        </m:r>
                      </m:e>
                      <m:sub>
                        <m:r>
                          <a:rPr lang="en-GB" sz="2000" i="1" dirty="0" smtClean="0">
                            <a:latin typeface="Cambria Math" panose="02040503050406030204" pitchFamily="18" charset="0"/>
                          </a:rPr>
                          <m:t>𝑥</m:t>
                        </m:r>
                      </m:sub>
                    </m:sSub>
                    <m:r>
                      <a:rPr lang="en-GB" sz="2000" i="1" dirty="0" smtClean="0">
                        <a:latin typeface="Cambria Math" panose="02040503050406030204" pitchFamily="18" charset="0"/>
                      </a:rPr>
                      <m:t>+</m:t>
                    </m:r>
                    <m:r>
                      <a:rPr lang="en-GB" sz="2000" i="1" dirty="0" smtClean="0">
                        <a:latin typeface="Cambria Math" panose="02040503050406030204" pitchFamily="18" charset="0"/>
                      </a:rPr>
                      <m:t>3</m:t>
                    </m:r>
                    <m:sSub>
                      <m:sSubPr>
                        <m:ctrlPr>
                          <a:rPr lang="en-GB" sz="2000" i="1" dirty="0" smtClean="0">
                            <a:latin typeface="Cambria Math" panose="02040503050406030204" pitchFamily="18" charset="0"/>
                          </a:rPr>
                        </m:ctrlPr>
                      </m:sSubPr>
                      <m:e>
                        <m:r>
                          <a:rPr lang="en-GB" sz="2000" i="1" dirty="0" smtClean="0">
                            <a:latin typeface="Cambria Math" panose="02040503050406030204" pitchFamily="18" charset="0"/>
                          </a:rPr>
                          <m:t>𝑄</m:t>
                        </m:r>
                      </m:e>
                      <m:sub>
                        <m:r>
                          <a:rPr lang="en-GB" sz="2000" i="1" dirty="0" smtClean="0">
                            <a:latin typeface="Cambria Math" panose="02040503050406030204" pitchFamily="18" charset="0"/>
                          </a:rPr>
                          <m:t>𝑦</m:t>
                        </m:r>
                      </m:sub>
                    </m:sSub>
                  </m:oMath>
                </a14:m>
                <a:r>
                  <a:rPr lang="en-GB" sz="2000" dirty="0"/>
                  <a:t> resonance.</a:t>
                </a:r>
              </a:p>
              <a:p>
                <a:pPr marL="285750" indent="-285750"/>
                <a:r>
                  <a:rPr lang="en-GB" sz="2000" dirty="0"/>
                  <a:t>A new working point (WP2) was introduced in 2025 to reduce emittance growth, with </a:t>
                </a:r>
                <a14:m>
                  <m:oMath xmlns:m="http://schemas.openxmlformats.org/officeDocument/2006/math">
                    <m:sSub>
                      <m:sSubPr>
                        <m:ctrlPr>
                          <a:rPr lang="en-GB" sz="2000" i="1" dirty="0">
                            <a:latin typeface="Cambria Math" panose="02040503050406030204" pitchFamily="18" charset="0"/>
                          </a:rPr>
                        </m:ctrlPr>
                      </m:sSubPr>
                      <m:e>
                        <m:r>
                          <a:rPr lang="en-GB" sz="2000" i="1" dirty="0">
                            <a:latin typeface="Cambria Math" panose="02040503050406030204" pitchFamily="18" charset="0"/>
                          </a:rPr>
                          <m:t>𝑄</m:t>
                        </m:r>
                      </m:e>
                      <m:sub>
                        <m:r>
                          <a:rPr lang="en-GB" sz="2000" i="1" dirty="0">
                            <a:latin typeface="Cambria Math" panose="02040503050406030204" pitchFamily="18" charset="0"/>
                          </a:rPr>
                          <m:t>𝑥</m:t>
                        </m:r>
                      </m:sub>
                    </m:sSub>
                    <m:r>
                      <m:rPr>
                        <m:lit/>
                      </m:rPr>
                      <a:rPr lang="en-GB" sz="2000" i="1" dirty="0">
                        <a:latin typeface="Cambria Math" panose="02040503050406030204" pitchFamily="18" charset="0"/>
                      </a:rPr>
                      <m:t>/</m:t>
                    </m:r>
                    <m:sSub>
                      <m:sSubPr>
                        <m:ctrlPr>
                          <a:rPr lang="en-GB" sz="2000" i="1" dirty="0" err="1">
                            <a:latin typeface="Cambria Math" panose="02040503050406030204" pitchFamily="18" charset="0"/>
                          </a:rPr>
                        </m:ctrlPr>
                      </m:sSubPr>
                      <m:e>
                        <m:r>
                          <a:rPr lang="en-GB" sz="2000" i="1" dirty="0" err="1">
                            <a:latin typeface="Cambria Math" panose="02040503050406030204" pitchFamily="18" charset="0"/>
                          </a:rPr>
                          <m:t>𝑄</m:t>
                        </m:r>
                      </m:e>
                      <m:sub>
                        <m:r>
                          <a:rPr lang="en-GB" sz="2000" i="1" dirty="0" err="1">
                            <a:latin typeface="Cambria Math" panose="02040503050406030204" pitchFamily="18" charset="0"/>
                          </a:rPr>
                          <m:t>𝑦</m:t>
                        </m:r>
                      </m:sub>
                    </m:sSub>
                    <m:r>
                      <a:rPr lang="en-GB" sz="2000" i="1" dirty="0">
                        <a:latin typeface="Cambria Math" panose="02040503050406030204" pitchFamily="18" charset="0"/>
                      </a:rPr>
                      <m:t>=</m:t>
                    </m:r>
                    <m:r>
                      <a:rPr lang="en-GB" sz="2000" i="1" dirty="0">
                        <a:latin typeface="Cambria Math" panose="02040503050406030204" pitchFamily="18" charset="0"/>
                      </a:rPr>
                      <m:t>20</m:t>
                    </m:r>
                    <m:r>
                      <a:rPr lang="en-GB" sz="2000" i="1" dirty="0">
                        <a:latin typeface="Cambria Math" panose="02040503050406030204" pitchFamily="18" charset="0"/>
                      </a:rPr>
                      <m:t>.</m:t>
                    </m:r>
                    <m:r>
                      <a:rPr lang="en-GB" sz="2000" i="1" dirty="0">
                        <a:latin typeface="Cambria Math" panose="02040503050406030204" pitchFamily="18" charset="0"/>
                      </a:rPr>
                      <m:t>16</m:t>
                    </m:r>
                    <m:r>
                      <m:rPr>
                        <m:lit/>
                      </m:rPr>
                      <a:rPr lang="en-GB" sz="2000" i="1" dirty="0">
                        <a:latin typeface="Cambria Math" panose="02040503050406030204" pitchFamily="18" charset="0"/>
                      </a:rPr>
                      <m:t>/</m:t>
                    </m:r>
                    <m:r>
                      <a:rPr lang="en-GB" sz="2000" i="1" dirty="0">
                        <a:latin typeface="Cambria Math" panose="02040503050406030204" pitchFamily="18" charset="0"/>
                      </a:rPr>
                      <m:t>20</m:t>
                    </m:r>
                    <m:r>
                      <a:rPr lang="en-GB" sz="2000" i="1" dirty="0">
                        <a:latin typeface="Cambria Math" panose="02040503050406030204" pitchFamily="18" charset="0"/>
                      </a:rPr>
                      <m:t>.</m:t>
                    </m:r>
                    <m:r>
                      <a:rPr lang="en-GB" sz="2000" b="0" i="1" dirty="0" smtClean="0">
                        <a:latin typeface="Cambria Math" panose="02040503050406030204" pitchFamily="18" charset="0"/>
                      </a:rPr>
                      <m:t>21</m:t>
                    </m:r>
                  </m:oMath>
                </a14:m>
                <a:r>
                  <a:rPr lang="en-GB" sz="2000" dirty="0"/>
                  <a:t>. </a:t>
                </a:r>
              </a:p>
              <a:p>
                <a:pPr marL="285750" indent="-285750"/>
                <a:r>
                  <a:rPr lang="en-GB" sz="2000" dirty="0"/>
                  <a:t>Most examples are presented using WP1.</a:t>
                </a:r>
              </a:p>
            </p:txBody>
          </p:sp>
        </mc:Choice>
        <mc:Fallback xmlns="">
          <p:sp>
            <p:nvSpPr>
              <p:cNvPr id="5" name="Content Placeholder 4">
                <a:extLst>
                  <a:ext uri="{FF2B5EF4-FFF2-40B4-BE49-F238E27FC236}">
                    <a16:creationId xmlns:a16="http://schemas.microsoft.com/office/drawing/2014/main" id="{F06BA2F8-8821-9485-42FD-13E4BAB081FF}"/>
                  </a:ext>
                </a:extLst>
              </p:cNvPr>
              <p:cNvSpPr>
                <a:spLocks noGrp="1" noRot="1" noChangeAspect="1" noMove="1" noResize="1" noEditPoints="1" noAdjustHandles="1" noChangeArrowheads="1" noChangeShapeType="1" noTextEdit="1"/>
              </p:cNvSpPr>
              <p:nvPr>
                <p:ph sz="half" idx="2"/>
              </p:nvPr>
            </p:nvSpPr>
            <p:spPr>
              <a:xfrm>
                <a:off x="766764" y="2203323"/>
                <a:ext cx="5500687" cy="3987800"/>
              </a:xfrm>
              <a:blipFill>
                <a:blip r:embed="rId3"/>
                <a:stretch>
                  <a:fillRect l="-998" t="-1069" r="-776"/>
                </a:stretch>
              </a:blipFill>
            </p:spPr>
            <p:txBody>
              <a:bodyPr/>
              <a:lstStyle/>
              <a:p>
                <a:r>
                  <a:rPr lang="en-GB">
                    <a:noFill/>
                  </a:rPr>
                  <a:t> </a:t>
                </a:r>
              </a:p>
            </p:txBody>
          </p:sp>
        </mc:Fallback>
      </mc:AlternateContent>
      <p:sp>
        <p:nvSpPr>
          <p:cNvPr id="6" name="Text Placeholder 5">
            <a:extLst>
              <a:ext uri="{FF2B5EF4-FFF2-40B4-BE49-F238E27FC236}">
                <a16:creationId xmlns:a16="http://schemas.microsoft.com/office/drawing/2014/main" id="{8CF47007-DB42-A2D7-5CB7-BC2AD45599E0}"/>
              </a:ext>
            </a:extLst>
          </p:cNvPr>
          <p:cNvSpPr>
            <a:spLocks noGrp="1"/>
          </p:cNvSpPr>
          <p:nvPr>
            <p:ph type="body" sz="quarter" idx="3"/>
          </p:nvPr>
        </p:nvSpPr>
        <p:spPr>
          <a:xfrm>
            <a:off x="6169024" y="1388174"/>
            <a:ext cx="5183188" cy="823912"/>
          </a:xfrm>
        </p:spPr>
        <p:txBody>
          <a:bodyPr>
            <a:normAutofit lnSpcReduction="10000"/>
          </a:bodyPr>
          <a:lstStyle/>
          <a:p>
            <a:r>
              <a:rPr lang="en-GB" dirty="0">
                <a:solidFill>
                  <a:srgbClr val="0000EB"/>
                </a:solidFill>
              </a:rPr>
              <a:t>Field Errors</a:t>
            </a:r>
          </a:p>
        </p:txBody>
      </p:sp>
      <p:sp>
        <p:nvSpPr>
          <p:cNvPr id="7" name="Content Placeholder 6">
            <a:extLst>
              <a:ext uri="{FF2B5EF4-FFF2-40B4-BE49-F238E27FC236}">
                <a16:creationId xmlns:a16="http://schemas.microsoft.com/office/drawing/2014/main" id="{8C379188-ECBA-3F47-DE95-FF60E9A0AC60}"/>
              </a:ext>
            </a:extLst>
          </p:cNvPr>
          <p:cNvSpPr>
            <a:spLocks noGrp="1"/>
          </p:cNvSpPr>
          <p:nvPr>
            <p:ph sz="quarter" idx="4"/>
          </p:nvPr>
        </p:nvSpPr>
        <p:spPr>
          <a:xfrm>
            <a:off x="6165848" y="2212086"/>
            <a:ext cx="5183188" cy="3684588"/>
          </a:xfrm>
        </p:spPr>
        <p:txBody>
          <a:bodyPr>
            <a:normAutofit/>
          </a:bodyPr>
          <a:lstStyle/>
          <a:p>
            <a:r>
              <a:rPr lang="en-GB" sz="2000" dirty="0"/>
              <a:t>Higher-order multipolar field errors can be present in magnets due to their inherent manufacturing imperfections.</a:t>
            </a:r>
          </a:p>
          <a:p>
            <a:r>
              <a:rPr lang="en-GB" sz="2000" dirty="0"/>
              <a:t>Field errors can excite resonances – worsening emittance blow-up and losses.</a:t>
            </a:r>
          </a:p>
          <a:p>
            <a:r>
              <a:rPr lang="en-GB" sz="2000" dirty="0"/>
              <a:t>Two models of the machine used: one ideal, and one introducing field errors based on past measurements.</a:t>
            </a:r>
          </a:p>
        </p:txBody>
      </p:sp>
      <p:sp>
        <p:nvSpPr>
          <p:cNvPr id="19" name="SectionLabel">
            <a:extLst>
              <a:ext uri="{FF2B5EF4-FFF2-40B4-BE49-F238E27FC236}">
                <a16:creationId xmlns:a16="http://schemas.microsoft.com/office/drawing/2014/main" id="{1FDA997E-8AD1-1E04-57A7-4851AE7E4CF1}"/>
              </a:ext>
            </a:extLst>
          </p:cNvPr>
          <p:cNvSpPr txBox="1"/>
          <p:nvPr/>
        </p:nvSpPr>
        <p:spPr>
          <a:xfrm>
            <a:off x="254000" y="6146225"/>
            <a:ext cx="4064000" cy="584775"/>
          </a:xfrm>
          <a:prstGeom prst="rect">
            <a:avLst/>
          </a:prstGeom>
          <a:noFill/>
        </p:spPr>
        <p:txBody>
          <a:bodyPr vert="horz" wrap="square" rtlCol="0">
            <a:spAutoFit/>
          </a:bodyPr>
          <a:lstStyle/>
          <a:p>
            <a:r>
              <a:rPr lang="en-GB" sz="1600" b="1" dirty="0">
                <a:solidFill>
                  <a:srgbClr val="0000EC"/>
                </a:solidFill>
              </a:rPr>
              <a:t>IV. Simulations of Space Charge Effects on the Beam Halo in the SPS</a:t>
            </a:r>
          </a:p>
        </p:txBody>
      </p:sp>
      <p:sp>
        <p:nvSpPr>
          <p:cNvPr id="8" name="Slide Number Placeholder 7">
            <a:extLst>
              <a:ext uri="{FF2B5EF4-FFF2-40B4-BE49-F238E27FC236}">
                <a16:creationId xmlns:a16="http://schemas.microsoft.com/office/drawing/2014/main" id="{D180D597-8AF7-CC2D-F665-39CC29F8E5D2}"/>
              </a:ext>
            </a:extLst>
          </p:cNvPr>
          <p:cNvSpPr>
            <a:spLocks noGrp="1"/>
          </p:cNvSpPr>
          <p:nvPr>
            <p:ph type="sldNum" sz="quarter" idx="12"/>
          </p:nvPr>
        </p:nvSpPr>
        <p:spPr/>
        <p:txBody>
          <a:bodyPr/>
          <a:lstStyle/>
          <a:p>
            <a:fld id="{A81A0B55-A4E3-4F2C-B5F6-A5FCD0DE1BEF}" type="slidenum">
              <a:rPr lang="en-GB" smtClean="0"/>
              <a:t>14</a:t>
            </a:fld>
            <a:endParaRPr lang="en-GB"/>
          </a:p>
        </p:txBody>
      </p:sp>
    </p:spTree>
    <p:extLst>
      <p:ext uri="{BB962C8B-B14F-4D97-AF65-F5344CB8AC3E}">
        <p14:creationId xmlns:p14="http://schemas.microsoft.com/office/powerpoint/2010/main" val="2250212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F6A0044F-A3AF-7F9C-0837-AF2E678B7C34}"/>
              </a:ext>
            </a:extLst>
          </p:cNvPr>
          <p:cNvPicPr>
            <a:picLocks noChangeAspect="1"/>
          </p:cNvPicPr>
          <p:nvPr/>
        </p:nvPicPr>
        <p:blipFill>
          <a:blip r:embed="rId3"/>
          <a:stretch>
            <a:fillRect/>
          </a:stretch>
        </p:blipFill>
        <p:spPr>
          <a:xfrm>
            <a:off x="5705575" y="1489483"/>
            <a:ext cx="6502276" cy="5320044"/>
          </a:xfrm>
          <a:prstGeom prst="rect">
            <a:avLst/>
          </a:prstGeom>
        </p:spPr>
      </p:pic>
      <mc:AlternateContent xmlns:mc="http://schemas.openxmlformats.org/markup-compatibility/2006" xmlns:a14="http://schemas.microsoft.com/office/drawing/2010/main">
        <mc:Choice Requires="a14">
          <p:sp>
            <p:nvSpPr>
              <p:cNvPr id="10" name="Title 9">
                <a:extLst>
                  <a:ext uri="{FF2B5EF4-FFF2-40B4-BE49-F238E27FC236}">
                    <a16:creationId xmlns:a16="http://schemas.microsoft.com/office/drawing/2014/main" id="{2EF19EF8-9191-D37A-4E6E-29A40AC13C39}"/>
                  </a:ext>
                </a:extLst>
              </p:cNvPr>
              <p:cNvSpPr>
                <a:spLocks noGrp="1"/>
              </p:cNvSpPr>
              <p:nvPr>
                <p:ph type="title"/>
              </p:nvPr>
            </p:nvSpPr>
            <p:spPr>
              <a:xfrm>
                <a:off x="583894" y="48473"/>
                <a:ext cx="10983817" cy="1325563"/>
              </a:xfrm>
            </p:spPr>
            <p:txBody>
              <a:bodyPr>
                <a:normAutofit/>
              </a:bodyPr>
              <a:lstStyle/>
              <a:p>
                <a:r>
                  <a:rPr lang="en-GB" sz="4000" dirty="0"/>
                  <a:t>Emittance Growth at Both Working Points – With and Without Field Errors (</a:t>
                </a:r>
                <a14:m>
                  <m:oMath xmlns:m="http://schemas.openxmlformats.org/officeDocument/2006/math">
                    <m:sSub>
                      <m:sSubPr>
                        <m:ctrlPr>
                          <a:rPr lang="en-GB" sz="4000" i="1">
                            <a:latin typeface="Cambria Math" panose="02040503050406030204" pitchFamily="18" charset="0"/>
                          </a:rPr>
                        </m:ctrlPr>
                      </m:sSubPr>
                      <m:e>
                        <m:r>
                          <a:rPr lang="en-GB" sz="4000" i="1">
                            <a:latin typeface="Cambria Math" panose="02040503050406030204" pitchFamily="18" charset="0"/>
                          </a:rPr>
                          <m:t>𝜀</m:t>
                        </m:r>
                      </m:e>
                      <m:sub>
                        <m:r>
                          <a:rPr lang="en-GB" sz="4000" i="1">
                            <a:latin typeface="Cambria Math" panose="02040503050406030204" pitchFamily="18" charset="0"/>
                          </a:rPr>
                          <m:t>0</m:t>
                        </m:r>
                      </m:sub>
                    </m:sSub>
                    <m:r>
                      <a:rPr lang="en-GB" sz="4000" i="1" dirty="0" smtClean="0">
                        <a:latin typeface="Cambria Math" panose="02040503050406030204" pitchFamily="18" charset="0"/>
                      </a:rPr>
                      <m:t>= 1.0</m:t>
                    </m:r>
                    <m:r>
                      <a:rPr lang="en-GB" sz="4000" i="1" dirty="0" smtClean="0">
                        <a:latin typeface="Cambria Math" panose="02040503050406030204" pitchFamily="18" charset="0"/>
                      </a:rPr>
                      <m:t>𝜇</m:t>
                    </m:r>
                    <m:r>
                      <a:rPr lang="en-GB" sz="4000" i="1" dirty="0" smtClean="0">
                        <a:latin typeface="Cambria Math" panose="02040503050406030204" pitchFamily="18" charset="0"/>
                      </a:rPr>
                      <m:t>𝑚</m:t>
                    </m:r>
                  </m:oMath>
                </a14:m>
                <a:r>
                  <a:rPr lang="en-GB" sz="4000" dirty="0"/>
                  <a:t>)</a:t>
                </a:r>
              </a:p>
            </p:txBody>
          </p:sp>
        </mc:Choice>
        <mc:Fallback xmlns="">
          <p:sp>
            <p:nvSpPr>
              <p:cNvPr id="10" name="Title 9">
                <a:extLst>
                  <a:ext uri="{FF2B5EF4-FFF2-40B4-BE49-F238E27FC236}">
                    <a16:creationId xmlns:a16="http://schemas.microsoft.com/office/drawing/2014/main" id="{2EF19EF8-9191-D37A-4E6E-29A40AC13C39}"/>
                  </a:ext>
                </a:extLst>
              </p:cNvPr>
              <p:cNvSpPr>
                <a:spLocks noGrp="1" noRot="1" noChangeAspect="1" noMove="1" noResize="1" noEditPoints="1" noAdjustHandles="1" noChangeArrowheads="1" noChangeShapeType="1" noTextEdit="1"/>
              </p:cNvSpPr>
              <p:nvPr>
                <p:ph type="title"/>
              </p:nvPr>
            </p:nvSpPr>
            <p:spPr>
              <a:xfrm>
                <a:off x="583894" y="48473"/>
                <a:ext cx="10983817" cy="1325563"/>
              </a:xfrm>
              <a:blipFill>
                <a:blip r:embed="rId4"/>
                <a:stretch>
                  <a:fillRect l="-1998" t="-7373" r="-1831" b="-15207"/>
                </a:stretch>
              </a:blipFill>
            </p:spPr>
            <p:txBody>
              <a:bodyPr/>
              <a:lstStyle/>
              <a:p>
                <a:r>
                  <a:rPr lang="en-GB">
                    <a:noFill/>
                  </a:rPr>
                  <a:t> </a:t>
                </a:r>
              </a:p>
            </p:txBody>
          </p:sp>
        </mc:Fallback>
      </mc:AlternateContent>
      <p:sp>
        <p:nvSpPr>
          <p:cNvPr id="17" name="SectionLabel">
            <a:extLst>
              <a:ext uri="{FF2B5EF4-FFF2-40B4-BE49-F238E27FC236}">
                <a16:creationId xmlns:a16="http://schemas.microsoft.com/office/drawing/2014/main" id="{B46ACF9C-6DFD-6B2F-4CC2-A6717EF6AF52}"/>
              </a:ext>
            </a:extLst>
          </p:cNvPr>
          <p:cNvSpPr txBox="1"/>
          <p:nvPr/>
        </p:nvSpPr>
        <p:spPr>
          <a:xfrm>
            <a:off x="275304" y="6205480"/>
            <a:ext cx="3845004" cy="584775"/>
          </a:xfrm>
          <a:prstGeom prst="rect">
            <a:avLst/>
          </a:prstGeom>
          <a:noFill/>
        </p:spPr>
        <p:txBody>
          <a:bodyPr vert="horz" wrap="square" rtlCol="0">
            <a:spAutoFit/>
          </a:bodyPr>
          <a:lstStyle/>
          <a:p>
            <a:r>
              <a:rPr lang="en-GB" sz="1600" b="1" dirty="0">
                <a:solidFill>
                  <a:srgbClr val="0000EC"/>
                </a:solidFill>
              </a:rPr>
              <a:t>IV. Simulations of Space Charge Effects on the Beam Halo in the SPS</a:t>
            </a:r>
          </a:p>
        </p:txBody>
      </p:sp>
      <p:sp>
        <p:nvSpPr>
          <p:cNvPr id="22" name="TextBox 21">
            <a:extLst>
              <a:ext uri="{FF2B5EF4-FFF2-40B4-BE49-F238E27FC236}">
                <a16:creationId xmlns:a16="http://schemas.microsoft.com/office/drawing/2014/main" id="{9774E4F1-6C45-2A4E-9E08-9F0F34CB3D81}"/>
              </a:ext>
            </a:extLst>
          </p:cNvPr>
          <p:cNvSpPr txBox="1"/>
          <p:nvPr/>
        </p:nvSpPr>
        <p:spPr>
          <a:xfrm>
            <a:off x="787588" y="2292980"/>
            <a:ext cx="4836405" cy="1323439"/>
          </a:xfrm>
          <a:prstGeom prst="rect">
            <a:avLst/>
          </a:prstGeom>
          <a:noFill/>
          <a:ln>
            <a:solidFill>
              <a:srgbClr val="0F1317"/>
            </a:solidFill>
          </a:ln>
        </p:spPr>
        <p:txBody>
          <a:bodyPr wrap="square" rtlCol="0">
            <a:spAutoFit/>
          </a:bodyPr>
          <a:lstStyle/>
          <a:p>
            <a:r>
              <a:rPr lang="en-GB" sz="2000" dirty="0">
                <a:solidFill>
                  <a:srgbClr val="0000EB"/>
                </a:solidFill>
              </a:rPr>
              <a:t>WP1 exhibits significant emittance blow-up compared to WP2 – the tunes in the latter were successfully optimised to reduce this phenomenon.</a:t>
            </a:r>
          </a:p>
        </p:txBody>
      </p:sp>
      <p:sp>
        <p:nvSpPr>
          <p:cNvPr id="24" name="TextBox 23">
            <a:extLst>
              <a:ext uri="{FF2B5EF4-FFF2-40B4-BE49-F238E27FC236}">
                <a16:creationId xmlns:a16="http://schemas.microsoft.com/office/drawing/2014/main" id="{AFD29046-FC49-839A-DC0E-85F084A3A7B5}"/>
              </a:ext>
            </a:extLst>
          </p:cNvPr>
          <p:cNvSpPr txBox="1"/>
          <p:nvPr/>
        </p:nvSpPr>
        <p:spPr>
          <a:xfrm>
            <a:off x="1040975" y="4535363"/>
            <a:ext cx="3977090" cy="1292662"/>
          </a:xfrm>
          <a:prstGeom prst="rect">
            <a:avLst/>
          </a:prstGeom>
          <a:noFill/>
          <a:ln>
            <a:solidFill>
              <a:srgbClr val="0F1317"/>
            </a:solidFill>
          </a:ln>
        </p:spPr>
        <p:txBody>
          <a:bodyPr wrap="square" rtlCol="0">
            <a:spAutoFit/>
          </a:bodyPr>
          <a:lstStyle/>
          <a:p>
            <a:r>
              <a:rPr lang="en-GB" sz="2000" dirty="0">
                <a:solidFill>
                  <a:srgbClr val="0000EB"/>
                </a:solidFill>
              </a:rPr>
              <a:t>Field errors do not have a major effect on emittance growth – particularly at WP2.</a:t>
            </a:r>
          </a:p>
          <a:p>
            <a:endParaRPr lang="en-GB" dirty="0"/>
          </a:p>
        </p:txBody>
      </p:sp>
      <p:cxnSp>
        <p:nvCxnSpPr>
          <p:cNvPr id="27" name="Straight Arrow Connector 26">
            <a:extLst>
              <a:ext uri="{FF2B5EF4-FFF2-40B4-BE49-F238E27FC236}">
                <a16:creationId xmlns:a16="http://schemas.microsoft.com/office/drawing/2014/main" id="{8A4DCBB8-A8EF-890A-87DC-1BC760C2D57F}"/>
              </a:ext>
            </a:extLst>
          </p:cNvPr>
          <p:cNvCxnSpPr>
            <a:cxnSpLocks/>
          </p:cNvCxnSpPr>
          <p:nvPr/>
        </p:nvCxnSpPr>
        <p:spPr>
          <a:xfrm>
            <a:off x="5623993" y="2954699"/>
            <a:ext cx="1735274" cy="47430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9" name="Straight Arrow Connector 28">
            <a:extLst>
              <a:ext uri="{FF2B5EF4-FFF2-40B4-BE49-F238E27FC236}">
                <a16:creationId xmlns:a16="http://schemas.microsoft.com/office/drawing/2014/main" id="{840E1D79-FDBC-D0FB-6A25-EA8EEBF571B3}"/>
              </a:ext>
            </a:extLst>
          </p:cNvPr>
          <p:cNvCxnSpPr>
            <a:cxnSpLocks/>
          </p:cNvCxnSpPr>
          <p:nvPr/>
        </p:nvCxnSpPr>
        <p:spPr>
          <a:xfrm>
            <a:off x="5018065" y="5205058"/>
            <a:ext cx="3134417" cy="89828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 name="Slide Number Placeholder 2">
            <a:extLst>
              <a:ext uri="{FF2B5EF4-FFF2-40B4-BE49-F238E27FC236}">
                <a16:creationId xmlns:a16="http://schemas.microsoft.com/office/drawing/2014/main" id="{78513B43-F3E5-A42E-8DE2-017353080E47}"/>
              </a:ext>
            </a:extLst>
          </p:cNvPr>
          <p:cNvSpPr>
            <a:spLocks noGrp="1"/>
          </p:cNvSpPr>
          <p:nvPr>
            <p:ph type="sldNum" sz="quarter" idx="12"/>
          </p:nvPr>
        </p:nvSpPr>
        <p:spPr/>
        <p:txBody>
          <a:bodyPr/>
          <a:lstStyle/>
          <a:p>
            <a:fld id="{A81A0B55-A4E3-4F2C-B5F6-A5FCD0DE1BEF}" type="slidenum">
              <a:rPr lang="en-GB" smtClean="0"/>
              <a:t>15</a:t>
            </a:fld>
            <a:endParaRPr lang="en-GB"/>
          </a:p>
        </p:txBody>
      </p:sp>
    </p:spTree>
    <p:extLst>
      <p:ext uri="{BB962C8B-B14F-4D97-AF65-F5344CB8AC3E}">
        <p14:creationId xmlns:p14="http://schemas.microsoft.com/office/powerpoint/2010/main" val="3982896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B1928-8D0F-3FBD-8C48-13F76FE37498}"/>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 name="Title 9">
                <a:extLst>
                  <a:ext uri="{FF2B5EF4-FFF2-40B4-BE49-F238E27FC236}">
                    <a16:creationId xmlns:a16="http://schemas.microsoft.com/office/drawing/2014/main" id="{CE2DE3C7-E848-23F9-7E80-8C3EB6723645}"/>
                  </a:ext>
                </a:extLst>
              </p:cNvPr>
              <p:cNvSpPr>
                <a:spLocks noGrp="1"/>
              </p:cNvSpPr>
              <p:nvPr>
                <p:ph type="title"/>
              </p:nvPr>
            </p:nvSpPr>
            <p:spPr>
              <a:xfrm>
                <a:off x="672029" y="48473"/>
                <a:ext cx="10818564" cy="1325563"/>
              </a:xfrm>
            </p:spPr>
            <p:txBody>
              <a:bodyPr>
                <a:normAutofit/>
              </a:bodyPr>
              <a:lstStyle/>
              <a:p>
                <a:r>
                  <a:rPr lang="en-GB" sz="4000" dirty="0"/>
                  <a:t>Halo Content Evolution at Both Working Points – With and Without Field Errors (</a:t>
                </a:r>
                <a14:m>
                  <m:oMath xmlns:m="http://schemas.openxmlformats.org/officeDocument/2006/math">
                    <m:sSub>
                      <m:sSubPr>
                        <m:ctrlPr>
                          <a:rPr lang="en-GB" sz="4000" i="1">
                            <a:latin typeface="Cambria Math" panose="02040503050406030204" pitchFamily="18" charset="0"/>
                          </a:rPr>
                        </m:ctrlPr>
                      </m:sSubPr>
                      <m:e>
                        <m:r>
                          <a:rPr lang="en-GB" sz="4000" i="1">
                            <a:latin typeface="Cambria Math" panose="02040503050406030204" pitchFamily="18" charset="0"/>
                          </a:rPr>
                          <m:t>𝜀</m:t>
                        </m:r>
                      </m:e>
                      <m:sub>
                        <m:r>
                          <a:rPr lang="en-GB" sz="4000" i="1">
                            <a:latin typeface="Cambria Math" panose="02040503050406030204" pitchFamily="18" charset="0"/>
                          </a:rPr>
                          <m:t>0</m:t>
                        </m:r>
                      </m:sub>
                    </m:sSub>
                    <m:r>
                      <a:rPr lang="en-GB" sz="4000" i="1" dirty="0" smtClean="0">
                        <a:latin typeface="Cambria Math" panose="02040503050406030204" pitchFamily="18" charset="0"/>
                      </a:rPr>
                      <m:t>= </m:t>
                    </m:r>
                    <m:r>
                      <a:rPr lang="en-GB" sz="4000" i="1" dirty="0" smtClean="0">
                        <a:latin typeface="Cambria Math" panose="02040503050406030204" pitchFamily="18" charset="0"/>
                      </a:rPr>
                      <m:t>1</m:t>
                    </m:r>
                    <m:r>
                      <a:rPr lang="en-GB" sz="4000" i="1" dirty="0" smtClean="0">
                        <a:latin typeface="Cambria Math" panose="02040503050406030204" pitchFamily="18" charset="0"/>
                      </a:rPr>
                      <m:t>.</m:t>
                    </m:r>
                    <m:r>
                      <a:rPr lang="en-GB" sz="4000" i="1" dirty="0" smtClean="0">
                        <a:latin typeface="Cambria Math" panose="02040503050406030204" pitchFamily="18" charset="0"/>
                      </a:rPr>
                      <m:t>0</m:t>
                    </m:r>
                    <m:r>
                      <a:rPr lang="en-GB" sz="4000" i="1" dirty="0" smtClean="0">
                        <a:latin typeface="Cambria Math" panose="02040503050406030204" pitchFamily="18" charset="0"/>
                      </a:rPr>
                      <m:t>𝜇</m:t>
                    </m:r>
                    <m:r>
                      <a:rPr lang="en-GB" sz="4000" i="1" dirty="0" smtClean="0">
                        <a:latin typeface="Cambria Math" panose="02040503050406030204" pitchFamily="18" charset="0"/>
                      </a:rPr>
                      <m:t>𝑚</m:t>
                    </m:r>
                  </m:oMath>
                </a14:m>
                <a:r>
                  <a:rPr lang="en-GB" sz="4000" dirty="0"/>
                  <a:t>)</a:t>
                </a:r>
              </a:p>
            </p:txBody>
          </p:sp>
        </mc:Choice>
        <mc:Fallback xmlns="">
          <p:sp>
            <p:nvSpPr>
              <p:cNvPr id="10" name="Title 9">
                <a:extLst>
                  <a:ext uri="{FF2B5EF4-FFF2-40B4-BE49-F238E27FC236}">
                    <a16:creationId xmlns:a16="http://schemas.microsoft.com/office/drawing/2014/main" id="{CE2DE3C7-E848-23F9-7E80-8C3EB6723645}"/>
                  </a:ext>
                </a:extLst>
              </p:cNvPr>
              <p:cNvSpPr>
                <a:spLocks noGrp="1" noRot="1" noChangeAspect="1" noMove="1" noResize="1" noEditPoints="1" noAdjustHandles="1" noChangeArrowheads="1" noChangeShapeType="1" noTextEdit="1"/>
              </p:cNvSpPr>
              <p:nvPr>
                <p:ph type="title"/>
              </p:nvPr>
            </p:nvSpPr>
            <p:spPr>
              <a:xfrm>
                <a:off x="672029" y="48473"/>
                <a:ext cx="10818564" cy="1325563"/>
              </a:xfrm>
              <a:blipFill>
                <a:blip r:embed="rId3"/>
                <a:stretch>
                  <a:fillRect l="-1972" t="-7373" b="-15207"/>
                </a:stretch>
              </a:blipFill>
            </p:spPr>
            <p:txBody>
              <a:bodyPr/>
              <a:lstStyle/>
              <a:p>
                <a:r>
                  <a:rPr lang="en-GB">
                    <a:noFill/>
                  </a:rPr>
                  <a:t> </a:t>
                </a:r>
              </a:p>
            </p:txBody>
          </p:sp>
        </mc:Fallback>
      </mc:AlternateContent>
      <p:pic>
        <p:nvPicPr>
          <p:cNvPr id="30" name="Picture 29">
            <a:extLst>
              <a:ext uri="{FF2B5EF4-FFF2-40B4-BE49-F238E27FC236}">
                <a16:creationId xmlns:a16="http://schemas.microsoft.com/office/drawing/2014/main" id="{51C85DEB-0289-CE3B-697D-017244A85B68}"/>
              </a:ext>
            </a:extLst>
          </p:cNvPr>
          <p:cNvPicPr>
            <a:picLocks noChangeAspect="1"/>
          </p:cNvPicPr>
          <p:nvPr/>
        </p:nvPicPr>
        <p:blipFill>
          <a:blip r:embed="rId4"/>
          <a:stretch>
            <a:fillRect/>
          </a:stretch>
        </p:blipFill>
        <p:spPr>
          <a:xfrm>
            <a:off x="4902103" y="1374036"/>
            <a:ext cx="6339182" cy="5186603"/>
          </a:xfrm>
          <a:prstGeom prst="rect">
            <a:avLst/>
          </a:prstGeom>
        </p:spPr>
      </p:pic>
      <p:sp>
        <p:nvSpPr>
          <p:cNvPr id="17" name="SectionLabel">
            <a:extLst>
              <a:ext uri="{FF2B5EF4-FFF2-40B4-BE49-F238E27FC236}">
                <a16:creationId xmlns:a16="http://schemas.microsoft.com/office/drawing/2014/main" id="{7BD6A3B4-B544-7D1D-F9F0-08BF13BAF5D6}"/>
              </a:ext>
            </a:extLst>
          </p:cNvPr>
          <p:cNvSpPr txBox="1"/>
          <p:nvPr/>
        </p:nvSpPr>
        <p:spPr>
          <a:xfrm>
            <a:off x="275304" y="6205480"/>
            <a:ext cx="3845004" cy="584775"/>
          </a:xfrm>
          <a:prstGeom prst="rect">
            <a:avLst/>
          </a:prstGeom>
          <a:noFill/>
        </p:spPr>
        <p:txBody>
          <a:bodyPr vert="horz" wrap="square" rtlCol="0">
            <a:spAutoFit/>
          </a:bodyPr>
          <a:lstStyle/>
          <a:p>
            <a:r>
              <a:rPr lang="en-GB" sz="1600" b="1" dirty="0">
                <a:solidFill>
                  <a:srgbClr val="0000EC"/>
                </a:solidFill>
              </a:rPr>
              <a:t>IV. Simulations of Space Charge Effects on the Beam Halo in the SPS</a:t>
            </a:r>
          </a:p>
        </p:txBody>
      </p:sp>
      <p:sp>
        <p:nvSpPr>
          <p:cNvPr id="9" name="TextBox 8">
            <a:extLst>
              <a:ext uri="{FF2B5EF4-FFF2-40B4-BE49-F238E27FC236}">
                <a16:creationId xmlns:a16="http://schemas.microsoft.com/office/drawing/2014/main" id="{98A73ADF-8ECD-4074-AED5-B25B7AF06EF8}"/>
              </a:ext>
            </a:extLst>
          </p:cNvPr>
          <p:cNvSpPr txBox="1"/>
          <p:nvPr/>
        </p:nvSpPr>
        <p:spPr>
          <a:xfrm>
            <a:off x="1605198" y="2112375"/>
            <a:ext cx="2759608" cy="1323439"/>
          </a:xfrm>
          <a:prstGeom prst="rect">
            <a:avLst/>
          </a:prstGeom>
          <a:noFill/>
          <a:ln>
            <a:solidFill>
              <a:srgbClr val="0F1317"/>
            </a:solidFill>
          </a:ln>
        </p:spPr>
        <p:txBody>
          <a:bodyPr wrap="square" rtlCol="0">
            <a:spAutoFit/>
          </a:bodyPr>
          <a:lstStyle/>
          <a:p>
            <a:r>
              <a:rPr lang="en-GB" sz="2000" dirty="0">
                <a:solidFill>
                  <a:srgbClr val="0000EB"/>
                </a:solidFill>
              </a:rPr>
              <a:t>Much larger halo content despite lower emittance growth in WP2.</a:t>
            </a:r>
          </a:p>
        </p:txBody>
      </p:sp>
      <p:cxnSp>
        <p:nvCxnSpPr>
          <p:cNvPr id="12" name="Straight Arrow Connector 11">
            <a:extLst>
              <a:ext uri="{FF2B5EF4-FFF2-40B4-BE49-F238E27FC236}">
                <a16:creationId xmlns:a16="http://schemas.microsoft.com/office/drawing/2014/main" id="{8382F95A-BEC2-4448-E14E-2959F24A5595}"/>
              </a:ext>
            </a:extLst>
          </p:cNvPr>
          <p:cNvCxnSpPr>
            <a:cxnSpLocks/>
          </p:cNvCxnSpPr>
          <p:nvPr/>
        </p:nvCxnSpPr>
        <p:spPr>
          <a:xfrm>
            <a:off x="4364806" y="2466318"/>
            <a:ext cx="2098831" cy="35394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9" name="TextBox 18">
            <a:extLst>
              <a:ext uri="{FF2B5EF4-FFF2-40B4-BE49-F238E27FC236}">
                <a16:creationId xmlns:a16="http://schemas.microsoft.com/office/drawing/2014/main" id="{E560004A-6697-348C-0FE5-E9553214ED81}"/>
              </a:ext>
            </a:extLst>
          </p:cNvPr>
          <p:cNvSpPr txBox="1"/>
          <p:nvPr/>
        </p:nvSpPr>
        <p:spPr>
          <a:xfrm>
            <a:off x="1261838" y="3967337"/>
            <a:ext cx="2759608" cy="1938992"/>
          </a:xfrm>
          <a:prstGeom prst="rect">
            <a:avLst/>
          </a:prstGeom>
          <a:noFill/>
          <a:ln>
            <a:solidFill>
              <a:srgbClr val="0F1317"/>
            </a:solidFill>
          </a:ln>
        </p:spPr>
        <p:txBody>
          <a:bodyPr wrap="square" rtlCol="0">
            <a:spAutoFit/>
          </a:bodyPr>
          <a:lstStyle/>
          <a:p>
            <a:r>
              <a:rPr lang="en-GB" sz="2000" dirty="0">
                <a:solidFill>
                  <a:srgbClr val="0000EB"/>
                </a:solidFill>
              </a:rPr>
              <a:t>Field errors did not have a significant effect on halo content either. Ideal models used exclusively from now on.</a:t>
            </a:r>
          </a:p>
        </p:txBody>
      </p:sp>
      <p:cxnSp>
        <p:nvCxnSpPr>
          <p:cNvPr id="20" name="Straight Arrow Connector 19">
            <a:extLst>
              <a:ext uri="{FF2B5EF4-FFF2-40B4-BE49-F238E27FC236}">
                <a16:creationId xmlns:a16="http://schemas.microsoft.com/office/drawing/2014/main" id="{954AC64E-AC66-9188-2F3B-BD4EECBD0845}"/>
              </a:ext>
            </a:extLst>
          </p:cNvPr>
          <p:cNvCxnSpPr>
            <a:cxnSpLocks/>
          </p:cNvCxnSpPr>
          <p:nvPr/>
        </p:nvCxnSpPr>
        <p:spPr>
          <a:xfrm flipV="1">
            <a:off x="4021446" y="4936833"/>
            <a:ext cx="2544607" cy="12787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 name="Slide Number Placeholder 2">
            <a:extLst>
              <a:ext uri="{FF2B5EF4-FFF2-40B4-BE49-F238E27FC236}">
                <a16:creationId xmlns:a16="http://schemas.microsoft.com/office/drawing/2014/main" id="{98CD2AEE-E3F7-C5AA-73C1-7C51549BD25E}"/>
              </a:ext>
            </a:extLst>
          </p:cNvPr>
          <p:cNvSpPr>
            <a:spLocks noGrp="1"/>
          </p:cNvSpPr>
          <p:nvPr>
            <p:ph type="sldNum" sz="quarter" idx="12"/>
          </p:nvPr>
        </p:nvSpPr>
        <p:spPr/>
        <p:txBody>
          <a:bodyPr/>
          <a:lstStyle/>
          <a:p>
            <a:fld id="{A81A0B55-A4E3-4F2C-B5F6-A5FCD0DE1BEF}" type="slidenum">
              <a:rPr lang="en-GB" smtClean="0"/>
              <a:t>16</a:t>
            </a:fld>
            <a:endParaRPr lang="en-GB"/>
          </a:p>
        </p:txBody>
      </p:sp>
    </p:spTree>
    <p:extLst>
      <p:ext uri="{BB962C8B-B14F-4D97-AF65-F5344CB8AC3E}">
        <p14:creationId xmlns:p14="http://schemas.microsoft.com/office/powerpoint/2010/main" val="3593973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61802BD6-62C5-893F-4957-4A501B352157}"/>
              </a:ext>
            </a:extLst>
          </p:cNvPr>
          <p:cNvSpPr>
            <a:spLocks noGrp="1"/>
          </p:cNvSpPr>
          <p:nvPr>
            <p:ph type="title"/>
          </p:nvPr>
        </p:nvSpPr>
        <p:spPr>
          <a:xfrm>
            <a:off x="385763" y="104793"/>
            <a:ext cx="3932237" cy="1600200"/>
          </a:xfrm>
        </p:spPr>
        <p:txBody>
          <a:bodyPr>
            <a:normAutofit/>
          </a:bodyPr>
          <a:lstStyle/>
          <a:p>
            <a:r>
              <a:rPr lang="en-GB" dirty="0"/>
              <a:t>Emittance Calculation Method Comparison</a:t>
            </a:r>
          </a:p>
        </p:txBody>
      </p:sp>
      <p:sp>
        <p:nvSpPr>
          <p:cNvPr id="27" name="Text Placeholder 26">
            <a:extLst>
              <a:ext uri="{FF2B5EF4-FFF2-40B4-BE49-F238E27FC236}">
                <a16:creationId xmlns:a16="http://schemas.microsoft.com/office/drawing/2014/main" id="{C6724974-D1CD-8CAD-E8B2-55E9391B24D5}"/>
              </a:ext>
            </a:extLst>
          </p:cNvPr>
          <p:cNvSpPr>
            <a:spLocks noGrp="1"/>
          </p:cNvSpPr>
          <p:nvPr>
            <p:ph type="body" sz="half" idx="2"/>
          </p:nvPr>
        </p:nvSpPr>
        <p:spPr>
          <a:xfrm>
            <a:off x="254000" y="1795749"/>
            <a:ext cx="4494270" cy="4504467"/>
          </a:xfrm>
        </p:spPr>
        <p:txBody>
          <a:bodyPr>
            <a:normAutofit lnSpcReduction="10000"/>
          </a:bodyPr>
          <a:lstStyle/>
          <a:p>
            <a:pPr marL="285750" indent="-285750">
              <a:buFont typeface="Arial" panose="020B0604020202020204" pitchFamily="34" charset="0"/>
              <a:buChar char="•"/>
            </a:pPr>
            <a:r>
              <a:rPr lang="en-GB" sz="2000" b="1" dirty="0"/>
              <a:t>Emittance calculation methods have a significant effect on the final action distribution.</a:t>
            </a:r>
          </a:p>
          <a:p>
            <a:pPr marL="285750" indent="-285750">
              <a:buFont typeface="Arial" panose="020B0604020202020204" pitchFamily="34" charset="0"/>
              <a:buChar char="•"/>
            </a:pPr>
            <a:r>
              <a:rPr lang="en-GB" sz="2000" dirty="0"/>
              <a:t>The constant emittance (</a:t>
            </a:r>
            <a:r>
              <a:rPr lang="en-GB" sz="2000" dirty="0" err="1"/>
              <a:t>ε</a:t>
            </a:r>
            <a:r>
              <a:rPr lang="en-GB" sz="2000" baseline="-25000" dirty="0" err="1"/>
              <a:t>x,y</a:t>
            </a:r>
            <a:r>
              <a:rPr lang="en-GB" sz="2000" baseline="30000" dirty="0" err="1"/>
              <a:t>c</a:t>
            </a:r>
            <a:r>
              <a:rPr lang="en-GB" sz="2000" dirty="0"/>
              <a:t> ) greatly overestimates halo content due to failing to account for emittance growth.</a:t>
            </a:r>
          </a:p>
          <a:p>
            <a:pPr marL="285750" indent="-285750">
              <a:buFont typeface="Arial" panose="020B0604020202020204" pitchFamily="34" charset="0"/>
              <a:buChar char="•"/>
            </a:pPr>
            <a:r>
              <a:rPr lang="en-GB" sz="2000" dirty="0"/>
              <a:t>The profile emittance (</a:t>
            </a:r>
            <a:r>
              <a:rPr lang="en-GB" sz="2000" dirty="0" err="1"/>
              <a:t>ε</a:t>
            </a:r>
            <a:r>
              <a:rPr lang="en-GB" sz="2000" baseline="-25000" dirty="0" err="1"/>
              <a:t>x,y</a:t>
            </a:r>
            <a:r>
              <a:rPr lang="en-GB" sz="2000" baseline="30000" dirty="0" err="1"/>
              <a:t>p</a:t>
            </a:r>
            <a:r>
              <a:rPr lang="en-GB" sz="2000" dirty="0"/>
              <a:t> ) closely approximates the distribution emittance (</a:t>
            </a:r>
            <a:r>
              <a:rPr lang="en-GB" sz="2000" dirty="0" err="1"/>
              <a:t>ε</a:t>
            </a:r>
            <a:r>
              <a:rPr lang="en-GB" sz="2000" baseline="-25000" dirty="0" err="1"/>
              <a:t>x,y</a:t>
            </a:r>
            <a:r>
              <a:rPr lang="en-GB" sz="2000" baseline="30000" dirty="0" err="1"/>
              <a:t>d</a:t>
            </a:r>
            <a:r>
              <a:rPr lang="en-GB" sz="2000" dirty="0"/>
              <a:t> ).</a:t>
            </a:r>
          </a:p>
          <a:p>
            <a:pPr marL="285750" indent="-285750">
              <a:buFont typeface="Arial" panose="020B0604020202020204" pitchFamily="34" charset="0"/>
              <a:buChar char="•"/>
            </a:pPr>
            <a:r>
              <a:rPr lang="en-GB" sz="2000" dirty="0"/>
              <a:t>The emittance taken from a Gaussian fit of the profile (</a:t>
            </a:r>
            <a:r>
              <a:rPr lang="en-GB" sz="2000" dirty="0" err="1"/>
              <a:t>ε</a:t>
            </a:r>
            <a:r>
              <a:rPr lang="en-GB" sz="2000" baseline="-25000" dirty="0" err="1"/>
              <a:t>x,y</a:t>
            </a:r>
            <a:r>
              <a:rPr lang="en-GB" sz="2000" baseline="30000" dirty="0" err="1"/>
              <a:t>G</a:t>
            </a:r>
            <a:r>
              <a:rPr lang="en-GB" sz="2000" dirty="0"/>
              <a:t> ) underestimates halo content – it does not account for tails being flattened by space charge effects.</a:t>
            </a:r>
          </a:p>
        </p:txBody>
      </p:sp>
      <p:sp>
        <p:nvSpPr>
          <p:cNvPr id="14" name="SectionLabel">
            <a:extLst>
              <a:ext uri="{FF2B5EF4-FFF2-40B4-BE49-F238E27FC236}">
                <a16:creationId xmlns:a16="http://schemas.microsoft.com/office/drawing/2014/main" id="{BE5F4990-8FFE-61DD-4F7B-F5B36E11701F}"/>
              </a:ext>
            </a:extLst>
          </p:cNvPr>
          <p:cNvSpPr txBox="1"/>
          <p:nvPr/>
        </p:nvSpPr>
        <p:spPr>
          <a:xfrm>
            <a:off x="254000" y="6146225"/>
            <a:ext cx="4064000" cy="584775"/>
          </a:xfrm>
          <a:prstGeom prst="rect">
            <a:avLst/>
          </a:prstGeom>
          <a:noFill/>
        </p:spPr>
        <p:txBody>
          <a:bodyPr vert="horz" wrap="square" rtlCol="0">
            <a:spAutoFit/>
          </a:bodyPr>
          <a:lstStyle/>
          <a:p>
            <a:r>
              <a:rPr lang="en-GB" sz="1600" b="1">
                <a:solidFill>
                  <a:srgbClr val="0000EC"/>
                </a:solidFill>
              </a:rPr>
              <a:t>IV. Simulations of Space Charge Effects on the Beam Halo in the SPS</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8ED3FF1D-CB63-280D-D5CD-9ADDCDDA8D33}"/>
                  </a:ext>
                </a:extLst>
              </p:cNvPr>
              <p:cNvSpPr txBox="1"/>
              <p:nvPr/>
            </p:nvSpPr>
            <p:spPr>
              <a:xfrm>
                <a:off x="5492827" y="1208496"/>
                <a:ext cx="5860973" cy="369332"/>
              </a:xfrm>
              <a:prstGeom prst="rect">
                <a:avLst/>
              </a:prstGeom>
              <a:noFill/>
            </p:spPr>
            <p:txBody>
              <a:bodyPr wrap="square" rtlCol="0">
                <a:spAutoFit/>
              </a:bodyPr>
              <a:lstStyle/>
              <a:p>
                <a:r>
                  <a:rPr lang="en-GB" b="1" dirty="0">
                    <a:solidFill>
                      <a:srgbClr val="FF0000"/>
                    </a:solidFill>
                  </a:rPr>
                  <a:t>Action Distributions at End of Tracking (</a:t>
                </a:r>
                <a14:m>
                  <m:oMath xmlns:m="http://schemas.openxmlformats.org/officeDocument/2006/math">
                    <m:sSub>
                      <m:sSubPr>
                        <m:ctrlPr>
                          <a:rPr lang="en-GB" b="1" i="1">
                            <a:solidFill>
                              <a:srgbClr val="FF0000"/>
                            </a:solidFill>
                            <a:latin typeface="Cambria Math" panose="02040503050406030204" pitchFamily="18" charset="0"/>
                          </a:rPr>
                        </m:ctrlPr>
                      </m:sSubPr>
                      <m:e>
                        <m:r>
                          <a:rPr lang="en-GB" b="1" i="1">
                            <a:solidFill>
                              <a:srgbClr val="FF0000"/>
                            </a:solidFill>
                            <a:latin typeface="Cambria Math" panose="02040503050406030204" pitchFamily="18" charset="0"/>
                          </a:rPr>
                          <m:t>𝜺</m:t>
                        </m:r>
                      </m:e>
                      <m:sub>
                        <m:r>
                          <a:rPr lang="en-GB" b="1" i="1">
                            <a:solidFill>
                              <a:srgbClr val="FF0000"/>
                            </a:solidFill>
                            <a:latin typeface="Cambria Math" panose="02040503050406030204" pitchFamily="18" charset="0"/>
                          </a:rPr>
                          <m:t>𝟎</m:t>
                        </m:r>
                      </m:sub>
                    </m:sSub>
                  </m:oMath>
                </a14:m>
                <a:r>
                  <a:rPr lang="en-GB" b="1" dirty="0">
                    <a:solidFill>
                      <a:srgbClr val="FF0000"/>
                    </a:solidFill>
                  </a:rPr>
                  <a:t>= 0.6µm): </a:t>
                </a:r>
              </a:p>
            </p:txBody>
          </p:sp>
        </mc:Choice>
        <mc:Fallback xmlns="">
          <p:sp>
            <p:nvSpPr>
              <p:cNvPr id="2" name="TextBox 1">
                <a:extLst>
                  <a:ext uri="{FF2B5EF4-FFF2-40B4-BE49-F238E27FC236}">
                    <a16:creationId xmlns:a16="http://schemas.microsoft.com/office/drawing/2014/main" id="{8ED3FF1D-CB63-280D-D5CD-9ADDCDDA8D33}"/>
                  </a:ext>
                </a:extLst>
              </p:cNvPr>
              <p:cNvSpPr txBox="1">
                <a:spLocks noRot="1" noChangeAspect="1" noMove="1" noResize="1" noEditPoints="1" noAdjustHandles="1" noChangeArrowheads="1" noChangeShapeType="1" noTextEdit="1"/>
              </p:cNvSpPr>
              <p:nvPr/>
            </p:nvSpPr>
            <p:spPr>
              <a:xfrm>
                <a:off x="5492827" y="1208496"/>
                <a:ext cx="5860973" cy="369332"/>
              </a:xfrm>
              <a:prstGeom prst="rect">
                <a:avLst/>
              </a:prstGeom>
              <a:blipFill>
                <a:blip r:embed="rId3"/>
                <a:stretch>
                  <a:fillRect l="-832" t="-6557" b="-26230"/>
                </a:stretch>
              </a:blipFill>
            </p:spPr>
            <p:txBody>
              <a:bodyPr/>
              <a:lstStyle/>
              <a:p>
                <a:r>
                  <a:rPr lang="en-GB">
                    <a:noFill/>
                  </a:rPr>
                  <a:t> </a:t>
                </a:r>
              </a:p>
            </p:txBody>
          </p:sp>
        </mc:Fallback>
      </mc:AlternateContent>
      <p:sp>
        <p:nvSpPr>
          <p:cNvPr id="3" name="TextBox 2">
            <a:extLst>
              <a:ext uri="{FF2B5EF4-FFF2-40B4-BE49-F238E27FC236}">
                <a16:creationId xmlns:a16="http://schemas.microsoft.com/office/drawing/2014/main" id="{E8BBAC3E-8A35-BD6B-E14C-A48590F9E5E3}"/>
              </a:ext>
            </a:extLst>
          </p:cNvPr>
          <p:cNvSpPr txBox="1"/>
          <p:nvPr/>
        </p:nvSpPr>
        <p:spPr>
          <a:xfrm>
            <a:off x="6818916" y="5776893"/>
            <a:ext cx="3161841" cy="369332"/>
          </a:xfrm>
          <a:prstGeom prst="rect">
            <a:avLst/>
          </a:prstGeom>
          <a:noFill/>
          <a:ln>
            <a:solidFill>
              <a:srgbClr val="0F1317"/>
            </a:solidFill>
          </a:ln>
        </p:spPr>
        <p:txBody>
          <a:bodyPr wrap="square" rtlCol="0">
            <a:spAutoFit/>
          </a:bodyPr>
          <a:lstStyle/>
          <a:p>
            <a:r>
              <a:rPr lang="en-GB" dirty="0">
                <a:solidFill>
                  <a:srgbClr val="0000EB"/>
                </a:solidFill>
              </a:rPr>
              <a:t>Same phenomena in y-plane.</a:t>
            </a:r>
          </a:p>
        </p:txBody>
      </p:sp>
      <p:pic>
        <p:nvPicPr>
          <p:cNvPr id="5" name="Picture 4">
            <a:extLst>
              <a:ext uri="{FF2B5EF4-FFF2-40B4-BE49-F238E27FC236}">
                <a16:creationId xmlns:a16="http://schemas.microsoft.com/office/drawing/2014/main" id="{5F1B3D9F-1DAE-2E78-92A0-7661FF8C9246}"/>
              </a:ext>
            </a:extLst>
          </p:cNvPr>
          <p:cNvPicPr>
            <a:picLocks noChangeAspect="1"/>
          </p:cNvPicPr>
          <p:nvPr/>
        </p:nvPicPr>
        <p:blipFill>
          <a:blip r:embed="rId4"/>
          <a:srcRect l="752" t="6832" b="1107"/>
          <a:stretch>
            <a:fillRect/>
          </a:stretch>
        </p:blipFill>
        <p:spPr>
          <a:xfrm>
            <a:off x="4748271" y="1704993"/>
            <a:ext cx="7443730" cy="4027694"/>
          </a:xfrm>
          <a:prstGeom prst="rect">
            <a:avLst/>
          </a:prstGeom>
        </p:spPr>
      </p:pic>
      <p:sp>
        <p:nvSpPr>
          <p:cNvPr id="7" name="Slide Number Placeholder 6">
            <a:extLst>
              <a:ext uri="{FF2B5EF4-FFF2-40B4-BE49-F238E27FC236}">
                <a16:creationId xmlns:a16="http://schemas.microsoft.com/office/drawing/2014/main" id="{7FAA9FC6-EADF-FF11-FD8A-0803DAC22576}"/>
              </a:ext>
            </a:extLst>
          </p:cNvPr>
          <p:cNvSpPr>
            <a:spLocks noGrp="1"/>
          </p:cNvSpPr>
          <p:nvPr>
            <p:ph type="sldNum" sz="quarter" idx="12"/>
          </p:nvPr>
        </p:nvSpPr>
        <p:spPr/>
        <p:txBody>
          <a:bodyPr/>
          <a:lstStyle/>
          <a:p>
            <a:fld id="{A81A0B55-A4E3-4F2C-B5F6-A5FCD0DE1BEF}" type="slidenum">
              <a:rPr lang="en-GB" smtClean="0"/>
              <a:t>17</a:t>
            </a:fld>
            <a:endParaRPr lang="en-GB"/>
          </a:p>
        </p:txBody>
      </p:sp>
    </p:spTree>
    <p:extLst>
      <p:ext uri="{BB962C8B-B14F-4D97-AF65-F5344CB8AC3E}">
        <p14:creationId xmlns:p14="http://schemas.microsoft.com/office/powerpoint/2010/main" val="2088429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9" name="Title 18">
                <a:extLst>
                  <a:ext uri="{FF2B5EF4-FFF2-40B4-BE49-F238E27FC236}">
                    <a16:creationId xmlns:a16="http://schemas.microsoft.com/office/drawing/2014/main" id="{662909F0-3C12-72CF-C188-30A323CC4F53}"/>
                  </a:ext>
                </a:extLst>
              </p:cNvPr>
              <p:cNvSpPr>
                <a:spLocks noGrp="1"/>
              </p:cNvSpPr>
              <p:nvPr>
                <p:ph type="title"/>
              </p:nvPr>
            </p:nvSpPr>
            <p:spPr>
              <a:xfrm>
                <a:off x="413131" y="320040"/>
                <a:ext cx="4655756" cy="1600200"/>
              </a:xfrm>
            </p:spPr>
            <p:txBody>
              <a:bodyPr>
                <a:noAutofit/>
              </a:bodyPr>
              <a:lstStyle/>
              <a:p>
                <a:r>
                  <a:rPr lang="en-GB" dirty="0"/>
                  <a:t>Halo Content Evolution – Full Distribution vs. Profile Only (</a:t>
                </a:r>
                <a14:m>
                  <m:oMath xmlns:m="http://schemas.openxmlformats.org/officeDocument/2006/math">
                    <m:sSubSup>
                      <m:sSubSupPr>
                        <m:ctrlPr>
                          <a:rPr lang="en-GB" i="1" dirty="0" smtClean="0">
                            <a:latin typeface="Cambria Math" panose="02040503050406030204" pitchFamily="18" charset="0"/>
                          </a:rPr>
                        </m:ctrlPr>
                      </m:sSubSupPr>
                      <m:e>
                        <m:r>
                          <a:rPr lang="en-GB" i="1" dirty="0" smtClean="0">
                            <a:latin typeface="Cambria Math" panose="02040503050406030204" pitchFamily="18" charset="0"/>
                          </a:rPr>
                          <m:t>𝜀</m:t>
                        </m:r>
                      </m:e>
                      <m:sub>
                        <m:r>
                          <a:rPr lang="en-GB" i="1" dirty="0" err="1" smtClean="0">
                            <a:latin typeface="Cambria Math" panose="02040503050406030204" pitchFamily="18" charset="0"/>
                          </a:rPr>
                          <m:t>𝑥</m:t>
                        </m:r>
                      </m:sub>
                      <m:sup>
                        <m:r>
                          <a:rPr lang="en-GB" i="1" dirty="0" err="1" smtClean="0">
                            <a:latin typeface="Cambria Math" panose="02040503050406030204" pitchFamily="18" charset="0"/>
                          </a:rPr>
                          <m:t>𝑑</m:t>
                        </m:r>
                      </m:sup>
                    </m:sSubSup>
                  </m:oMath>
                </a14:m>
                <a:r>
                  <a:rPr lang="en-GB" dirty="0"/>
                  <a:t> with </a:t>
                </a:r>
                <a14:m>
                  <m:oMath xmlns:m="http://schemas.openxmlformats.org/officeDocument/2006/math">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𝜀</m:t>
                        </m:r>
                      </m:e>
                      <m:sub>
                        <m:r>
                          <a:rPr lang="en-GB" i="1" dirty="0" smtClean="0">
                            <a:latin typeface="Cambria Math" panose="02040503050406030204" pitchFamily="18" charset="0"/>
                          </a:rPr>
                          <m:t>𝑥</m:t>
                        </m:r>
                        <m:r>
                          <a:rPr lang="en-GB" i="1" dirty="0" smtClean="0">
                            <a:latin typeface="Cambria Math" panose="02040503050406030204" pitchFamily="18" charset="0"/>
                          </a:rPr>
                          <m:t>0</m:t>
                        </m:r>
                      </m:sub>
                    </m:sSub>
                  </m:oMath>
                </a14:m>
                <a:r>
                  <a:rPr lang="en-GB" dirty="0"/>
                  <a:t>= 1.4 µm)</a:t>
                </a:r>
              </a:p>
            </p:txBody>
          </p:sp>
        </mc:Choice>
        <mc:Fallback xmlns="">
          <p:sp>
            <p:nvSpPr>
              <p:cNvPr id="19" name="Title 18">
                <a:extLst>
                  <a:ext uri="{FF2B5EF4-FFF2-40B4-BE49-F238E27FC236}">
                    <a16:creationId xmlns:a16="http://schemas.microsoft.com/office/drawing/2014/main" id="{662909F0-3C12-72CF-C188-30A323CC4F53}"/>
                  </a:ext>
                </a:extLst>
              </p:cNvPr>
              <p:cNvSpPr>
                <a:spLocks noGrp="1" noRot="1" noChangeAspect="1" noMove="1" noResize="1" noEditPoints="1" noAdjustHandles="1" noChangeArrowheads="1" noChangeShapeType="1" noTextEdit="1"/>
              </p:cNvSpPr>
              <p:nvPr>
                <p:ph type="title"/>
              </p:nvPr>
            </p:nvSpPr>
            <p:spPr>
              <a:xfrm>
                <a:off x="413131" y="320040"/>
                <a:ext cx="4655756" cy="1600200"/>
              </a:xfrm>
              <a:blipFill>
                <a:blip r:embed="rId3"/>
                <a:stretch>
                  <a:fillRect l="-3403" r="-654" b="-13359"/>
                </a:stretch>
              </a:blipFill>
            </p:spPr>
            <p:txBody>
              <a:bodyPr/>
              <a:lstStyle/>
              <a:p>
                <a:r>
                  <a:rPr lang="en-GB">
                    <a:noFill/>
                  </a:rPr>
                  <a:t> </a:t>
                </a:r>
              </a:p>
            </p:txBody>
          </p:sp>
        </mc:Fallback>
      </mc:AlternateContent>
      <p:sp>
        <p:nvSpPr>
          <p:cNvPr id="21" name="Text Placeholder 20">
            <a:extLst>
              <a:ext uri="{FF2B5EF4-FFF2-40B4-BE49-F238E27FC236}">
                <a16:creationId xmlns:a16="http://schemas.microsoft.com/office/drawing/2014/main" id="{10832788-D1CB-CDED-750F-67E2A973FB80}"/>
              </a:ext>
            </a:extLst>
          </p:cNvPr>
          <p:cNvSpPr>
            <a:spLocks noGrp="1"/>
          </p:cNvSpPr>
          <p:nvPr>
            <p:ph type="body" sz="half" idx="2"/>
          </p:nvPr>
        </p:nvSpPr>
        <p:spPr>
          <a:xfrm>
            <a:off x="413131" y="2048255"/>
            <a:ext cx="4655756" cy="3757633"/>
          </a:xfrm>
        </p:spPr>
        <p:txBody>
          <a:bodyPr>
            <a:normAutofit fontScale="92500" lnSpcReduction="20000"/>
          </a:bodyPr>
          <a:lstStyle/>
          <a:p>
            <a:pPr marL="285750" indent="-285750">
              <a:buFont typeface="Arial" panose="020B0604020202020204" pitchFamily="34" charset="0"/>
              <a:buChar char="•"/>
            </a:pPr>
            <a:r>
              <a:rPr lang="en-GB" sz="2400" dirty="0"/>
              <a:t>The agreement between the two methods is strong.</a:t>
            </a:r>
          </a:p>
          <a:p>
            <a:pPr marL="285750" indent="-285750">
              <a:buFont typeface="Arial" panose="020B0604020202020204" pitchFamily="34" charset="0"/>
              <a:buChar char="•"/>
            </a:pPr>
            <a:r>
              <a:rPr lang="en-GB" sz="2400" dirty="0"/>
              <a:t>While halo content from the beam profile only is noisy, it can reproduce true halo content well in most cases.</a:t>
            </a:r>
          </a:p>
          <a:p>
            <a:pPr marL="285750" indent="-285750">
              <a:buFont typeface="Arial" panose="020B0604020202020204" pitchFamily="34" charset="0"/>
              <a:buChar char="•"/>
            </a:pPr>
            <a:r>
              <a:rPr lang="en-GB" sz="2400" dirty="0"/>
              <a:t>Although the agreement decreases in cases where halo content is very low, the trends are captured correctly.</a:t>
            </a:r>
          </a:p>
          <a:p>
            <a:pPr marL="285750" indent="-285750">
              <a:buFont typeface="Arial" panose="020B0604020202020204" pitchFamily="34" charset="0"/>
              <a:buChar char="•"/>
            </a:pPr>
            <a:r>
              <a:rPr lang="en-GB" sz="2400" dirty="0"/>
              <a:t>Different regimes are visible in x and y – this could be due to model input, different tunes, errors, etc.</a:t>
            </a:r>
          </a:p>
        </p:txBody>
      </p:sp>
      <p:sp>
        <p:nvSpPr>
          <p:cNvPr id="14" name="SectionLabel">
            <a:extLst>
              <a:ext uri="{FF2B5EF4-FFF2-40B4-BE49-F238E27FC236}">
                <a16:creationId xmlns:a16="http://schemas.microsoft.com/office/drawing/2014/main" id="{7D60C90B-4E52-4F88-330F-B9C8CAD893CB}"/>
              </a:ext>
            </a:extLst>
          </p:cNvPr>
          <p:cNvSpPr txBox="1"/>
          <p:nvPr/>
        </p:nvSpPr>
        <p:spPr>
          <a:xfrm>
            <a:off x="254000" y="6146225"/>
            <a:ext cx="4064000" cy="584775"/>
          </a:xfrm>
          <a:prstGeom prst="rect">
            <a:avLst/>
          </a:prstGeom>
          <a:noFill/>
        </p:spPr>
        <p:txBody>
          <a:bodyPr vert="horz" wrap="square" rtlCol="0">
            <a:spAutoFit/>
          </a:bodyPr>
          <a:lstStyle/>
          <a:p>
            <a:r>
              <a:rPr lang="en-GB" sz="1600" b="1">
                <a:solidFill>
                  <a:srgbClr val="0000EC"/>
                </a:solidFill>
              </a:rPr>
              <a:t>IV. Simulations of Space Charge Effects on the Beam Halo in the SPS</a:t>
            </a:r>
          </a:p>
        </p:txBody>
      </p:sp>
      <p:pic>
        <p:nvPicPr>
          <p:cNvPr id="23" name="Picture Placeholder 22">
            <a:extLst>
              <a:ext uri="{FF2B5EF4-FFF2-40B4-BE49-F238E27FC236}">
                <a16:creationId xmlns:a16="http://schemas.microsoft.com/office/drawing/2014/main" id="{A52D07E9-DE5C-0899-A998-D6A1EEAC7169}"/>
              </a:ext>
            </a:extLst>
          </p:cNvPr>
          <p:cNvPicPr>
            <a:picLocks noGrp="1" noChangeAspect="1"/>
          </p:cNvPicPr>
          <p:nvPr>
            <p:ph type="pic" idx="1"/>
          </p:nvPr>
        </p:nvPicPr>
        <p:blipFill>
          <a:blip r:embed="rId4"/>
          <a:srcRect t="4446" r="8868" b="4446"/>
          <a:stretch>
            <a:fillRect/>
          </a:stretch>
        </p:blipFill>
        <p:spPr>
          <a:xfrm>
            <a:off x="5210978" y="632649"/>
            <a:ext cx="6727022" cy="5828606"/>
          </a:xfrm>
          <a:prstGeom prst="rect">
            <a:avLst/>
          </a:prstGeom>
        </p:spPr>
      </p:pic>
      <p:sp>
        <p:nvSpPr>
          <p:cNvPr id="3" name="Slide Number Placeholder 2">
            <a:extLst>
              <a:ext uri="{FF2B5EF4-FFF2-40B4-BE49-F238E27FC236}">
                <a16:creationId xmlns:a16="http://schemas.microsoft.com/office/drawing/2014/main" id="{500D84AB-907E-BE55-1D20-F43FA8F9CB40}"/>
              </a:ext>
            </a:extLst>
          </p:cNvPr>
          <p:cNvSpPr>
            <a:spLocks noGrp="1"/>
          </p:cNvSpPr>
          <p:nvPr>
            <p:ph type="sldNum" sz="quarter" idx="12"/>
          </p:nvPr>
        </p:nvSpPr>
        <p:spPr/>
        <p:txBody>
          <a:bodyPr/>
          <a:lstStyle/>
          <a:p>
            <a:fld id="{A81A0B55-A4E3-4F2C-B5F6-A5FCD0DE1BEF}" type="slidenum">
              <a:rPr lang="en-GB" smtClean="0"/>
              <a:t>18</a:t>
            </a:fld>
            <a:endParaRPr lang="en-GB"/>
          </a:p>
        </p:txBody>
      </p:sp>
    </p:spTree>
    <p:extLst>
      <p:ext uri="{BB962C8B-B14F-4D97-AF65-F5344CB8AC3E}">
        <p14:creationId xmlns:p14="http://schemas.microsoft.com/office/powerpoint/2010/main" val="1650574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 name="Text Placeholder 10">
                <a:extLst>
                  <a:ext uri="{FF2B5EF4-FFF2-40B4-BE49-F238E27FC236}">
                    <a16:creationId xmlns:a16="http://schemas.microsoft.com/office/drawing/2014/main" id="{7FF9AD4D-F01F-F784-A42B-1F19EED10B00}"/>
                  </a:ext>
                </a:extLst>
              </p:cNvPr>
              <p:cNvSpPr>
                <a:spLocks noGrp="1"/>
              </p:cNvSpPr>
              <p:nvPr>
                <p:ph type="body" idx="1"/>
              </p:nvPr>
            </p:nvSpPr>
            <p:spPr>
              <a:xfrm>
                <a:off x="264478" y="3759898"/>
                <a:ext cx="3282267" cy="437518"/>
              </a:xfrm>
            </p:spPr>
            <p:txBody>
              <a:bodyPr>
                <a:noAutofit/>
              </a:bodyPr>
              <a:lstStyle/>
              <a:p>
                <a14:m>
                  <m:oMath xmlns:m="http://schemas.openxmlformats.org/officeDocument/2006/math">
                    <m:sSub>
                      <m:sSubPr>
                        <m:ctrlPr>
                          <a:rPr lang="en-GB" sz="2800" i="1" dirty="0" smtClean="0">
                            <a:solidFill>
                              <a:srgbClr val="FF0000"/>
                            </a:solidFill>
                            <a:latin typeface="Cambria Math" panose="02040503050406030204" pitchFamily="18" charset="0"/>
                          </a:rPr>
                        </m:ctrlPr>
                      </m:sSubPr>
                      <m:e>
                        <m:r>
                          <a:rPr lang="en-GB" sz="2800" i="1" dirty="0" smtClean="0">
                            <a:solidFill>
                              <a:srgbClr val="FF0000"/>
                            </a:solidFill>
                            <a:latin typeface="Cambria Math" panose="02040503050406030204" pitchFamily="18" charset="0"/>
                          </a:rPr>
                          <m:t>𝜀</m:t>
                        </m:r>
                      </m:e>
                      <m:sub>
                        <m:r>
                          <a:rPr lang="en-GB" sz="2800" i="1" dirty="0" smtClean="0">
                            <a:solidFill>
                              <a:srgbClr val="FF0000"/>
                            </a:solidFill>
                            <a:latin typeface="Cambria Math" panose="02040503050406030204" pitchFamily="18" charset="0"/>
                          </a:rPr>
                          <m:t>0</m:t>
                        </m:r>
                      </m:sub>
                    </m:sSub>
                  </m:oMath>
                </a14:m>
                <a:r>
                  <a:rPr lang="en-GB" sz="2800" dirty="0">
                    <a:solidFill>
                      <a:srgbClr val="FF0000"/>
                    </a:solidFill>
                  </a:rPr>
                  <a:t> = 0.6 µm</a:t>
                </a:r>
              </a:p>
            </p:txBody>
          </p:sp>
        </mc:Choice>
        <mc:Fallback xmlns="">
          <p:sp>
            <p:nvSpPr>
              <p:cNvPr id="11" name="Text Placeholder 10">
                <a:extLst>
                  <a:ext uri="{FF2B5EF4-FFF2-40B4-BE49-F238E27FC236}">
                    <a16:creationId xmlns:a16="http://schemas.microsoft.com/office/drawing/2014/main" id="{7FF9AD4D-F01F-F784-A42B-1F19EED10B00}"/>
                  </a:ext>
                </a:extLst>
              </p:cNvPr>
              <p:cNvSpPr>
                <a:spLocks noGrp="1" noRot="1" noChangeAspect="1" noMove="1" noResize="1" noEditPoints="1" noAdjustHandles="1" noChangeArrowheads="1" noChangeShapeType="1" noTextEdit="1"/>
              </p:cNvSpPr>
              <p:nvPr>
                <p:ph type="body" idx="1"/>
              </p:nvPr>
            </p:nvSpPr>
            <p:spPr>
              <a:xfrm>
                <a:off x="264478" y="3759898"/>
                <a:ext cx="3282267" cy="437518"/>
              </a:xfrm>
              <a:blipFill>
                <a:blip r:embed="rId3"/>
                <a:stretch>
                  <a:fillRect t="-33333" b="-375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 Placeholder 12">
                <a:extLst>
                  <a:ext uri="{FF2B5EF4-FFF2-40B4-BE49-F238E27FC236}">
                    <a16:creationId xmlns:a16="http://schemas.microsoft.com/office/drawing/2014/main" id="{F59C6672-2086-725F-5DD8-02ADA7BA6AC4}"/>
                  </a:ext>
                </a:extLst>
              </p:cNvPr>
              <p:cNvSpPr>
                <a:spLocks noGrp="1"/>
              </p:cNvSpPr>
              <p:nvPr>
                <p:ph type="body" sz="quarter" idx="3"/>
              </p:nvPr>
            </p:nvSpPr>
            <p:spPr>
              <a:xfrm>
                <a:off x="264478" y="1378417"/>
                <a:ext cx="2883903" cy="518191"/>
              </a:xfrm>
            </p:spPr>
            <p:txBody>
              <a:bodyPr>
                <a:normAutofit/>
              </a:bodyPr>
              <a:lstStyle/>
              <a:p>
                <a14:m>
                  <m:oMath xmlns:m="http://schemas.openxmlformats.org/officeDocument/2006/math">
                    <m:sSub>
                      <m:sSubPr>
                        <m:ctrlPr>
                          <a:rPr lang="en-GB" sz="2800" i="1" dirty="0" smtClean="0">
                            <a:solidFill>
                              <a:srgbClr val="FF0000"/>
                            </a:solidFill>
                            <a:latin typeface="Cambria Math" panose="02040503050406030204" pitchFamily="18" charset="0"/>
                          </a:rPr>
                        </m:ctrlPr>
                      </m:sSubPr>
                      <m:e>
                        <m:r>
                          <a:rPr lang="en-GB" sz="2800" i="1" dirty="0" smtClean="0">
                            <a:solidFill>
                              <a:srgbClr val="FF0000"/>
                            </a:solidFill>
                            <a:latin typeface="Cambria Math" panose="02040503050406030204" pitchFamily="18" charset="0"/>
                          </a:rPr>
                          <m:t>𝜀</m:t>
                        </m:r>
                      </m:e>
                      <m:sub>
                        <m:r>
                          <a:rPr lang="en-GB" sz="2800" i="1" dirty="0" smtClean="0">
                            <a:solidFill>
                              <a:srgbClr val="FF0000"/>
                            </a:solidFill>
                            <a:latin typeface="Cambria Math" panose="02040503050406030204" pitchFamily="18" charset="0"/>
                          </a:rPr>
                          <m:t>0</m:t>
                        </m:r>
                      </m:sub>
                    </m:sSub>
                  </m:oMath>
                </a14:m>
                <a:r>
                  <a:rPr lang="en-GB" sz="2800" dirty="0">
                    <a:solidFill>
                      <a:srgbClr val="FF0000"/>
                    </a:solidFill>
                  </a:rPr>
                  <a:t> = 2.0 µm</a:t>
                </a:r>
                <a:endParaRPr lang="en-GB" dirty="0">
                  <a:solidFill>
                    <a:srgbClr val="FF0000"/>
                  </a:solidFill>
                </a:endParaRPr>
              </a:p>
            </p:txBody>
          </p:sp>
        </mc:Choice>
        <mc:Fallback xmlns="">
          <p:sp>
            <p:nvSpPr>
              <p:cNvPr id="13" name="Text Placeholder 12">
                <a:extLst>
                  <a:ext uri="{FF2B5EF4-FFF2-40B4-BE49-F238E27FC236}">
                    <a16:creationId xmlns:a16="http://schemas.microsoft.com/office/drawing/2014/main" id="{F59C6672-2086-725F-5DD8-02ADA7BA6AC4}"/>
                  </a:ext>
                </a:extLst>
              </p:cNvPr>
              <p:cNvSpPr>
                <a:spLocks noGrp="1" noRot="1" noChangeAspect="1" noMove="1" noResize="1" noEditPoints="1" noAdjustHandles="1" noChangeArrowheads="1" noChangeShapeType="1" noTextEdit="1"/>
              </p:cNvSpPr>
              <p:nvPr>
                <p:ph type="body" sz="quarter" idx="3"/>
              </p:nvPr>
            </p:nvSpPr>
            <p:spPr>
              <a:xfrm>
                <a:off x="264478" y="1378417"/>
                <a:ext cx="2883903" cy="518191"/>
              </a:xfrm>
              <a:blipFill>
                <a:blip r:embed="rId4"/>
                <a:stretch>
                  <a:fillRect t="-11765" b="-32941"/>
                </a:stretch>
              </a:blipFill>
            </p:spPr>
            <p:txBody>
              <a:bodyPr/>
              <a:lstStyle/>
              <a:p>
                <a:r>
                  <a:rPr lang="en-GB">
                    <a:noFill/>
                  </a:rPr>
                  <a:t> </a:t>
                </a:r>
              </a:p>
            </p:txBody>
          </p:sp>
        </mc:Fallback>
      </mc:AlternateContent>
      <p:sp>
        <p:nvSpPr>
          <p:cNvPr id="10" name="Title 9">
            <a:extLst>
              <a:ext uri="{FF2B5EF4-FFF2-40B4-BE49-F238E27FC236}">
                <a16:creationId xmlns:a16="http://schemas.microsoft.com/office/drawing/2014/main" id="{099925E1-5A77-9AC6-5983-76BF79BF8626}"/>
              </a:ext>
            </a:extLst>
          </p:cNvPr>
          <p:cNvSpPr>
            <a:spLocks noGrp="1"/>
          </p:cNvSpPr>
          <p:nvPr>
            <p:ph type="title"/>
          </p:nvPr>
        </p:nvSpPr>
        <p:spPr>
          <a:xfrm>
            <a:off x="0" y="0"/>
            <a:ext cx="3575834" cy="1325563"/>
          </a:xfrm>
          <a:ln w="28575">
            <a:noFill/>
          </a:ln>
        </p:spPr>
        <p:txBody>
          <a:bodyPr>
            <a:normAutofit/>
          </a:bodyPr>
          <a:lstStyle/>
          <a:p>
            <a:r>
              <a:rPr lang="en-GB" dirty="0"/>
              <a:t>Beam Profile Evolution (I)</a:t>
            </a:r>
          </a:p>
        </p:txBody>
      </p:sp>
      <p:sp>
        <p:nvSpPr>
          <p:cNvPr id="31" name="TextBox 30">
            <a:extLst>
              <a:ext uri="{FF2B5EF4-FFF2-40B4-BE49-F238E27FC236}">
                <a16:creationId xmlns:a16="http://schemas.microsoft.com/office/drawing/2014/main" id="{9B8B7D41-3186-3780-D208-AF280C2C135A}"/>
              </a:ext>
            </a:extLst>
          </p:cNvPr>
          <p:cNvSpPr txBox="1"/>
          <p:nvPr/>
        </p:nvSpPr>
        <p:spPr>
          <a:xfrm>
            <a:off x="177298" y="4214079"/>
            <a:ext cx="4683512" cy="923330"/>
          </a:xfrm>
          <a:prstGeom prst="rect">
            <a:avLst/>
          </a:prstGeom>
          <a:noFill/>
        </p:spPr>
        <p:txBody>
          <a:bodyPr wrap="square" rtlCol="0">
            <a:spAutoFit/>
          </a:bodyPr>
          <a:lstStyle/>
          <a:p>
            <a:pPr marL="285750" indent="-285750">
              <a:buFont typeface="Arial" panose="020B0604020202020204" pitchFamily="34" charset="0"/>
              <a:buChar char="•"/>
            </a:pPr>
            <a:r>
              <a:rPr lang="en-GB" dirty="0"/>
              <a:t>Space charge effects are clearly very strong for small initial emittances, so the distortion of the distribution is significant.</a:t>
            </a:r>
          </a:p>
        </p:txBody>
      </p:sp>
      <p:sp>
        <p:nvSpPr>
          <p:cNvPr id="32" name="TextBox 31">
            <a:extLst>
              <a:ext uri="{FF2B5EF4-FFF2-40B4-BE49-F238E27FC236}">
                <a16:creationId xmlns:a16="http://schemas.microsoft.com/office/drawing/2014/main" id="{91DBC8EB-3C3C-999E-0BD9-8DF5CC9E1AAF}"/>
              </a:ext>
            </a:extLst>
          </p:cNvPr>
          <p:cNvSpPr txBox="1"/>
          <p:nvPr/>
        </p:nvSpPr>
        <p:spPr>
          <a:xfrm>
            <a:off x="177298" y="1929901"/>
            <a:ext cx="4683512" cy="923330"/>
          </a:xfrm>
          <a:prstGeom prst="rect">
            <a:avLst/>
          </a:prstGeom>
          <a:noFill/>
        </p:spPr>
        <p:txBody>
          <a:bodyPr wrap="square" rtlCol="0">
            <a:spAutoFit/>
          </a:bodyPr>
          <a:lstStyle/>
          <a:p>
            <a:pPr marL="285750" indent="-285750">
              <a:buFont typeface="Arial" panose="020B0604020202020204" pitchFamily="34" charset="0"/>
              <a:buChar char="•"/>
            </a:pPr>
            <a:r>
              <a:rPr lang="en-GB" dirty="0"/>
              <a:t>For larger initial emittances, space charge effects are negligible, and the distribution does not change much with time.</a:t>
            </a:r>
          </a:p>
        </p:txBody>
      </p:sp>
      <p:cxnSp>
        <p:nvCxnSpPr>
          <p:cNvPr id="36" name="Straight Connector 35">
            <a:extLst>
              <a:ext uri="{FF2B5EF4-FFF2-40B4-BE49-F238E27FC236}">
                <a16:creationId xmlns:a16="http://schemas.microsoft.com/office/drawing/2014/main" id="{FD59BA68-75B6-D9B5-56FC-4AA5DDE21A0D}"/>
              </a:ext>
            </a:extLst>
          </p:cNvPr>
          <p:cNvCxnSpPr/>
          <p:nvPr/>
        </p:nvCxnSpPr>
        <p:spPr>
          <a:xfrm>
            <a:off x="-6964" y="3477130"/>
            <a:ext cx="12205927" cy="0"/>
          </a:xfrm>
          <a:prstGeom prst="line">
            <a:avLst/>
          </a:prstGeom>
          <a:ln w="28575"/>
        </p:spPr>
        <p:style>
          <a:lnRef idx="2">
            <a:schemeClr val="dk1"/>
          </a:lnRef>
          <a:fillRef idx="0">
            <a:schemeClr val="dk1"/>
          </a:fillRef>
          <a:effectRef idx="1">
            <a:schemeClr val="dk1"/>
          </a:effectRef>
          <a:fontRef idx="minor">
            <a:schemeClr val="tx1"/>
          </a:fontRef>
        </p:style>
      </p:cxnSp>
      <p:sp>
        <p:nvSpPr>
          <p:cNvPr id="17" name="SectionLabel">
            <a:extLst>
              <a:ext uri="{FF2B5EF4-FFF2-40B4-BE49-F238E27FC236}">
                <a16:creationId xmlns:a16="http://schemas.microsoft.com/office/drawing/2014/main" id="{19AA4300-8C99-0188-3428-92202166B355}"/>
              </a:ext>
            </a:extLst>
          </p:cNvPr>
          <p:cNvSpPr txBox="1"/>
          <p:nvPr/>
        </p:nvSpPr>
        <p:spPr>
          <a:xfrm>
            <a:off x="191724" y="6063962"/>
            <a:ext cx="4064000" cy="584775"/>
          </a:xfrm>
          <a:prstGeom prst="rect">
            <a:avLst/>
          </a:prstGeom>
          <a:noFill/>
        </p:spPr>
        <p:txBody>
          <a:bodyPr vert="horz" wrap="square" rtlCol="0">
            <a:spAutoFit/>
          </a:bodyPr>
          <a:lstStyle/>
          <a:p>
            <a:r>
              <a:rPr lang="en-GB" sz="1600" b="1" dirty="0">
                <a:solidFill>
                  <a:srgbClr val="0000EC"/>
                </a:solidFill>
              </a:rPr>
              <a:t>IV. Simulations of Space Charge Effects on the Beam Halo in the SPS</a:t>
            </a:r>
          </a:p>
        </p:txBody>
      </p:sp>
      <p:pic>
        <p:nvPicPr>
          <p:cNvPr id="19" name="Picture 18">
            <a:extLst>
              <a:ext uri="{FF2B5EF4-FFF2-40B4-BE49-F238E27FC236}">
                <a16:creationId xmlns:a16="http://schemas.microsoft.com/office/drawing/2014/main" id="{258E8EEE-05D3-1878-DCBB-1F6BFF74F605}"/>
              </a:ext>
            </a:extLst>
          </p:cNvPr>
          <p:cNvPicPr>
            <a:picLocks noChangeAspect="1"/>
          </p:cNvPicPr>
          <p:nvPr/>
        </p:nvPicPr>
        <p:blipFill>
          <a:blip r:embed="rId5"/>
          <a:srcRect l="4936" t="9715"/>
          <a:stretch>
            <a:fillRect/>
          </a:stretch>
        </p:blipFill>
        <p:spPr>
          <a:xfrm>
            <a:off x="4964702" y="3573995"/>
            <a:ext cx="7050000" cy="2929343"/>
          </a:xfrm>
          <a:prstGeom prst="rect">
            <a:avLst/>
          </a:prstGeom>
        </p:spPr>
      </p:pic>
      <p:pic>
        <p:nvPicPr>
          <p:cNvPr id="21" name="Picture 20">
            <a:extLst>
              <a:ext uri="{FF2B5EF4-FFF2-40B4-BE49-F238E27FC236}">
                <a16:creationId xmlns:a16="http://schemas.microsoft.com/office/drawing/2014/main" id="{5B6782D2-1F5E-5F09-D02A-9B208EEFC6F3}"/>
              </a:ext>
            </a:extLst>
          </p:cNvPr>
          <p:cNvPicPr>
            <a:picLocks noChangeAspect="1"/>
          </p:cNvPicPr>
          <p:nvPr/>
        </p:nvPicPr>
        <p:blipFill>
          <a:blip r:embed="rId6"/>
          <a:srcRect l="4698" t="10298"/>
          <a:stretch>
            <a:fillRect/>
          </a:stretch>
        </p:blipFill>
        <p:spPr>
          <a:xfrm>
            <a:off x="4964702" y="59184"/>
            <a:ext cx="7227298" cy="2976165"/>
          </a:xfrm>
          <a:prstGeom prst="rect">
            <a:avLst/>
          </a:prstGeom>
        </p:spPr>
      </p:pic>
      <p:sp>
        <p:nvSpPr>
          <p:cNvPr id="3" name="Slide Number Placeholder 2">
            <a:extLst>
              <a:ext uri="{FF2B5EF4-FFF2-40B4-BE49-F238E27FC236}">
                <a16:creationId xmlns:a16="http://schemas.microsoft.com/office/drawing/2014/main" id="{60CC75D7-3023-7233-7010-2DCA8D1087F3}"/>
              </a:ext>
            </a:extLst>
          </p:cNvPr>
          <p:cNvSpPr>
            <a:spLocks noGrp="1"/>
          </p:cNvSpPr>
          <p:nvPr>
            <p:ph type="sldNum" sz="quarter" idx="12"/>
          </p:nvPr>
        </p:nvSpPr>
        <p:spPr/>
        <p:txBody>
          <a:bodyPr/>
          <a:lstStyle/>
          <a:p>
            <a:fld id="{A81A0B55-A4E3-4F2C-B5F6-A5FCD0DE1BEF}" type="slidenum">
              <a:rPr lang="en-GB" smtClean="0"/>
              <a:t>19</a:t>
            </a:fld>
            <a:endParaRPr lang="en-GB" dirty="0"/>
          </a:p>
        </p:txBody>
      </p:sp>
    </p:spTree>
    <p:extLst>
      <p:ext uri="{BB962C8B-B14F-4D97-AF65-F5344CB8AC3E}">
        <p14:creationId xmlns:p14="http://schemas.microsoft.com/office/powerpoint/2010/main" val="3916223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44C1A-D987-6BA6-E6D0-5D7CC277F0C2}"/>
              </a:ext>
            </a:extLst>
          </p:cNvPr>
          <p:cNvSpPr>
            <a:spLocks noGrp="1"/>
          </p:cNvSpPr>
          <p:nvPr>
            <p:ph type="title"/>
          </p:nvPr>
        </p:nvSpPr>
        <p:spPr>
          <a:solidFill>
            <a:srgbClr val="0000EB"/>
          </a:solidFill>
        </p:spPr>
        <p:txBody>
          <a:bodyPr/>
          <a:lstStyle/>
          <a:p>
            <a:r>
              <a:rPr lang="en-GB" b="1" dirty="0">
                <a:solidFill>
                  <a:schemeClr val="bg1"/>
                </a:solidFill>
              </a:rPr>
              <a:t>Outline</a:t>
            </a:r>
          </a:p>
        </p:txBody>
      </p:sp>
      <p:graphicFrame>
        <p:nvGraphicFramePr>
          <p:cNvPr id="5" name="Content Placeholder 2">
            <a:extLst>
              <a:ext uri="{FF2B5EF4-FFF2-40B4-BE49-F238E27FC236}">
                <a16:creationId xmlns:a16="http://schemas.microsoft.com/office/drawing/2014/main" id="{7D123D14-076D-55CA-6EDA-17CBD6D5F3D4}"/>
              </a:ext>
            </a:extLst>
          </p:cNvPr>
          <p:cNvGraphicFramePr>
            <a:graphicFrameLocks noGrp="1"/>
          </p:cNvGraphicFramePr>
          <p:nvPr>
            <p:ph idx="1"/>
            <p:extLst>
              <p:ext uri="{D42A27DB-BD31-4B8C-83A1-F6EECF244321}">
                <p14:modId xmlns:p14="http://schemas.microsoft.com/office/powerpoint/2010/main" val="63168904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4B1CA781-25DB-5128-0488-5EB50875A4E6}"/>
              </a:ext>
            </a:extLst>
          </p:cNvPr>
          <p:cNvSpPr>
            <a:spLocks noGrp="1"/>
          </p:cNvSpPr>
          <p:nvPr>
            <p:ph type="sldNum" sz="quarter" idx="12"/>
          </p:nvPr>
        </p:nvSpPr>
        <p:spPr/>
        <p:txBody>
          <a:bodyPr/>
          <a:lstStyle/>
          <a:p>
            <a:fld id="{A81A0B55-A4E3-4F2C-B5F6-A5FCD0DE1BEF}" type="slidenum">
              <a:rPr lang="en-GB" smtClean="0"/>
              <a:t>2</a:t>
            </a:fld>
            <a:endParaRPr lang="en-GB"/>
          </a:p>
        </p:txBody>
      </p:sp>
    </p:spTree>
    <p:extLst>
      <p:ext uri="{BB962C8B-B14F-4D97-AF65-F5344CB8AC3E}">
        <p14:creationId xmlns:p14="http://schemas.microsoft.com/office/powerpoint/2010/main" val="148560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812CB-4FBC-4618-CEEA-EBE588A4307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B91AFB6-DB12-D4ED-5CD2-9E600117CDD7}"/>
              </a:ext>
            </a:extLst>
          </p:cNvPr>
          <p:cNvPicPr>
            <a:picLocks noChangeAspect="1"/>
          </p:cNvPicPr>
          <p:nvPr/>
        </p:nvPicPr>
        <p:blipFill>
          <a:blip r:embed="rId3"/>
          <a:srcRect t="2013" b="2323"/>
          <a:stretch>
            <a:fillRect/>
          </a:stretch>
        </p:blipFill>
        <p:spPr>
          <a:xfrm>
            <a:off x="402780" y="2487293"/>
            <a:ext cx="5505030" cy="3486159"/>
          </a:xfrm>
          <a:prstGeom prst="rect">
            <a:avLst/>
          </a:prstGeom>
        </p:spPr>
      </p:pic>
      <p:pic>
        <p:nvPicPr>
          <p:cNvPr id="78" name="Picture 77">
            <a:extLst>
              <a:ext uri="{FF2B5EF4-FFF2-40B4-BE49-F238E27FC236}">
                <a16:creationId xmlns:a16="http://schemas.microsoft.com/office/drawing/2014/main" id="{CC36417B-D0FB-4934-E5FF-EC003D0829D5}"/>
              </a:ext>
            </a:extLst>
          </p:cNvPr>
          <p:cNvPicPr>
            <a:picLocks noChangeAspect="1"/>
          </p:cNvPicPr>
          <p:nvPr/>
        </p:nvPicPr>
        <p:blipFill>
          <a:blip r:embed="rId4"/>
          <a:srcRect b="1512"/>
          <a:stretch>
            <a:fillRect/>
          </a:stretch>
        </p:blipFill>
        <p:spPr>
          <a:xfrm>
            <a:off x="6119855" y="3113129"/>
            <a:ext cx="5384689" cy="3712282"/>
          </a:xfrm>
          <a:prstGeom prst="rect">
            <a:avLst/>
          </a:prstGeom>
        </p:spPr>
      </p:pic>
      <p:sp>
        <p:nvSpPr>
          <p:cNvPr id="10" name="Title 9">
            <a:extLst>
              <a:ext uri="{FF2B5EF4-FFF2-40B4-BE49-F238E27FC236}">
                <a16:creationId xmlns:a16="http://schemas.microsoft.com/office/drawing/2014/main" id="{65F99394-7F14-2CFC-6E8A-4C6007D893EC}"/>
              </a:ext>
            </a:extLst>
          </p:cNvPr>
          <p:cNvSpPr>
            <a:spLocks noGrp="1"/>
          </p:cNvSpPr>
          <p:nvPr>
            <p:ph type="title"/>
          </p:nvPr>
        </p:nvSpPr>
        <p:spPr>
          <a:xfrm>
            <a:off x="25350" y="-89256"/>
            <a:ext cx="6584770" cy="1325563"/>
          </a:xfrm>
          <a:ln w="28575">
            <a:noFill/>
          </a:ln>
        </p:spPr>
        <p:txBody>
          <a:bodyPr>
            <a:normAutofit/>
          </a:bodyPr>
          <a:lstStyle/>
          <a:p>
            <a:r>
              <a:rPr lang="en-GB" dirty="0"/>
              <a:t>Beam Profile Evolution (II)</a:t>
            </a:r>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05D4DB80-BC62-1610-C27E-3E146157F95C}"/>
                  </a:ext>
                </a:extLst>
              </p:cNvPr>
              <p:cNvSpPr txBox="1"/>
              <p:nvPr/>
            </p:nvSpPr>
            <p:spPr>
              <a:xfrm>
                <a:off x="192038" y="1033871"/>
                <a:ext cx="5903962" cy="1384995"/>
              </a:xfrm>
              <a:prstGeom prst="rect">
                <a:avLst/>
              </a:prstGeom>
              <a:noFill/>
              <a:ln>
                <a:noFill/>
              </a:ln>
            </p:spPr>
            <p:txBody>
              <a:bodyPr wrap="square" rtlCol="0">
                <a:spAutoFit/>
              </a:bodyPr>
              <a:lstStyle/>
              <a:p>
                <a14:m>
                  <m:oMath xmlns:m="http://schemas.openxmlformats.org/officeDocument/2006/math">
                    <m:sSub>
                      <m:sSubPr>
                        <m:ctrlPr>
                          <a:rPr lang="en-GB" sz="2400" i="1" dirty="0" smtClean="0">
                            <a:solidFill>
                              <a:srgbClr val="FF0000"/>
                            </a:solidFill>
                            <a:latin typeface="Cambria Math" panose="02040503050406030204" pitchFamily="18" charset="0"/>
                          </a:rPr>
                        </m:ctrlPr>
                      </m:sSubPr>
                      <m:e>
                        <m:r>
                          <a:rPr lang="en-GB" sz="2400" i="1" dirty="0">
                            <a:solidFill>
                              <a:srgbClr val="FF0000"/>
                            </a:solidFill>
                            <a:latin typeface="Cambria Math" panose="02040503050406030204" pitchFamily="18" charset="0"/>
                          </a:rPr>
                          <m:t>𝜀</m:t>
                        </m:r>
                      </m:e>
                      <m:sub>
                        <m:r>
                          <a:rPr lang="en-GB" sz="2400" i="1" dirty="0">
                            <a:solidFill>
                              <a:srgbClr val="FF0000"/>
                            </a:solidFill>
                            <a:latin typeface="Cambria Math" panose="02040503050406030204" pitchFamily="18" charset="0"/>
                          </a:rPr>
                          <m:t>0</m:t>
                        </m:r>
                      </m:sub>
                    </m:sSub>
                  </m:oMath>
                </a14:m>
                <a:r>
                  <a:rPr lang="en-GB" sz="2400" dirty="0">
                    <a:solidFill>
                      <a:srgbClr val="FF0000"/>
                    </a:solidFill>
                  </a:rPr>
                  <a:t> = </a:t>
                </a:r>
                <a:r>
                  <a:rPr lang="en-GB" sz="2400" b="1" dirty="0">
                    <a:solidFill>
                      <a:srgbClr val="FF0000"/>
                    </a:solidFill>
                  </a:rPr>
                  <a:t>2.0 µm</a:t>
                </a:r>
                <a:r>
                  <a:rPr lang="en-GB" sz="2400" dirty="0">
                    <a:solidFill>
                      <a:srgbClr val="FF0000"/>
                    </a:solidFill>
                  </a:rPr>
                  <a:t>:</a:t>
                </a:r>
              </a:p>
              <a:p>
                <a:pPr marL="285750" indent="-285750">
                  <a:buFont typeface="Arial" panose="020B0604020202020204" pitchFamily="34" charset="0"/>
                  <a:buChar char="•"/>
                </a:pPr>
                <a:r>
                  <a:rPr lang="en-GB" sz="2000" dirty="0"/>
                  <a:t>Distribution is Gaussian throughout.</a:t>
                </a:r>
              </a:p>
              <a:p>
                <a:pPr marL="285750" indent="-285750">
                  <a:buFont typeface="Arial" panose="020B0604020202020204" pitchFamily="34" charset="0"/>
                  <a:buChar char="•"/>
                </a:pPr>
                <a:r>
                  <a:rPr lang="en-GB" sz="2000" dirty="0"/>
                  <a:t>Emittance and halo content undergo far smaller perturbations </a:t>
                </a:r>
                <a:r>
                  <a:rPr lang="en-GB" sz="2000" dirty="0" err="1"/>
                  <a:t>w.r.t.</a:t>
                </a:r>
                <a:r>
                  <a:rPr lang="en-GB" sz="2000" dirty="0"/>
                  <a:t> time.</a:t>
                </a:r>
              </a:p>
            </p:txBody>
          </p:sp>
        </mc:Choice>
        <mc:Fallback xmlns="">
          <p:sp>
            <p:nvSpPr>
              <p:cNvPr id="32" name="TextBox 31">
                <a:extLst>
                  <a:ext uri="{FF2B5EF4-FFF2-40B4-BE49-F238E27FC236}">
                    <a16:creationId xmlns:a16="http://schemas.microsoft.com/office/drawing/2014/main" id="{05D4DB80-BC62-1610-C27E-3E146157F95C}"/>
                  </a:ext>
                </a:extLst>
              </p:cNvPr>
              <p:cNvSpPr txBox="1">
                <a:spLocks noRot="1" noChangeAspect="1" noMove="1" noResize="1" noEditPoints="1" noAdjustHandles="1" noChangeArrowheads="1" noChangeShapeType="1" noTextEdit="1"/>
              </p:cNvSpPr>
              <p:nvPr/>
            </p:nvSpPr>
            <p:spPr>
              <a:xfrm>
                <a:off x="192038" y="1033871"/>
                <a:ext cx="5903962" cy="1384995"/>
              </a:xfrm>
              <a:prstGeom prst="rect">
                <a:avLst/>
              </a:prstGeom>
              <a:blipFill>
                <a:blip r:embed="rId5"/>
                <a:stretch>
                  <a:fillRect l="-930" t="-3524" b="-7048"/>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graphicFrame>
            <p:nvGraphicFramePr>
              <p:cNvPr id="51" name="Table 50">
                <a:extLst>
                  <a:ext uri="{FF2B5EF4-FFF2-40B4-BE49-F238E27FC236}">
                    <a16:creationId xmlns:a16="http://schemas.microsoft.com/office/drawing/2014/main" id="{F61F2DC2-6404-4158-54C8-4D111DE676E0}"/>
                  </a:ext>
                </a:extLst>
              </p:cNvPr>
              <p:cNvGraphicFramePr>
                <a:graphicFrameLocks noGrp="1"/>
              </p:cNvGraphicFramePr>
              <p:nvPr>
                <p:extLst>
                  <p:ext uri="{D42A27DB-BD31-4B8C-83A1-F6EECF244321}">
                    <p14:modId xmlns:p14="http://schemas.microsoft.com/office/powerpoint/2010/main" val="268004352"/>
                  </p:ext>
                </p:extLst>
              </p:nvPr>
            </p:nvGraphicFramePr>
            <p:xfrm>
              <a:off x="7939074" y="114885"/>
              <a:ext cx="4227576" cy="1216990"/>
            </p:xfrm>
            <a:graphic>
              <a:graphicData uri="http://schemas.openxmlformats.org/drawingml/2006/table">
                <a:tbl>
                  <a:tblPr firstRow="1" bandRow="1">
                    <a:tableStyleId>{5C22544A-7EE6-4342-B048-85BDC9FD1C3A}</a:tableStyleId>
                  </a:tblPr>
                  <a:tblGrid>
                    <a:gridCol w="1409192">
                      <a:extLst>
                        <a:ext uri="{9D8B030D-6E8A-4147-A177-3AD203B41FA5}">
                          <a16:colId xmlns:a16="http://schemas.microsoft.com/office/drawing/2014/main" val="2345487250"/>
                        </a:ext>
                      </a:extLst>
                    </a:gridCol>
                    <a:gridCol w="1409192">
                      <a:extLst>
                        <a:ext uri="{9D8B030D-6E8A-4147-A177-3AD203B41FA5}">
                          <a16:colId xmlns:a16="http://schemas.microsoft.com/office/drawing/2014/main" val="281470102"/>
                        </a:ext>
                      </a:extLst>
                    </a:gridCol>
                    <a:gridCol w="1409192">
                      <a:extLst>
                        <a:ext uri="{9D8B030D-6E8A-4147-A177-3AD203B41FA5}">
                          <a16:colId xmlns:a16="http://schemas.microsoft.com/office/drawing/2014/main" val="865055105"/>
                        </a:ext>
                      </a:extLst>
                    </a:gridCol>
                  </a:tblGrid>
                  <a:tr h="333616">
                    <a:tc>
                      <a:txBody>
                        <a:bodyPr/>
                        <a:lstStyle/>
                        <a:p>
                          <a:pPr algn="ctr"/>
                          <a14:m>
                            <m:oMath xmlns:m="http://schemas.openxmlformats.org/officeDocument/2006/math">
                              <m:sSub>
                                <m:sSubPr>
                                  <m:ctrlPr>
                                    <a:rPr lang="en-GB" b="1" i="1" smtClean="0">
                                      <a:latin typeface="Cambria Math" panose="02040503050406030204" pitchFamily="18" charset="0"/>
                                    </a:rPr>
                                  </m:ctrlPr>
                                </m:sSubPr>
                                <m:e>
                                  <m:r>
                                    <a:rPr lang="en-GB" b="1" i="1" smtClean="0">
                                      <a:latin typeface="Cambria Math" panose="02040503050406030204" pitchFamily="18" charset="0"/>
                                    </a:rPr>
                                    <m:t>𝜺</m:t>
                                  </m:r>
                                </m:e>
                                <m:sub>
                                  <m:r>
                                    <a:rPr lang="en-GB" b="1" i="1" smtClean="0">
                                      <a:latin typeface="Cambria Math" panose="02040503050406030204" pitchFamily="18" charset="0"/>
                                    </a:rPr>
                                    <m:t>𝟎</m:t>
                                  </m:r>
                                  <m:r>
                                    <a:rPr lang="en-GB" b="1" i="1" smtClean="0">
                                      <a:latin typeface="Cambria Math" panose="02040503050406030204" pitchFamily="18" charset="0"/>
                                    </a:rPr>
                                    <m:t>𝒙</m:t>
                                  </m:r>
                                </m:sub>
                              </m:sSub>
                            </m:oMath>
                          </a14:m>
                          <a:r>
                            <a:rPr lang="en-GB" sz="1800" b="1" dirty="0">
                              <a:solidFill>
                                <a:schemeClr val="bg1"/>
                              </a:solidFill>
                            </a:rPr>
                            <a:t> [µm]</a:t>
                          </a:r>
                          <a:endParaRPr lang="en-GB" b="1" dirty="0">
                            <a:solidFill>
                              <a:schemeClr val="bg1"/>
                            </a:solidFill>
                          </a:endParaRPr>
                        </a:p>
                      </a:txBody>
                      <a:tcPr>
                        <a:solidFill>
                          <a:srgbClr val="0000EB"/>
                        </a:solidFill>
                      </a:tcPr>
                    </a:tc>
                    <a:tc>
                      <a:txBody>
                        <a:bodyPr/>
                        <a:lstStyle/>
                        <a:p>
                          <a:r>
                            <a:rPr lang="en-GB" b="1" dirty="0"/>
                            <a:t>Initial </a:t>
                          </a:r>
                          <a14:m>
                            <m:oMath xmlns:m="http://schemas.openxmlformats.org/officeDocument/2006/math">
                              <m:sSub>
                                <m:sSubPr>
                                  <m:ctrlPr>
                                    <a:rPr lang="en-GB" b="1" i="1" smtClean="0">
                                      <a:latin typeface="Cambria Math" panose="02040503050406030204" pitchFamily="18" charset="0"/>
                                    </a:rPr>
                                  </m:ctrlPr>
                                </m:sSubPr>
                                <m:e>
                                  <m:r>
                                    <a:rPr lang="en-GB" b="1" i="1" smtClean="0">
                                      <a:latin typeface="Cambria Math" panose="02040503050406030204" pitchFamily="18" charset="0"/>
                                    </a:rPr>
                                    <m:t>𝒒</m:t>
                                  </m:r>
                                </m:e>
                                <m:sub>
                                  <m:r>
                                    <a:rPr lang="en-GB" b="1" i="1" smtClean="0">
                                      <a:latin typeface="Cambria Math" panose="02040503050406030204" pitchFamily="18" charset="0"/>
                                    </a:rPr>
                                    <m:t>𝒙</m:t>
                                  </m:r>
                                </m:sub>
                              </m:sSub>
                            </m:oMath>
                          </a14:m>
                          <a:endParaRPr lang="en-GB" b="1" dirty="0"/>
                        </a:p>
                      </a:txBody>
                      <a:tcPr>
                        <a:solidFill>
                          <a:srgbClr val="0000EB"/>
                        </a:solidFill>
                      </a:tcPr>
                    </a:tc>
                    <a:tc>
                      <a:txBody>
                        <a:bodyPr/>
                        <a:lstStyle/>
                        <a:p>
                          <a:r>
                            <a:rPr lang="en-GB" b="1" dirty="0"/>
                            <a:t>Final </a:t>
                          </a:r>
                          <a14:m>
                            <m:oMath xmlns:m="http://schemas.openxmlformats.org/officeDocument/2006/math">
                              <m:sSub>
                                <m:sSubPr>
                                  <m:ctrlPr>
                                    <a:rPr lang="en-GB" b="1" i="1" smtClean="0">
                                      <a:latin typeface="Cambria Math" panose="02040503050406030204" pitchFamily="18" charset="0"/>
                                    </a:rPr>
                                  </m:ctrlPr>
                                </m:sSubPr>
                                <m:e>
                                  <m:r>
                                    <a:rPr lang="en-GB" b="1" i="1" smtClean="0">
                                      <a:latin typeface="Cambria Math" panose="02040503050406030204" pitchFamily="18" charset="0"/>
                                    </a:rPr>
                                    <m:t>𝒒</m:t>
                                  </m:r>
                                </m:e>
                                <m:sub>
                                  <m:r>
                                    <a:rPr lang="en-GB" b="1" i="1" smtClean="0">
                                      <a:latin typeface="Cambria Math" panose="02040503050406030204" pitchFamily="18" charset="0"/>
                                    </a:rPr>
                                    <m:t>𝒙</m:t>
                                  </m:r>
                                </m:sub>
                              </m:sSub>
                            </m:oMath>
                          </a14:m>
                          <a:endParaRPr lang="en-GB" b="1" dirty="0"/>
                        </a:p>
                      </a:txBody>
                      <a:tcPr>
                        <a:solidFill>
                          <a:srgbClr val="0000EB"/>
                        </a:solidFill>
                      </a:tcPr>
                    </a:tc>
                    <a:extLst>
                      <a:ext uri="{0D108BD9-81ED-4DB2-BD59-A6C34878D82A}">
                        <a16:rowId xmlns:a16="http://schemas.microsoft.com/office/drawing/2014/main" val="61216541"/>
                      </a:ext>
                    </a:extLst>
                  </a:tr>
                  <a:tr h="413623">
                    <a:tc>
                      <a:txBody>
                        <a:bodyPr/>
                        <a:lstStyle/>
                        <a:p>
                          <a:pPr algn="ctr"/>
                          <a:r>
                            <a:rPr lang="en-GB" dirty="0">
                              <a:solidFill>
                                <a:srgbClr val="0000EB"/>
                              </a:solidFill>
                            </a:rPr>
                            <a:t>0.6</a:t>
                          </a:r>
                          <a:endParaRPr lang="en-GB" b="0" dirty="0">
                            <a:solidFill>
                              <a:srgbClr val="0000EB"/>
                            </a:solidFill>
                          </a:endParaRPr>
                        </a:p>
                      </a:txBody>
                      <a:tcPr>
                        <a:solidFill>
                          <a:schemeClr val="bg1">
                            <a:lumMod val="85000"/>
                          </a:schemeClr>
                        </a:solidFill>
                      </a:tcPr>
                    </a:tc>
                    <a:tc>
                      <a:txBody>
                        <a:bodyPr/>
                        <a:lstStyle/>
                        <a:p>
                          <a:pPr algn="ctr"/>
                          <a:r>
                            <a:rPr lang="en-GB" dirty="0">
                              <a:solidFill>
                                <a:srgbClr val="0000EB"/>
                              </a:solidFill>
                            </a:rPr>
                            <a:t>0.986</a:t>
                          </a:r>
                        </a:p>
                      </a:txBody>
                      <a:tcPr>
                        <a:solidFill>
                          <a:srgbClr val="E7EAED"/>
                        </a:solidFill>
                      </a:tcPr>
                    </a:tc>
                    <a:tc>
                      <a:txBody>
                        <a:bodyPr/>
                        <a:lstStyle/>
                        <a:p>
                          <a:pPr algn="ctr"/>
                          <a:r>
                            <a:rPr lang="en-GB" dirty="0">
                              <a:solidFill>
                                <a:srgbClr val="0000EB"/>
                              </a:solidFill>
                            </a:rPr>
                            <a:t>0.780</a:t>
                          </a:r>
                        </a:p>
                      </a:txBody>
                      <a:tcPr>
                        <a:solidFill>
                          <a:srgbClr val="E7EAED"/>
                        </a:solidFill>
                      </a:tcPr>
                    </a:tc>
                    <a:extLst>
                      <a:ext uri="{0D108BD9-81ED-4DB2-BD59-A6C34878D82A}">
                        <a16:rowId xmlns:a16="http://schemas.microsoft.com/office/drawing/2014/main" val="282396632"/>
                      </a:ext>
                    </a:extLst>
                  </a:tr>
                  <a:tr h="437607">
                    <a:tc>
                      <a:txBody>
                        <a:bodyPr/>
                        <a:lstStyle/>
                        <a:p>
                          <a:pPr algn="ctr"/>
                          <a:r>
                            <a:rPr lang="en-GB" dirty="0">
                              <a:solidFill>
                                <a:srgbClr val="0000EB"/>
                              </a:solidFill>
                            </a:rPr>
                            <a:t>2.0</a:t>
                          </a:r>
                          <a:endParaRPr lang="en-GB" b="0" dirty="0">
                            <a:solidFill>
                              <a:srgbClr val="0000EB"/>
                            </a:solidFill>
                          </a:endParaRPr>
                        </a:p>
                      </a:txBody>
                      <a:tcPr>
                        <a:solidFill>
                          <a:schemeClr val="bg1">
                            <a:lumMod val="85000"/>
                          </a:schemeClr>
                        </a:solidFill>
                      </a:tcPr>
                    </a:tc>
                    <a:tc>
                      <a:txBody>
                        <a:bodyPr/>
                        <a:lstStyle/>
                        <a:p>
                          <a:pPr algn="ctr"/>
                          <a:r>
                            <a:rPr lang="en-GB" dirty="0">
                              <a:solidFill>
                                <a:srgbClr val="0000EB"/>
                              </a:solidFill>
                            </a:rPr>
                            <a:t>0.982</a:t>
                          </a:r>
                        </a:p>
                      </a:txBody>
                      <a:tcPr/>
                    </a:tc>
                    <a:tc>
                      <a:txBody>
                        <a:bodyPr/>
                        <a:lstStyle/>
                        <a:p>
                          <a:pPr algn="ctr"/>
                          <a:r>
                            <a:rPr lang="en-GB" dirty="0">
                              <a:solidFill>
                                <a:srgbClr val="0000EB"/>
                              </a:solidFill>
                            </a:rPr>
                            <a:t>1.005</a:t>
                          </a:r>
                        </a:p>
                      </a:txBody>
                      <a:tcPr/>
                    </a:tc>
                    <a:extLst>
                      <a:ext uri="{0D108BD9-81ED-4DB2-BD59-A6C34878D82A}">
                        <a16:rowId xmlns:a16="http://schemas.microsoft.com/office/drawing/2014/main" val="2543845154"/>
                      </a:ext>
                    </a:extLst>
                  </a:tr>
                </a:tbl>
              </a:graphicData>
            </a:graphic>
          </p:graphicFrame>
        </mc:Choice>
        <mc:Fallback xmlns="">
          <p:graphicFrame>
            <p:nvGraphicFramePr>
              <p:cNvPr id="51" name="Table 50">
                <a:extLst>
                  <a:ext uri="{FF2B5EF4-FFF2-40B4-BE49-F238E27FC236}">
                    <a16:creationId xmlns:a16="http://schemas.microsoft.com/office/drawing/2014/main" id="{F61F2DC2-6404-4158-54C8-4D111DE676E0}"/>
                  </a:ext>
                </a:extLst>
              </p:cNvPr>
              <p:cNvGraphicFramePr>
                <a:graphicFrameLocks noGrp="1"/>
              </p:cNvGraphicFramePr>
              <p:nvPr>
                <p:extLst>
                  <p:ext uri="{D42A27DB-BD31-4B8C-83A1-F6EECF244321}">
                    <p14:modId xmlns:p14="http://schemas.microsoft.com/office/powerpoint/2010/main" val="268004352"/>
                  </p:ext>
                </p:extLst>
              </p:nvPr>
            </p:nvGraphicFramePr>
            <p:xfrm>
              <a:off x="7939074" y="114885"/>
              <a:ext cx="4227576" cy="1216990"/>
            </p:xfrm>
            <a:graphic>
              <a:graphicData uri="http://schemas.openxmlformats.org/drawingml/2006/table">
                <a:tbl>
                  <a:tblPr firstRow="1" bandRow="1">
                    <a:tableStyleId>{5C22544A-7EE6-4342-B048-85BDC9FD1C3A}</a:tableStyleId>
                  </a:tblPr>
                  <a:tblGrid>
                    <a:gridCol w="1409192">
                      <a:extLst>
                        <a:ext uri="{9D8B030D-6E8A-4147-A177-3AD203B41FA5}">
                          <a16:colId xmlns:a16="http://schemas.microsoft.com/office/drawing/2014/main" val="2345487250"/>
                        </a:ext>
                      </a:extLst>
                    </a:gridCol>
                    <a:gridCol w="1409192">
                      <a:extLst>
                        <a:ext uri="{9D8B030D-6E8A-4147-A177-3AD203B41FA5}">
                          <a16:colId xmlns:a16="http://schemas.microsoft.com/office/drawing/2014/main" val="281470102"/>
                        </a:ext>
                      </a:extLst>
                    </a:gridCol>
                    <a:gridCol w="1409192">
                      <a:extLst>
                        <a:ext uri="{9D8B030D-6E8A-4147-A177-3AD203B41FA5}">
                          <a16:colId xmlns:a16="http://schemas.microsoft.com/office/drawing/2014/main" val="865055105"/>
                        </a:ext>
                      </a:extLst>
                    </a:gridCol>
                  </a:tblGrid>
                  <a:tr h="365760">
                    <a:tc>
                      <a:txBody>
                        <a:bodyPr/>
                        <a:lstStyle/>
                        <a:p>
                          <a:endParaRPr lang="en-US"/>
                        </a:p>
                      </a:txBody>
                      <a:tcPr>
                        <a:blipFill>
                          <a:blip r:embed="rId6"/>
                          <a:stretch>
                            <a:fillRect l="-433" t="-6667" r="-202597" b="-243333"/>
                          </a:stretch>
                        </a:blipFill>
                      </a:tcPr>
                    </a:tc>
                    <a:tc>
                      <a:txBody>
                        <a:bodyPr/>
                        <a:lstStyle/>
                        <a:p>
                          <a:endParaRPr lang="en-US"/>
                        </a:p>
                      </a:txBody>
                      <a:tcPr>
                        <a:blipFill>
                          <a:blip r:embed="rId6"/>
                          <a:stretch>
                            <a:fillRect l="-100000" t="-6667" r="-101724" b="-243333"/>
                          </a:stretch>
                        </a:blipFill>
                      </a:tcPr>
                    </a:tc>
                    <a:tc>
                      <a:txBody>
                        <a:bodyPr/>
                        <a:lstStyle/>
                        <a:p>
                          <a:endParaRPr lang="en-US"/>
                        </a:p>
                      </a:txBody>
                      <a:tcPr>
                        <a:blipFill>
                          <a:blip r:embed="rId6"/>
                          <a:stretch>
                            <a:fillRect l="-200866" t="-6667" r="-2165" b="-243333"/>
                          </a:stretch>
                        </a:blipFill>
                      </a:tcPr>
                    </a:tc>
                    <a:extLst>
                      <a:ext uri="{0D108BD9-81ED-4DB2-BD59-A6C34878D82A}">
                        <a16:rowId xmlns:a16="http://schemas.microsoft.com/office/drawing/2014/main" val="61216541"/>
                      </a:ext>
                    </a:extLst>
                  </a:tr>
                  <a:tr h="413623">
                    <a:tc>
                      <a:txBody>
                        <a:bodyPr/>
                        <a:lstStyle/>
                        <a:p>
                          <a:pPr algn="ctr"/>
                          <a:r>
                            <a:rPr lang="en-GB" dirty="0">
                              <a:solidFill>
                                <a:srgbClr val="0000EB"/>
                              </a:solidFill>
                            </a:rPr>
                            <a:t>0.6</a:t>
                          </a:r>
                          <a:endParaRPr lang="en-GB" b="0" dirty="0">
                            <a:solidFill>
                              <a:srgbClr val="0000EB"/>
                            </a:solidFill>
                          </a:endParaRPr>
                        </a:p>
                      </a:txBody>
                      <a:tcPr>
                        <a:solidFill>
                          <a:schemeClr val="bg1">
                            <a:lumMod val="85000"/>
                          </a:schemeClr>
                        </a:solidFill>
                      </a:tcPr>
                    </a:tc>
                    <a:tc>
                      <a:txBody>
                        <a:bodyPr/>
                        <a:lstStyle/>
                        <a:p>
                          <a:pPr algn="ctr"/>
                          <a:r>
                            <a:rPr lang="en-GB" dirty="0">
                              <a:solidFill>
                                <a:srgbClr val="0000EB"/>
                              </a:solidFill>
                            </a:rPr>
                            <a:t>0.986</a:t>
                          </a:r>
                        </a:p>
                      </a:txBody>
                      <a:tcPr>
                        <a:solidFill>
                          <a:srgbClr val="E7EAED"/>
                        </a:solidFill>
                      </a:tcPr>
                    </a:tc>
                    <a:tc>
                      <a:txBody>
                        <a:bodyPr/>
                        <a:lstStyle/>
                        <a:p>
                          <a:pPr algn="ctr"/>
                          <a:r>
                            <a:rPr lang="en-GB" dirty="0">
                              <a:solidFill>
                                <a:srgbClr val="0000EB"/>
                              </a:solidFill>
                            </a:rPr>
                            <a:t>0.780</a:t>
                          </a:r>
                        </a:p>
                      </a:txBody>
                      <a:tcPr>
                        <a:solidFill>
                          <a:srgbClr val="E7EAED"/>
                        </a:solidFill>
                      </a:tcPr>
                    </a:tc>
                    <a:extLst>
                      <a:ext uri="{0D108BD9-81ED-4DB2-BD59-A6C34878D82A}">
                        <a16:rowId xmlns:a16="http://schemas.microsoft.com/office/drawing/2014/main" val="282396632"/>
                      </a:ext>
                    </a:extLst>
                  </a:tr>
                  <a:tr h="437607">
                    <a:tc>
                      <a:txBody>
                        <a:bodyPr/>
                        <a:lstStyle/>
                        <a:p>
                          <a:pPr algn="ctr"/>
                          <a:r>
                            <a:rPr lang="en-GB" dirty="0">
                              <a:solidFill>
                                <a:srgbClr val="0000EB"/>
                              </a:solidFill>
                            </a:rPr>
                            <a:t>2.0</a:t>
                          </a:r>
                          <a:endParaRPr lang="en-GB" b="0" dirty="0">
                            <a:solidFill>
                              <a:srgbClr val="0000EB"/>
                            </a:solidFill>
                          </a:endParaRPr>
                        </a:p>
                      </a:txBody>
                      <a:tcPr>
                        <a:solidFill>
                          <a:schemeClr val="bg1">
                            <a:lumMod val="85000"/>
                          </a:schemeClr>
                        </a:solidFill>
                      </a:tcPr>
                    </a:tc>
                    <a:tc>
                      <a:txBody>
                        <a:bodyPr/>
                        <a:lstStyle/>
                        <a:p>
                          <a:pPr algn="ctr"/>
                          <a:r>
                            <a:rPr lang="en-GB" dirty="0">
                              <a:solidFill>
                                <a:srgbClr val="0000EB"/>
                              </a:solidFill>
                            </a:rPr>
                            <a:t>0.982</a:t>
                          </a:r>
                        </a:p>
                      </a:txBody>
                      <a:tcPr/>
                    </a:tc>
                    <a:tc>
                      <a:txBody>
                        <a:bodyPr/>
                        <a:lstStyle/>
                        <a:p>
                          <a:pPr algn="ctr"/>
                          <a:r>
                            <a:rPr lang="en-GB" dirty="0">
                              <a:solidFill>
                                <a:srgbClr val="0000EB"/>
                              </a:solidFill>
                            </a:rPr>
                            <a:t>1.005</a:t>
                          </a:r>
                        </a:p>
                      </a:txBody>
                      <a:tcPr/>
                    </a:tc>
                    <a:extLst>
                      <a:ext uri="{0D108BD9-81ED-4DB2-BD59-A6C34878D82A}">
                        <a16:rowId xmlns:a16="http://schemas.microsoft.com/office/drawing/2014/main" val="2543845154"/>
                      </a:ext>
                    </a:extLst>
                  </a:tr>
                </a:tbl>
              </a:graphicData>
            </a:graphic>
          </p:graphicFrame>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87A02B70-5006-3C14-B3AD-2219BCC39F0C}"/>
                  </a:ext>
                </a:extLst>
              </p:cNvPr>
              <p:cNvSpPr txBox="1"/>
              <p:nvPr/>
            </p:nvSpPr>
            <p:spPr>
              <a:xfrm>
                <a:off x="6119855" y="1033871"/>
                <a:ext cx="6046795" cy="2000548"/>
              </a:xfrm>
              <a:prstGeom prst="rect">
                <a:avLst/>
              </a:prstGeom>
              <a:noFill/>
            </p:spPr>
            <p:txBody>
              <a:bodyPr wrap="square" rtlCol="0">
                <a:spAutoFit/>
              </a:bodyPr>
              <a:lstStyle/>
              <a:p>
                <a14:m>
                  <m:oMath xmlns:m="http://schemas.openxmlformats.org/officeDocument/2006/math">
                    <m:sSub>
                      <m:sSubPr>
                        <m:ctrlPr>
                          <a:rPr lang="en-GB" sz="2400" i="1" dirty="0" smtClean="0">
                            <a:solidFill>
                              <a:srgbClr val="FF0000"/>
                            </a:solidFill>
                            <a:latin typeface="Cambria Math" panose="02040503050406030204" pitchFamily="18" charset="0"/>
                          </a:rPr>
                        </m:ctrlPr>
                      </m:sSubPr>
                      <m:e>
                        <m:r>
                          <a:rPr lang="en-GB" sz="2400" i="1" dirty="0">
                            <a:solidFill>
                              <a:srgbClr val="FF0000"/>
                            </a:solidFill>
                            <a:latin typeface="Cambria Math" panose="02040503050406030204" pitchFamily="18" charset="0"/>
                          </a:rPr>
                          <m:t>𝜀</m:t>
                        </m:r>
                      </m:e>
                      <m:sub>
                        <m:r>
                          <a:rPr lang="en-GB" sz="2400" i="1" dirty="0">
                            <a:solidFill>
                              <a:srgbClr val="FF0000"/>
                            </a:solidFill>
                            <a:latin typeface="Cambria Math" panose="02040503050406030204" pitchFamily="18" charset="0"/>
                          </a:rPr>
                          <m:t>0</m:t>
                        </m:r>
                      </m:sub>
                    </m:sSub>
                  </m:oMath>
                </a14:m>
                <a:r>
                  <a:rPr lang="en-GB" sz="2400" dirty="0">
                    <a:solidFill>
                      <a:srgbClr val="FF0000"/>
                    </a:solidFill>
                  </a:rPr>
                  <a:t> = </a:t>
                </a:r>
                <a:r>
                  <a:rPr lang="en-GB" sz="2400" b="1" dirty="0">
                    <a:solidFill>
                      <a:srgbClr val="FF0000"/>
                    </a:solidFill>
                  </a:rPr>
                  <a:t>0.6 µm</a:t>
                </a:r>
                <a:r>
                  <a:rPr lang="en-GB" sz="2400" dirty="0">
                    <a:solidFill>
                      <a:srgbClr val="FF0000"/>
                    </a:solidFill>
                  </a:rPr>
                  <a:t>:</a:t>
                </a:r>
              </a:p>
              <a:p>
                <a:pPr marL="285750" indent="-285750">
                  <a:buFont typeface="Arial" panose="020B0604020202020204" pitchFamily="34" charset="0"/>
                  <a:buChar char="•"/>
                </a:pPr>
                <a:r>
                  <a:rPr lang="en-GB" sz="2000" dirty="0"/>
                  <a:t>Initial distribution is Gaussian (q ≈ 1).</a:t>
                </a:r>
              </a:p>
              <a:p>
                <a:pPr marL="285750" indent="-285750">
                  <a:buFont typeface="Arial" panose="020B0604020202020204" pitchFamily="34" charset="0"/>
                  <a:buChar char="•"/>
                </a:pPr>
                <a:r>
                  <a:rPr lang="en-GB" sz="2000" dirty="0"/>
                  <a:t>Final distribution is better parameterised as a q-Gaussian with q &lt; 1.</a:t>
                </a:r>
              </a:p>
              <a:p>
                <a:pPr marL="285750" indent="-285750">
                  <a:buFont typeface="Arial" panose="020B0604020202020204" pitchFamily="34" charset="0"/>
                  <a:buChar char="•"/>
                </a:pPr>
                <a:r>
                  <a:rPr lang="en-GB" sz="2000" dirty="0"/>
                  <a:t>Lower q-value </a:t>
                </a:r>
                <a14:m>
                  <m:oMath xmlns:m="http://schemas.openxmlformats.org/officeDocument/2006/math">
                    <m:r>
                      <a:rPr lang="en-GB" sz="2000" i="1" dirty="0" smtClean="0">
                        <a:latin typeface="Cambria Math" panose="02040503050406030204" pitchFamily="18" charset="0"/>
                      </a:rPr>
                      <m:t>→</m:t>
                    </m:r>
                  </m:oMath>
                </a14:m>
                <a:r>
                  <a:rPr lang="en-GB" sz="2000" dirty="0"/>
                  <a:t> lighter tails </a:t>
                </a:r>
                <a14:m>
                  <m:oMath xmlns:m="http://schemas.openxmlformats.org/officeDocument/2006/math">
                    <m:r>
                      <a:rPr lang="en-GB" sz="2000" i="1" dirty="0">
                        <a:latin typeface="Cambria Math" panose="02040503050406030204" pitchFamily="18" charset="0"/>
                      </a:rPr>
                      <m:t>→</m:t>
                    </m:r>
                  </m:oMath>
                </a14:m>
                <a:r>
                  <a:rPr lang="en-GB" sz="2000" dirty="0"/>
                  <a:t> lower halo content.</a:t>
                </a:r>
              </a:p>
              <a:p>
                <a:pPr marL="285750" indent="-285750">
                  <a:buFont typeface="Arial" panose="020B0604020202020204" pitchFamily="34" charset="0"/>
                  <a:buChar char="•"/>
                </a:pPr>
                <a:r>
                  <a:rPr lang="en-GB" sz="2000" dirty="0"/>
                  <a:t>Wider profile </a:t>
                </a:r>
                <a14:m>
                  <m:oMath xmlns:m="http://schemas.openxmlformats.org/officeDocument/2006/math">
                    <m:r>
                      <a:rPr lang="en-GB" sz="2000" i="1" dirty="0">
                        <a:latin typeface="Cambria Math" panose="02040503050406030204" pitchFamily="18" charset="0"/>
                      </a:rPr>
                      <m:t>→</m:t>
                    </m:r>
                  </m:oMath>
                </a14:m>
                <a:r>
                  <a:rPr lang="en-GB" sz="2000" dirty="0"/>
                  <a:t> larger emittance.</a:t>
                </a:r>
              </a:p>
            </p:txBody>
          </p:sp>
        </mc:Choice>
        <mc:Fallback>
          <p:sp>
            <p:nvSpPr>
              <p:cNvPr id="9" name="TextBox 8">
                <a:extLst>
                  <a:ext uri="{FF2B5EF4-FFF2-40B4-BE49-F238E27FC236}">
                    <a16:creationId xmlns:a16="http://schemas.microsoft.com/office/drawing/2014/main" id="{87A02B70-5006-3C14-B3AD-2219BCC39F0C}"/>
                  </a:ext>
                </a:extLst>
              </p:cNvPr>
              <p:cNvSpPr txBox="1">
                <a:spLocks noRot="1" noChangeAspect="1" noMove="1" noResize="1" noEditPoints="1" noAdjustHandles="1" noChangeArrowheads="1" noChangeShapeType="1" noTextEdit="1"/>
              </p:cNvSpPr>
              <p:nvPr/>
            </p:nvSpPr>
            <p:spPr>
              <a:xfrm>
                <a:off x="6119855" y="1033871"/>
                <a:ext cx="6046795" cy="2000548"/>
              </a:xfrm>
              <a:prstGeom prst="rect">
                <a:avLst/>
              </a:prstGeom>
              <a:blipFill>
                <a:blip r:embed="rId7"/>
                <a:stretch>
                  <a:fillRect l="-907" t="-2439" b="-4878"/>
                </a:stretch>
              </a:blipFill>
            </p:spPr>
            <p:txBody>
              <a:bodyPr/>
              <a:lstStyle/>
              <a:p>
                <a:r>
                  <a:rPr lang="en-GB">
                    <a:noFill/>
                  </a:rPr>
                  <a:t> </a:t>
                </a:r>
              </a:p>
            </p:txBody>
          </p:sp>
        </mc:Fallback>
      </mc:AlternateContent>
      <p:sp>
        <p:nvSpPr>
          <p:cNvPr id="76" name="SectionLabel">
            <a:extLst>
              <a:ext uri="{FF2B5EF4-FFF2-40B4-BE49-F238E27FC236}">
                <a16:creationId xmlns:a16="http://schemas.microsoft.com/office/drawing/2014/main" id="{6F6D1E11-066C-B383-5167-ED931B3BCE10}"/>
              </a:ext>
            </a:extLst>
          </p:cNvPr>
          <p:cNvSpPr txBox="1"/>
          <p:nvPr/>
        </p:nvSpPr>
        <p:spPr>
          <a:xfrm>
            <a:off x="241914" y="6134212"/>
            <a:ext cx="4010334" cy="584775"/>
          </a:xfrm>
          <a:prstGeom prst="rect">
            <a:avLst/>
          </a:prstGeom>
          <a:noFill/>
        </p:spPr>
        <p:txBody>
          <a:bodyPr vert="horz" wrap="square" rtlCol="0">
            <a:spAutoFit/>
          </a:bodyPr>
          <a:lstStyle/>
          <a:p>
            <a:r>
              <a:rPr lang="en-GB" sz="1600" b="1" dirty="0">
                <a:solidFill>
                  <a:srgbClr val="0000EC"/>
                </a:solidFill>
              </a:rPr>
              <a:t>IV. Simulations of Space Charge Effects on the Beam Halo in the SPS</a:t>
            </a:r>
          </a:p>
        </p:txBody>
      </p:sp>
      <p:sp>
        <p:nvSpPr>
          <p:cNvPr id="5" name="Slide Number Placeholder 4">
            <a:extLst>
              <a:ext uri="{FF2B5EF4-FFF2-40B4-BE49-F238E27FC236}">
                <a16:creationId xmlns:a16="http://schemas.microsoft.com/office/drawing/2014/main" id="{6ADD3AA4-28FD-FED6-063C-45A681A8F176}"/>
              </a:ext>
            </a:extLst>
          </p:cNvPr>
          <p:cNvSpPr>
            <a:spLocks noGrp="1"/>
          </p:cNvSpPr>
          <p:nvPr>
            <p:ph type="sldNum" sz="quarter" idx="12"/>
          </p:nvPr>
        </p:nvSpPr>
        <p:spPr>
          <a:xfrm>
            <a:off x="9092397" y="6273585"/>
            <a:ext cx="2743200" cy="365125"/>
          </a:xfrm>
        </p:spPr>
        <p:txBody>
          <a:bodyPr/>
          <a:lstStyle/>
          <a:p>
            <a:fld id="{A81A0B55-A4E3-4F2C-B5F6-A5FCD0DE1BEF}" type="slidenum">
              <a:rPr lang="en-GB" smtClean="0"/>
              <a:t>20</a:t>
            </a:fld>
            <a:endParaRPr lang="en-GB" dirty="0"/>
          </a:p>
        </p:txBody>
      </p:sp>
    </p:spTree>
    <p:extLst>
      <p:ext uri="{BB962C8B-B14F-4D97-AF65-F5344CB8AC3E}">
        <p14:creationId xmlns:p14="http://schemas.microsoft.com/office/powerpoint/2010/main" val="18020672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10B096BA-5130-EB7D-0F12-9011F501E872}"/>
              </a:ext>
            </a:extLst>
          </p:cNvPr>
          <p:cNvSpPr txBox="1">
            <a:spLocks/>
          </p:cNvSpPr>
          <p:nvPr/>
        </p:nvSpPr>
        <p:spPr>
          <a:xfrm>
            <a:off x="633722" y="521833"/>
            <a:ext cx="4870966" cy="15791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Action Distribution: </a:t>
            </a:r>
            <a:r>
              <a:rPr lang="el-GR" dirty="0"/>
              <a:t>ε</a:t>
            </a:r>
            <a:r>
              <a:rPr lang="en-GB" baseline="-25000" dirty="0"/>
              <a:t>0</a:t>
            </a:r>
            <a:r>
              <a:rPr lang="en-GB" dirty="0"/>
              <a:t> = 2.0 µm</a:t>
            </a:r>
          </a:p>
        </p:txBody>
      </p:sp>
      <p:sp>
        <p:nvSpPr>
          <p:cNvPr id="12" name="Text Placeholder 3">
            <a:extLst>
              <a:ext uri="{FF2B5EF4-FFF2-40B4-BE49-F238E27FC236}">
                <a16:creationId xmlns:a16="http://schemas.microsoft.com/office/drawing/2014/main" id="{F0BE4369-E200-6AD0-A148-962F95BE362E}"/>
              </a:ext>
            </a:extLst>
          </p:cNvPr>
          <p:cNvSpPr txBox="1">
            <a:spLocks/>
          </p:cNvSpPr>
          <p:nvPr/>
        </p:nvSpPr>
        <p:spPr>
          <a:xfrm>
            <a:off x="6400492" y="423410"/>
            <a:ext cx="5157787" cy="370175"/>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rgbClr val="FF0000"/>
                </a:solidFill>
              </a:rPr>
              <a:t>Constant Emittance </a:t>
            </a:r>
            <a:r>
              <a:rPr lang="en-GB" b="1" dirty="0" err="1">
                <a:solidFill>
                  <a:srgbClr val="FF0000"/>
                </a:solidFill>
              </a:rPr>
              <a:t>ε</a:t>
            </a:r>
            <a:r>
              <a:rPr lang="en-GB" b="1" baseline="30000" dirty="0" err="1">
                <a:solidFill>
                  <a:srgbClr val="FF0000"/>
                </a:solidFill>
              </a:rPr>
              <a:t>c</a:t>
            </a:r>
            <a:r>
              <a:rPr lang="en-GB" b="1" baseline="-25000" dirty="0" err="1">
                <a:solidFill>
                  <a:srgbClr val="FF0000"/>
                </a:solidFill>
              </a:rPr>
              <a:t>x,y</a:t>
            </a:r>
            <a:endParaRPr lang="en-GB" b="1" dirty="0">
              <a:solidFill>
                <a:srgbClr val="FF0000"/>
              </a:solidFill>
            </a:endParaRPr>
          </a:p>
        </p:txBody>
      </p:sp>
      <p:sp>
        <p:nvSpPr>
          <p:cNvPr id="13" name="Text Placeholder 5">
            <a:extLst>
              <a:ext uri="{FF2B5EF4-FFF2-40B4-BE49-F238E27FC236}">
                <a16:creationId xmlns:a16="http://schemas.microsoft.com/office/drawing/2014/main" id="{B8F11213-F005-5304-D1EB-88BAEF1E072E}"/>
              </a:ext>
            </a:extLst>
          </p:cNvPr>
          <p:cNvSpPr txBox="1">
            <a:spLocks/>
          </p:cNvSpPr>
          <p:nvPr/>
        </p:nvSpPr>
        <p:spPr>
          <a:xfrm>
            <a:off x="6400492" y="3459367"/>
            <a:ext cx="5183188" cy="370175"/>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rgbClr val="FF0000"/>
                </a:solidFill>
              </a:rPr>
              <a:t>Distribution Emittance </a:t>
            </a:r>
            <a:r>
              <a:rPr lang="en-GB" b="1" dirty="0" err="1">
                <a:solidFill>
                  <a:srgbClr val="FF0000"/>
                </a:solidFill>
              </a:rPr>
              <a:t>ε</a:t>
            </a:r>
            <a:r>
              <a:rPr lang="en-GB" b="1" baseline="30000" dirty="0" err="1">
                <a:solidFill>
                  <a:srgbClr val="FF0000"/>
                </a:solidFill>
              </a:rPr>
              <a:t>d</a:t>
            </a:r>
            <a:r>
              <a:rPr lang="en-GB" b="1" baseline="-25000" dirty="0" err="1">
                <a:solidFill>
                  <a:srgbClr val="FF0000"/>
                </a:solidFill>
              </a:rPr>
              <a:t>x,y</a:t>
            </a:r>
            <a:endParaRPr lang="en-GB" b="1" dirty="0">
              <a:solidFill>
                <a:srgbClr val="FF0000"/>
              </a:solidFill>
            </a:endParaRPr>
          </a:p>
        </p:txBody>
      </p:sp>
      <p:pic>
        <p:nvPicPr>
          <p:cNvPr id="41" name="Picture 40">
            <a:extLst>
              <a:ext uri="{FF2B5EF4-FFF2-40B4-BE49-F238E27FC236}">
                <a16:creationId xmlns:a16="http://schemas.microsoft.com/office/drawing/2014/main" id="{E0AE9F11-0EE0-52C5-A18A-EE26DFA526F6}"/>
              </a:ext>
            </a:extLst>
          </p:cNvPr>
          <p:cNvPicPr>
            <a:picLocks noChangeAspect="1"/>
          </p:cNvPicPr>
          <p:nvPr/>
        </p:nvPicPr>
        <p:blipFill>
          <a:blip r:embed="rId3"/>
          <a:srcRect l="6094" t="11019"/>
          <a:stretch>
            <a:fillRect/>
          </a:stretch>
        </p:blipFill>
        <p:spPr>
          <a:xfrm>
            <a:off x="6238875" y="793585"/>
            <a:ext cx="5863918" cy="2614748"/>
          </a:xfrm>
          <a:prstGeom prst="rect">
            <a:avLst/>
          </a:prstGeom>
        </p:spPr>
      </p:pic>
      <p:pic>
        <p:nvPicPr>
          <p:cNvPr id="43" name="Picture 42">
            <a:extLst>
              <a:ext uri="{FF2B5EF4-FFF2-40B4-BE49-F238E27FC236}">
                <a16:creationId xmlns:a16="http://schemas.microsoft.com/office/drawing/2014/main" id="{89DB021A-9773-B5AB-BB00-87F8932E8F4C}"/>
              </a:ext>
            </a:extLst>
          </p:cNvPr>
          <p:cNvPicPr>
            <a:picLocks noChangeAspect="1"/>
          </p:cNvPicPr>
          <p:nvPr/>
        </p:nvPicPr>
        <p:blipFill>
          <a:blip r:embed="rId4"/>
          <a:srcRect l="6172" t="10716"/>
          <a:stretch>
            <a:fillRect/>
          </a:stretch>
        </p:blipFill>
        <p:spPr>
          <a:xfrm>
            <a:off x="6238875" y="3829542"/>
            <a:ext cx="5953125" cy="2665782"/>
          </a:xfrm>
          <a:prstGeom prst="rect">
            <a:avLst/>
          </a:prstGeom>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4B986C08-8E25-C7A6-0D5D-5EBFA5FB6498}"/>
                  </a:ext>
                </a:extLst>
              </p:cNvPr>
              <p:cNvSpPr txBox="1"/>
              <p:nvPr/>
            </p:nvSpPr>
            <p:spPr>
              <a:xfrm>
                <a:off x="633720" y="2100959"/>
                <a:ext cx="4870967" cy="2252283"/>
              </a:xfrm>
              <a:prstGeom prst="rect">
                <a:avLst/>
              </a:prstGeom>
              <a:noFill/>
            </p:spPr>
            <p:txBody>
              <a:bodyPr wrap="square" rtlCol="0">
                <a:spAutoFit/>
              </a:bodyPr>
              <a:lstStyle/>
              <a:p>
                <a:pPr marL="285750" indent="-285750">
                  <a:buFont typeface="Arial" panose="020B0604020202020204" pitchFamily="34" charset="0"/>
                  <a:buChar char="•"/>
                </a:pPr>
                <a:r>
                  <a:rPr lang="en-GB" sz="2000" b="1" dirty="0"/>
                  <a:t>Very little emittance growth </a:t>
                </a:r>
                <a:r>
                  <a:rPr lang="en-GB" sz="2000" dirty="0"/>
                  <a:t>- </a:t>
                </a:r>
                <a14:m>
                  <m:oMath xmlns:m="http://schemas.openxmlformats.org/officeDocument/2006/math">
                    <m:sSub>
                      <m:sSubPr>
                        <m:ctrlPr>
                          <a:rPr lang="en-GB" sz="2000" i="1" dirty="0" smtClean="0">
                            <a:latin typeface="Cambria Math" panose="02040503050406030204" pitchFamily="18" charset="0"/>
                          </a:rPr>
                        </m:ctrlPr>
                      </m:sSubPr>
                      <m:e>
                        <m:r>
                          <a:rPr lang="en-GB" sz="2000" i="1" dirty="0" smtClean="0">
                            <a:latin typeface="Cambria Math" panose="02040503050406030204" pitchFamily="18" charset="0"/>
                          </a:rPr>
                          <m:t>𝜀</m:t>
                        </m:r>
                      </m:e>
                      <m:sub>
                        <m:r>
                          <a:rPr lang="en-GB" sz="2000" i="1" dirty="0" err="1" smtClean="0">
                            <a:latin typeface="Cambria Math" panose="02040503050406030204" pitchFamily="18" charset="0"/>
                          </a:rPr>
                          <m:t>𝑐</m:t>
                        </m:r>
                      </m:sub>
                    </m:sSub>
                  </m:oMath>
                </a14:m>
                <a:r>
                  <a:rPr lang="en-GB" sz="2000" dirty="0"/>
                  <a:t> is a sufficient approximation in this case.</a:t>
                </a:r>
              </a:p>
              <a:p>
                <a:pPr marL="285750" indent="-285750">
                  <a:buFont typeface="Arial" panose="020B0604020202020204" pitchFamily="34" charset="0"/>
                  <a:buChar char="•"/>
                </a:pPr>
                <a:r>
                  <a:rPr lang="en-GB" sz="2000" dirty="0"/>
                  <a:t>The </a:t>
                </a:r>
                <a:r>
                  <a:rPr lang="en-GB" sz="2000" b="1" dirty="0"/>
                  <a:t>beam profile is largely constant</a:t>
                </a:r>
                <a:r>
                  <a:rPr lang="en-GB" sz="2000" dirty="0"/>
                  <a:t> – which implies that the beam size is too.</a:t>
                </a:r>
              </a:p>
              <a:p>
                <a:pPr marL="285750" indent="-285750">
                  <a:buFont typeface="Arial" panose="020B0604020202020204" pitchFamily="34" charset="0"/>
                  <a:buChar char="•"/>
                </a:pPr>
                <a:r>
                  <a:rPr lang="en-GB" sz="2000" dirty="0"/>
                  <a:t>Action distribution does not undergo major changes throughout tracking.</a:t>
                </a:r>
              </a:p>
              <a:p>
                <a:pPr marL="285750" indent="-285750">
                  <a:buFont typeface="Arial" panose="020B0604020202020204" pitchFamily="34" charset="0"/>
                  <a:buChar char="•"/>
                </a:pPr>
                <a14:m>
                  <m:oMath xmlns:m="http://schemas.openxmlformats.org/officeDocument/2006/math">
                    <m:sSup>
                      <m:sSupPr>
                        <m:ctrlPr>
                          <a:rPr lang="en-GB" sz="2000" i="1" dirty="0">
                            <a:latin typeface="Cambria Math" panose="02040503050406030204" pitchFamily="18" charset="0"/>
                          </a:rPr>
                        </m:ctrlPr>
                      </m:sSupPr>
                      <m:e>
                        <m:r>
                          <a:rPr lang="en-GB" sz="2000" i="1" dirty="0">
                            <a:latin typeface="Cambria Math" panose="02040503050406030204" pitchFamily="18" charset="0"/>
                          </a:rPr>
                          <m:t>𝜀</m:t>
                        </m:r>
                      </m:e>
                      <m:sup>
                        <m:r>
                          <a:rPr lang="en-GB" sz="2000" i="1" dirty="0" err="1">
                            <a:latin typeface="Cambria Math" panose="02040503050406030204" pitchFamily="18" charset="0"/>
                          </a:rPr>
                          <m:t>𝑑</m:t>
                        </m:r>
                      </m:sup>
                    </m:sSup>
                  </m:oMath>
                </a14:m>
                <a:r>
                  <a:rPr lang="en-GB" sz="2000" dirty="0"/>
                  <a:t> is the true emittance.</a:t>
                </a:r>
              </a:p>
            </p:txBody>
          </p:sp>
        </mc:Choice>
        <mc:Fallback xmlns="">
          <p:sp>
            <p:nvSpPr>
              <p:cNvPr id="2" name="TextBox 1">
                <a:extLst>
                  <a:ext uri="{FF2B5EF4-FFF2-40B4-BE49-F238E27FC236}">
                    <a16:creationId xmlns:a16="http://schemas.microsoft.com/office/drawing/2014/main" id="{4B986C08-8E25-C7A6-0D5D-5EBFA5FB6498}"/>
                  </a:ext>
                </a:extLst>
              </p:cNvPr>
              <p:cNvSpPr txBox="1">
                <a:spLocks noRot="1" noChangeAspect="1" noMove="1" noResize="1" noEditPoints="1" noAdjustHandles="1" noChangeArrowheads="1" noChangeShapeType="1" noTextEdit="1"/>
              </p:cNvSpPr>
              <p:nvPr/>
            </p:nvSpPr>
            <p:spPr>
              <a:xfrm>
                <a:off x="633720" y="2100959"/>
                <a:ext cx="4870967" cy="2252283"/>
              </a:xfrm>
              <a:prstGeom prst="rect">
                <a:avLst/>
              </a:prstGeom>
              <a:blipFill>
                <a:blip r:embed="rId5"/>
                <a:stretch>
                  <a:fillRect l="-1126" t="-1355" b="-4336"/>
                </a:stretch>
              </a:blipFill>
            </p:spPr>
            <p:txBody>
              <a:bodyPr/>
              <a:lstStyle/>
              <a:p>
                <a:r>
                  <a:rPr lang="en-GB">
                    <a:noFill/>
                  </a:rPr>
                  <a:t> </a:t>
                </a:r>
              </a:p>
            </p:txBody>
          </p:sp>
        </mc:Fallback>
      </mc:AlternateContent>
      <p:sp>
        <p:nvSpPr>
          <p:cNvPr id="20" name="SectionLabel">
            <a:extLst>
              <a:ext uri="{FF2B5EF4-FFF2-40B4-BE49-F238E27FC236}">
                <a16:creationId xmlns:a16="http://schemas.microsoft.com/office/drawing/2014/main" id="{B644AEDC-5EB8-7A4C-6F3A-CA1CBF613568}"/>
              </a:ext>
            </a:extLst>
          </p:cNvPr>
          <p:cNvSpPr txBox="1"/>
          <p:nvPr/>
        </p:nvSpPr>
        <p:spPr>
          <a:xfrm>
            <a:off x="254000" y="6146225"/>
            <a:ext cx="4064000" cy="584775"/>
          </a:xfrm>
          <a:prstGeom prst="rect">
            <a:avLst/>
          </a:prstGeom>
          <a:noFill/>
        </p:spPr>
        <p:txBody>
          <a:bodyPr vert="horz" wrap="square" rtlCol="0">
            <a:spAutoFit/>
          </a:bodyPr>
          <a:lstStyle/>
          <a:p>
            <a:r>
              <a:rPr lang="en-GB" sz="1600" b="1">
                <a:solidFill>
                  <a:srgbClr val="0000EC"/>
                </a:solidFill>
              </a:rPr>
              <a:t>IV. Simulations of Space Charge Effects on the Beam Halo in the SPS</a:t>
            </a:r>
          </a:p>
        </p:txBody>
      </p:sp>
      <p:sp>
        <p:nvSpPr>
          <p:cNvPr id="4" name="Slide Number Placeholder 3">
            <a:extLst>
              <a:ext uri="{FF2B5EF4-FFF2-40B4-BE49-F238E27FC236}">
                <a16:creationId xmlns:a16="http://schemas.microsoft.com/office/drawing/2014/main" id="{0128CADF-801D-0BBB-13A3-B2F8F80EEFE7}"/>
              </a:ext>
            </a:extLst>
          </p:cNvPr>
          <p:cNvSpPr>
            <a:spLocks noGrp="1"/>
          </p:cNvSpPr>
          <p:nvPr>
            <p:ph type="sldNum" sz="quarter" idx="12"/>
          </p:nvPr>
        </p:nvSpPr>
        <p:spPr/>
        <p:txBody>
          <a:bodyPr/>
          <a:lstStyle/>
          <a:p>
            <a:fld id="{A81A0B55-A4E3-4F2C-B5F6-A5FCD0DE1BEF}" type="slidenum">
              <a:rPr lang="en-GB" smtClean="0"/>
              <a:t>21</a:t>
            </a:fld>
            <a:endParaRPr lang="en-GB"/>
          </a:p>
        </p:txBody>
      </p:sp>
    </p:spTree>
    <p:extLst>
      <p:ext uri="{BB962C8B-B14F-4D97-AF65-F5344CB8AC3E}">
        <p14:creationId xmlns:p14="http://schemas.microsoft.com/office/powerpoint/2010/main" val="37272406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EBAD24-EBBE-44D6-80FB-784A954432DD}"/>
              </a:ext>
            </a:extLst>
          </p:cNvPr>
          <p:cNvSpPr>
            <a:spLocks noGrp="1"/>
          </p:cNvSpPr>
          <p:nvPr>
            <p:ph type="title"/>
          </p:nvPr>
        </p:nvSpPr>
        <p:spPr>
          <a:xfrm>
            <a:off x="634002" y="476297"/>
            <a:ext cx="4803821" cy="1346923"/>
          </a:xfrm>
        </p:spPr>
        <p:txBody>
          <a:bodyPr>
            <a:noAutofit/>
          </a:bodyPr>
          <a:lstStyle/>
          <a:p>
            <a:r>
              <a:rPr lang="en-GB" dirty="0"/>
              <a:t>Action Distribution: </a:t>
            </a:r>
            <a:r>
              <a:rPr lang="el-GR" dirty="0"/>
              <a:t>ε</a:t>
            </a:r>
            <a:r>
              <a:rPr lang="en-GB" baseline="-25000" dirty="0"/>
              <a:t>0</a:t>
            </a:r>
            <a:r>
              <a:rPr lang="en-GB" dirty="0"/>
              <a:t> = 0.6 µm</a:t>
            </a:r>
          </a:p>
        </p:txBody>
      </p:sp>
      <p:sp>
        <p:nvSpPr>
          <p:cNvPr id="4" name="Text Placeholder 3">
            <a:extLst>
              <a:ext uri="{FF2B5EF4-FFF2-40B4-BE49-F238E27FC236}">
                <a16:creationId xmlns:a16="http://schemas.microsoft.com/office/drawing/2014/main" id="{B91AE30E-5789-F39D-639D-4929527EA1CE}"/>
              </a:ext>
            </a:extLst>
          </p:cNvPr>
          <p:cNvSpPr>
            <a:spLocks noGrp="1"/>
          </p:cNvSpPr>
          <p:nvPr>
            <p:ph type="body" idx="1"/>
          </p:nvPr>
        </p:nvSpPr>
        <p:spPr>
          <a:xfrm>
            <a:off x="6734390" y="370701"/>
            <a:ext cx="4935753" cy="355230"/>
          </a:xfrm>
        </p:spPr>
        <p:txBody>
          <a:bodyPr>
            <a:normAutofit fontScale="92500" lnSpcReduction="20000"/>
          </a:bodyPr>
          <a:lstStyle/>
          <a:p>
            <a:r>
              <a:rPr lang="en-GB" dirty="0">
                <a:solidFill>
                  <a:srgbClr val="FF0000"/>
                </a:solidFill>
              </a:rPr>
              <a:t>Constant Emittance </a:t>
            </a:r>
            <a:r>
              <a:rPr lang="en-GB" dirty="0" err="1">
                <a:solidFill>
                  <a:srgbClr val="FF0000"/>
                </a:solidFill>
              </a:rPr>
              <a:t>ε</a:t>
            </a:r>
            <a:r>
              <a:rPr lang="en-GB" baseline="30000" dirty="0" err="1">
                <a:solidFill>
                  <a:srgbClr val="FF0000"/>
                </a:solidFill>
              </a:rPr>
              <a:t>c</a:t>
            </a:r>
            <a:r>
              <a:rPr lang="en-GB" baseline="-25000" dirty="0" err="1">
                <a:solidFill>
                  <a:srgbClr val="FF0000"/>
                </a:solidFill>
              </a:rPr>
              <a:t>x,y</a:t>
            </a:r>
            <a:endParaRPr lang="en-GB" dirty="0">
              <a:solidFill>
                <a:srgbClr val="FF0000"/>
              </a:solidFill>
            </a:endParaRPr>
          </a:p>
        </p:txBody>
      </p:sp>
      <p:sp>
        <p:nvSpPr>
          <p:cNvPr id="6" name="Text Placeholder 5">
            <a:extLst>
              <a:ext uri="{FF2B5EF4-FFF2-40B4-BE49-F238E27FC236}">
                <a16:creationId xmlns:a16="http://schemas.microsoft.com/office/drawing/2014/main" id="{247CCDBC-EA94-7860-7352-1CB45A495BC9}"/>
              </a:ext>
            </a:extLst>
          </p:cNvPr>
          <p:cNvSpPr>
            <a:spLocks noGrp="1"/>
          </p:cNvSpPr>
          <p:nvPr>
            <p:ph type="body" sz="quarter" idx="3"/>
          </p:nvPr>
        </p:nvSpPr>
        <p:spPr>
          <a:xfrm>
            <a:off x="6689955" y="3496016"/>
            <a:ext cx="4960061" cy="355230"/>
          </a:xfrm>
        </p:spPr>
        <p:txBody>
          <a:bodyPr>
            <a:normAutofit fontScale="92500" lnSpcReduction="20000"/>
          </a:bodyPr>
          <a:lstStyle/>
          <a:p>
            <a:r>
              <a:rPr lang="en-GB" dirty="0">
                <a:solidFill>
                  <a:srgbClr val="FF0000"/>
                </a:solidFill>
              </a:rPr>
              <a:t>Distribution Emittance </a:t>
            </a:r>
            <a:r>
              <a:rPr lang="en-GB" dirty="0" err="1">
                <a:solidFill>
                  <a:srgbClr val="FF0000"/>
                </a:solidFill>
              </a:rPr>
              <a:t>ε</a:t>
            </a:r>
            <a:r>
              <a:rPr lang="en-GB" baseline="30000" dirty="0" err="1">
                <a:solidFill>
                  <a:srgbClr val="FF0000"/>
                </a:solidFill>
              </a:rPr>
              <a:t>d</a:t>
            </a:r>
            <a:r>
              <a:rPr lang="en-GB" baseline="-25000" dirty="0" err="1">
                <a:solidFill>
                  <a:srgbClr val="FF0000"/>
                </a:solidFill>
              </a:rPr>
              <a:t>x,y</a:t>
            </a:r>
            <a:endParaRPr lang="en-GB" dirty="0">
              <a:solidFill>
                <a:srgbClr val="FF0000"/>
              </a:solidFill>
            </a:endParaRPr>
          </a:p>
        </p:txBody>
      </p:sp>
      <p:pic>
        <p:nvPicPr>
          <p:cNvPr id="33" name="Picture 32">
            <a:extLst>
              <a:ext uri="{FF2B5EF4-FFF2-40B4-BE49-F238E27FC236}">
                <a16:creationId xmlns:a16="http://schemas.microsoft.com/office/drawing/2014/main" id="{DC9EFE32-A81A-20D2-780A-98C9BA3EEE4E}"/>
              </a:ext>
            </a:extLst>
          </p:cNvPr>
          <p:cNvPicPr>
            <a:picLocks noChangeAspect="1"/>
          </p:cNvPicPr>
          <p:nvPr/>
        </p:nvPicPr>
        <p:blipFill>
          <a:blip r:embed="rId3"/>
          <a:srcRect l="6370" t="10195"/>
          <a:stretch>
            <a:fillRect/>
          </a:stretch>
        </p:blipFill>
        <p:spPr>
          <a:xfrm>
            <a:off x="6330431" y="813021"/>
            <a:ext cx="5861569" cy="2645685"/>
          </a:xfrm>
          <a:prstGeom prst="rect">
            <a:avLst/>
          </a:prstGeom>
        </p:spPr>
      </p:pic>
      <p:pic>
        <p:nvPicPr>
          <p:cNvPr id="37" name="Picture 36">
            <a:extLst>
              <a:ext uri="{FF2B5EF4-FFF2-40B4-BE49-F238E27FC236}">
                <a16:creationId xmlns:a16="http://schemas.microsoft.com/office/drawing/2014/main" id="{77E45F7F-A3E5-3AE6-7057-DEEDA8874A62}"/>
              </a:ext>
            </a:extLst>
          </p:cNvPr>
          <p:cNvPicPr>
            <a:picLocks noChangeAspect="1"/>
          </p:cNvPicPr>
          <p:nvPr/>
        </p:nvPicPr>
        <p:blipFill>
          <a:blip r:embed="rId4"/>
          <a:srcRect l="5944" t="10986"/>
          <a:stretch>
            <a:fillRect/>
          </a:stretch>
        </p:blipFill>
        <p:spPr>
          <a:xfrm>
            <a:off x="6265870" y="3851245"/>
            <a:ext cx="5926130" cy="2639251"/>
          </a:xfrm>
          <a:prstGeom prst="rect">
            <a:avLst/>
          </a:prstGeom>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A4DDA500-3158-F05F-6F4C-98B9844735D1}"/>
                  </a:ext>
                </a:extLst>
              </p:cNvPr>
              <p:cNvSpPr txBox="1"/>
              <p:nvPr/>
            </p:nvSpPr>
            <p:spPr>
              <a:xfrm>
                <a:off x="634001" y="2124290"/>
                <a:ext cx="5292131" cy="1938992"/>
              </a:xfrm>
              <a:prstGeom prst="rect">
                <a:avLst/>
              </a:prstGeom>
              <a:noFill/>
            </p:spPr>
            <p:txBody>
              <a:bodyPr wrap="square" rtlCol="0">
                <a:spAutoFit/>
              </a:bodyPr>
              <a:lstStyle/>
              <a:p>
                <a:pPr marL="285750" indent="-285750">
                  <a:buFont typeface="Arial" panose="020B0604020202020204" pitchFamily="34" charset="0"/>
                  <a:buChar char="•"/>
                </a:pPr>
                <a14:m>
                  <m:oMath xmlns:m="http://schemas.openxmlformats.org/officeDocument/2006/math">
                    <m:sSup>
                      <m:sSupPr>
                        <m:ctrlPr>
                          <a:rPr lang="en-GB" sz="2000" b="1" i="1" dirty="0" smtClean="0">
                            <a:latin typeface="Cambria Math" panose="02040503050406030204" pitchFamily="18" charset="0"/>
                          </a:rPr>
                        </m:ctrlPr>
                      </m:sSupPr>
                      <m:e>
                        <m:r>
                          <a:rPr lang="en-GB" sz="2000" b="1" i="1" dirty="0" smtClean="0">
                            <a:latin typeface="Cambria Math" panose="02040503050406030204" pitchFamily="18" charset="0"/>
                          </a:rPr>
                          <m:t>𝜺</m:t>
                        </m:r>
                      </m:e>
                      <m:sup>
                        <m:r>
                          <a:rPr lang="en-GB" sz="2000" b="1" i="1" dirty="0" smtClean="0">
                            <a:latin typeface="Cambria Math" panose="02040503050406030204" pitchFamily="18" charset="0"/>
                          </a:rPr>
                          <m:t>𝒄</m:t>
                        </m:r>
                      </m:sup>
                    </m:sSup>
                  </m:oMath>
                </a14:m>
                <a:r>
                  <a:rPr lang="en-GB" sz="2000" b="1" dirty="0"/>
                  <a:t> is a poor approximation.</a:t>
                </a:r>
              </a:p>
              <a:p>
                <a:pPr marL="285750" indent="-285750">
                  <a:buFont typeface="Arial" panose="020B0604020202020204" pitchFamily="34" charset="0"/>
                  <a:buChar char="•"/>
                </a:pPr>
                <a:r>
                  <a:rPr lang="en-GB" sz="2000" dirty="0"/>
                  <a:t>There is </a:t>
                </a:r>
                <a:r>
                  <a:rPr lang="en-GB" sz="2000" b="1" dirty="0"/>
                  <a:t>significant emittance growth </a:t>
                </a:r>
                <a:r>
                  <a:rPr lang="en-GB" sz="2000" dirty="0"/>
                  <a:t>in this case - </a:t>
                </a:r>
                <a14:m>
                  <m:oMath xmlns:m="http://schemas.openxmlformats.org/officeDocument/2006/math">
                    <m:sSup>
                      <m:sSupPr>
                        <m:ctrlPr>
                          <a:rPr lang="en-GB" sz="2000" i="1" dirty="0">
                            <a:latin typeface="Cambria Math" panose="02040503050406030204" pitchFamily="18" charset="0"/>
                          </a:rPr>
                        </m:ctrlPr>
                      </m:sSupPr>
                      <m:e>
                        <m:r>
                          <a:rPr lang="en-GB" sz="2000" b="0" i="1" dirty="0">
                            <a:latin typeface="Cambria Math" panose="02040503050406030204" pitchFamily="18" charset="0"/>
                          </a:rPr>
                          <m:t>𝜀</m:t>
                        </m:r>
                      </m:e>
                      <m:sup>
                        <m:r>
                          <a:rPr lang="en-GB" sz="2000" b="0" i="1" dirty="0">
                            <a:latin typeface="Cambria Math" panose="02040503050406030204" pitchFamily="18" charset="0"/>
                          </a:rPr>
                          <m:t>𝑐</m:t>
                        </m:r>
                      </m:sup>
                    </m:sSup>
                    <m:r>
                      <a:rPr lang="en-GB" sz="2000" b="0" i="1" dirty="0">
                        <a:latin typeface="Cambria Math" panose="02040503050406030204" pitchFamily="18" charset="0"/>
                      </a:rPr>
                      <m:t> </m:t>
                    </m:r>
                  </m:oMath>
                </a14:m>
                <a:r>
                  <a:rPr lang="en-GB" sz="2000" dirty="0"/>
                  <a:t>fails to account for this.</a:t>
                </a:r>
              </a:p>
              <a:p>
                <a:pPr marL="285750" indent="-285750">
                  <a:buFont typeface="Arial" panose="020B0604020202020204" pitchFamily="34" charset="0"/>
                  <a:buChar char="•"/>
                </a:pPr>
                <a:r>
                  <a:rPr lang="en-GB" sz="2000" dirty="0"/>
                  <a:t>The </a:t>
                </a:r>
                <a:r>
                  <a:rPr lang="en-GB" sz="2000" b="1" dirty="0"/>
                  <a:t>beam profile is significantly perturbed</a:t>
                </a:r>
                <a:r>
                  <a:rPr lang="en-GB" sz="2000" dirty="0"/>
                  <a:t> – this shows up on the action distribution (fewer halo particles over time).</a:t>
                </a:r>
              </a:p>
            </p:txBody>
          </p:sp>
        </mc:Choice>
        <mc:Fallback xmlns="">
          <p:sp>
            <p:nvSpPr>
              <p:cNvPr id="2" name="TextBox 1">
                <a:extLst>
                  <a:ext uri="{FF2B5EF4-FFF2-40B4-BE49-F238E27FC236}">
                    <a16:creationId xmlns:a16="http://schemas.microsoft.com/office/drawing/2014/main" id="{A4DDA500-3158-F05F-6F4C-98B9844735D1}"/>
                  </a:ext>
                </a:extLst>
              </p:cNvPr>
              <p:cNvSpPr txBox="1">
                <a:spLocks noRot="1" noChangeAspect="1" noMove="1" noResize="1" noEditPoints="1" noAdjustHandles="1" noChangeArrowheads="1" noChangeShapeType="1" noTextEdit="1"/>
              </p:cNvSpPr>
              <p:nvPr/>
            </p:nvSpPr>
            <p:spPr>
              <a:xfrm>
                <a:off x="634001" y="2124290"/>
                <a:ext cx="5292131" cy="1938992"/>
              </a:xfrm>
              <a:prstGeom prst="rect">
                <a:avLst/>
              </a:prstGeom>
              <a:blipFill>
                <a:blip r:embed="rId5"/>
                <a:stretch>
                  <a:fillRect l="-1037" t="-1254" r="-115" b="-4389"/>
                </a:stretch>
              </a:blipFill>
            </p:spPr>
            <p:txBody>
              <a:bodyPr/>
              <a:lstStyle/>
              <a:p>
                <a:r>
                  <a:rPr lang="en-GB">
                    <a:noFill/>
                  </a:rPr>
                  <a:t> </a:t>
                </a:r>
              </a:p>
            </p:txBody>
          </p:sp>
        </mc:Fallback>
      </mc:AlternateContent>
      <p:sp>
        <p:nvSpPr>
          <p:cNvPr id="20" name="SectionLabel">
            <a:extLst>
              <a:ext uri="{FF2B5EF4-FFF2-40B4-BE49-F238E27FC236}">
                <a16:creationId xmlns:a16="http://schemas.microsoft.com/office/drawing/2014/main" id="{1CAD183B-1B30-CFA3-585F-839FB89EF0BD}"/>
              </a:ext>
            </a:extLst>
          </p:cNvPr>
          <p:cNvSpPr txBox="1"/>
          <p:nvPr/>
        </p:nvSpPr>
        <p:spPr>
          <a:xfrm>
            <a:off x="254000" y="6146225"/>
            <a:ext cx="4064000" cy="584775"/>
          </a:xfrm>
          <a:prstGeom prst="rect">
            <a:avLst/>
          </a:prstGeom>
          <a:noFill/>
        </p:spPr>
        <p:txBody>
          <a:bodyPr vert="horz" wrap="square" rtlCol="0">
            <a:spAutoFit/>
          </a:bodyPr>
          <a:lstStyle/>
          <a:p>
            <a:r>
              <a:rPr lang="en-GB" sz="1600" b="1" dirty="0">
                <a:solidFill>
                  <a:srgbClr val="0000EC"/>
                </a:solidFill>
              </a:rPr>
              <a:t>IV. Simulations of Space Charge Effects on the Beam Halo in the SPS</a:t>
            </a:r>
          </a:p>
        </p:txBody>
      </p:sp>
      <p:sp>
        <p:nvSpPr>
          <p:cNvPr id="7" name="Slide Number Placeholder 6">
            <a:extLst>
              <a:ext uri="{FF2B5EF4-FFF2-40B4-BE49-F238E27FC236}">
                <a16:creationId xmlns:a16="http://schemas.microsoft.com/office/drawing/2014/main" id="{1F9F76A2-D4FB-D420-5291-1B22FED8FE64}"/>
              </a:ext>
            </a:extLst>
          </p:cNvPr>
          <p:cNvSpPr>
            <a:spLocks noGrp="1"/>
          </p:cNvSpPr>
          <p:nvPr>
            <p:ph type="sldNum" sz="quarter" idx="12"/>
          </p:nvPr>
        </p:nvSpPr>
        <p:spPr/>
        <p:txBody>
          <a:bodyPr/>
          <a:lstStyle/>
          <a:p>
            <a:fld id="{A81A0B55-A4E3-4F2C-B5F6-A5FCD0DE1BEF}" type="slidenum">
              <a:rPr lang="en-GB" smtClean="0"/>
              <a:t>22</a:t>
            </a:fld>
            <a:endParaRPr lang="en-GB"/>
          </a:p>
        </p:txBody>
      </p:sp>
    </p:spTree>
    <p:extLst>
      <p:ext uri="{BB962C8B-B14F-4D97-AF65-F5344CB8AC3E}">
        <p14:creationId xmlns:p14="http://schemas.microsoft.com/office/powerpoint/2010/main" val="31612100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CAA8EF04-CC78-B212-2F68-93DF3C01A593}"/>
              </a:ext>
            </a:extLst>
          </p:cNvPr>
          <p:cNvPicPr>
            <a:picLocks noChangeAspect="1"/>
          </p:cNvPicPr>
          <p:nvPr/>
        </p:nvPicPr>
        <p:blipFill>
          <a:blip r:embed="rId3"/>
          <a:stretch>
            <a:fillRect/>
          </a:stretch>
        </p:blipFill>
        <p:spPr>
          <a:xfrm>
            <a:off x="-1" y="2316153"/>
            <a:ext cx="5975783" cy="4183049"/>
          </a:xfrm>
          <a:prstGeom prst="rect">
            <a:avLst/>
          </a:prstGeom>
        </p:spPr>
      </p:pic>
      <p:pic>
        <p:nvPicPr>
          <p:cNvPr id="36" name="Picture 35">
            <a:extLst>
              <a:ext uri="{FF2B5EF4-FFF2-40B4-BE49-F238E27FC236}">
                <a16:creationId xmlns:a16="http://schemas.microsoft.com/office/drawing/2014/main" id="{BEA7943D-EC7E-3FCB-3265-746314640841}"/>
              </a:ext>
            </a:extLst>
          </p:cNvPr>
          <p:cNvPicPr>
            <a:picLocks noChangeAspect="1"/>
          </p:cNvPicPr>
          <p:nvPr/>
        </p:nvPicPr>
        <p:blipFill>
          <a:blip r:embed="rId4"/>
          <a:stretch>
            <a:fillRect/>
          </a:stretch>
        </p:blipFill>
        <p:spPr>
          <a:xfrm>
            <a:off x="6183305" y="2316153"/>
            <a:ext cx="6008696" cy="4206088"/>
          </a:xfrm>
          <a:prstGeom prst="rect">
            <a:avLst/>
          </a:prstGeom>
        </p:spPr>
      </p:pic>
      <p:sp>
        <p:nvSpPr>
          <p:cNvPr id="2" name="Title 1">
            <a:extLst>
              <a:ext uri="{FF2B5EF4-FFF2-40B4-BE49-F238E27FC236}">
                <a16:creationId xmlns:a16="http://schemas.microsoft.com/office/drawing/2014/main" id="{E9211A60-6CAC-F326-4A43-7B1529E6E505}"/>
              </a:ext>
            </a:extLst>
          </p:cNvPr>
          <p:cNvSpPr>
            <a:spLocks noGrp="1"/>
          </p:cNvSpPr>
          <p:nvPr>
            <p:ph type="title"/>
          </p:nvPr>
        </p:nvSpPr>
        <p:spPr>
          <a:xfrm>
            <a:off x="3202170" y="-185513"/>
            <a:ext cx="5547224" cy="1315500"/>
          </a:xfrm>
          <a:ln w="19050">
            <a:noFill/>
          </a:ln>
        </p:spPr>
        <p:txBody>
          <a:bodyPr/>
          <a:lstStyle/>
          <a:p>
            <a:r>
              <a:rPr lang="en-GB" dirty="0"/>
              <a:t>Gaussian Fit of Profile</a:t>
            </a:r>
          </a:p>
        </p:txBody>
      </p:sp>
      <p:sp>
        <p:nvSpPr>
          <p:cNvPr id="8" name="Text Placeholder 12">
            <a:extLst>
              <a:ext uri="{FF2B5EF4-FFF2-40B4-BE49-F238E27FC236}">
                <a16:creationId xmlns:a16="http://schemas.microsoft.com/office/drawing/2014/main" id="{1C839C8D-AE38-5282-D706-1F5E6E7FE8E2}"/>
              </a:ext>
            </a:extLst>
          </p:cNvPr>
          <p:cNvSpPr txBox="1">
            <a:spLocks/>
          </p:cNvSpPr>
          <p:nvPr/>
        </p:nvSpPr>
        <p:spPr>
          <a:xfrm>
            <a:off x="170530" y="894856"/>
            <a:ext cx="2162969" cy="4130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l-GR" b="1" dirty="0">
                <a:solidFill>
                  <a:srgbClr val="FF0000"/>
                </a:solidFill>
              </a:rPr>
              <a:t>ε</a:t>
            </a:r>
            <a:r>
              <a:rPr lang="en-GB" b="1" baseline="-25000" dirty="0">
                <a:solidFill>
                  <a:srgbClr val="FF0000"/>
                </a:solidFill>
              </a:rPr>
              <a:t>0</a:t>
            </a:r>
            <a:r>
              <a:rPr lang="en-GB" b="1" dirty="0">
                <a:solidFill>
                  <a:srgbClr val="FF0000"/>
                </a:solidFill>
              </a:rPr>
              <a:t> = 2.0 µm</a:t>
            </a:r>
          </a:p>
        </p:txBody>
      </p:sp>
      <p:sp>
        <p:nvSpPr>
          <p:cNvPr id="29" name="TextBox 28">
            <a:extLst>
              <a:ext uri="{FF2B5EF4-FFF2-40B4-BE49-F238E27FC236}">
                <a16:creationId xmlns:a16="http://schemas.microsoft.com/office/drawing/2014/main" id="{B90421DF-31D2-42A0-09C1-970972A8D80D}"/>
              </a:ext>
            </a:extLst>
          </p:cNvPr>
          <p:cNvSpPr txBox="1"/>
          <p:nvPr/>
        </p:nvSpPr>
        <p:spPr>
          <a:xfrm>
            <a:off x="73788" y="1361865"/>
            <a:ext cx="5932815" cy="1015663"/>
          </a:xfrm>
          <a:prstGeom prst="rect">
            <a:avLst/>
          </a:prstGeom>
          <a:noFill/>
        </p:spPr>
        <p:txBody>
          <a:bodyPr wrap="square" rtlCol="0">
            <a:spAutoFit/>
          </a:bodyPr>
          <a:lstStyle/>
          <a:p>
            <a:pPr marL="285750" indent="-285750">
              <a:buFont typeface="Arial" panose="020B0604020202020204" pitchFamily="34" charset="0"/>
              <a:buChar char="•"/>
            </a:pPr>
            <a:r>
              <a:rPr lang="en-GB" sz="2000" dirty="0"/>
              <a:t>Good fit throughout particle tracking.</a:t>
            </a:r>
          </a:p>
          <a:p>
            <a:pPr marL="285750" indent="-285750">
              <a:buFont typeface="Arial" panose="020B0604020202020204" pitchFamily="34" charset="0"/>
              <a:buChar char="•"/>
            </a:pPr>
            <a:r>
              <a:rPr lang="en-GB" sz="2000" dirty="0"/>
              <a:t>Sufficient approximation due to almost negligible emittance growth.</a:t>
            </a:r>
          </a:p>
        </p:txBody>
      </p:sp>
      <p:sp>
        <p:nvSpPr>
          <p:cNvPr id="17" name="SectionLabel">
            <a:extLst>
              <a:ext uri="{FF2B5EF4-FFF2-40B4-BE49-F238E27FC236}">
                <a16:creationId xmlns:a16="http://schemas.microsoft.com/office/drawing/2014/main" id="{D9FDC38F-2957-B5B2-F6C5-3C02D47AED5F}"/>
              </a:ext>
            </a:extLst>
          </p:cNvPr>
          <p:cNvSpPr txBox="1"/>
          <p:nvPr/>
        </p:nvSpPr>
        <p:spPr>
          <a:xfrm>
            <a:off x="247648" y="6553200"/>
            <a:ext cx="6510357" cy="338554"/>
          </a:xfrm>
          <a:prstGeom prst="rect">
            <a:avLst/>
          </a:prstGeom>
          <a:noFill/>
        </p:spPr>
        <p:txBody>
          <a:bodyPr vert="horz" wrap="square" rtlCol="0">
            <a:spAutoFit/>
          </a:bodyPr>
          <a:lstStyle/>
          <a:p>
            <a:r>
              <a:rPr lang="en-GB" sz="1600" b="1" dirty="0">
                <a:solidFill>
                  <a:srgbClr val="0000EC"/>
                </a:solidFill>
              </a:rPr>
              <a:t>IV. Simulations of Space Charge Effects on the Beam Halo in the SPS</a:t>
            </a:r>
          </a:p>
        </p:txBody>
      </p:sp>
      <p:sp>
        <p:nvSpPr>
          <p:cNvPr id="19" name="Text Placeholder 10">
            <a:extLst>
              <a:ext uri="{FF2B5EF4-FFF2-40B4-BE49-F238E27FC236}">
                <a16:creationId xmlns:a16="http://schemas.microsoft.com/office/drawing/2014/main" id="{F766D43A-4297-ACF2-976B-C6F5B2814ECA}"/>
              </a:ext>
            </a:extLst>
          </p:cNvPr>
          <p:cNvSpPr txBox="1">
            <a:spLocks/>
          </p:cNvSpPr>
          <p:nvPr/>
        </p:nvSpPr>
        <p:spPr>
          <a:xfrm>
            <a:off x="6096000" y="834661"/>
            <a:ext cx="1993087" cy="5333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l-GR" b="1" dirty="0">
                <a:solidFill>
                  <a:srgbClr val="FF0000"/>
                </a:solidFill>
              </a:rPr>
              <a:t>ε</a:t>
            </a:r>
            <a:r>
              <a:rPr lang="en-GB" b="1" baseline="-25000" dirty="0">
                <a:solidFill>
                  <a:srgbClr val="FF0000"/>
                </a:solidFill>
              </a:rPr>
              <a:t>0</a:t>
            </a:r>
            <a:r>
              <a:rPr lang="en-GB" b="1" dirty="0">
                <a:solidFill>
                  <a:srgbClr val="FF0000"/>
                </a:solidFill>
              </a:rPr>
              <a:t> = 0.6 µm</a:t>
            </a:r>
          </a:p>
        </p:txBody>
      </p:sp>
      <p:sp>
        <p:nvSpPr>
          <p:cNvPr id="23" name="TextBox 22">
            <a:extLst>
              <a:ext uri="{FF2B5EF4-FFF2-40B4-BE49-F238E27FC236}">
                <a16:creationId xmlns:a16="http://schemas.microsoft.com/office/drawing/2014/main" id="{F97ADC46-925F-0872-B3BA-723D63428D62}"/>
              </a:ext>
            </a:extLst>
          </p:cNvPr>
          <p:cNvSpPr txBox="1"/>
          <p:nvPr/>
        </p:nvSpPr>
        <p:spPr>
          <a:xfrm>
            <a:off x="6000519" y="1284084"/>
            <a:ext cx="5932815" cy="1015663"/>
          </a:xfrm>
          <a:prstGeom prst="rect">
            <a:avLst/>
          </a:prstGeom>
          <a:noFill/>
        </p:spPr>
        <p:txBody>
          <a:bodyPr wrap="square" rtlCol="0">
            <a:spAutoFit/>
          </a:bodyPr>
          <a:lstStyle/>
          <a:p>
            <a:pPr marL="285750" indent="-285750">
              <a:buFont typeface="Arial" panose="020B0604020202020204" pitchFamily="34" charset="0"/>
              <a:buChar char="•"/>
            </a:pPr>
            <a:r>
              <a:rPr lang="en-GB" sz="2000" dirty="0"/>
              <a:t>Poor fit for final distribution.</a:t>
            </a:r>
          </a:p>
          <a:p>
            <a:pPr marL="285750" indent="-285750">
              <a:buFont typeface="Arial" panose="020B0604020202020204" pitchFamily="34" charset="0"/>
              <a:buChar char="•"/>
            </a:pPr>
            <a:r>
              <a:rPr lang="en-GB" sz="2000" dirty="0"/>
              <a:t>Not ideal for calculating emittance evolution – emittance is overestimated.</a:t>
            </a:r>
          </a:p>
        </p:txBody>
      </p:sp>
      <p:sp>
        <p:nvSpPr>
          <p:cNvPr id="4" name="Slide Number Placeholder 3">
            <a:extLst>
              <a:ext uri="{FF2B5EF4-FFF2-40B4-BE49-F238E27FC236}">
                <a16:creationId xmlns:a16="http://schemas.microsoft.com/office/drawing/2014/main" id="{10982793-4048-9A5B-D04D-0B635821B2AC}"/>
              </a:ext>
            </a:extLst>
          </p:cNvPr>
          <p:cNvSpPr>
            <a:spLocks noGrp="1"/>
          </p:cNvSpPr>
          <p:nvPr>
            <p:ph type="sldNum" sz="quarter" idx="12"/>
          </p:nvPr>
        </p:nvSpPr>
        <p:spPr/>
        <p:txBody>
          <a:bodyPr/>
          <a:lstStyle/>
          <a:p>
            <a:fld id="{A81A0B55-A4E3-4F2C-B5F6-A5FCD0DE1BEF}" type="slidenum">
              <a:rPr lang="en-GB" smtClean="0"/>
              <a:t>23</a:t>
            </a:fld>
            <a:endParaRPr lang="en-GB"/>
          </a:p>
        </p:txBody>
      </p:sp>
    </p:spTree>
    <p:extLst>
      <p:ext uri="{BB962C8B-B14F-4D97-AF65-F5344CB8AC3E}">
        <p14:creationId xmlns:p14="http://schemas.microsoft.com/office/powerpoint/2010/main" val="32724760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07003-281E-60C2-C4EA-9DFC3BB34400}"/>
              </a:ext>
            </a:extLst>
          </p:cNvPr>
          <p:cNvSpPr>
            <a:spLocks noGrp="1"/>
          </p:cNvSpPr>
          <p:nvPr>
            <p:ph type="title"/>
          </p:nvPr>
        </p:nvSpPr>
        <p:spPr>
          <a:xfrm>
            <a:off x="3366451" y="-101298"/>
            <a:ext cx="5441879" cy="823912"/>
          </a:xfrm>
          <a:ln w="19050">
            <a:noFill/>
          </a:ln>
        </p:spPr>
        <p:txBody>
          <a:bodyPr/>
          <a:lstStyle/>
          <a:p>
            <a:r>
              <a:rPr lang="en-GB" dirty="0"/>
              <a:t>Halo Content Evolution</a:t>
            </a:r>
          </a:p>
        </p:txBody>
      </p:sp>
      <p:sp>
        <p:nvSpPr>
          <p:cNvPr id="12" name="Text Placeholder 12">
            <a:extLst>
              <a:ext uri="{FF2B5EF4-FFF2-40B4-BE49-F238E27FC236}">
                <a16:creationId xmlns:a16="http://schemas.microsoft.com/office/drawing/2014/main" id="{ADF5D6C4-1A48-E0C5-7D30-9C606C1C507D}"/>
              </a:ext>
            </a:extLst>
          </p:cNvPr>
          <p:cNvSpPr txBox="1">
            <a:spLocks/>
          </p:cNvSpPr>
          <p:nvPr/>
        </p:nvSpPr>
        <p:spPr>
          <a:xfrm>
            <a:off x="2174133" y="473502"/>
            <a:ext cx="1403386" cy="49822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rgbClr val="FF0000"/>
                </a:solidFill>
              </a:rPr>
              <a:t>2.0 µm</a:t>
            </a:r>
          </a:p>
        </p:txBody>
      </p:sp>
      <p:cxnSp>
        <p:nvCxnSpPr>
          <p:cNvPr id="40" name="Straight Connector 39">
            <a:extLst>
              <a:ext uri="{FF2B5EF4-FFF2-40B4-BE49-F238E27FC236}">
                <a16:creationId xmlns:a16="http://schemas.microsoft.com/office/drawing/2014/main" id="{C26F5B42-954C-6719-AEC8-99484AC02BFE}"/>
              </a:ext>
            </a:extLst>
          </p:cNvPr>
          <p:cNvCxnSpPr>
            <a:cxnSpLocks/>
          </p:cNvCxnSpPr>
          <p:nvPr/>
        </p:nvCxnSpPr>
        <p:spPr>
          <a:xfrm flipH="1">
            <a:off x="5991914" y="722614"/>
            <a:ext cx="54027" cy="5836422"/>
          </a:xfrm>
          <a:prstGeom prst="line">
            <a:avLst/>
          </a:prstGeom>
          <a:ln>
            <a:solidFill>
              <a:schemeClr val="bg1">
                <a:lumMod val="50000"/>
              </a:schemeClr>
            </a:solidFill>
            <a:prstDash val="dash"/>
          </a:ln>
        </p:spPr>
        <p:style>
          <a:lnRef idx="2">
            <a:schemeClr val="dk1"/>
          </a:lnRef>
          <a:fillRef idx="0">
            <a:schemeClr val="dk1"/>
          </a:fillRef>
          <a:effectRef idx="1">
            <a:schemeClr val="dk1"/>
          </a:effectRef>
          <a:fontRef idx="minor">
            <a:schemeClr val="tx1"/>
          </a:fontRef>
        </p:style>
      </p:cxnSp>
      <p:sp>
        <p:nvSpPr>
          <p:cNvPr id="42" name="TextBox 41">
            <a:extLst>
              <a:ext uri="{FF2B5EF4-FFF2-40B4-BE49-F238E27FC236}">
                <a16:creationId xmlns:a16="http://schemas.microsoft.com/office/drawing/2014/main" id="{EDE4D49A-E78A-DF5C-6B80-4E77578DA897}"/>
              </a:ext>
            </a:extLst>
          </p:cNvPr>
          <p:cNvSpPr txBox="1"/>
          <p:nvPr/>
        </p:nvSpPr>
        <p:spPr>
          <a:xfrm>
            <a:off x="202388" y="5646862"/>
            <a:ext cx="5707182" cy="923330"/>
          </a:xfrm>
          <a:prstGeom prst="rect">
            <a:avLst/>
          </a:prstGeom>
          <a:noFill/>
        </p:spPr>
        <p:txBody>
          <a:bodyPr wrap="square" rtlCol="0">
            <a:spAutoFit/>
          </a:bodyPr>
          <a:lstStyle/>
          <a:p>
            <a:pPr marL="285750" indent="-285750">
              <a:buFont typeface="Arial" panose="020B0604020202020204" pitchFamily="34" charset="0"/>
              <a:buChar char="•"/>
            </a:pPr>
            <a:r>
              <a:rPr lang="en-GB" dirty="0"/>
              <a:t>Halo is either approximately constant or slightly increases over time due to weak space charge effects.</a:t>
            </a:r>
          </a:p>
        </p:txBody>
      </p:sp>
      <p:sp>
        <p:nvSpPr>
          <p:cNvPr id="21" name="SectionLabel">
            <a:extLst>
              <a:ext uri="{FF2B5EF4-FFF2-40B4-BE49-F238E27FC236}">
                <a16:creationId xmlns:a16="http://schemas.microsoft.com/office/drawing/2014/main" id="{3616A33E-454F-97BC-0FC2-7F8CA9D2BE78}"/>
              </a:ext>
            </a:extLst>
          </p:cNvPr>
          <p:cNvSpPr txBox="1"/>
          <p:nvPr/>
        </p:nvSpPr>
        <p:spPr>
          <a:xfrm>
            <a:off x="171703" y="6559036"/>
            <a:ext cx="6677147" cy="338554"/>
          </a:xfrm>
          <a:prstGeom prst="rect">
            <a:avLst/>
          </a:prstGeom>
          <a:noFill/>
        </p:spPr>
        <p:txBody>
          <a:bodyPr vert="horz" wrap="square" rtlCol="0">
            <a:spAutoFit/>
          </a:bodyPr>
          <a:lstStyle/>
          <a:p>
            <a:r>
              <a:rPr lang="en-GB" sz="1600" b="1" dirty="0">
                <a:solidFill>
                  <a:srgbClr val="0000EC"/>
                </a:solidFill>
              </a:rPr>
              <a:t>IV. Simulations of Space Charge Effects on the Beam Halo in the SPS</a:t>
            </a:r>
          </a:p>
        </p:txBody>
      </p:sp>
      <p:sp>
        <p:nvSpPr>
          <p:cNvPr id="24" name="Text Placeholder 10">
            <a:extLst>
              <a:ext uri="{FF2B5EF4-FFF2-40B4-BE49-F238E27FC236}">
                <a16:creationId xmlns:a16="http://schemas.microsoft.com/office/drawing/2014/main" id="{9B4A675C-F835-BE56-1F4F-5B4155208E68}"/>
              </a:ext>
            </a:extLst>
          </p:cNvPr>
          <p:cNvSpPr txBox="1">
            <a:spLocks/>
          </p:cNvSpPr>
          <p:nvPr/>
        </p:nvSpPr>
        <p:spPr>
          <a:xfrm>
            <a:off x="8654254" y="473502"/>
            <a:ext cx="1703387" cy="5010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rgbClr val="FF0000"/>
                </a:solidFill>
              </a:rPr>
              <a:t>0.6 µm</a:t>
            </a:r>
          </a:p>
        </p:txBody>
      </p:sp>
      <p:sp>
        <p:nvSpPr>
          <p:cNvPr id="26" name="TextBox 25">
            <a:extLst>
              <a:ext uri="{FF2B5EF4-FFF2-40B4-BE49-F238E27FC236}">
                <a16:creationId xmlns:a16="http://schemas.microsoft.com/office/drawing/2014/main" id="{F10A50FD-8536-77EF-FABA-98BB2D15815A}"/>
              </a:ext>
            </a:extLst>
          </p:cNvPr>
          <p:cNvSpPr txBox="1"/>
          <p:nvPr/>
        </p:nvSpPr>
        <p:spPr>
          <a:xfrm>
            <a:off x="6282926" y="5646862"/>
            <a:ext cx="5210979" cy="646331"/>
          </a:xfrm>
          <a:prstGeom prst="rect">
            <a:avLst/>
          </a:prstGeom>
          <a:noFill/>
        </p:spPr>
        <p:txBody>
          <a:bodyPr wrap="square" rtlCol="0">
            <a:spAutoFit/>
          </a:bodyPr>
          <a:lstStyle/>
          <a:p>
            <a:pPr marL="285750" indent="-285750">
              <a:buFont typeface="Arial" panose="020B0604020202020204" pitchFamily="34" charset="0"/>
              <a:buChar char="•"/>
            </a:pPr>
            <a:r>
              <a:rPr lang="en-GB" dirty="0"/>
              <a:t>Halo decreases over time due to significant space charge effects.</a:t>
            </a:r>
          </a:p>
        </p:txBody>
      </p:sp>
      <p:pic>
        <p:nvPicPr>
          <p:cNvPr id="30" name="Picture 29">
            <a:extLst>
              <a:ext uri="{FF2B5EF4-FFF2-40B4-BE49-F238E27FC236}">
                <a16:creationId xmlns:a16="http://schemas.microsoft.com/office/drawing/2014/main" id="{44990329-61F6-29FF-3CB9-5C6660C44DFA}"/>
              </a:ext>
            </a:extLst>
          </p:cNvPr>
          <p:cNvPicPr>
            <a:picLocks noChangeAspect="1"/>
          </p:cNvPicPr>
          <p:nvPr/>
        </p:nvPicPr>
        <p:blipFill>
          <a:blip r:embed="rId3"/>
          <a:stretch>
            <a:fillRect/>
          </a:stretch>
        </p:blipFill>
        <p:spPr>
          <a:xfrm>
            <a:off x="6743559" y="849999"/>
            <a:ext cx="4987331" cy="4826890"/>
          </a:xfrm>
          <a:prstGeom prst="rect">
            <a:avLst/>
          </a:prstGeom>
        </p:spPr>
      </p:pic>
      <p:pic>
        <p:nvPicPr>
          <p:cNvPr id="32" name="Picture 31">
            <a:extLst>
              <a:ext uri="{FF2B5EF4-FFF2-40B4-BE49-F238E27FC236}">
                <a16:creationId xmlns:a16="http://schemas.microsoft.com/office/drawing/2014/main" id="{8B43CF58-8083-D72E-6225-335F0A442124}"/>
              </a:ext>
            </a:extLst>
          </p:cNvPr>
          <p:cNvPicPr>
            <a:picLocks noChangeAspect="1"/>
          </p:cNvPicPr>
          <p:nvPr/>
        </p:nvPicPr>
        <p:blipFill>
          <a:blip r:embed="rId4"/>
          <a:stretch>
            <a:fillRect/>
          </a:stretch>
        </p:blipFill>
        <p:spPr>
          <a:xfrm>
            <a:off x="579473" y="866607"/>
            <a:ext cx="4953011" cy="4793674"/>
          </a:xfrm>
          <a:prstGeom prst="rect">
            <a:avLst/>
          </a:prstGeom>
        </p:spPr>
      </p:pic>
      <p:sp>
        <p:nvSpPr>
          <p:cNvPr id="4" name="Slide Number Placeholder 3">
            <a:extLst>
              <a:ext uri="{FF2B5EF4-FFF2-40B4-BE49-F238E27FC236}">
                <a16:creationId xmlns:a16="http://schemas.microsoft.com/office/drawing/2014/main" id="{F384F6A7-C714-BE9D-AF33-7F442082CCA3}"/>
              </a:ext>
            </a:extLst>
          </p:cNvPr>
          <p:cNvSpPr>
            <a:spLocks noGrp="1"/>
          </p:cNvSpPr>
          <p:nvPr>
            <p:ph type="sldNum" sz="quarter" idx="12"/>
          </p:nvPr>
        </p:nvSpPr>
        <p:spPr/>
        <p:txBody>
          <a:bodyPr/>
          <a:lstStyle/>
          <a:p>
            <a:fld id="{A81A0B55-A4E3-4F2C-B5F6-A5FCD0DE1BEF}" type="slidenum">
              <a:rPr lang="en-GB" smtClean="0"/>
              <a:t>24</a:t>
            </a:fld>
            <a:endParaRPr lang="en-GB"/>
          </a:p>
        </p:txBody>
      </p:sp>
    </p:spTree>
    <p:extLst>
      <p:ext uri="{BB962C8B-B14F-4D97-AF65-F5344CB8AC3E}">
        <p14:creationId xmlns:p14="http://schemas.microsoft.com/office/powerpoint/2010/main" val="9900710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59137-E272-4038-93CA-9AB99E8FE1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5074E1-8ED7-609F-F2A9-0BB06038B1D8}"/>
              </a:ext>
            </a:extLst>
          </p:cNvPr>
          <p:cNvSpPr>
            <a:spLocks noGrp="1"/>
          </p:cNvSpPr>
          <p:nvPr>
            <p:ph type="title"/>
          </p:nvPr>
        </p:nvSpPr>
        <p:spPr>
          <a:xfrm>
            <a:off x="246943" y="263824"/>
            <a:ext cx="4379977" cy="1325563"/>
          </a:xfrm>
        </p:spPr>
        <p:txBody>
          <a:bodyPr/>
          <a:lstStyle/>
          <a:p>
            <a:r>
              <a:rPr lang="en-GB" dirty="0"/>
              <a:t>Emittance Growth</a:t>
            </a:r>
          </a:p>
        </p:txBody>
      </p: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B54D8626-F718-CF1A-DB06-5CD646FA65CD}"/>
                  </a:ext>
                </a:extLst>
              </p:cNvPr>
              <p:cNvSpPr txBox="1"/>
              <p:nvPr/>
            </p:nvSpPr>
            <p:spPr>
              <a:xfrm>
                <a:off x="237261" y="1637262"/>
                <a:ext cx="4910812" cy="2713243"/>
              </a:xfrm>
              <a:prstGeom prst="rect">
                <a:avLst/>
              </a:prstGeom>
              <a:noFill/>
            </p:spPr>
            <p:txBody>
              <a:bodyPr wrap="square" rtlCol="0">
                <a:spAutoFit/>
              </a:bodyPr>
              <a:lstStyle/>
              <a:p>
                <a:pPr marL="285750" indent="-285750">
                  <a:buFont typeface="Arial" panose="020B0604020202020204" pitchFamily="34" charset="0"/>
                  <a:buChar char="•"/>
                </a:pPr>
                <a:r>
                  <a:rPr lang="en-GB" sz="2000" dirty="0"/>
                  <a:t>Emittance growth from profile epsilon </a:t>
                </a:r>
                <a14:m>
                  <m:oMath xmlns:m="http://schemas.openxmlformats.org/officeDocument/2006/math">
                    <m:sSubSup>
                      <m:sSubSupPr>
                        <m:ctrlPr>
                          <a:rPr lang="en-GB" sz="2000" i="1" dirty="0" smtClean="0">
                            <a:latin typeface="Cambria Math" panose="02040503050406030204" pitchFamily="18" charset="0"/>
                          </a:rPr>
                        </m:ctrlPr>
                      </m:sSubSupPr>
                      <m:e>
                        <m:r>
                          <a:rPr lang="en-GB" sz="2000" i="1" dirty="0" smtClean="0">
                            <a:latin typeface="Cambria Math" panose="02040503050406030204" pitchFamily="18" charset="0"/>
                          </a:rPr>
                          <m:t>𝜀</m:t>
                        </m:r>
                      </m:e>
                      <m:sub>
                        <m:r>
                          <a:rPr lang="en-GB" sz="2000" i="1" dirty="0" err="1" smtClean="0">
                            <a:latin typeface="Cambria Math" panose="02040503050406030204" pitchFamily="18" charset="0"/>
                          </a:rPr>
                          <m:t>𝑥</m:t>
                        </m:r>
                        <m:r>
                          <a:rPr lang="en-GB" sz="2000" i="1" dirty="0" err="1" smtClean="0">
                            <a:latin typeface="Cambria Math" panose="02040503050406030204" pitchFamily="18" charset="0"/>
                          </a:rPr>
                          <m:t>,</m:t>
                        </m:r>
                        <m:r>
                          <a:rPr lang="en-GB" sz="2000" i="1" dirty="0" err="1" smtClean="0">
                            <a:latin typeface="Cambria Math" panose="02040503050406030204" pitchFamily="18" charset="0"/>
                          </a:rPr>
                          <m:t>𝑦</m:t>
                        </m:r>
                      </m:sub>
                      <m:sup>
                        <m:r>
                          <a:rPr lang="en-GB" sz="2000" i="1" dirty="0" err="1" smtClean="0">
                            <a:latin typeface="Cambria Math" panose="02040503050406030204" pitchFamily="18" charset="0"/>
                          </a:rPr>
                          <m:t>𝑝</m:t>
                        </m:r>
                      </m:sup>
                    </m:sSubSup>
                  </m:oMath>
                </a14:m>
                <a:r>
                  <a:rPr lang="en-GB" sz="2000" dirty="0"/>
                  <a:t> almost identical to true emittance growth from </a:t>
                </a:r>
                <a14:m>
                  <m:oMath xmlns:m="http://schemas.openxmlformats.org/officeDocument/2006/math">
                    <m:sSubSup>
                      <m:sSubSupPr>
                        <m:ctrlPr>
                          <a:rPr lang="en-GB" sz="2000" i="1" dirty="0" smtClean="0">
                            <a:latin typeface="Cambria Math" panose="02040503050406030204" pitchFamily="18" charset="0"/>
                          </a:rPr>
                        </m:ctrlPr>
                      </m:sSubSupPr>
                      <m:e>
                        <m:r>
                          <a:rPr lang="en-GB" sz="2000" i="1" dirty="0" smtClean="0">
                            <a:latin typeface="Cambria Math" panose="02040503050406030204" pitchFamily="18" charset="0"/>
                          </a:rPr>
                          <m:t>𝜀</m:t>
                        </m:r>
                      </m:e>
                      <m:sub>
                        <m:r>
                          <a:rPr lang="en-GB" sz="2000" i="1" dirty="0" err="1" smtClean="0">
                            <a:latin typeface="Cambria Math" panose="02040503050406030204" pitchFamily="18" charset="0"/>
                          </a:rPr>
                          <m:t>𝑥</m:t>
                        </m:r>
                        <m:r>
                          <a:rPr lang="en-GB" sz="2000" i="1" dirty="0" err="1" smtClean="0">
                            <a:latin typeface="Cambria Math" panose="02040503050406030204" pitchFamily="18" charset="0"/>
                          </a:rPr>
                          <m:t>,</m:t>
                        </m:r>
                        <m:r>
                          <a:rPr lang="en-GB" sz="2000" i="1" dirty="0" err="1" smtClean="0">
                            <a:latin typeface="Cambria Math" panose="02040503050406030204" pitchFamily="18" charset="0"/>
                          </a:rPr>
                          <m:t>𝑦</m:t>
                        </m:r>
                      </m:sub>
                      <m:sup>
                        <m:r>
                          <a:rPr lang="en-GB" sz="2000" i="1" dirty="0" err="1" smtClean="0">
                            <a:latin typeface="Cambria Math" panose="02040503050406030204" pitchFamily="18" charset="0"/>
                          </a:rPr>
                          <m:t>𝑑</m:t>
                        </m:r>
                      </m:sup>
                    </m:sSubSup>
                  </m:oMath>
                </a14:m>
                <a:r>
                  <a:rPr lang="en-GB" sz="2000" dirty="0"/>
                  <a:t>. </a:t>
                </a:r>
              </a:p>
              <a:p>
                <a:pPr marL="285750" indent="-285750">
                  <a:buFont typeface="Arial" panose="020B0604020202020204" pitchFamily="34" charset="0"/>
                  <a:buChar char="•"/>
                </a:pPr>
                <a14:m>
                  <m:oMath xmlns:m="http://schemas.openxmlformats.org/officeDocument/2006/math">
                    <m:sSubSup>
                      <m:sSubSupPr>
                        <m:ctrlPr>
                          <a:rPr lang="en-GB" sz="2000" i="1" dirty="0" smtClean="0">
                            <a:latin typeface="Cambria Math" panose="02040503050406030204" pitchFamily="18" charset="0"/>
                          </a:rPr>
                        </m:ctrlPr>
                      </m:sSubSupPr>
                      <m:e>
                        <m:r>
                          <a:rPr lang="en-GB" sz="2000" i="1" dirty="0" smtClean="0">
                            <a:latin typeface="Cambria Math" panose="02040503050406030204" pitchFamily="18" charset="0"/>
                          </a:rPr>
                          <m:t>𝜀</m:t>
                        </m:r>
                      </m:e>
                      <m:sub>
                        <m:r>
                          <a:rPr lang="en-GB" sz="2000" i="1" dirty="0" err="1" smtClean="0">
                            <a:latin typeface="Cambria Math" panose="02040503050406030204" pitchFamily="18" charset="0"/>
                          </a:rPr>
                          <m:t>𝑥</m:t>
                        </m:r>
                        <m:r>
                          <a:rPr lang="en-GB" sz="2000" i="1" dirty="0" err="1" smtClean="0">
                            <a:latin typeface="Cambria Math" panose="02040503050406030204" pitchFamily="18" charset="0"/>
                          </a:rPr>
                          <m:t>,</m:t>
                        </m:r>
                        <m:r>
                          <a:rPr lang="en-GB" sz="2000" i="1" dirty="0" err="1" smtClean="0">
                            <a:latin typeface="Cambria Math" panose="02040503050406030204" pitchFamily="18" charset="0"/>
                          </a:rPr>
                          <m:t>𝑦</m:t>
                        </m:r>
                      </m:sub>
                      <m:sup>
                        <m:r>
                          <a:rPr lang="en-GB" sz="2000" i="1" dirty="0" err="1" smtClean="0">
                            <a:latin typeface="Cambria Math" panose="02040503050406030204" pitchFamily="18" charset="0"/>
                          </a:rPr>
                          <m:t>𝐺</m:t>
                        </m:r>
                      </m:sup>
                    </m:sSubSup>
                  </m:oMath>
                </a14:m>
                <a:r>
                  <a:rPr lang="en-GB" sz="2000" dirty="0"/>
                  <a:t>overestimates emittance growth for </a:t>
                </a:r>
                <a:r>
                  <a:rPr lang="el-GR" sz="2000" dirty="0">
                    <a:solidFill>
                      <a:srgbClr val="0F1317"/>
                    </a:solidFill>
                  </a:rPr>
                  <a:t>ε</a:t>
                </a:r>
                <a:r>
                  <a:rPr lang="en-GB" sz="2000" baseline="-25000" dirty="0">
                    <a:solidFill>
                      <a:srgbClr val="0F1317"/>
                    </a:solidFill>
                  </a:rPr>
                  <a:t>0</a:t>
                </a:r>
                <a:r>
                  <a:rPr lang="en-GB" sz="2000" dirty="0"/>
                  <a:t> = 0.6µm, but approximates </a:t>
                </a:r>
                <a14:m>
                  <m:oMath xmlns:m="http://schemas.openxmlformats.org/officeDocument/2006/math">
                    <m:sSubSup>
                      <m:sSubSupPr>
                        <m:ctrlPr>
                          <a:rPr lang="en-GB" sz="2000" i="1" dirty="0" smtClean="0">
                            <a:latin typeface="Cambria Math" panose="02040503050406030204" pitchFamily="18" charset="0"/>
                          </a:rPr>
                        </m:ctrlPr>
                      </m:sSubSupPr>
                      <m:e>
                        <m:r>
                          <a:rPr lang="en-GB" sz="2000" i="1" dirty="0" smtClean="0">
                            <a:latin typeface="Cambria Math" panose="02040503050406030204" pitchFamily="18" charset="0"/>
                          </a:rPr>
                          <m:t>𝜀</m:t>
                        </m:r>
                      </m:e>
                      <m:sub>
                        <m:r>
                          <a:rPr lang="en-GB" sz="2000" i="1" dirty="0" err="1" smtClean="0">
                            <a:latin typeface="Cambria Math" panose="02040503050406030204" pitchFamily="18" charset="0"/>
                          </a:rPr>
                          <m:t>𝑥</m:t>
                        </m:r>
                        <m:r>
                          <a:rPr lang="en-GB" sz="2000" i="1" dirty="0" err="1" smtClean="0">
                            <a:latin typeface="Cambria Math" panose="02040503050406030204" pitchFamily="18" charset="0"/>
                          </a:rPr>
                          <m:t>,</m:t>
                        </m:r>
                        <m:r>
                          <a:rPr lang="en-GB" sz="2000" i="1" dirty="0" err="1" smtClean="0">
                            <a:latin typeface="Cambria Math" panose="02040503050406030204" pitchFamily="18" charset="0"/>
                          </a:rPr>
                          <m:t>𝑦</m:t>
                        </m:r>
                      </m:sub>
                      <m:sup>
                        <m:r>
                          <a:rPr lang="en-GB" sz="2000" i="1" dirty="0" err="1" smtClean="0">
                            <a:latin typeface="Cambria Math" panose="02040503050406030204" pitchFamily="18" charset="0"/>
                          </a:rPr>
                          <m:t>𝑑</m:t>
                        </m:r>
                      </m:sup>
                    </m:sSubSup>
                    <m:r>
                      <a:rPr lang="en-GB" sz="2000" i="1" dirty="0" err="1" smtClean="0">
                        <a:latin typeface="Cambria Math" panose="02040503050406030204" pitchFamily="18" charset="0"/>
                      </a:rPr>
                      <m:t> </m:t>
                    </m:r>
                  </m:oMath>
                </a14:m>
                <a:r>
                  <a:rPr lang="en-GB" sz="2000" dirty="0"/>
                  <a:t>much better for 2.0µm.</a:t>
                </a:r>
              </a:p>
              <a:p>
                <a:pPr marL="285750" indent="-285750">
                  <a:buFont typeface="Arial" panose="020B0604020202020204" pitchFamily="34" charset="0"/>
                  <a:buChar char="•"/>
                </a:pPr>
                <a:r>
                  <a:rPr lang="en-GB" sz="2000" dirty="0"/>
                  <a:t>Space charge effects are weak at </a:t>
                </a:r>
                <a:r>
                  <a:rPr lang="el-GR" sz="2000" dirty="0">
                    <a:solidFill>
                      <a:srgbClr val="0F1317"/>
                    </a:solidFill>
                  </a:rPr>
                  <a:t>ε</a:t>
                </a:r>
                <a:r>
                  <a:rPr lang="en-GB" sz="2000" baseline="-25000" dirty="0">
                    <a:solidFill>
                      <a:srgbClr val="0F1317"/>
                    </a:solidFill>
                  </a:rPr>
                  <a:t>0</a:t>
                </a:r>
                <a:r>
                  <a:rPr lang="en-GB" sz="2000" dirty="0"/>
                  <a:t> = 2.0µm.</a:t>
                </a:r>
              </a:p>
            </p:txBody>
          </p:sp>
        </mc:Choice>
        <mc:Fallback xmlns="">
          <p:sp>
            <p:nvSpPr>
              <p:cNvPr id="37" name="TextBox 36">
                <a:extLst>
                  <a:ext uri="{FF2B5EF4-FFF2-40B4-BE49-F238E27FC236}">
                    <a16:creationId xmlns:a16="http://schemas.microsoft.com/office/drawing/2014/main" id="{B54D8626-F718-CF1A-DB06-5CD646FA65CD}"/>
                  </a:ext>
                </a:extLst>
              </p:cNvPr>
              <p:cNvSpPr txBox="1">
                <a:spLocks noRot="1" noChangeAspect="1" noMove="1" noResize="1" noEditPoints="1" noAdjustHandles="1" noChangeArrowheads="1" noChangeShapeType="1" noTextEdit="1"/>
              </p:cNvSpPr>
              <p:nvPr/>
            </p:nvSpPr>
            <p:spPr>
              <a:xfrm>
                <a:off x="237261" y="1637262"/>
                <a:ext cx="4910812" cy="2713243"/>
              </a:xfrm>
              <a:prstGeom prst="rect">
                <a:avLst/>
              </a:prstGeom>
              <a:blipFill>
                <a:blip r:embed="rId3"/>
                <a:stretch>
                  <a:fillRect l="-1117" t="-1348" r="-124" b="-3146"/>
                </a:stretch>
              </a:blipFill>
            </p:spPr>
            <p:txBody>
              <a:bodyPr/>
              <a:lstStyle/>
              <a:p>
                <a:r>
                  <a:rPr lang="en-GB">
                    <a:noFill/>
                  </a:rPr>
                  <a:t> </a:t>
                </a:r>
              </a:p>
            </p:txBody>
          </p:sp>
        </mc:Fallback>
      </mc:AlternateContent>
      <p:sp>
        <p:nvSpPr>
          <p:cNvPr id="21" name="SectionLabel">
            <a:extLst>
              <a:ext uri="{FF2B5EF4-FFF2-40B4-BE49-F238E27FC236}">
                <a16:creationId xmlns:a16="http://schemas.microsoft.com/office/drawing/2014/main" id="{F20EE667-8567-9698-287A-EAF0FD8FCE2D}"/>
              </a:ext>
            </a:extLst>
          </p:cNvPr>
          <p:cNvSpPr txBox="1"/>
          <p:nvPr/>
        </p:nvSpPr>
        <p:spPr>
          <a:xfrm>
            <a:off x="116282" y="5940650"/>
            <a:ext cx="4064000" cy="584775"/>
          </a:xfrm>
          <a:prstGeom prst="rect">
            <a:avLst/>
          </a:prstGeom>
          <a:noFill/>
        </p:spPr>
        <p:txBody>
          <a:bodyPr vert="horz" wrap="square" rtlCol="0">
            <a:spAutoFit/>
          </a:bodyPr>
          <a:lstStyle/>
          <a:p>
            <a:r>
              <a:rPr lang="en-GB" sz="1600" b="1" dirty="0">
                <a:solidFill>
                  <a:srgbClr val="0000EC"/>
                </a:solidFill>
              </a:rPr>
              <a:t>IV. Simulations of Space Charge Effects on the Beam Halo in the SPS</a:t>
            </a:r>
          </a:p>
        </p:txBody>
      </p:sp>
      <p:pic>
        <p:nvPicPr>
          <p:cNvPr id="31" name="Picture 30">
            <a:extLst>
              <a:ext uri="{FF2B5EF4-FFF2-40B4-BE49-F238E27FC236}">
                <a16:creationId xmlns:a16="http://schemas.microsoft.com/office/drawing/2014/main" id="{37C5E703-B4C1-373C-5803-3D310C22B075}"/>
              </a:ext>
            </a:extLst>
          </p:cNvPr>
          <p:cNvPicPr>
            <a:picLocks noChangeAspect="1"/>
          </p:cNvPicPr>
          <p:nvPr/>
        </p:nvPicPr>
        <p:blipFill>
          <a:blip r:embed="rId4"/>
          <a:stretch>
            <a:fillRect/>
          </a:stretch>
        </p:blipFill>
        <p:spPr>
          <a:xfrm>
            <a:off x="5802689" y="558917"/>
            <a:ext cx="6273029" cy="2744450"/>
          </a:xfrm>
          <a:prstGeom prst="rect">
            <a:avLst/>
          </a:prstGeom>
        </p:spPr>
      </p:pic>
      <p:sp>
        <p:nvSpPr>
          <p:cNvPr id="33" name="Text Placeholder 12">
            <a:extLst>
              <a:ext uri="{FF2B5EF4-FFF2-40B4-BE49-F238E27FC236}">
                <a16:creationId xmlns:a16="http://schemas.microsoft.com/office/drawing/2014/main" id="{7531AFC8-848B-81FF-3D32-E2EABE5FC6E5}"/>
              </a:ext>
            </a:extLst>
          </p:cNvPr>
          <p:cNvSpPr txBox="1">
            <a:spLocks/>
          </p:cNvSpPr>
          <p:nvPr/>
        </p:nvSpPr>
        <p:spPr>
          <a:xfrm>
            <a:off x="8610600" y="145978"/>
            <a:ext cx="2162969" cy="8239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rgbClr val="FF0000"/>
                </a:solidFill>
              </a:rPr>
              <a:t>2.0 µm</a:t>
            </a:r>
          </a:p>
        </p:txBody>
      </p:sp>
      <p:sp>
        <p:nvSpPr>
          <p:cNvPr id="38" name="Text Placeholder 10">
            <a:extLst>
              <a:ext uri="{FF2B5EF4-FFF2-40B4-BE49-F238E27FC236}">
                <a16:creationId xmlns:a16="http://schemas.microsoft.com/office/drawing/2014/main" id="{95D69FB3-F1A3-B1F0-D996-9A69BF7B8DA7}"/>
              </a:ext>
            </a:extLst>
          </p:cNvPr>
          <p:cNvSpPr txBox="1">
            <a:spLocks/>
          </p:cNvSpPr>
          <p:nvPr/>
        </p:nvSpPr>
        <p:spPr>
          <a:xfrm>
            <a:off x="8610600" y="3154302"/>
            <a:ext cx="1703387" cy="5776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rgbClr val="FF0000"/>
                </a:solidFill>
              </a:rPr>
              <a:t>0.6 µm</a:t>
            </a:r>
          </a:p>
        </p:txBody>
      </p:sp>
      <p:pic>
        <p:nvPicPr>
          <p:cNvPr id="40" name="Picture 39">
            <a:extLst>
              <a:ext uri="{FF2B5EF4-FFF2-40B4-BE49-F238E27FC236}">
                <a16:creationId xmlns:a16="http://schemas.microsoft.com/office/drawing/2014/main" id="{2C3F3014-5742-25BD-DB87-3596D142CFBD}"/>
              </a:ext>
            </a:extLst>
          </p:cNvPr>
          <p:cNvPicPr>
            <a:picLocks noChangeAspect="1"/>
          </p:cNvPicPr>
          <p:nvPr/>
        </p:nvPicPr>
        <p:blipFill>
          <a:blip r:embed="rId5"/>
          <a:stretch>
            <a:fillRect/>
          </a:stretch>
        </p:blipFill>
        <p:spPr>
          <a:xfrm>
            <a:off x="5833818" y="3609933"/>
            <a:ext cx="6273028" cy="2744450"/>
          </a:xfrm>
          <a:prstGeom prst="rect">
            <a:avLst/>
          </a:prstGeom>
        </p:spPr>
      </p:pic>
      <p:sp>
        <p:nvSpPr>
          <p:cNvPr id="4" name="Slide Number Placeholder 3">
            <a:extLst>
              <a:ext uri="{FF2B5EF4-FFF2-40B4-BE49-F238E27FC236}">
                <a16:creationId xmlns:a16="http://schemas.microsoft.com/office/drawing/2014/main" id="{20B77E05-7B51-2CA9-A030-D1CDA3646576}"/>
              </a:ext>
            </a:extLst>
          </p:cNvPr>
          <p:cNvSpPr>
            <a:spLocks noGrp="1"/>
          </p:cNvSpPr>
          <p:nvPr>
            <p:ph type="sldNum" sz="quarter" idx="12"/>
          </p:nvPr>
        </p:nvSpPr>
        <p:spPr/>
        <p:txBody>
          <a:bodyPr/>
          <a:lstStyle/>
          <a:p>
            <a:fld id="{A81A0B55-A4E3-4F2C-B5F6-A5FCD0DE1BEF}" type="slidenum">
              <a:rPr lang="en-GB" smtClean="0"/>
              <a:t>25</a:t>
            </a:fld>
            <a:endParaRPr lang="en-GB"/>
          </a:p>
        </p:txBody>
      </p:sp>
    </p:spTree>
    <p:extLst>
      <p:ext uri="{BB962C8B-B14F-4D97-AF65-F5344CB8AC3E}">
        <p14:creationId xmlns:p14="http://schemas.microsoft.com/office/powerpoint/2010/main" val="26594698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FFC91-BCF6-4702-FF68-573C07A1B0AD}"/>
            </a:ext>
          </a:extLst>
        </p:cNvPr>
        <p:cNvGrpSpPr/>
        <p:nvPr/>
      </p:nvGrpSpPr>
      <p:grpSpPr>
        <a:xfrm>
          <a:off x="0" y="0"/>
          <a:ext cx="0" cy="0"/>
          <a:chOff x="0" y="0"/>
          <a:chExt cx="0" cy="0"/>
        </a:xfrm>
      </p:grpSpPr>
      <p:pic>
        <p:nvPicPr>
          <p:cNvPr id="31" name="Picture 30">
            <a:extLst>
              <a:ext uri="{FF2B5EF4-FFF2-40B4-BE49-F238E27FC236}">
                <a16:creationId xmlns:a16="http://schemas.microsoft.com/office/drawing/2014/main" id="{A622E6BF-2476-56B9-AF73-C4F89CE576A7}"/>
              </a:ext>
            </a:extLst>
          </p:cNvPr>
          <p:cNvPicPr>
            <a:picLocks noChangeAspect="1"/>
          </p:cNvPicPr>
          <p:nvPr/>
        </p:nvPicPr>
        <p:blipFill>
          <a:blip r:embed="rId3"/>
          <a:stretch>
            <a:fillRect/>
          </a:stretch>
        </p:blipFill>
        <p:spPr>
          <a:xfrm>
            <a:off x="7579294" y="862906"/>
            <a:ext cx="4584668" cy="5293234"/>
          </a:xfrm>
          <a:prstGeom prst="rect">
            <a:avLst/>
          </a:prstGeom>
        </p:spPr>
      </p:pic>
      <p:pic>
        <p:nvPicPr>
          <p:cNvPr id="29" name="Picture 28">
            <a:extLst>
              <a:ext uri="{FF2B5EF4-FFF2-40B4-BE49-F238E27FC236}">
                <a16:creationId xmlns:a16="http://schemas.microsoft.com/office/drawing/2014/main" id="{B2DC5F80-7228-740C-0A33-B5A1535DEC61}"/>
              </a:ext>
            </a:extLst>
          </p:cNvPr>
          <p:cNvPicPr>
            <a:picLocks noChangeAspect="1"/>
          </p:cNvPicPr>
          <p:nvPr/>
        </p:nvPicPr>
        <p:blipFill>
          <a:blip r:embed="rId4"/>
          <a:stretch>
            <a:fillRect/>
          </a:stretch>
        </p:blipFill>
        <p:spPr>
          <a:xfrm>
            <a:off x="136171" y="862906"/>
            <a:ext cx="4466998" cy="5260203"/>
          </a:xfrm>
          <a:prstGeom prst="rect">
            <a:avLst/>
          </a:prstGeom>
        </p:spPr>
      </p:pic>
      <p:sp>
        <p:nvSpPr>
          <p:cNvPr id="10" name="Text Placeholder 9">
            <a:extLst>
              <a:ext uri="{FF2B5EF4-FFF2-40B4-BE49-F238E27FC236}">
                <a16:creationId xmlns:a16="http://schemas.microsoft.com/office/drawing/2014/main" id="{55EA655A-ED22-BE24-4D34-E9A8D6819FB2}"/>
              </a:ext>
            </a:extLst>
          </p:cNvPr>
          <p:cNvSpPr>
            <a:spLocks noGrp="1"/>
          </p:cNvSpPr>
          <p:nvPr>
            <p:ph type="body" idx="1"/>
          </p:nvPr>
        </p:nvSpPr>
        <p:spPr>
          <a:xfrm>
            <a:off x="6386037" y="3251692"/>
            <a:ext cx="1193257" cy="520454"/>
          </a:xfrm>
        </p:spPr>
        <p:txBody>
          <a:bodyPr/>
          <a:lstStyle/>
          <a:p>
            <a:r>
              <a:rPr lang="en-GB" dirty="0">
                <a:solidFill>
                  <a:srgbClr val="FF0000"/>
                </a:solidFill>
              </a:rPr>
              <a:t>0.6 µm</a:t>
            </a:r>
          </a:p>
        </p:txBody>
      </p:sp>
      <p:sp>
        <p:nvSpPr>
          <p:cNvPr id="14" name="Text Placeholder 13">
            <a:extLst>
              <a:ext uri="{FF2B5EF4-FFF2-40B4-BE49-F238E27FC236}">
                <a16:creationId xmlns:a16="http://schemas.microsoft.com/office/drawing/2014/main" id="{C593020F-F0F3-3F82-54F9-8293815FB317}"/>
              </a:ext>
            </a:extLst>
          </p:cNvPr>
          <p:cNvSpPr>
            <a:spLocks noGrp="1"/>
          </p:cNvSpPr>
          <p:nvPr>
            <p:ph type="body" sz="quarter" idx="3"/>
          </p:nvPr>
        </p:nvSpPr>
        <p:spPr>
          <a:xfrm>
            <a:off x="4104772" y="3280344"/>
            <a:ext cx="1193258" cy="515662"/>
          </a:xfrm>
        </p:spPr>
        <p:txBody>
          <a:bodyPr/>
          <a:lstStyle/>
          <a:p>
            <a:r>
              <a:rPr lang="en-GB" dirty="0">
                <a:solidFill>
                  <a:srgbClr val="FF0000"/>
                </a:solidFill>
              </a:rPr>
              <a:t>2.0 µm</a:t>
            </a:r>
          </a:p>
        </p:txBody>
      </p:sp>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1DB225DB-01F7-09ED-65F6-07D022832B64}"/>
                  </a:ext>
                </a:extLst>
              </p:cNvPr>
              <p:cNvSpPr txBox="1"/>
              <p:nvPr/>
            </p:nvSpPr>
            <p:spPr>
              <a:xfrm>
                <a:off x="4948031" y="1875972"/>
                <a:ext cx="2054653" cy="924227"/>
              </a:xfrm>
              <a:prstGeom prst="rect">
                <a:avLst/>
              </a:prstGeom>
              <a:noFill/>
              <a:ln>
                <a:solidFill>
                  <a:schemeClr val="tx1"/>
                </a:solidFill>
              </a:ln>
            </p:spPr>
            <p:txBody>
              <a:bodyPr wrap="square" rtlCol="0">
                <a:spAutoFit/>
              </a:bodyPr>
              <a:lstStyle/>
              <a:p>
                <a14:m>
                  <m:oMath xmlns:m="http://schemas.openxmlformats.org/officeDocument/2006/math">
                    <m:sSup>
                      <m:sSupPr>
                        <m:ctrlPr>
                          <a:rPr lang="en-GB" i="1" dirty="0" smtClean="0">
                            <a:solidFill>
                              <a:srgbClr val="0000EB"/>
                            </a:solidFill>
                            <a:latin typeface="Cambria Math" panose="02040503050406030204" pitchFamily="18" charset="0"/>
                          </a:rPr>
                        </m:ctrlPr>
                      </m:sSupPr>
                      <m:e>
                        <m:r>
                          <a:rPr lang="en-GB" i="1" dirty="0" smtClean="0">
                            <a:solidFill>
                              <a:srgbClr val="0000EB"/>
                            </a:solidFill>
                            <a:latin typeface="Cambria Math" panose="02040503050406030204" pitchFamily="18" charset="0"/>
                          </a:rPr>
                          <m:t>𝜀</m:t>
                        </m:r>
                      </m:e>
                      <m:sup>
                        <m:r>
                          <a:rPr lang="en-GB" i="1" dirty="0" err="1" smtClean="0">
                            <a:solidFill>
                              <a:srgbClr val="0000EB"/>
                            </a:solidFill>
                            <a:latin typeface="Cambria Math" panose="02040503050406030204" pitchFamily="18" charset="0"/>
                          </a:rPr>
                          <m:t>𝐺</m:t>
                        </m:r>
                      </m:sup>
                    </m:sSup>
                  </m:oMath>
                </a14:m>
                <a:r>
                  <a:rPr lang="en-GB" dirty="0">
                    <a:solidFill>
                      <a:srgbClr val="0000EB"/>
                    </a:solidFill>
                  </a:rPr>
                  <a:t> underestimates halo content evolution.</a:t>
                </a:r>
              </a:p>
            </p:txBody>
          </p:sp>
        </mc:Choice>
        <mc:Fallback xmlns="">
          <p:sp>
            <p:nvSpPr>
              <p:cNvPr id="48" name="TextBox 47">
                <a:extLst>
                  <a:ext uri="{FF2B5EF4-FFF2-40B4-BE49-F238E27FC236}">
                    <a16:creationId xmlns:a16="http://schemas.microsoft.com/office/drawing/2014/main" id="{1DB225DB-01F7-09ED-65F6-07D022832B64}"/>
                  </a:ext>
                </a:extLst>
              </p:cNvPr>
              <p:cNvSpPr txBox="1">
                <a:spLocks noRot="1" noChangeAspect="1" noMove="1" noResize="1" noEditPoints="1" noAdjustHandles="1" noChangeArrowheads="1" noChangeShapeType="1" noTextEdit="1"/>
              </p:cNvSpPr>
              <p:nvPr/>
            </p:nvSpPr>
            <p:spPr>
              <a:xfrm>
                <a:off x="4948031" y="1875972"/>
                <a:ext cx="2054653" cy="924227"/>
              </a:xfrm>
              <a:prstGeom prst="rect">
                <a:avLst/>
              </a:prstGeom>
              <a:blipFill>
                <a:blip r:embed="rId5"/>
                <a:stretch>
                  <a:fillRect l="-2360" t="-2614" r="-2950" b="-9804"/>
                </a:stretch>
              </a:blipFill>
              <a:ln>
                <a:solidFill>
                  <a:schemeClr val="tx1"/>
                </a:solidFill>
              </a:ln>
            </p:spPr>
            <p:txBody>
              <a:bodyPr/>
              <a:lstStyle/>
              <a:p>
                <a:r>
                  <a:rPr lang="en-GB">
                    <a:noFill/>
                  </a:rPr>
                  <a:t> </a:t>
                </a:r>
              </a:p>
            </p:txBody>
          </p:sp>
        </mc:Fallback>
      </mc:AlternateContent>
      <p:cxnSp>
        <p:nvCxnSpPr>
          <p:cNvPr id="54" name="Straight Arrow Connector 53">
            <a:extLst>
              <a:ext uri="{FF2B5EF4-FFF2-40B4-BE49-F238E27FC236}">
                <a16:creationId xmlns:a16="http://schemas.microsoft.com/office/drawing/2014/main" id="{0CA366EC-0E5C-372B-1AEB-C0B9156A6684}"/>
              </a:ext>
            </a:extLst>
          </p:cNvPr>
          <p:cNvCxnSpPr>
            <a:cxnSpLocks/>
          </p:cNvCxnSpPr>
          <p:nvPr/>
        </p:nvCxnSpPr>
        <p:spPr>
          <a:xfrm flipV="1">
            <a:off x="7002684" y="2130552"/>
            <a:ext cx="2168748" cy="343807"/>
          </a:xfrm>
          <a:prstGeom prst="straightConnector1">
            <a:avLst/>
          </a:prstGeom>
          <a:ln w="19050">
            <a:solidFill>
              <a:schemeClr val="tx1"/>
            </a:solidFill>
            <a:tailEnd type="triangle"/>
          </a:ln>
        </p:spPr>
        <p:style>
          <a:lnRef idx="2">
            <a:schemeClr val="accent2"/>
          </a:lnRef>
          <a:fillRef idx="0">
            <a:schemeClr val="accent2"/>
          </a:fillRef>
          <a:effectRef idx="1">
            <a:schemeClr val="accent2"/>
          </a:effectRef>
          <a:fontRef idx="minor">
            <a:schemeClr val="tx1"/>
          </a:fontRef>
        </p:style>
      </p:cxnSp>
      <p:sp>
        <p:nvSpPr>
          <p:cNvPr id="60" name="TextBox 59">
            <a:extLst>
              <a:ext uri="{FF2B5EF4-FFF2-40B4-BE49-F238E27FC236}">
                <a16:creationId xmlns:a16="http://schemas.microsoft.com/office/drawing/2014/main" id="{9531175F-1A67-DFCD-DEC5-598717B4254D}"/>
              </a:ext>
            </a:extLst>
          </p:cNvPr>
          <p:cNvSpPr txBox="1"/>
          <p:nvPr/>
        </p:nvSpPr>
        <p:spPr>
          <a:xfrm>
            <a:off x="4488311" y="4473498"/>
            <a:ext cx="1801368" cy="1754326"/>
          </a:xfrm>
          <a:prstGeom prst="rect">
            <a:avLst/>
          </a:prstGeom>
          <a:noFill/>
          <a:ln>
            <a:solidFill>
              <a:schemeClr val="tx1"/>
            </a:solidFill>
          </a:ln>
        </p:spPr>
        <p:txBody>
          <a:bodyPr wrap="square" rtlCol="0">
            <a:spAutoFit/>
          </a:bodyPr>
          <a:lstStyle/>
          <a:p>
            <a:r>
              <a:rPr lang="en-GB" dirty="0">
                <a:solidFill>
                  <a:srgbClr val="0000EB"/>
                </a:solidFill>
              </a:rPr>
              <a:t>Calculations from profile are particularly noisy – but both approximations work well.</a:t>
            </a:r>
          </a:p>
        </p:txBody>
      </p:sp>
      <p:cxnSp>
        <p:nvCxnSpPr>
          <p:cNvPr id="61" name="Straight Arrow Connector 60">
            <a:extLst>
              <a:ext uri="{FF2B5EF4-FFF2-40B4-BE49-F238E27FC236}">
                <a16:creationId xmlns:a16="http://schemas.microsoft.com/office/drawing/2014/main" id="{437A24D6-9062-CBE1-4581-73C88F2CCFC5}"/>
              </a:ext>
            </a:extLst>
          </p:cNvPr>
          <p:cNvCxnSpPr>
            <a:cxnSpLocks/>
          </p:cNvCxnSpPr>
          <p:nvPr/>
        </p:nvCxnSpPr>
        <p:spPr>
          <a:xfrm flipH="1">
            <a:off x="3172968" y="5139159"/>
            <a:ext cx="1315343" cy="191793"/>
          </a:xfrm>
          <a:prstGeom prst="straightConnector1">
            <a:avLst/>
          </a:prstGeom>
          <a:ln w="19050">
            <a:solidFill>
              <a:schemeClr val="tx1"/>
            </a:solidFill>
            <a:tailEnd type="triangle"/>
          </a:ln>
        </p:spPr>
        <p:style>
          <a:lnRef idx="2">
            <a:schemeClr val="accent2"/>
          </a:lnRef>
          <a:fillRef idx="0">
            <a:schemeClr val="accent2"/>
          </a:fillRef>
          <a:effectRef idx="1">
            <a:schemeClr val="accent2"/>
          </a:effectRef>
          <a:fontRef idx="minor">
            <a:schemeClr val="tx1"/>
          </a:fontRef>
        </p:style>
      </p:cxnSp>
      <p:sp>
        <p:nvSpPr>
          <p:cNvPr id="9" name="Title 8">
            <a:extLst>
              <a:ext uri="{FF2B5EF4-FFF2-40B4-BE49-F238E27FC236}">
                <a16:creationId xmlns:a16="http://schemas.microsoft.com/office/drawing/2014/main" id="{0EF495D0-AEFF-623F-AEC8-DD904CB00766}"/>
              </a:ext>
            </a:extLst>
          </p:cNvPr>
          <p:cNvSpPr>
            <a:spLocks noGrp="1"/>
          </p:cNvSpPr>
          <p:nvPr>
            <p:ph type="title"/>
          </p:nvPr>
        </p:nvSpPr>
        <p:spPr>
          <a:xfrm>
            <a:off x="2904277" y="85573"/>
            <a:ext cx="6142160" cy="728289"/>
          </a:xfrm>
          <a:ln w="19050">
            <a:noFill/>
          </a:ln>
        </p:spPr>
        <p:txBody>
          <a:bodyPr>
            <a:normAutofit fontScale="90000"/>
          </a:bodyPr>
          <a:lstStyle/>
          <a:p>
            <a:r>
              <a:rPr lang="en-GB" sz="4000" dirty="0"/>
              <a:t>Halo Evolution with Emittance</a:t>
            </a:r>
          </a:p>
        </p:txBody>
      </p:sp>
      <p:sp>
        <p:nvSpPr>
          <p:cNvPr id="26" name="SectionLabel">
            <a:extLst>
              <a:ext uri="{FF2B5EF4-FFF2-40B4-BE49-F238E27FC236}">
                <a16:creationId xmlns:a16="http://schemas.microsoft.com/office/drawing/2014/main" id="{455D278E-A214-4A4A-351D-C55B9E60BAB5}"/>
              </a:ext>
            </a:extLst>
          </p:cNvPr>
          <p:cNvSpPr txBox="1"/>
          <p:nvPr/>
        </p:nvSpPr>
        <p:spPr>
          <a:xfrm>
            <a:off x="136171" y="6116629"/>
            <a:ext cx="3685032" cy="584775"/>
          </a:xfrm>
          <a:prstGeom prst="rect">
            <a:avLst/>
          </a:prstGeom>
          <a:noFill/>
        </p:spPr>
        <p:txBody>
          <a:bodyPr vert="horz" wrap="square" rtlCol="0">
            <a:spAutoFit/>
          </a:bodyPr>
          <a:lstStyle/>
          <a:p>
            <a:r>
              <a:rPr lang="en-GB" sz="1600" b="1" dirty="0">
                <a:solidFill>
                  <a:srgbClr val="0000EC"/>
                </a:solidFill>
              </a:rPr>
              <a:t>IV. Simulations of Space Charge Effects on the Beam Halo in the SPS</a:t>
            </a:r>
          </a:p>
        </p:txBody>
      </p:sp>
      <p:sp>
        <p:nvSpPr>
          <p:cNvPr id="40" name="TextBox 39">
            <a:extLst>
              <a:ext uri="{FF2B5EF4-FFF2-40B4-BE49-F238E27FC236}">
                <a16:creationId xmlns:a16="http://schemas.microsoft.com/office/drawing/2014/main" id="{DE77EEC3-C791-007A-279B-30D30AB13668}"/>
              </a:ext>
            </a:extLst>
          </p:cNvPr>
          <p:cNvSpPr txBox="1"/>
          <p:nvPr/>
        </p:nvSpPr>
        <p:spPr>
          <a:xfrm>
            <a:off x="7266925" y="6085850"/>
            <a:ext cx="2125641" cy="646331"/>
          </a:xfrm>
          <a:prstGeom prst="rect">
            <a:avLst/>
          </a:prstGeom>
          <a:noFill/>
          <a:ln>
            <a:solidFill>
              <a:schemeClr val="tx1"/>
            </a:solidFill>
          </a:ln>
        </p:spPr>
        <p:txBody>
          <a:bodyPr wrap="square" rtlCol="0">
            <a:spAutoFit/>
          </a:bodyPr>
          <a:lstStyle/>
          <a:p>
            <a:r>
              <a:rPr lang="en-GB" dirty="0">
                <a:solidFill>
                  <a:srgbClr val="0000EB"/>
                </a:solidFill>
              </a:rPr>
              <a:t>Horizontal plane dominates</a:t>
            </a:r>
          </a:p>
        </p:txBody>
      </p:sp>
      <p:cxnSp>
        <p:nvCxnSpPr>
          <p:cNvPr id="42" name="Straight Arrow Connector 41">
            <a:extLst>
              <a:ext uri="{FF2B5EF4-FFF2-40B4-BE49-F238E27FC236}">
                <a16:creationId xmlns:a16="http://schemas.microsoft.com/office/drawing/2014/main" id="{72DFCFBC-6C9F-8496-8C24-2DA831A0D267}"/>
              </a:ext>
            </a:extLst>
          </p:cNvPr>
          <p:cNvCxnSpPr>
            <a:cxnSpLocks/>
            <a:stCxn id="40" idx="0"/>
          </p:cNvCxnSpPr>
          <p:nvPr/>
        </p:nvCxnSpPr>
        <p:spPr>
          <a:xfrm flipV="1">
            <a:off x="8329746" y="5260693"/>
            <a:ext cx="936058" cy="82515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 name="Slide Number Placeholder 2">
            <a:extLst>
              <a:ext uri="{FF2B5EF4-FFF2-40B4-BE49-F238E27FC236}">
                <a16:creationId xmlns:a16="http://schemas.microsoft.com/office/drawing/2014/main" id="{4F5C2944-F0E7-B0CF-7AAC-9402CE5A9C82}"/>
              </a:ext>
            </a:extLst>
          </p:cNvPr>
          <p:cNvSpPr>
            <a:spLocks noGrp="1"/>
          </p:cNvSpPr>
          <p:nvPr>
            <p:ph type="sldNum" sz="quarter" idx="12"/>
          </p:nvPr>
        </p:nvSpPr>
        <p:spPr/>
        <p:txBody>
          <a:bodyPr/>
          <a:lstStyle/>
          <a:p>
            <a:fld id="{A81A0B55-A4E3-4F2C-B5F6-A5FCD0DE1BEF}" type="slidenum">
              <a:rPr lang="en-GB" smtClean="0"/>
              <a:t>26</a:t>
            </a:fld>
            <a:endParaRPr lang="en-GB"/>
          </a:p>
        </p:txBody>
      </p:sp>
    </p:spTree>
    <p:extLst>
      <p:ext uri="{BB962C8B-B14F-4D97-AF65-F5344CB8AC3E}">
        <p14:creationId xmlns:p14="http://schemas.microsoft.com/office/powerpoint/2010/main" val="4865215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59920-C665-973A-415C-11294E3AE5F6}"/>
              </a:ext>
            </a:extLst>
          </p:cNvPr>
          <p:cNvSpPr>
            <a:spLocks noGrp="1"/>
          </p:cNvSpPr>
          <p:nvPr>
            <p:ph type="title"/>
          </p:nvPr>
        </p:nvSpPr>
        <p:spPr>
          <a:xfrm>
            <a:off x="578531" y="670467"/>
            <a:ext cx="4457041" cy="1600200"/>
          </a:xfrm>
        </p:spPr>
        <p:txBody>
          <a:bodyPr>
            <a:normAutofit/>
          </a:bodyPr>
          <a:lstStyle/>
          <a:p>
            <a:r>
              <a:rPr lang="en-GB" sz="3600" dirty="0"/>
              <a:t>Emittance Growth – Old and New Working Points</a:t>
            </a:r>
          </a:p>
        </p:txBody>
      </p:sp>
      <mc:AlternateContent xmlns:mc="http://schemas.openxmlformats.org/markup-compatibility/2006" xmlns:a14="http://schemas.microsoft.com/office/drawing/2010/main">
        <mc:Choice Requires="a14">
          <p:sp>
            <p:nvSpPr>
              <p:cNvPr id="14" name="Text Placeholder 13">
                <a:extLst>
                  <a:ext uri="{FF2B5EF4-FFF2-40B4-BE49-F238E27FC236}">
                    <a16:creationId xmlns:a16="http://schemas.microsoft.com/office/drawing/2014/main" id="{59E88C34-8FBA-3BE5-9A88-42D98F0BB9F4}"/>
                  </a:ext>
                </a:extLst>
              </p:cNvPr>
              <p:cNvSpPr>
                <a:spLocks noGrp="1"/>
              </p:cNvSpPr>
              <p:nvPr>
                <p:ph type="body" sz="half" idx="2"/>
              </p:nvPr>
            </p:nvSpPr>
            <p:spPr>
              <a:xfrm>
                <a:off x="578531" y="2270667"/>
                <a:ext cx="4457041" cy="3830444"/>
              </a:xfrm>
            </p:spPr>
            <p:txBody>
              <a:bodyPr>
                <a:normAutofit/>
              </a:bodyPr>
              <a:lstStyle/>
              <a:p>
                <a:pPr marL="285750" indent="-285750">
                  <a:buFont typeface="Arial" panose="020B0604020202020204" pitchFamily="34" charset="0"/>
                  <a:buChar char="•"/>
                </a:pPr>
                <a:r>
                  <a:rPr lang="en-GB" sz="2000" dirty="0"/>
                  <a:t>Lower initial emittances exhibit much higher emittance growth, as before.</a:t>
                </a:r>
              </a:p>
              <a:p>
                <a:pPr marL="285750" indent="-285750">
                  <a:buFont typeface="Arial" panose="020B0604020202020204" pitchFamily="34" charset="0"/>
                  <a:buChar char="•"/>
                </a:pPr>
                <a:r>
                  <a:rPr lang="en-GB" sz="2000" dirty="0"/>
                  <a:t>WP2 shows lower emittance growth throughout.</a:t>
                </a:r>
              </a:p>
              <a:p>
                <a:pPr marL="285750" indent="-285750">
                  <a:buFont typeface="Arial" panose="020B0604020202020204" pitchFamily="34" charset="0"/>
                  <a:buChar char="•"/>
                </a:pPr>
                <a:r>
                  <a:rPr lang="en-GB" sz="2000" dirty="0"/>
                  <a:t>Emittance growth becomes roughly negligible around </a:t>
                </a:r>
                <a14:m>
                  <m:oMath xmlns:m="http://schemas.openxmlformats.org/officeDocument/2006/math">
                    <m:sSub>
                      <m:sSubPr>
                        <m:ctrlPr>
                          <a:rPr lang="en-GB" sz="2000" i="1" dirty="0" smtClean="0">
                            <a:latin typeface="Cambria Math" panose="02040503050406030204" pitchFamily="18" charset="0"/>
                          </a:rPr>
                        </m:ctrlPr>
                      </m:sSubPr>
                      <m:e>
                        <m:r>
                          <a:rPr lang="en-GB" sz="2000" i="1" dirty="0" smtClean="0">
                            <a:latin typeface="Cambria Math" panose="02040503050406030204" pitchFamily="18" charset="0"/>
                          </a:rPr>
                          <m:t>𝜀</m:t>
                        </m:r>
                      </m:e>
                      <m:sub>
                        <m:r>
                          <a:rPr lang="en-GB" sz="2000" i="1" dirty="0" smtClean="0">
                            <a:latin typeface="Cambria Math" panose="02040503050406030204" pitchFamily="18" charset="0"/>
                          </a:rPr>
                          <m:t>0</m:t>
                        </m:r>
                      </m:sub>
                    </m:sSub>
                    <m:r>
                      <a:rPr lang="en-GB" sz="2000" i="1" dirty="0" smtClean="0">
                        <a:latin typeface="Cambria Math" panose="02040503050406030204" pitchFamily="18" charset="0"/>
                      </a:rPr>
                      <m:t>=1.6</m:t>
                    </m:r>
                    <m:r>
                      <a:rPr lang="en-GB" sz="2000" i="1" dirty="0" smtClean="0">
                        <a:latin typeface="Cambria Math" panose="02040503050406030204" pitchFamily="18" charset="0"/>
                      </a:rPr>
                      <m:t>𝜇</m:t>
                    </m:r>
                    <m:r>
                      <a:rPr lang="en-GB" sz="2000" i="1" dirty="0" smtClean="0">
                        <a:latin typeface="Cambria Math" panose="02040503050406030204" pitchFamily="18" charset="0"/>
                      </a:rPr>
                      <m:t>𝑚</m:t>
                    </m:r>
                  </m:oMath>
                </a14:m>
                <a:r>
                  <a:rPr lang="en-GB" sz="2000" dirty="0"/>
                  <a:t> at both working points.</a:t>
                </a:r>
              </a:p>
            </p:txBody>
          </p:sp>
        </mc:Choice>
        <mc:Fallback xmlns="">
          <p:sp>
            <p:nvSpPr>
              <p:cNvPr id="14" name="Text Placeholder 13">
                <a:extLst>
                  <a:ext uri="{FF2B5EF4-FFF2-40B4-BE49-F238E27FC236}">
                    <a16:creationId xmlns:a16="http://schemas.microsoft.com/office/drawing/2014/main" id="{59E88C34-8FBA-3BE5-9A88-42D98F0BB9F4}"/>
                  </a:ext>
                </a:extLst>
              </p:cNvPr>
              <p:cNvSpPr>
                <a:spLocks noGrp="1" noRot="1" noChangeAspect="1" noMove="1" noResize="1" noEditPoints="1" noAdjustHandles="1" noChangeArrowheads="1" noChangeShapeType="1" noTextEdit="1"/>
              </p:cNvSpPr>
              <p:nvPr>
                <p:ph type="body" sz="half" idx="2"/>
              </p:nvPr>
            </p:nvSpPr>
            <p:spPr>
              <a:xfrm>
                <a:off x="578531" y="2270667"/>
                <a:ext cx="4457041" cy="3830444"/>
              </a:xfrm>
              <a:blipFill>
                <a:blip r:embed="rId3"/>
                <a:stretch>
                  <a:fillRect l="-1231" t="-1431" r="-410"/>
                </a:stretch>
              </a:blipFill>
            </p:spPr>
            <p:txBody>
              <a:bodyPr/>
              <a:lstStyle/>
              <a:p>
                <a:r>
                  <a:rPr lang="en-GB">
                    <a:noFill/>
                  </a:rPr>
                  <a:t> </a:t>
                </a:r>
              </a:p>
            </p:txBody>
          </p:sp>
        </mc:Fallback>
      </mc:AlternateContent>
      <p:sp>
        <p:nvSpPr>
          <p:cNvPr id="21" name="SectionLabel">
            <a:extLst>
              <a:ext uri="{FF2B5EF4-FFF2-40B4-BE49-F238E27FC236}">
                <a16:creationId xmlns:a16="http://schemas.microsoft.com/office/drawing/2014/main" id="{16A294DF-034D-905D-2EEA-170EDC69B797}"/>
              </a:ext>
            </a:extLst>
          </p:cNvPr>
          <p:cNvSpPr txBox="1"/>
          <p:nvPr/>
        </p:nvSpPr>
        <p:spPr>
          <a:xfrm>
            <a:off x="254000" y="6146225"/>
            <a:ext cx="4064000" cy="584775"/>
          </a:xfrm>
          <a:prstGeom prst="rect">
            <a:avLst/>
          </a:prstGeom>
          <a:noFill/>
        </p:spPr>
        <p:txBody>
          <a:bodyPr vert="horz" wrap="square" rtlCol="0">
            <a:spAutoFit/>
          </a:bodyPr>
          <a:lstStyle/>
          <a:p>
            <a:r>
              <a:rPr lang="en-GB" sz="1600" b="1">
                <a:solidFill>
                  <a:srgbClr val="0000EC"/>
                </a:solidFill>
              </a:rPr>
              <a:t>IV. Simulations of Space Charge Effects on the Beam Halo in the SPS</a:t>
            </a:r>
          </a:p>
        </p:txBody>
      </p:sp>
      <p:pic>
        <p:nvPicPr>
          <p:cNvPr id="28" name="Picture 27">
            <a:extLst>
              <a:ext uri="{FF2B5EF4-FFF2-40B4-BE49-F238E27FC236}">
                <a16:creationId xmlns:a16="http://schemas.microsoft.com/office/drawing/2014/main" id="{EDF9B219-F651-86E3-0E18-818C52C27D3A}"/>
              </a:ext>
            </a:extLst>
          </p:cNvPr>
          <p:cNvPicPr>
            <a:picLocks noChangeAspect="1"/>
          </p:cNvPicPr>
          <p:nvPr/>
        </p:nvPicPr>
        <p:blipFill>
          <a:blip r:embed="rId4"/>
          <a:stretch>
            <a:fillRect/>
          </a:stretch>
        </p:blipFill>
        <p:spPr>
          <a:xfrm>
            <a:off x="5314391" y="942903"/>
            <a:ext cx="6877609" cy="5158207"/>
          </a:xfrm>
          <a:prstGeom prst="rect">
            <a:avLst/>
          </a:prstGeom>
        </p:spPr>
      </p:pic>
      <p:sp>
        <p:nvSpPr>
          <p:cNvPr id="4" name="Slide Number Placeholder 3">
            <a:extLst>
              <a:ext uri="{FF2B5EF4-FFF2-40B4-BE49-F238E27FC236}">
                <a16:creationId xmlns:a16="http://schemas.microsoft.com/office/drawing/2014/main" id="{5E319B72-7713-82AC-DBAC-28BB531EAD69}"/>
              </a:ext>
            </a:extLst>
          </p:cNvPr>
          <p:cNvSpPr>
            <a:spLocks noGrp="1"/>
          </p:cNvSpPr>
          <p:nvPr>
            <p:ph type="sldNum" sz="quarter" idx="12"/>
          </p:nvPr>
        </p:nvSpPr>
        <p:spPr/>
        <p:txBody>
          <a:bodyPr/>
          <a:lstStyle/>
          <a:p>
            <a:fld id="{A81A0B55-A4E3-4F2C-B5F6-A5FCD0DE1BEF}" type="slidenum">
              <a:rPr lang="en-GB" smtClean="0"/>
              <a:t>27</a:t>
            </a:fld>
            <a:endParaRPr lang="en-GB"/>
          </a:p>
        </p:txBody>
      </p:sp>
    </p:spTree>
    <p:extLst>
      <p:ext uri="{BB962C8B-B14F-4D97-AF65-F5344CB8AC3E}">
        <p14:creationId xmlns:p14="http://schemas.microsoft.com/office/powerpoint/2010/main" val="20063308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190A56B2-B034-688D-A027-3451C7E92D39}"/>
              </a:ext>
            </a:extLst>
          </p:cNvPr>
          <p:cNvPicPr>
            <a:picLocks noChangeAspect="1"/>
          </p:cNvPicPr>
          <p:nvPr/>
        </p:nvPicPr>
        <p:blipFill>
          <a:blip r:embed="rId3"/>
          <a:stretch>
            <a:fillRect/>
          </a:stretch>
        </p:blipFill>
        <p:spPr>
          <a:xfrm>
            <a:off x="5303520" y="943973"/>
            <a:ext cx="6888480" cy="5412377"/>
          </a:xfrm>
          <a:prstGeom prst="rect">
            <a:avLst/>
          </a:prstGeom>
        </p:spPr>
      </p:pic>
      <p:sp>
        <p:nvSpPr>
          <p:cNvPr id="2" name="Title 1">
            <a:extLst>
              <a:ext uri="{FF2B5EF4-FFF2-40B4-BE49-F238E27FC236}">
                <a16:creationId xmlns:a16="http://schemas.microsoft.com/office/drawing/2014/main" id="{53A27446-2050-A9F2-03F3-98B2B37905B3}"/>
              </a:ext>
            </a:extLst>
          </p:cNvPr>
          <p:cNvSpPr>
            <a:spLocks noGrp="1"/>
          </p:cNvSpPr>
          <p:nvPr>
            <p:ph type="title"/>
          </p:nvPr>
        </p:nvSpPr>
        <p:spPr>
          <a:xfrm>
            <a:off x="458518" y="248261"/>
            <a:ext cx="9774936" cy="960120"/>
          </a:xfrm>
        </p:spPr>
        <p:txBody>
          <a:bodyPr>
            <a:normAutofit/>
          </a:bodyPr>
          <a:lstStyle/>
          <a:p>
            <a:r>
              <a:rPr lang="en-GB" sz="4000" dirty="0"/>
              <a:t>Halo Content – Old and New Working Points</a:t>
            </a:r>
          </a:p>
        </p:txBody>
      </p:sp>
      <mc:AlternateContent xmlns:mc="http://schemas.openxmlformats.org/markup-compatibility/2006">
        <mc:Choice xmlns:a14="http://schemas.microsoft.com/office/drawing/2010/main" Requires="a14">
          <p:sp>
            <p:nvSpPr>
              <p:cNvPr id="49" name="TextBox 48">
                <a:extLst>
                  <a:ext uri="{FF2B5EF4-FFF2-40B4-BE49-F238E27FC236}">
                    <a16:creationId xmlns:a16="http://schemas.microsoft.com/office/drawing/2014/main" id="{2CC97FFB-0420-16FB-86C1-2E2961B69FFC}"/>
                  </a:ext>
                </a:extLst>
              </p:cNvPr>
              <p:cNvSpPr txBox="1"/>
              <p:nvPr/>
            </p:nvSpPr>
            <p:spPr>
              <a:xfrm>
                <a:off x="326638" y="1225689"/>
                <a:ext cx="4739430" cy="3477875"/>
              </a:xfrm>
              <a:prstGeom prst="rect">
                <a:avLst/>
              </a:prstGeom>
              <a:noFill/>
            </p:spPr>
            <p:txBody>
              <a:bodyPr wrap="square" rtlCol="0">
                <a:spAutoFit/>
              </a:bodyPr>
              <a:lstStyle/>
              <a:p>
                <a:pPr marL="285750" indent="-285750">
                  <a:buFont typeface="Arial" panose="020B0604020202020204" pitchFamily="34" charset="0"/>
                  <a:buChar char="•"/>
                </a:pPr>
                <a:r>
                  <a:rPr lang="en-GB" sz="2000" b="1" dirty="0"/>
                  <a:t>Two regimes</a:t>
                </a:r>
                <a:r>
                  <a:rPr lang="en-GB" sz="2000" dirty="0"/>
                  <a:t> of increasing and decreasing halo content against final emittance.</a:t>
                </a:r>
              </a:p>
              <a:p>
                <a:pPr marL="285750" indent="-285750">
                  <a:buFont typeface="Arial" panose="020B0604020202020204" pitchFamily="34" charset="0"/>
                  <a:buChar char="•"/>
                </a:pPr>
                <a:r>
                  <a:rPr lang="en-GB" sz="2000" dirty="0"/>
                  <a:t>Smaller </a:t>
                </a:r>
                <a14:m>
                  <m:oMath xmlns:m="http://schemas.openxmlformats.org/officeDocument/2006/math">
                    <m:sSub>
                      <m:sSubPr>
                        <m:ctrlPr>
                          <a:rPr lang="en-GB" sz="2000" i="1" dirty="0">
                            <a:latin typeface="Cambria Math" panose="02040503050406030204" pitchFamily="18" charset="0"/>
                          </a:rPr>
                        </m:ctrlPr>
                      </m:sSubPr>
                      <m:e>
                        <m:r>
                          <a:rPr lang="en-GB" sz="2000" i="1" dirty="0">
                            <a:latin typeface="Cambria Math" panose="02040503050406030204" pitchFamily="18" charset="0"/>
                          </a:rPr>
                          <m:t>𝜀</m:t>
                        </m:r>
                      </m:e>
                      <m:sub>
                        <m:r>
                          <a:rPr lang="en-GB" sz="2000" i="1" dirty="0">
                            <a:latin typeface="Cambria Math" panose="02040503050406030204" pitchFamily="18" charset="0"/>
                          </a:rPr>
                          <m:t>0</m:t>
                        </m:r>
                      </m:sub>
                    </m:sSub>
                  </m:oMath>
                </a14:m>
                <a:r>
                  <a:rPr lang="en-GB" sz="2000" dirty="0"/>
                  <a:t>: </a:t>
                </a:r>
                <a:r>
                  <a:rPr lang="en-GB" sz="2000" b="1" dirty="0"/>
                  <a:t>anti-correlation</a:t>
                </a:r>
                <a:r>
                  <a:rPr lang="en-GB" sz="2000" dirty="0"/>
                  <a:t> between halo content and final emittance. Could be a source of LHC halo formation.</a:t>
                </a:r>
              </a:p>
              <a:p>
                <a:pPr marL="285750" indent="-285750">
                  <a:buFont typeface="Arial" panose="020B0604020202020204" pitchFamily="34" charset="0"/>
                  <a:buChar char="•"/>
                </a:pPr>
                <a:r>
                  <a:rPr lang="en-GB" sz="2000" dirty="0"/>
                  <a:t>Larger </a:t>
                </a:r>
                <a14:m>
                  <m:oMath xmlns:m="http://schemas.openxmlformats.org/officeDocument/2006/math">
                    <m:sSub>
                      <m:sSubPr>
                        <m:ctrlPr>
                          <a:rPr lang="en-GB" sz="2000" i="1" dirty="0">
                            <a:latin typeface="Cambria Math" panose="02040503050406030204" pitchFamily="18" charset="0"/>
                          </a:rPr>
                        </m:ctrlPr>
                      </m:sSubPr>
                      <m:e>
                        <m:r>
                          <a:rPr lang="en-GB" sz="2000" i="1" dirty="0">
                            <a:latin typeface="Cambria Math" panose="02040503050406030204" pitchFamily="18" charset="0"/>
                          </a:rPr>
                          <m:t>𝜀</m:t>
                        </m:r>
                      </m:e>
                      <m:sub>
                        <m:r>
                          <a:rPr lang="en-GB" sz="2000" i="1" dirty="0">
                            <a:latin typeface="Cambria Math" panose="02040503050406030204" pitchFamily="18" charset="0"/>
                          </a:rPr>
                          <m:t>0</m:t>
                        </m:r>
                      </m:sub>
                    </m:sSub>
                  </m:oMath>
                </a14:m>
                <a:r>
                  <a:rPr lang="en-GB" sz="2000" dirty="0"/>
                  <a:t>: halo content approximately constant or slightly increasing.</a:t>
                </a:r>
              </a:p>
              <a:p>
                <a:pPr marL="285750" indent="-285750">
                  <a:buFont typeface="Arial" panose="020B0604020202020204" pitchFamily="34" charset="0"/>
                  <a:buChar char="•"/>
                </a:pPr>
                <a:r>
                  <a:rPr lang="en-GB" sz="2000" dirty="0"/>
                  <a:t>Former regime </a:t>
                </a:r>
                <a:r>
                  <a:rPr lang="en-GB" sz="2000" i="1" dirty="0"/>
                  <a:t>could be a source of halo formation</a:t>
                </a:r>
                <a:r>
                  <a:rPr lang="en-GB" sz="2000" dirty="0"/>
                  <a:t>.</a:t>
                </a:r>
              </a:p>
            </p:txBody>
          </p:sp>
        </mc:Choice>
        <mc:Fallback>
          <p:sp>
            <p:nvSpPr>
              <p:cNvPr id="49" name="TextBox 48">
                <a:extLst>
                  <a:ext uri="{FF2B5EF4-FFF2-40B4-BE49-F238E27FC236}">
                    <a16:creationId xmlns:a16="http://schemas.microsoft.com/office/drawing/2014/main" id="{2CC97FFB-0420-16FB-86C1-2E2961B69FFC}"/>
                  </a:ext>
                </a:extLst>
              </p:cNvPr>
              <p:cNvSpPr txBox="1">
                <a:spLocks noRot="1" noChangeAspect="1" noMove="1" noResize="1" noEditPoints="1" noAdjustHandles="1" noChangeArrowheads="1" noChangeShapeType="1" noTextEdit="1"/>
              </p:cNvSpPr>
              <p:nvPr/>
            </p:nvSpPr>
            <p:spPr>
              <a:xfrm>
                <a:off x="326638" y="1225689"/>
                <a:ext cx="4739430" cy="3477875"/>
              </a:xfrm>
              <a:prstGeom prst="rect">
                <a:avLst/>
              </a:prstGeom>
              <a:blipFill>
                <a:blip r:embed="rId4"/>
                <a:stretch>
                  <a:fillRect l="-1158" t="-876" b="-2102"/>
                </a:stretch>
              </a:blipFill>
            </p:spPr>
            <p:txBody>
              <a:bodyPr/>
              <a:lstStyle/>
              <a:p>
                <a:r>
                  <a:rPr lang="en-GB">
                    <a:noFill/>
                  </a:rPr>
                  <a:t> </a:t>
                </a:r>
              </a:p>
            </p:txBody>
          </p:sp>
        </mc:Fallback>
      </mc:AlternateContent>
      <p:sp>
        <p:nvSpPr>
          <p:cNvPr id="18" name="SectionLabel">
            <a:extLst>
              <a:ext uri="{FF2B5EF4-FFF2-40B4-BE49-F238E27FC236}">
                <a16:creationId xmlns:a16="http://schemas.microsoft.com/office/drawing/2014/main" id="{D48E3ABD-5ECA-4150-2835-A192BECA7DCB}"/>
              </a:ext>
            </a:extLst>
          </p:cNvPr>
          <p:cNvSpPr txBox="1"/>
          <p:nvPr/>
        </p:nvSpPr>
        <p:spPr>
          <a:xfrm>
            <a:off x="254000" y="6146225"/>
            <a:ext cx="4064000" cy="584775"/>
          </a:xfrm>
          <a:prstGeom prst="rect">
            <a:avLst/>
          </a:prstGeom>
          <a:noFill/>
        </p:spPr>
        <p:txBody>
          <a:bodyPr vert="horz" wrap="square" rtlCol="0">
            <a:spAutoFit/>
          </a:bodyPr>
          <a:lstStyle/>
          <a:p>
            <a:r>
              <a:rPr lang="en-GB" sz="1600" b="1">
                <a:solidFill>
                  <a:srgbClr val="0000EC"/>
                </a:solidFill>
              </a:rPr>
              <a:t>IV. Simulations of Space Charge Effects on the Beam Halo in the SPS</a:t>
            </a:r>
          </a:p>
        </p:txBody>
      </p:sp>
      <p:sp>
        <p:nvSpPr>
          <p:cNvPr id="4" name="Slide Number Placeholder 3">
            <a:extLst>
              <a:ext uri="{FF2B5EF4-FFF2-40B4-BE49-F238E27FC236}">
                <a16:creationId xmlns:a16="http://schemas.microsoft.com/office/drawing/2014/main" id="{A9FCE232-B763-5A16-D537-9BD37039B1C1}"/>
              </a:ext>
            </a:extLst>
          </p:cNvPr>
          <p:cNvSpPr>
            <a:spLocks noGrp="1"/>
          </p:cNvSpPr>
          <p:nvPr>
            <p:ph type="sldNum" sz="quarter" idx="12"/>
          </p:nvPr>
        </p:nvSpPr>
        <p:spPr/>
        <p:txBody>
          <a:bodyPr/>
          <a:lstStyle/>
          <a:p>
            <a:fld id="{A81A0B55-A4E3-4F2C-B5F6-A5FCD0DE1BEF}" type="slidenum">
              <a:rPr lang="en-GB" smtClean="0"/>
              <a:t>28</a:t>
            </a:fld>
            <a:endParaRPr lang="en-GB"/>
          </a:p>
        </p:txBody>
      </p:sp>
      <p:sp>
        <p:nvSpPr>
          <p:cNvPr id="10" name="Freeform: Shape 9">
            <a:extLst>
              <a:ext uri="{FF2B5EF4-FFF2-40B4-BE49-F238E27FC236}">
                <a16:creationId xmlns:a16="http://schemas.microsoft.com/office/drawing/2014/main" id="{2349463D-0290-C9F9-D953-8E8D13ACCE13}"/>
              </a:ext>
            </a:extLst>
          </p:cNvPr>
          <p:cNvSpPr/>
          <p:nvPr/>
        </p:nvSpPr>
        <p:spPr>
          <a:xfrm>
            <a:off x="6273646" y="1738067"/>
            <a:ext cx="2206008" cy="921335"/>
          </a:xfrm>
          <a:custGeom>
            <a:avLst/>
            <a:gdLst>
              <a:gd name="csX0" fmla="*/ 27625 w 2239403"/>
              <a:gd name="csY0" fmla="*/ 78909 h 922533"/>
              <a:gd name="csX1" fmla="*/ 137353 w 2239403"/>
              <a:gd name="csY1" fmla="*/ 700701 h 922533"/>
              <a:gd name="csX2" fmla="*/ 1216345 w 2239403"/>
              <a:gd name="csY2" fmla="*/ 883581 h 922533"/>
              <a:gd name="csX3" fmla="*/ 2112457 w 2239403"/>
              <a:gd name="csY3" fmla="*/ 911013 h 922533"/>
              <a:gd name="csX4" fmla="*/ 2048449 w 2239403"/>
              <a:gd name="csY4" fmla="*/ 737277 h 922533"/>
              <a:gd name="csX5" fmla="*/ 402529 w 2239403"/>
              <a:gd name="csY5" fmla="*/ 526965 h 922533"/>
              <a:gd name="csX6" fmla="*/ 256225 w 2239403"/>
              <a:gd name="csY6" fmla="*/ 60621 h 922533"/>
              <a:gd name="csX7" fmla="*/ 27625 w 2239403"/>
              <a:gd name="csY7" fmla="*/ 78909 h 9225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239403" h="922533">
                <a:moveTo>
                  <a:pt x="27625" y="78909"/>
                </a:moveTo>
                <a:cubicBezTo>
                  <a:pt x="7813" y="185589"/>
                  <a:pt x="-60767" y="566589"/>
                  <a:pt x="137353" y="700701"/>
                </a:cubicBezTo>
                <a:cubicBezTo>
                  <a:pt x="335473" y="834813"/>
                  <a:pt x="887161" y="848529"/>
                  <a:pt x="1216345" y="883581"/>
                </a:cubicBezTo>
                <a:cubicBezTo>
                  <a:pt x="1545529" y="918633"/>
                  <a:pt x="1973773" y="935397"/>
                  <a:pt x="2112457" y="911013"/>
                </a:cubicBezTo>
                <a:cubicBezTo>
                  <a:pt x="2251141" y="886629"/>
                  <a:pt x="2333437" y="801285"/>
                  <a:pt x="2048449" y="737277"/>
                </a:cubicBezTo>
                <a:cubicBezTo>
                  <a:pt x="1763461" y="673269"/>
                  <a:pt x="701233" y="639741"/>
                  <a:pt x="402529" y="526965"/>
                </a:cubicBezTo>
                <a:cubicBezTo>
                  <a:pt x="103825" y="414189"/>
                  <a:pt x="318709" y="139869"/>
                  <a:pt x="256225" y="60621"/>
                </a:cubicBezTo>
                <a:cubicBezTo>
                  <a:pt x="193741" y="-18627"/>
                  <a:pt x="47437" y="-27771"/>
                  <a:pt x="27625" y="78909"/>
                </a:cubicBezTo>
                <a:close/>
              </a:path>
            </a:pathLst>
          </a:custGeom>
          <a:noFill/>
          <a:ln>
            <a:solidFill>
              <a:schemeClr val="accent6">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Freeform: Shape 12">
            <a:extLst>
              <a:ext uri="{FF2B5EF4-FFF2-40B4-BE49-F238E27FC236}">
                <a16:creationId xmlns:a16="http://schemas.microsoft.com/office/drawing/2014/main" id="{913C7A2D-90DF-4EEA-8330-FA6743C10C2C}"/>
              </a:ext>
            </a:extLst>
          </p:cNvPr>
          <p:cNvSpPr/>
          <p:nvPr/>
        </p:nvSpPr>
        <p:spPr>
          <a:xfrm>
            <a:off x="6141943" y="3560355"/>
            <a:ext cx="1811996" cy="756762"/>
          </a:xfrm>
          <a:custGeom>
            <a:avLst/>
            <a:gdLst>
              <a:gd name="csX0" fmla="*/ 50809 w 1684728"/>
              <a:gd name="csY0" fmla="*/ 77797 h 757746"/>
              <a:gd name="csX1" fmla="*/ 32521 w 1684728"/>
              <a:gd name="csY1" fmla="*/ 498421 h 757746"/>
              <a:gd name="csX2" fmla="*/ 489721 w 1684728"/>
              <a:gd name="csY2" fmla="*/ 736165 h 757746"/>
              <a:gd name="csX3" fmla="*/ 1550425 w 1684728"/>
              <a:gd name="csY3" fmla="*/ 727021 h 757746"/>
              <a:gd name="csX4" fmla="*/ 1532137 w 1684728"/>
              <a:gd name="csY4" fmla="*/ 562429 h 757746"/>
              <a:gd name="csX5" fmla="*/ 297697 w 1684728"/>
              <a:gd name="csY5" fmla="*/ 489277 h 757746"/>
              <a:gd name="csX6" fmla="*/ 242833 w 1684728"/>
              <a:gd name="csY6" fmla="*/ 114373 h 757746"/>
              <a:gd name="csX7" fmla="*/ 160537 w 1684728"/>
              <a:gd name="csY7" fmla="*/ 4645 h 757746"/>
              <a:gd name="csX8" fmla="*/ 50809 w 1684728"/>
              <a:gd name="csY8" fmla="*/ 77797 h 7577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84728" h="757746">
                <a:moveTo>
                  <a:pt x="50809" y="77797"/>
                </a:moveTo>
                <a:cubicBezTo>
                  <a:pt x="29473" y="160093"/>
                  <a:pt x="-40631" y="388693"/>
                  <a:pt x="32521" y="498421"/>
                </a:cubicBezTo>
                <a:cubicBezTo>
                  <a:pt x="105673" y="608149"/>
                  <a:pt x="236737" y="698065"/>
                  <a:pt x="489721" y="736165"/>
                </a:cubicBezTo>
                <a:cubicBezTo>
                  <a:pt x="742705" y="774265"/>
                  <a:pt x="1376689" y="755977"/>
                  <a:pt x="1550425" y="727021"/>
                </a:cubicBezTo>
                <a:cubicBezTo>
                  <a:pt x="1724161" y="698065"/>
                  <a:pt x="1740925" y="602053"/>
                  <a:pt x="1532137" y="562429"/>
                </a:cubicBezTo>
                <a:cubicBezTo>
                  <a:pt x="1323349" y="522805"/>
                  <a:pt x="512581" y="563953"/>
                  <a:pt x="297697" y="489277"/>
                </a:cubicBezTo>
                <a:cubicBezTo>
                  <a:pt x="82813" y="414601"/>
                  <a:pt x="265693" y="195145"/>
                  <a:pt x="242833" y="114373"/>
                </a:cubicBezTo>
                <a:cubicBezTo>
                  <a:pt x="219973" y="33601"/>
                  <a:pt x="194065" y="15313"/>
                  <a:pt x="160537" y="4645"/>
                </a:cubicBezTo>
                <a:cubicBezTo>
                  <a:pt x="127009" y="-6023"/>
                  <a:pt x="72145" y="-4499"/>
                  <a:pt x="50809" y="77797"/>
                </a:cubicBezTo>
                <a:close/>
              </a:path>
            </a:pathLst>
          </a:custGeom>
          <a:noFill/>
          <a:ln>
            <a:solidFill>
              <a:schemeClr val="accent6">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79C43900-B6DE-874F-F47B-5B8F1A8AF193}"/>
              </a:ext>
            </a:extLst>
          </p:cNvPr>
          <p:cNvSpPr/>
          <p:nvPr/>
        </p:nvSpPr>
        <p:spPr>
          <a:xfrm>
            <a:off x="6051588" y="5011341"/>
            <a:ext cx="2567576" cy="847642"/>
          </a:xfrm>
          <a:custGeom>
            <a:avLst/>
            <a:gdLst>
              <a:gd name="csX0" fmla="*/ 28584 w 2387239"/>
              <a:gd name="csY0" fmla="*/ 46312 h 848744"/>
              <a:gd name="csX1" fmla="*/ 37728 w 2387239"/>
              <a:gd name="csY1" fmla="*/ 485224 h 848744"/>
              <a:gd name="csX2" fmla="*/ 357768 w 2387239"/>
              <a:gd name="csY2" fmla="*/ 750400 h 848744"/>
              <a:gd name="csX3" fmla="*/ 1336176 w 2387239"/>
              <a:gd name="csY3" fmla="*/ 814408 h 848744"/>
              <a:gd name="csX4" fmla="*/ 2332872 w 2387239"/>
              <a:gd name="csY4" fmla="*/ 841840 h 848744"/>
              <a:gd name="csX5" fmla="*/ 2223144 w 2387239"/>
              <a:gd name="csY5" fmla="*/ 686392 h 848744"/>
              <a:gd name="csX6" fmla="*/ 1948824 w 2387239"/>
              <a:gd name="csY6" fmla="*/ 658960 h 848744"/>
              <a:gd name="csX7" fmla="*/ 330336 w 2387239"/>
              <a:gd name="csY7" fmla="*/ 485224 h 848744"/>
              <a:gd name="csX8" fmla="*/ 238896 w 2387239"/>
              <a:gd name="csY8" fmla="*/ 64600 h 848744"/>
              <a:gd name="csX9" fmla="*/ 28584 w 2387239"/>
              <a:gd name="csY9" fmla="*/ 46312 h 8487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387239" h="848744">
                <a:moveTo>
                  <a:pt x="28584" y="46312"/>
                </a:moveTo>
                <a:cubicBezTo>
                  <a:pt x="-4944" y="116416"/>
                  <a:pt x="-17136" y="367876"/>
                  <a:pt x="37728" y="485224"/>
                </a:cubicBezTo>
                <a:cubicBezTo>
                  <a:pt x="92592" y="602572"/>
                  <a:pt x="141360" y="695536"/>
                  <a:pt x="357768" y="750400"/>
                </a:cubicBezTo>
                <a:cubicBezTo>
                  <a:pt x="574176" y="805264"/>
                  <a:pt x="1006992" y="799168"/>
                  <a:pt x="1336176" y="814408"/>
                </a:cubicBezTo>
                <a:cubicBezTo>
                  <a:pt x="1665360" y="829648"/>
                  <a:pt x="2185044" y="863176"/>
                  <a:pt x="2332872" y="841840"/>
                </a:cubicBezTo>
                <a:cubicBezTo>
                  <a:pt x="2480700" y="820504"/>
                  <a:pt x="2287152" y="716872"/>
                  <a:pt x="2223144" y="686392"/>
                </a:cubicBezTo>
                <a:cubicBezTo>
                  <a:pt x="2159136" y="655912"/>
                  <a:pt x="1948824" y="658960"/>
                  <a:pt x="1948824" y="658960"/>
                </a:cubicBezTo>
                <a:cubicBezTo>
                  <a:pt x="1633356" y="625432"/>
                  <a:pt x="615324" y="584284"/>
                  <a:pt x="330336" y="485224"/>
                </a:cubicBezTo>
                <a:cubicBezTo>
                  <a:pt x="45348" y="386164"/>
                  <a:pt x="290712" y="140800"/>
                  <a:pt x="238896" y="64600"/>
                </a:cubicBezTo>
                <a:cubicBezTo>
                  <a:pt x="187080" y="-11600"/>
                  <a:pt x="62112" y="-23792"/>
                  <a:pt x="28584" y="46312"/>
                </a:cubicBezTo>
                <a:close/>
              </a:path>
            </a:pathLst>
          </a:custGeom>
          <a:noFill/>
          <a:ln>
            <a:solidFill>
              <a:schemeClr val="accent6">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Freeform: Shape 14">
            <a:extLst>
              <a:ext uri="{FF2B5EF4-FFF2-40B4-BE49-F238E27FC236}">
                <a16:creationId xmlns:a16="http://schemas.microsoft.com/office/drawing/2014/main" id="{559F41B8-E95F-645E-3A11-EE89A9278DD4}"/>
              </a:ext>
            </a:extLst>
          </p:cNvPr>
          <p:cNvSpPr/>
          <p:nvPr/>
        </p:nvSpPr>
        <p:spPr>
          <a:xfrm>
            <a:off x="9066640" y="1941498"/>
            <a:ext cx="1484816" cy="624238"/>
          </a:xfrm>
          <a:custGeom>
            <a:avLst/>
            <a:gdLst>
              <a:gd name="csX0" fmla="*/ 1894 w 1380528"/>
              <a:gd name="csY0" fmla="*/ 51585 h 625049"/>
              <a:gd name="csX1" fmla="*/ 120766 w 1380528"/>
              <a:gd name="csY1" fmla="*/ 536217 h 625049"/>
              <a:gd name="csX2" fmla="*/ 760846 w 1380528"/>
              <a:gd name="csY2" fmla="*/ 618513 h 625049"/>
              <a:gd name="csX3" fmla="*/ 1318630 w 1380528"/>
              <a:gd name="csY3" fmla="*/ 600225 h 625049"/>
              <a:gd name="csX4" fmla="*/ 1254622 w 1380528"/>
              <a:gd name="csY4" fmla="*/ 444777 h 625049"/>
              <a:gd name="csX5" fmla="*/ 321934 w 1380528"/>
              <a:gd name="csY5" fmla="*/ 371625 h 625049"/>
              <a:gd name="csX6" fmla="*/ 175630 w 1380528"/>
              <a:gd name="csY6" fmla="*/ 51585 h 625049"/>
              <a:gd name="csX7" fmla="*/ 56758 w 1380528"/>
              <a:gd name="csY7" fmla="*/ 15009 h 625049"/>
              <a:gd name="csX8" fmla="*/ 1894 w 1380528"/>
              <a:gd name="csY8" fmla="*/ 51585 h 6250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380528" h="625049">
                <a:moveTo>
                  <a:pt x="1894" y="51585"/>
                </a:moveTo>
                <a:cubicBezTo>
                  <a:pt x="12562" y="138453"/>
                  <a:pt x="-5726" y="441729"/>
                  <a:pt x="120766" y="536217"/>
                </a:cubicBezTo>
                <a:cubicBezTo>
                  <a:pt x="247258" y="630705"/>
                  <a:pt x="561202" y="607845"/>
                  <a:pt x="760846" y="618513"/>
                </a:cubicBezTo>
                <a:cubicBezTo>
                  <a:pt x="960490" y="629181"/>
                  <a:pt x="1236334" y="629181"/>
                  <a:pt x="1318630" y="600225"/>
                </a:cubicBezTo>
                <a:cubicBezTo>
                  <a:pt x="1400926" y="571269"/>
                  <a:pt x="1420738" y="482877"/>
                  <a:pt x="1254622" y="444777"/>
                </a:cubicBezTo>
                <a:cubicBezTo>
                  <a:pt x="1088506" y="406677"/>
                  <a:pt x="501766" y="437157"/>
                  <a:pt x="321934" y="371625"/>
                </a:cubicBezTo>
                <a:cubicBezTo>
                  <a:pt x="142102" y="306093"/>
                  <a:pt x="219826" y="111021"/>
                  <a:pt x="175630" y="51585"/>
                </a:cubicBezTo>
                <a:cubicBezTo>
                  <a:pt x="131434" y="-7851"/>
                  <a:pt x="85714" y="16533"/>
                  <a:pt x="56758" y="15009"/>
                </a:cubicBezTo>
                <a:cubicBezTo>
                  <a:pt x="27802" y="13485"/>
                  <a:pt x="-8774" y="-35283"/>
                  <a:pt x="1894" y="51585"/>
                </a:cubicBezTo>
                <a:close/>
              </a:path>
            </a:pathLst>
          </a:custGeom>
          <a:noFill/>
          <a:ln>
            <a:solidFill>
              <a:schemeClr val="accent6">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EADC57F4-F967-3EEA-AEB5-F127C23F81F6}"/>
              </a:ext>
            </a:extLst>
          </p:cNvPr>
          <p:cNvSpPr/>
          <p:nvPr/>
        </p:nvSpPr>
        <p:spPr>
          <a:xfrm>
            <a:off x="8978663" y="3650751"/>
            <a:ext cx="1357164" cy="641514"/>
          </a:xfrm>
          <a:custGeom>
            <a:avLst/>
            <a:gdLst>
              <a:gd name="csX0" fmla="*/ 8552 w 1261842"/>
              <a:gd name="csY0" fmla="*/ 101136 h 642348"/>
              <a:gd name="csX1" fmla="*/ 209720 w 1261842"/>
              <a:gd name="csY1" fmla="*/ 585768 h 642348"/>
              <a:gd name="csX2" fmla="*/ 1169840 w 1261842"/>
              <a:gd name="csY2" fmla="*/ 622344 h 642348"/>
              <a:gd name="csX3" fmla="*/ 1133264 w 1261842"/>
              <a:gd name="csY3" fmla="*/ 494328 h 642348"/>
              <a:gd name="csX4" fmla="*/ 374312 w 1261842"/>
              <a:gd name="csY4" fmla="*/ 412032 h 642348"/>
              <a:gd name="csX5" fmla="*/ 182288 w 1261842"/>
              <a:gd name="csY5" fmla="*/ 73704 h 642348"/>
              <a:gd name="csX6" fmla="*/ 54272 w 1261842"/>
              <a:gd name="csY6" fmla="*/ 552 h 642348"/>
              <a:gd name="csX7" fmla="*/ 8552 w 1261842"/>
              <a:gd name="csY7" fmla="*/ 101136 h 642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61842" h="642348">
                <a:moveTo>
                  <a:pt x="8552" y="101136"/>
                </a:moveTo>
                <a:cubicBezTo>
                  <a:pt x="34460" y="198672"/>
                  <a:pt x="16172" y="498900"/>
                  <a:pt x="209720" y="585768"/>
                </a:cubicBezTo>
                <a:cubicBezTo>
                  <a:pt x="403268" y="672636"/>
                  <a:pt x="1015916" y="637584"/>
                  <a:pt x="1169840" y="622344"/>
                </a:cubicBezTo>
                <a:cubicBezTo>
                  <a:pt x="1323764" y="607104"/>
                  <a:pt x="1265852" y="529380"/>
                  <a:pt x="1133264" y="494328"/>
                </a:cubicBezTo>
                <a:cubicBezTo>
                  <a:pt x="1000676" y="459276"/>
                  <a:pt x="532808" y="482136"/>
                  <a:pt x="374312" y="412032"/>
                </a:cubicBezTo>
                <a:cubicBezTo>
                  <a:pt x="215816" y="341928"/>
                  <a:pt x="235628" y="142284"/>
                  <a:pt x="182288" y="73704"/>
                </a:cubicBezTo>
                <a:cubicBezTo>
                  <a:pt x="128948" y="5124"/>
                  <a:pt x="87800" y="-2496"/>
                  <a:pt x="54272" y="552"/>
                </a:cubicBezTo>
                <a:cubicBezTo>
                  <a:pt x="20744" y="3600"/>
                  <a:pt x="-17356" y="3600"/>
                  <a:pt x="8552" y="101136"/>
                </a:cubicBezTo>
                <a:close/>
              </a:path>
            </a:pathLst>
          </a:custGeom>
          <a:noFill/>
          <a:ln>
            <a:solidFill>
              <a:schemeClr val="accent6">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eform: Shape 16">
            <a:extLst>
              <a:ext uri="{FF2B5EF4-FFF2-40B4-BE49-F238E27FC236}">
                <a16:creationId xmlns:a16="http://schemas.microsoft.com/office/drawing/2014/main" id="{A065DD3F-7AFA-2408-3655-9F9EB834B298}"/>
              </a:ext>
            </a:extLst>
          </p:cNvPr>
          <p:cNvSpPr/>
          <p:nvPr/>
        </p:nvSpPr>
        <p:spPr>
          <a:xfrm>
            <a:off x="8978663" y="5207840"/>
            <a:ext cx="1398108" cy="706187"/>
          </a:xfrm>
          <a:custGeom>
            <a:avLst/>
            <a:gdLst>
              <a:gd name="csX0" fmla="*/ 818 w 1299910"/>
              <a:gd name="csY0" fmla="*/ 69728 h 707105"/>
              <a:gd name="csX1" fmla="*/ 211130 w 1299910"/>
              <a:gd name="csY1" fmla="*/ 654944 h 707105"/>
              <a:gd name="csX2" fmla="*/ 1216970 w 1299910"/>
              <a:gd name="csY2" fmla="*/ 664088 h 707105"/>
              <a:gd name="csX3" fmla="*/ 1143818 w 1299910"/>
              <a:gd name="csY3" fmla="*/ 526928 h 707105"/>
              <a:gd name="csX4" fmla="*/ 357434 w 1299910"/>
              <a:gd name="csY4" fmla="*/ 426344 h 707105"/>
              <a:gd name="csX5" fmla="*/ 147122 w 1299910"/>
              <a:gd name="csY5" fmla="*/ 51440 h 707105"/>
              <a:gd name="csX6" fmla="*/ 818 w 1299910"/>
              <a:gd name="csY6" fmla="*/ 69728 h 7071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99910" h="707105">
                <a:moveTo>
                  <a:pt x="818" y="69728"/>
                </a:moveTo>
                <a:cubicBezTo>
                  <a:pt x="11486" y="170312"/>
                  <a:pt x="8438" y="555884"/>
                  <a:pt x="211130" y="654944"/>
                </a:cubicBezTo>
                <a:cubicBezTo>
                  <a:pt x="413822" y="754004"/>
                  <a:pt x="1061522" y="685424"/>
                  <a:pt x="1216970" y="664088"/>
                </a:cubicBezTo>
                <a:cubicBezTo>
                  <a:pt x="1372418" y="642752"/>
                  <a:pt x="1287074" y="566552"/>
                  <a:pt x="1143818" y="526928"/>
                </a:cubicBezTo>
                <a:cubicBezTo>
                  <a:pt x="1000562" y="487304"/>
                  <a:pt x="523550" y="505592"/>
                  <a:pt x="357434" y="426344"/>
                </a:cubicBezTo>
                <a:cubicBezTo>
                  <a:pt x="191318" y="347096"/>
                  <a:pt x="208082" y="112400"/>
                  <a:pt x="147122" y="51440"/>
                </a:cubicBezTo>
                <a:cubicBezTo>
                  <a:pt x="86162" y="-9520"/>
                  <a:pt x="-9850" y="-30856"/>
                  <a:pt x="818" y="69728"/>
                </a:cubicBezTo>
                <a:close/>
              </a:path>
            </a:pathLst>
          </a:custGeom>
          <a:noFill/>
          <a:ln>
            <a:solidFill>
              <a:schemeClr val="accent6">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Freeform: Shape 20">
            <a:extLst>
              <a:ext uri="{FF2B5EF4-FFF2-40B4-BE49-F238E27FC236}">
                <a16:creationId xmlns:a16="http://schemas.microsoft.com/office/drawing/2014/main" id="{C7238D94-7B03-EAC0-B29B-4384F6C6EA2B}"/>
              </a:ext>
            </a:extLst>
          </p:cNvPr>
          <p:cNvSpPr/>
          <p:nvPr/>
        </p:nvSpPr>
        <p:spPr>
          <a:xfrm>
            <a:off x="6308130" y="1576804"/>
            <a:ext cx="871601" cy="322526"/>
          </a:xfrm>
          <a:custGeom>
            <a:avLst/>
            <a:gdLst>
              <a:gd name="csX0" fmla="*/ 24655 w 810383"/>
              <a:gd name="csY0" fmla="*/ 310256 h 322945"/>
              <a:gd name="csX1" fmla="*/ 500143 w 810383"/>
              <a:gd name="csY1" fmla="*/ 255392 h 322945"/>
              <a:gd name="csX2" fmla="*/ 801895 w 810383"/>
              <a:gd name="csY2" fmla="*/ 90800 h 322945"/>
              <a:gd name="csX3" fmla="*/ 673879 w 810383"/>
              <a:gd name="csY3" fmla="*/ 17648 h 322945"/>
              <a:gd name="csX4" fmla="*/ 134383 w 810383"/>
              <a:gd name="csY4" fmla="*/ 26792 h 322945"/>
              <a:gd name="csX5" fmla="*/ 24655 w 810383"/>
              <a:gd name="csY5" fmla="*/ 310256 h 322945"/>
            </a:gdLst>
            <a:ahLst/>
            <a:cxnLst>
              <a:cxn ang="0">
                <a:pos x="csX0" y="csY0"/>
              </a:cxn>
              <a:cxn ang="0">
                <a:pos x="csX1" y="csY1"/>
              </a:cxn>
              <a:cxn ang="0">
                <a:pos x="csX2" y="csY2"/>
              </a:cxn>
              <a:cxn ang="0">
                <a:pos x="csX3" y="csY3"/>
              </a:cxn>
              <a:cxn ang="0">
                <a:pos x="csX4" y="csY4"/>
              </a:cxn>
              <a:cxn ang="0">
                <a:pos x="csX5" y="csY5"/>
              </a:cxn>
            </a:cxnLst>
            <a:rect l="l" t="t" r="r" b="b"/>
            <a:pathLst>
              <a:path w="810383" h="322945">
                <a:moveTo>
                  <a:pt x="24655" y="310256"/>
                </a:moveTo>
                <a:cubicBezTo>
                  <a:pt x="85615" y="348356"/>
                  <a:pt x="370603" y="291968"/>
                  <a:pt x="500143" y="255392"/>
                </a:cubicBezTo>
                <a:cubicBezTo>
                  <a:pt x="629683" y="218816"/>
                  <a:pt x="772939" y="130424"/>
                  <a:pt x="801895" y="90800"/>
                </a:cubicBezTo>
                <a:cubicBezTo>
                  <a:pt x="830851" y="51176"/>
                  <a:pt x="785131" y="28316"/>
                  <a:pt x="673879" y="17648"/>
                </a:cubicBezTo>
                <a:cubicBezTo>
                  <a:pt x="562627" y="6980"/>
                  <a:pt x="247159" y="-20452"/>
                  <a:pt x="134383" y="26792"/>
                </a:cubicBezTo>
                <a:cubicBezTo>
                  <a:pt x="21607" y="74036"/>
                  <a:pt x="-36305" y="272156"/>
                  <a:pt x="24655" y="310256"/>
                </a:cubicBezTo>
                <a:close/>
              </a:path>
            </a:pathLst>
          </a:cu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Shape 21">
            <a:extLst>
              <a:ext uri="{FF2B5EF4-FFF2-40B4-BE49-F238E27FC236}">
                <a16:creationId xmlns:a16="http://schemas.microsoft.com/office/drawing/2014/main" id="{BF4276B0-B0D1-E73D-275A-169016825791}"/>
              </a:ext>
            </a:extLst>
          </p:cNvPr>
          <p:cNvSpPr/>
          <p:nvPr/>
        </p:nvSpPr>
        <p:spPr>
          <a:xfrm>
            <a:off x="6141943" y="3297645"/>
            <a:ext cx="920501" cy="406394"/>
          </a:xfrm>
          <a:custGeom>
            <a:avLst/>
            <a:gdLst>
              <a:gd name="csX0" fmla="*/ 111702 w 855848"/>
              <a:gd name="csY0" fmla="*/ 406412 h 406922"/>
              <a:gd name="csX1" fmla="*/ 532326 w 855848"/>
              <a:gd name="csY1" fmla="*/ 278396 h 406922"/>
              <a:gd name="csX2" fmla="*/ 852366 w 855848"/>
              <a:gd name="csY2" fmla="*/ 68084 h 406922"/>
              <a:gd name="csX3" fmla="*/ 669486 w 855848"/>
              <a:gd name="csY3" fmla="*/ 4076 h 406922"/>
              <a:gd name="csX4" fmla="*/ 175710 w 855848"/>
              <a:gd name="csY4" fmla="*/ 31508 h 406922"/>
              <a:gd name="csX5" fmla="*/ 1974 w 855848"/>
              <a:gd name="csY5" fmla="*/ 232676 h 406922"/>
              <a:gd name="csX6" fmla="*/ 111702 w 855848"/>
              <a:gd name="csY6" fmla="*/ 406412 h 40692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55848" h="406922">
                <a:moveTo>
                  <a:pt x="111702" y="406412"/>
                </a:moveTo>
                <a:cubicBezTo>
                  <a:pt x="200094" y="414032"/>
                  <a:pt x="408882" y="334784"/>
                  <a:pt x="532326" y="278396"/>
                </a:cubicBezTo>
                <a:cubicBezTo>
                  <a:pt x="655770" y="222008"/>
                  <a:pt x="829506" y="113804"/>
                  <a:pt x="852366" y="68084"/>
                </a:cubicBezTo>
                <a:cubicBezTo>
                  <a:pt x="875226" y="22364"/>
                  <a:pt x="782262" y="10172"/>
                  <a:pt x="669486" y="4076"/>
                </a:cubicBezTo>
                <a:cubicBezTo>
                  <a:pt x="556710" y="-2020"/>
                  <a:pt x="286962" y="-6592"/>
                  <a:pt x="175710" y="31508"/>
                </a:cubicBezTo>
                <a:cubicBezTo>
                  <a:pt x="64458" y="69608"/>
                  <a:pt x="12642" y="171716"/>
                  <a:pt x="1974" y="232676"/>
                </a:cubicBezTo>
                <a:cubicBezTo>
                  <a:pt x="-8694" y="293636"/>
                  <a:pt x="23310" y="398792"/>
                  <a:pt x="111702" y="406412"/>
                </a:cubicBezTo>
                <a:close/>
              </a:path>
            </a:pathLst>
          </a:cu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eform: Shape 22">
            <a:extLst>
              <a:ext uri="{FF2B5EF4-FFF2-40B4-BE49-F238E27FC236}">
                <a16:creationId xmlns:a16="http://schemas.microsoft.com/office/drawing/2014/main" id="{9B2C7755-45E1-4148-C00B-F766CA21AC22}"/>
              </a:ext>
            </a:extLst>
          </p:cNvPr>
          <p:cNvSpPr/>
          <p:nvPr/>
        </p:nvSpPr>
        <p:spPr>
          <a:xfrm>
            <a:off x="6113516" y="4757944"/>
            <a:ext cx="1200815" cy="373260"/>
          </a:xfrm>
          <a:custGeom>
            <a:avLst/>
            <a:gdLst>
              <a:gd name="csX0" fmla="*/ 57472 w 1116474"/>
              <a:gd name="csY0" fmla="*/ 368488 h 373745"/>
              <a:gd name="csX1" fmla="*/ 386656 w 1116474"/>
              <a:gd name="csY1" fmla="*/ 249616 h 373745"/>
              <a:gd name="csX2" fmla="*/ 1008448 w 1116474"/>
              <a:gd name="csY2" fmla="*/ 203896 h 373745"/>
              <a:gd name="csX3" fmla="*/ 1026736 w 1116474"/>
              <a:gd name="csY3" fmla="*/ 11872 h 373745"/>
              <a:gd name="csX4" fmla="*/ 103192 w 1116474"/>
              <a:gd name="csY4" fmla="*/ 57592 h 373745"/>
              <a:gd name="csX5" fmla="*/ 57472 w 1116474"/>
              <a:gd name="csY5" fmla="*/ 368488 h 373745"/>
            </a:gdLst>
            <a:ahLst/>
            <a:cxnLst>
              <a:cxn ang="0">
                <a:pos x="csX0" y="csY0"/>
              </a:cxn>
              <a:cxn ang="0">
                <a:pos x="csX1" y="csY1"/>
              </a:cxn>
              <a:cxn ang="0">
                <a:pos x="csX2" y="csY2"/>
              </a:cxn>
              <a:cxn ang="0">
                <a:pos x="csX3" y="csY3"/>
              </a:cxn>
              <a:cxn ang="0">
                <a:pos x="csX4" y="csY4"/>
              </a:cxn>
              <a:cxn ang="0">
                <a:pos x="csX5" y="csY5"/>
              </a:cxn>
            </a:cxnLst>
            <a:rect l="l" t="t" r="r" b="b"/>
            <a:pathLst>
              <a:path w="1116474" h="373745">
                <a:moveTo>
                  <a:pt x="57472" y="368488"/>
                </a:moveTo>
                <a:cubicBezTo>
                  <a:pt x="104716" y="400492"/>
                  <a:pt x="228160" y="277048"/>
                  <a:pt x="386656" y="249616"/>
                </a:cubicBezTo>
                <a:cubicBezTo>
                  <a:pt x="545152" y="222184"/>
                  <a:pt x="901768" y="243520"/>
                  <a:pt x="1008448" y="203896"/>
                </a:cubicBezTo>
                <a:cubicBezTo>
                  <a:pt x="1115128" y="164272"/>
                  <a:pt x="1177612" y="36256"/>
                  <a:pt x="1026736" y="11872"/>
                </a:cubicBezTo>
                <a:cubicBezTo>
                  <a:pt x="875860" y="-12512"/>
                  <a:pt x="269308" y="-320"/>
                  <a:pt x="103192" y="57592"/>
                </a:cubicBezTo>
                <a:cubicBezTo>
                  <a:pt x="-62924" y="115504"/>
                  <a:pt x="10228" y="336484"/>
                  <a:pt x="57472" y="368488"/>
                </a:cubicBezTo>
                <a:close/>
              </a:path>
            </a:pathLst>
          </a:cu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Shape 23">
            <a:extLst>
              <a:ext uri="{FF2B5EF4-FFF2-40B4-BE49-F238E27FC236}">
                <a16:creationId xmlns:a16="http://schemas.microsoft.com/office/drawing/2014/main" id="{CB2CBCA1-A369-A8EB-E9E7-E31FDE929D59}"/>
              </a:ext>
            </a:extLst>
          </p:cNvPr>
          <p:cNvSpPr/>
          <p:nvPr/>
        </p:nvSpPr>
        <p:spPr>
          <a:xfrm>
            <a:off x="9187277" y="1601499"/>
            <a:ext cx="2092354" cy="221197"/>
          </a:xfrm>
          <a:custGeom>
            <a:avLst/>
            <a:gdLst>
              <a:gd name="csX0" fmla="*/ 185706 w 2291484"/>
              <a:gd name="csY0" fmla="*/ 192124 h 221485"/>
              <a:gd name="csX1" fmla="*/ 1310418 w 2291484"/>
              <a:gd name="csY1" fmla="*/ 219556 h 221485"/>
              <a:gd name="csX2" fmla="*/ 2151666 w 2291484"/>
              <a:gd name="csY2" fmla="*/ 164692 h 221485"/>
              <a:gd name="csX3" fmla="*/ 2087658 w 2291484"/>
              <a:gd name="csY3" fmla="*/ 9244 h 221485"/>
              <a:gd name="csX4" fmla="*/ 194850 w 2291484"/>
              <a:gd name="csY4" fmla="*/ 36676 h 221485"/>
              <a:gd name="csX5" fmla="*/ 185706 w 2291484"/>
              <a:gd name="csY5" fmla="*/ 192124 h 221485"/>
            </a:gdLst>
            <a:ahLst/>
            <a:cxnLst>
              <a:cxn ang="0">
                <a:pos x="csX0" y="csY0"/>
              </a:cxn>
              <a:cxn ang="0">
                <a:pos x="csX1" y="csY1"/>
              </a:cxn>
              <a:cxn ang="0">
                <a:pos x="csX2" y="csY2"/>
              </a:cxn>
              <a:cxn ang="0">
                <a:pos x="csX3" y="csY3"/>
              </a:cxn>
              <a:cxn ang="0">
                <a:pos x="csX4" y="csY4"/>
              </a:cxn>
              <a:cxn ang="0">
                <a:pos x="csX5" y="csY5"/>
              </a:cxn>
            </a:cxnLst>
            <a:rect l="l" t="t" r="r" b="b"/>
            <a:pathLst>
              <a:path w="2291484" h="221485">
                <a:moveTo>
                  <a:pt x="185706" y="192124"/>
                </a:moveTo>
                <a:cubicBezTo>
                  <a:pt x="371634" y="222604"/>
                  <a:pt x="982758" y="224128"/>
                  <a:pt x="1310418" y="219556"/>
                </a:cubicBezTo>
                <a:cubicBezTo>
                  <a:pt x="1638078" y="214984"/>
                  <a:pt x="2022126" y="199744"/>
                  <a:pt x="2151666" y="164692"/>
                </a:cubicBezTo>
                <a:cubicBezTo>
                  <a:pt x="2281206" y="129640"/>
                  <a:pt x="2413794" y="30580"/>
                  <a:pt x="2087658" y="9244"/>
                </a:cubicBezTo>
                <a:cubicBezTo>
                  <a:pt x="1761522" y="-12092"/>
                  <a:pt x="510318" y="6196"/>
                  <a:pt x="194850" y="36676"/>
                </a:cubicBezTo>
                <a:cubicBezTo>
                  <a:pt x="-120618" y="67156"/>
                  <a:pt x="-222" y="161644"/>
                  <a:pt x="185706" y="192124"/>
                </a:cubicBezTo>
                <a:close/>
              </a:path>
            </a:pathLst>
          </a:cu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Shape 24">
            <a:extLst>
              <a:ext uri="{FF2B5EF4-FFF2-40B4-BE49-F238E27FC236}">
                <a16:creationId xmlns:a16="http://schemas.microsoft.com/office/drawing/2014/main" id="{EAA9D8E7-7CD2-D882-CCD0-E45C4A253E06}"/>
              </a:ext>
            </a:extLst>
          </p:cNvPr>
          <p:cNvSpPr/>
          <p:nvPr/>
        </p:nvSpPr>
        <p:spPr>
          <a:xfrm>
            <a:off x="9218433" y="3253888"/>
            <a:ext cx="2150534" cy="221197"/>
          </a:xfrm>
          <a:custGeom>
            <a:avLst/>
            <a:gdLst>
              <a:gd name="csX0" fmla="*/ 195398 w 2204951"/>
              <a:gd name="csY0" fmla="*/ 191740 h 209735"/>
              <a:gd name="csX1" fmla="*/ 881198 w 2204951"/>
              <a:gd name="csY1" fmla="*/ 173452 h 209735"/>
              <a:gd name="csX2" fmla="*/ 1594430 w 2204951"/>
              <a:gd name="csY2" fmla="*/ 200884 h 209735"/>
              <a:gd name="csX3" fmla="*/ 2106494 w 2204951"/>
              <a:gd name="csY3" fmla="*/ 191740 h 209735"/>
              <a:gd name="csX4" fmla="*/ 2005910 w 2204951"/>
              <a:gd name="csY4" fmla="*/ 8860 h 209735"/>
              <a:gd name="csX5" fmla="*/ 149678 w 2204951"/>
              <a:gd name="csY5" fmla="*/ 45436 h 209735"/>
              <a:gd name="csX6" fmla="*/ 195398 w 2204951"/>
              <a:gd name="csY6" fmla="*/ 191740 h 20973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04951" h="209735">
                <a:moveTo>
                  <a:pt x="195398" y="191740"/>
                </a:moveTo>
                <a:cubicBezTo>
                  <a:pt x="317318" y="213076"/>
                  <a:pt x="648026" y="171928"/>
                  <a:pt x="881198" y="173452"/>
                </a:cubicBezTo>
                <a:cubicBezTo>
                  <a:pt x="1114370" y="174976"/>
                  <a:pt x="1594430" y="200884"/>
                  <a:pt x="1594430" y="200884"/>
                </a:cubicBezTo>
                <a:cubicBezTo>
                  <a:pt x="1798646" y="203932"/>
                  <a:pt x="2037914" y="223744"/>
                  <a:pt x="2106494" y="191740"/>
                </a:cubicBezTo>
                <a:cubicBezTo>
                  <a:pt x="2175074" y="159736"/>
                  <a:pt x="2332046" y="33244"/>
                  <a:pt x="2005910" y="8860"/>
                </a:cubicBezTo>
                <a:cubicBezTo>
                  <a:pt x="1679774" y="-15524"/>
                  <a:pt x="449906" y="14956"/>
                  <a:pt x="149678" y="45436"/>
                </a:cubicBezTo>
                <a:cubicBezTo>
                  <a:pt x="-150550" y="75916"/>
                  <a:pt x="73478" y="170404"/>
                  <a:pt x="195398" y="191740"/>
                </a:cubicBezTo>
                <a:close/>
              </a:path>
            </a:pathLst>
          </a:cu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Shape 25">
            <a:extLst>
              <a:ext uri="{FF2B5EF4-FFF2-40B4-BE49-F238E27FC236}">
                <a16:creationId xmlns:a16="http://schemas.microsoft.com/office/drawing/2014/main" id="{0B22E9C5-CD6E-DF14-79DF-2A210141D864}"/>
              </a:ext>
            </a:extLst>
          </p:cNvPr>
          <p:cNvSpPr/>
          <p:nvPr/>
        </p:nvSpPr>
        <p:spPr>
          <a:xfrm>
            <a:off x="9203267" y="4789632"/>
            <a:ext cx="2180866" cy="252171"/>
          </a:xfrm>
          <a:custGeom>
            <a:avLst/>
            <a:gdLst>
              <a:gd name="csX0" fmla="*/ 158227 w 2248203"/>
              <a:gd name="csY0" fmla="*/ 241408 h 252499"/>
              <a:gd name="csX1" fmla="*/ 789163 w 2248203"/>
              <a:gd name="csY1" fmla="*/ 223120 h 252499"/>
              <a:gd name="csX2" fmla="*/ 1767571 w 2248203"/>
              <a:gd name="csY2" fmla="*/ 250552 h 252499"/>
              <a:gd name="csX3" fmla="*/ 2179051 w 2248203"/>
              <a:gd name="csY3" fmla="*/ 159112 h 252499"/>
              <a:gd name="csX4" fmla="*/ 2032747 w 2248203"/>
              <a:gd name="csY4" fmla="*/ 21952 h 252499"/>
              <a:gd name="csX5" fmla="*/ 167371 w 2248203"/>
              <a:gd name="csY5" fmla="*/ 21952 h 252499"/>
              <a:gd name="csX6" fmla="*/ 158227 w 2248203"/>
              <a:gd name="csY6" fmla="*/ 241408 h 25249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48203" h="252499">
                <a:moveTo>
                  <a:pt x="158227" y="241408"/>
                </a:moveTo>
                <a:cubicBezTo>
                  <a:pt x="261859" y="274936"/>
                  <a:pt x="520939" y="221596"/>
                  <a:pt x="789163" y="223120"/>
                </a:cubicBezTo>
                <a:cubicBezTo>
                  <a:pt x="1057387" y="224644"/>
                  <a:pt x="1535923" y="261220"/>
                  <a:pt x="1767571" y="250552"/>
                </a:cubicBezTo>
                <a:cubicBezTo>
                  <a:pt x="1999219" y="239884"/>
                  <a:pt x="2134855" y="197212"/>
                  <a:pt x="2179051" y="159112"/>
                </a:cubicBezTo>
                <a:cubicBezTo>
                  <a:pt x="2223247" y="121012"/>
                  <a:pt x="2368027" y="44812"/>
                  <a:pt x="2032747" y="21952"/>
                </a:cubicBezTo>
                <a:cubicBezTo>
                  <a:pt x="1697467" y="-908"/>
                  <a:pt x="478267" y="-13100"/>
                  <a:pt x="167371" y="21952"/>
                </a:cubicBezTo>
                <a:cubicBezTo>
                  <a:pt x="-143525" y="57004"/>
                  <a:pt x="54595" y="207880"/>
                  <a:pt x="158227" y="241408"/>
                </a:cubicBezTo>
                <a:close/>
              </a:path>
            </a:pathLst>
          </a:cu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68526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500"/>
                                        <p:tgtEl>
                                          <p:spTgt spid="2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4" grpId="0" animBg="1"/>
      <p:bldP spid="15" grpId="0" animBg="1"/>
      <p:bldP spid="16" grpId="0" animBg="1"/>
      <p:bldP spid="17" grpId="0" animBg="1"/>
      <p:bldP spid="21" grpId="0" animBg="1"/>
      <p:bldP spid="22" grpId="0" animBg="1"/>
      <p:bldP spid="23" grpId="0" animBg="1"/>
      <p:bldP spid="24" grpId="0" animBg="1"/>
      <p:bldP spid="25" grpId="0" animBg="1"/>
      <p:bldP spid="2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F310E-0A38-2909-2E6C-C032E3BD4CA3}"/>
              </a:ext>
            </a:extLst>
          </p:cNvPr>
          <p:cNvSpPr>
            <a:spLocks noGrp="1"/>
          </p:cNvSpPr>
          <p:nvPr>
            <p:ph type="title"/>
          </p:nvPr>
        </p:nvSpPr>
        <p:spPr>
          <a:xfrm>
            <a:off x="184973" y="1163098"/>
            <a:ext cx="4508586" cy="951029"/>
          </a:xfrm>
        </p:spPr>
        <p:txBody>
          <a:bodyPr>
            <a:normAutofit/>
          </a:bodyPr>
          <a:lstStyle/>
          <a:p>
            <a:r>
              <a:rPr lang="en-GB" sz="3600" dirty="0"/>
              <a:t>Conclusions</a:t>
            </a:r>
          </a:p>
        </p:txBody>
      </p:sp>
      <p:sp>
        <p:nvSpPr>
          <p:cNvPr id="4" name="Text Placeholder 3">
            <a:extLst>
              <a:ext uri="{FF2B5EF4-FFF2-40B4-BE49-F238E27FC236}">
                <a16:creationId xmlns:a16="http://schemas.microsoft.com/office/drawing/2014/main" id="{B66B671E-89B8-9000-0B26-3AD409CE1AFA}"/>
              </a:ext>
            </a:extLst>
          </p:cNvPr>
          <p:cNvSpPr>
            <a:spLocks noGrp="1"/>
          </p:cNvSpPr>
          <p:nvPr>
            <p:ph type="body" sz="half" idx="2"/>
          </p:nvPr>
        </p:nvSpPr>
        <p:spPr>
          <a:xfrm>
            <a:off x="184973" y="2324605"/>
            <a:ext cx="6296850" cy="4330837"/>
          </a:xfrm>
        </p:spPr>
        <p:txBody>
          <a:bodyPr>
            <a:normAutofit lnSpcReduction="10000"/>
          </a:bodyPr>
          <a:lstStyle/>
          <a:p>
            <a:pPr marL="285750" indent="-285750">
              <a:buFont typeface="Arial" panose="020B0604020202020204" pitchFamily="34" charset="0"/>
              <a:buChar char="•"/>
            </a:pPr>
            <a:r>
              <a:rPr lang="en-GB" sz="1800" dirty="0"/>
              <a:t>This investigation involved simulating space charge effects using models of the LHC - and its injector, the SPS – using the frozen space charge model (fixed Gaussian bunch distribution).</a:t>
            </a:r>
          </a:p>
          <a:p>
            <a:pPr marL="285750" indent="-285750">
              <a:buFont typeface="Arial" panose="020B0604020202020204" pitchFamily="34" charset="0"/>
              <a:buChar char="•"/>
            </a:pPr>
            <a:r>
              <a:rPr lang="en-GB" sz="1800" dirty="0"/>
              <a:t>Space charge effects are negligible in the LHC due to even its injection energy being too high. Therefore, space charge effects in the LHC cannot have contributed to the formation of the beam halo.</a:t>
            </a:r>
          </a:p>
          <a:p>
            <a:pPr marL="285750" indent="-285750">
              <a:buFont typeface="Arial" panose="020B0604020202020204" pitchFamily="34" charset="0"/>
              <a:buChar char="•"/>
            </a:pPr>
            <a:r>
              <a:rPr lang="en-GB" sz="1800" dirty="0"/>
              <a:t>The second part of the investigation focused on the SPS, which has a low enough energy for space charge effects to be exhibited.</a:t>
            </a:r>
          </a:p>
          <a:p>
            <a:pPr marL="285750" indent="-285750">
              <a:buFont typeface="Arial" panose="020B0604020202020204" pitchFamily="34" charset="0"/>
              <a:buChar char="•"/>
            </a:pPr>
            <a:r>
              <a:rPr lang="en-GB" sz="1800" dirty="0"/>
              <a:t>Space charge effects in the SPS could be a source of the observed halo, assuming the halo forms at the flat-bottom energy (26 GeV); and is conserved during ramping to 450GeV, extraction &amp; injection into the LHC, and ramping to 6.8TeV.</a:t>
            </a:r>
          </a:p>
        </p:txBody>
      </p:sp>
      <p:sp>
        <p:nvSpPr>
          <p:cNvPr id="30" name="TextBox 29">
            <a:extLst>
              <a:ext uri="{FF2B5EF4-FFF2-40B4-BE49-F238E27FC236}">
                <a16:creationId xmlns:a16="http://schemas.microsoft.com/office/drawing/2014/main" id="{F8E31FDC-4CB5-736B-AAC7-9B58801219EF}"/>
              </a:ext>
            </a:extLst>
          </p:cNvPr>
          <p:cNvSpPr txBox="1"/>
          <p:nvPr/>
        </p:nvSpPr>
        <p:spPr>
          <a:xfrm>
            <a:off x="165726" y="111143"/>
            <a:ext cx="11825646" cy="923330"/>
          </a:xfrm>
          <a:prstGeom prst="rect">
            <a:avLst/>
          </a:prstGeom>
          <a:solidFill>
            <a:srgbClr val="0000EB"/>
          </a:solidFill>
        </p:spPr>
        <p:txBody>
          <a:bodyPr wrap="square" rtlCol="0">
            <a:spAutoFit/>
          </a:bodyPr>
          <a:lstStyle/>
          <a:p>
            <a:r>
              <a:rPr lang="en-GB" sz="5400" b="1" dirty="0">
                <a:solidFill>
                  <a:schemeClr val="bg1"/>
                </a:solidFill>
              </a:rPr>
              <a:t>V. Conclusions</a:t>
            </a:r>
          </a:p>
        </p:txBody>
      </p:sp>
      <p:grpSp>
        <p:nvGrpSpPr>
          <p:cNvPr id="46" name="Group 45">
            <a:extLst>
              <a:ext uri="{FF2B5EF4-FFF2-40B4-BE49-F238E27FC236}">
                <a16:creationId xmlns:a16="http://schemas.microsoft.com/office/drawing/2014/main" id="{B3F6C3E5-BFEC-0C6E-767A-405D43EF0B58}"/>
              </a:ext>
            </a:extLst>
          </p:cNvPr>
          <p:cNvGrpSpPr>
            <a:grpSpLocks noChangeAspect="1"/>
          </p:cNvGrpSpPr>
          <p:nvPr/>
        </p:nvGrpSpPr>
        <p:grpSpPr>
          <a:xfrm>
            <a:off x="6457385" y="4225621"/>
            <a:ext cx="5634167" cy="1907692"/>
            <a:chOff x="5241016" y="4547565"/>
            <a:chExt cx="6063004" cy="1863425"/>
          </a:xfrm>
        </p:grpSpPr>
        <p:pic>
          <p:nvPicPr>
            <p:cNvPr id="47" name="Picture 46">
              <a:extLst>
                <a:ext uri="{FF2B5EF4-FFF2-40B4-BE49-F238E27FC236}">
                  <a16:creationId xmlns:a16="http://schemas.microsoft.com/office/drawing/2014/main" id="{1248A8E5-DF1F-D820-82C5-B1A96C028539}"/>
                </a:ext>
              </a:extLst>
            </p:cNvPr>
            <p:cNvPicPr>
              <a:picLocks noChangeAspect="1"/>
            </p:cNvPicPr>
            <p:nvPr/>
          </p:nvPicPr>
          <p:blipFill>
            <a:blip r:embed="rId3"/>
            <a:srcRect l="-1" t="649" r="1197" b="51321"/>
            <a:stretch>
              <a:fillRect/>
            </a:stretch>
          </p:blipFill>
          <p:spPr>
            <a:xfrm>
              <a:off x="5241016" y="4623464"/>
              <a:ext cx="2924118" cy="1787526"/>
            </a:xfrm>
            <a:prstGeom prst="rect">
              <a:avLst/>
            </a:prstGeom>
          </p:spPr>
        </p:pic>
        <p:pic>
          <p:nvPicPr>
            <p:cNvPr id="48" name="Picture 47">
              <a:extLst>
                <a:ext uri="{FF2B5EF4-FFF2-40B4-BE49-F238E27FC236}">
                  <a16:creationId xmlns:a16="http://schemas.microsoft.com/office/drawing/2014/main" id="{F4C24673-3F4B-0001-4A3F-C371F956A9F4}"/>
                </a:ext>
              </a:extLst>
            </p:cNvPr>
            <p:cNvPicPr>
              <a:picLocks noChangeAspect="1"/>
            </p:cNvPicPr>
            <p:nvPr/>
          </p:nvPicPr>
          <p:blipFill>
            <a:blip r:embed="rId3"/>
            <a:srcRect l="285" t="49664" r="911" b="268"/>
            <a:stretch>
              <a:fillRect/>
            </a:stretch>
          </p:blipFill>
          <p:spPr>
            <a:xfrm>
              <a:off x="8379902" y="4547565"/>
              <a:ext cx="2924118" cy="1863425"/>
            </a:xfrm>
            <a:prstGeom prst="rect">
              <a:avLst/>
            </a:prstGeom>
          </p:spPr>
        </p:pic>
      </p:grpSp>
      <p:sp>
        <p:nvSpPr>
          <p:cNvPr id="49" name="TextBox 48">
            <a:extLst>
              <a:ext uri="{FF2B5EF4-FFF2-40B4-BE49-F238E27FC236}">
                <a16:creationId xmlns:a16="http://schemas.microsoft.com/office/drawing/2014/main" id="{F6B07609-63B8-C428-A3F6-19BED0A10976}"/>
              </a:ext>
            </a:extLst>
          </p:cNvPr>
          <p:cNvSpPr txBox="1"/>
          <p:nvPr/>
        </p:nvSpPr>
        <p:spPr>
          <a:xfrm>
            <a:off x="8029395" y="3833390"/>
            <a:ext cx="3203747" cy="338554"/>
          </a:xfrm>
          <a:prstGeom prst="rect">
            <a:avLst/>
          </a:prstGeom>
          <a:noFill/>
        </p:spPr>
        <p:txBody>
          <a:bodyPr wrap="square" rtlCol="0">
            <a:spAutoFit/>
          </a:bodyPr>
          <a:lstStyle/>
          <a:p>
            <a:r>
              <a:rPr lang="en-GB" sz="1600" dirty="0">
                <a:solidFill>
                  <a:srgbClr val="FF0000"/>
                </a:solidFill>
              </a:rPr>
              <a:t>Measured (LHC, M. Rakic)</a:t>
            </a:r>
          </a:p>
        </p:txBody>
      </p:sp>
      <p:grpSp>
        <p:nvGrpSpPr>
          <p:cNvPr id="50" name="Group 49">
            <a:extLst>
              <a:ext uri="{FF2B5EF4-FFF2-40B4-BE49-F238E27FC236}">
                <a16:creationId xmlns:a16="http://schemas.microsoft.com/office/drawing/2014/main" id="{FEEB44B8-4F81-D8F5-03A2-66073EC54B62}"/>
              </a:ext>
            </a:extLst>
          </p:cNvPr>
          <p:cNvGrpSpPr>
            <a:grpSpLocks noChangeAspect="1"/>
          </p:cNvGrpSpPr>
          <p:nvPr/>
        </p:nvGrpSpPr>
        <p:grpSpPr>
          <a:xfrm>
            <a:off x="6481823" y="1923603"/>
            <a:ext cx="5592384" cy="1518166"/>
            <a:chOff x="5876812" y="1432381"/>
            <a:chExt cx="6075688" cy="1649368"/>
          </a:xfrm>
        </p:grpSpPr>
        <p:grpSp>
          <p:nvGrpSpPr>
            <p:cNvPr id="51" name="Group 50">
              <a:extLst>
                <a:ext uri="{FF2B5EF4-FFF2-40B4-BE49-F238E27FC236}">
                  <a16:creationId xmlns:a16="http://schemas.microsoft.com/office/drawing/2014/main" id="{97361EF3-A5BC-F1AD-D101-FB738036E151}"/>
                </a:ext>
              </a:extLst>
            </p:cNvPr>
            <p:cNvGrpSpPr/>
            <p:nvPr/>
          </p:nvGrpSpPr>
          <p:grpSpPr>
            <a:xfrm>
              <a:off x="5876812" y="1432381"/>
              <a:ext cx="6075688" cy="1649368"/>
              <a:chOff x="5876812" y="1425408"/>
              <a:chExt cx="6075688" cy="1656341"/>
            </a:xfrm>
          </p:grpSpPr>
          <p:pic>
            <p:nvPicPr>
              <p:cNvPr id="53" name="Picture 52">
                <a:extLst>
                  <a:ext uri="{FF2B5EF4-FFF2-40B4-BE49-F238E27FC236}">
                    <a16:creationId xmlns:a16="http://schemas.microsoft.com/office/drawing/2014/main" id="{EF64C993-E6F5-F8B9-B8D1-A15BF1A252FC}"/>
                  </a:ext>
                </a:extLst>
              </p:cNvPr>
              <p:cNvPicPr>
                <a:picLocks noChangeAspect="1"/>
              </p:cNvPicPr>
              <p:nvPr/>
            </p:nvPicPr>
            <p:blipFill>
              <a:blip r:embed="rId4">
                <a:extLst>
                  <a:ext uri="{28A0092B-C50C-407E-A947-70E740481C1C}">
                    <a14:useLocalDpi xmlns:a14="http://schemas.microsoft.com/office/drawing/2010/main" val="0"/>
                  </a:ext>
                </a:extLst>
              </a:blip>
              <a:srcRect t="60978" r="1229" b="-1"/>
              <a:stretch>
                <a:fillRect/>
              </a:stretch>
            </p:blipFill>
            <p:spPr>
              <a:xfrm>
                <a:off x="5876812" y="1481550"/>
                <a:ext cx="6075688" cy="1600199"/>
              </a:xfrm>
              <a:prstGeom prst="rect">
                <a:avLst/>
              </a:prstGeom>
            </p:spPr>
          </p:pic>
          <p:sp>
            <p:nvSpPr>
              <p:cNvPr id="54" name="Rectangle 53">
                <a:extLst>
                  <a:ext uri="{FF2B5EF4-FFF2-40B4-BE49-F238E27FC236}">
                    <a16:creationId xmlns:a16="http://schemas.microsoft.com/office/drawing/2014/main" id="{88BE3D6F-32EF-E834-6674-84AE829B1330}"/>
                  </a:ext>
                </a:extLst>
              </p:cNvPr>
              <p:cNvSpPr/>
              <p:nvPr/>
            </p:nvSpPr>
            <p:spPr>
              <a:xfrm>
                <a:off x="5876812" y="1425408"/>
                <a:ext cx="5459412" cy="3385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52" name="Picture 51">
              <a:extLst>
                <a:ext uri="{FF2B5EF4-FFF2-40B4-BE49-F238E27FC236}">
                  <a16:creationId xmlns:a16="http://schemas.microsoft.com/office/drawing/2014/main" id="{3F0E3B57-0C13-6A38-D572-BD0ED3FDF9D6}"/>
                </a:ext>
              </a:extLst>
            </p:cNvPr>
            <p:cNvPicPr>
              <a:picLocks noChangeAspect="1"/>
            </p:cNvPicPr>
            <p:nvPr/>
          </p:nvPicPr>
          <p:blipFill>
            <a:blip r:embed="rId4">
              <a:extLst>
                <a:ext uri="{28A0092B-C50C-407E-A947-70E740481C1C}">
                  <a14:useLocalDpi xmlns:a14="http://schemas.microsoft.com/office/drawing/2010/main" val="0"/>
                </a:ext>
              </a:extLst>
            </a:blip>
            <a:srcRect l="12196" t="5049" r="18523" b="89868"/>
            <a:stretch>
              <a:fillRect/>
            </a:stretch>
          </p:blipFill>
          <p:spPr>
            <a:xfrm>
              <a:off x="6567054" y="1516869"/>
              <a:ext cx="4261684" cy="208438"/>
            </a:xfrm>
            <a:prstGeom prst="rect">
              <a:avLst/>
            </a:prstGeom>
          </p:spPr>
        </p:pic>
      </p:grpSp>
      <p:sp>
        <p:nvSpPr>
          <p:cNvPr id="55" name="TextBox 54">
            <a:extLst>
              <a:ext uri="{FF2B5EF4-FFF2-40B4-BE49-F238E27FC236}">
                <a16:creationId xmlns:a16="http://schemas.microsoft.com/office/drawing/2014/main" id="{F751EABB-7ECF-C21E-614D-BB945AEDA6FD}"/>
              </a:ext>
            </a:extLst>
          </p:cNvPr>
          <p:cNvSpPr txBox="1"/>
          <p:nvPr/>
        </p:nvSpPr>
        <p:spPr>
          <a:xfrm>
            <a:off x="8514572" y="1557473"/>
            <a:ext cx="1948942" cy="338554"/>
          </a:xfrm>
          <a:prstGeom prst="rect">
            <a:avLst/>
          </a:prstGeom>
          <a:noFill/>
        </p:spPr>
        <p:txBody>
          <a:bodyPr wrap="square" rtlCol="0">
            <a:spAutoFit/>
          </a:bodyPr>
          <a:lstStyle/>
          <a:p>
            <a:r>
              <a:rPr lang="en-GB" sz="1600" dirty="0">
                <a:solidFill>
                  <a:srgbClr val="FF0000"/>
                </a:solidFill>
              </a:rPr>
              <a:t>Simulated (SPS)</a:t>
            </a:r>
          </a:p>
        </p:txBody>
      </p:sp>
      <p:sp>
        <p:nvSpPr>
          <p:cNvPr id="5" name="Slide Number Placeholder 4">
            <a:extLst>
              <a:ext uri="{FF2B5EF4-FFF2-40B4-BE49-F238E27FC236}">
                <a16:creationId xmlns:a16="http://schemas.microsoft.com/office/drawing/2014/main" id="{34189E21-27BA-3041-7774-B50A38118696}"/>
              </a:ext>
            </a:extLst>
          </p:cNvPr>
          <p:cNvSpPr>
            <a:spLocks noGrp="1"/>
          </p:cNvSpPr>
          <p:nvPr>
            <p:ph type="sldNum" sz="quarter" idx="12"/>
          </p:nvPr>
        </p:nvSpPr>
        <p:spPr/>
        <p:txBody>
          <a:bodyPr/>
          <a:lstStyle/>
          <a:p>
            <a:fld id="{A81A0B55-A4E3-4F2C-B5F6-A5FCD0DE1BEF}" type="slidenum">
              <a:rPr lang="en-GB" smtClean="0"/>
              <a:t>29</a:t>
            </a:fld>
            <a:endParaRPr lang="en-GB"/>
          </a:p>
        </p:txBody>
      </p:sp>
    </p:spTree>
    <p:extLst>
      <p:ext uri="{BB962C8B-B14F-4D97-AF65-F5344CB8AC3E}">
        <p14:creationId xmlns:p14="http://schemas.microsoft.com/office/powerpoint/2010/main" val="144313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49BE7-1F17-AA4E-177D-848AEE8B1963}"/>
              </a:ext>
            </a:extLst>
          </p:cNvPr>
          <p:cNvSpPr>
            <a:spLocks noGrp="1"/>
          </p:cNvSpPr>
          <p:nvPr>
            <p:ph type="title"/>
          </p:nvPr>
        </p:nvSpPr>
        <p:spPr>
          <a:xfrm>
            <a:off x="762670" y="1500971"/>
            <a:ext cx="3932237" cy="646332"/>
          </a:xfrm>
        </p:spPr>
        <p:txBody>
          <a:bodyPr>
            <a:normAutofit/>
          </a:bodyPr>
          <a:lstStyle/>
          <a:p>
            <a:r>
              <a:rPr lang="en-GB" sz="3600" dirty="0"/>
              <a:t>The Beam Halo</a:t>
            </a:r>
          </a:p>
        </p:txBody>
      </p:sp>
      <mc:AlternateContent xmlns:mc="http://schemas.openxmlformats.org/markup-compatibility/2006">
        <mc:Choice xmlns:a14="http://schemas.microsoft.com/office/drawing/2010/main" Requires="a14">
          <p:sp>
            <p:nvSpPr>
              <p:cNvPr id="4" name="Text Placeholder 3">
                <a:extLst>
                  <a:ext uri="{FF2B5EF4-FFF2-40B4-BE49-F238E27FC236}">
                    <a16:creationId xmlns:a16="http://schemas.microsoft.com/office/drawing/2014/main" id="{C88B2C63-3439-0E55-18EC-AF6C49733EA9}"/>
                  </a:ext>
                </a:extLst>
              </p:cNvPr>
              <p:cNvSpPr>
                <a:spLocks noGrp="1"/>
              </p:cNvSpPr>
              <p:nvPr>
                <p:ph type="body" sz="half" idx="2"/>
              </p:nvPr>
            </p:nvSpPr>
            <p:spPr>
              <a:xfrm>
                <a:off x="762670" y="2358331"/>
                <a:ext cx="5469572" cy="3811588"/>
              </a:xfrm>
            </p:spPr>
            <p:txBody>
              <a:bodyPr>
                <a:normAutofit/>
              </a:bodyPr>
              <a:lstStyle/>
              <a:p>
                <a:pPr marL="285750" indent="-285750">
                  <a:buFont typeface="Arial" panose="020B0604020202020204" pitchFamily="34" charset="0"/>
                  <a:buChar char="•"/>
                </a:pPr>
                <a:r>
                  <a:rPr lang="en-GB" sz="1800" dirty="0"/>
                  <a:t>A halo particle is defined as a particle with </a:t>
                </a:r>
                <a:r>
                  <a:rPr lang="en-GB" sz="1800" b="1" dirty="0"/>
                  <a:t>a large amplitude in either transverse plane</a:t>
                </a:r>
                <a:r>
                  <a:rPr lang="en-GB" sz="1800" dirty="0"/>
                  <a:t>.</a:t>
                </a:r>
              </a:p>
              <a:p>
                <a:pPr marL="285750" indent="-285750">
                  <a:buFont typeface="Arial" panose="020B0604020202020204" pitchFamily="34" charset="0"/>
                  <a:buChar char="•"/>
                </a:pPr>
                <a:r>
                  <a:rPr lang="en-GB" sz="1800" dirty="0"/>
                  <a:t>Particle action in x:   </a:t>
                </a:r>
                <a14:m>
                  <m:oMath xmlns:m="http://schemas.openxmlformats.org/officeDocument/2006/math">
                    <m:sSub>
                      <m:sSubPr>
                        <m:ctrlPr>
                          <a:rPr lang="en-GB" sz="1800" i="1" dirty="0" smtClean="0">
                            <a:latin typeface="Cambria Math" panose="02040503050406030204" pitchFamily="18" charset="0"/>
                          </a:rPr>
                        </m:ctrlPr>
                      </m:sSubPr>
                      <m:e>
                        <m:r>
                          <a:rPr lang="en-GB" sz="1800" i="1" dirty="0" err="1" smtClean="0">
                            <a:latin typeface="Cambria Math" panose="02040503050406030204" pitchFamily="18" charset="0"/>
                          </a:rPr>
                          <m:t>𝐽</m:t>
                        </m:r>
                      </m:e>
                      <m:sub>
                        <m:r>
                          <a:rPr lang="en-GB" sz="1800" i="1" dirty="0" err="1" smtClean="0">
                            <a:latin typeface="Cambria Math" panose="02040503050406030204" pitchFamily="18" charset="0"/>
                          </a:rPr>
                          <m:t>𝑥</m:t>
                        </m:r>
                      </m:sub>
                    </m:sSub>
                    <m:d>
                      <m:dPr>
                        <m:begChr m:val="["/>
                        <m:endChr m:val="]"/>
                        <m:ctrlPr>
                          <a:rPr lang="en-GB" sz="1800" i="1" dirty="0" smtClean="0">
                            <a:latin typeface="Cambria Math" panose="02040503050406030204" pitchFamily="18" charset="0"/>
                          </a:rPr>
                        </m:ctrlPr>
                      </m:dPr>
                      <m:e>
                        <m:sSubSup>
                          <m:sSubSupPr>
                            <m:ctrlPr>
                              <a:rPr lang="en-GB" sz="1800" i="1" dirty="0" smtClean="0">
                                <a:latin typeface="Cambria Math" panose="02040503050406030204" pitchFamily="18" charset="0"/>
                              </a:rPr>
                            </m:ctrlPr>
                          </m:sSubSupPr>
                          <m:e>
                            <m:r>
                              <a:rPr lang="en-GB" sz="1800" i="1" dirty="0" smtClean="0">
                                <a:latin typeface="Cambria Math" panose="02040503050406030204" pitchFamily="18" charset="0"/>
                              </a:rPr>
                              <m:t>𝜎</m:t>
                            </m:r>
                          </m:e>
                          <m:sub>
                            <m:r>
                              <a:rPr lang="en-GB" sz="1800" i="1" dirty="0" smtClean="0">
                                <a:latin typeface="Cambria Math" panose="02040503050406030204" pitchFamily="18" charset="0"/>
                              </a:rPr>
                              <m:t>𝑥</m:t>
                            </m:r>
                          </m:sub>
                          <m:sup>
                            <m:r>
                              <a:rPr lang="en-GB" sz="1800" i="1" dirty="0" smtClean="0">
                                <a:latin typeface="Cambria Math" panose="02040503050406030204" pitchFamily="18" charset="0"/>
                              </a:rPr>
                              <m:t>2</m:t>
                            </m:r>
                          </m:sup>
                        </m:sSubSup>
                      </m:e>
                    </m:d>
                    <m:r>
                      <a:rPr lang="en-GB" sz="1800" i="1" dirty="0" smtClean="0">
                        <a:latin typeface="Cambria Math" panose="02040503050406030204" pitchFamily="18" charset="0"/>
                      </a:rPr>
                      <m:t>=</m:t>
                    </m:r>
                    <m:f>
                      <m:fPr>
                        <m:ctrlPr>
                          <a:rPr lang="en-GB" sz="1800" i="1" dirty="0" smtClean="0">
                            <a:latin typeface="Cambria Math" panose="02040503050406030204" pitchFamily="18" charset="0"/>
                          </a:rPr>
                        </m:ctrlPr>
                      </m:fPr>
                      <m:num>
                        <m:sSup>
                          <m:sSupPr>
                            <m:ctrlPr>
                              <a:rPr lang="en-GB" sz="1800" i="1" dirty="0" smtClean="0">
                                <a:latin typeface="Cambria Math" panose="02040503050406030204" pitchFamily="18" charset="0"/>
                              </a:rPr>
                            </m:ctrlPr>
                          </m:sSupPr>
                          <m:e>
                            <m:acc>
                              <m:accPr>
                                <m:chr m:val="̂"/>
                                <m:ctrlPr>
                                  <a:rPr lang="en-GB" sz="1800" i="1" dirty="0" smtClean="0">
                                    <a:latin typeface="Cambria Math" panose="02040503050406030204" pitchFamily="18" charset="0"/>
                                  </a:rPr>
                                </m:ctrlPr>
                              </m:accPr>
                              <m:e>
                                <m:r>
                                  <a:rPr lang="en-GB" sz="1800" i="1" dirty="0" smtClean="0">
                                    <a:latin typeface="Cambria Math" panose="02040503050406030204" pitchFamily="18" charset="0"/>
                                  </a:rPr>
                                  <m:t>𝑥</m:t>
                                </m:r>
                              </m:e>
                            </m:acc>
                          </m:e>
                          <m:sup>
                            <m:r>
                              <a:rPr lang="en-GB" sz="1800" i="1" dirty="0" smtClean="0">
                                <a:latin typeface="Cambria Math" panose="02040503050406030204" pitchFamily="18" charset="0"/>
                              </a:rPr>
                              <m:t>2</m:t>
                            </m:r>
                          </m:sup>
                        </m:sSup>
                        <m:r>
                          <a:rPr lang="en-GB" sz="1800" i="1" dirty="0" smtClean="0">
                            <a:latin typeface="Cambria Math" panose="02040503050406030204" pitchFamily="18" charset="0"/>
                          </a:rPr>
                          <m:t>+</m:t>
                        </m:r>
                        <m:sSup>
                          <m:sSupPr>
                            <m:ctrlPr>
                              <a:rPr lang="en-GB" sz="1800" i="1" dirty="0" smtClean="0">
                                <a:latin typeface="Cambria Math" panose="02040503050406030204" pitchFamily="18" charset="0"/>
                              </a:rPr>
                            </m:ctrlPr>
                          </m:sSupPr>
                          <m:e>
                            <m:acc>
                              <m:accPr>
                                <m:chr m:val="̂"/>
                                <m:ctrlPr>
                                  <a:rPr lang="en-GB" sz="1800" i="1" dirty="0" smtClean="0">
                                    <a:latin typeface="Cambria Math" panose="02040503050406030204" pitchFamily="18" charset="0"/>
                                  </a:rPr>
                                </m:ctrlPr>
                              </m:accPr>
                              <m:e>
                                <m:sSub>
                                  <m:sSubPr>
                                    <m:ctrlPr>
                                      <a:rPr lang="en-GB" sz="1800" i="1" dirty="0" err="1" smtClean="0">
                                        <a:latin typeface="Cambria Math" panose="02040503050406030204" pitchFamily="18" charset="0"/>
                                      </a:rPr>
                                    </m:ctrlPr>
                                  </m:sSubPr>
                                  <m:e>
                                    <m:r>
                                      <a:rPr lang="en-GB" sz="1800" i="1" dirty="0" err="1" smtClean="0">
                                        <a:latin typeface="Cambria Math" panose="02040503050406030204" pitchFamily="18" charset="0"/>
                                      </a:rPr>
                                      <m:t>𝑝</m:t>
                                    </m:r>
                                  </m:e>
                                  <m:sub>
                                    <m:r>
                                      <a:rPr lang="en-GB" sz="1800" i="1" dirty="0" err="1" smtClean="0">
                                        <a:latin typeface="Cambria Math" panose="02040503050406030204" pitchFamily="18" charset="0"/>
                                      </a:rPr>
                                      <m:t>𝑥</m:t>
                                    </m:r>
                                  </m:sub>
                                </m:sSub>
                              </m:e>
                            </m:acc>
                          </m:e>
                          <m:sup>
                            <m:r>
                              <a:rPr lang="en-GB" sz="1800" i="1" dirty="0" smtClean="0">
                                <a:latin typeface="Cambria Math" panose="02040503050406030204" pitchFamily="18" charset="0"/>
                              </a:rPr>
                              <m:t>2</m:t>
                            </m:r>
                          </m:sup>
                        </m:sSup>
                      </m:num>
                      <m:den>
                        <m:r>
                          <a:rPr lang="en-GB" sz="1800" i="1" dirty="0" smtClean="0">
                            <a:latin typeface="Cambria Math" panose="02040503050406030204" pitchFamily="18" charset="0"/>
                          </a:rPr>
                          <m:t>2</m:t>
                        </m:r>
                      </m:den>
                    </m:f>
                  </m:oMath>
                </a14:m>
                <a:r>
                  <a:rPr lang="en-GB" sz="1800" dirty="0"/>
                  <a:t>.</a:t>
                </a:r>
              </a:p>
              <a:p>
                <a:pPr marL="285750" indent="-285750">
                  <a:buFont typeface="Arial" panose="020B0604020202020204" pitchFamily="34" charset="0"/>
                  <a:buChar char="•"/>
                </a:pPr>
                <a:r>
                  <a:rPr lang="en-GB" sz="1800" dirty="0"/>
                  <a:t>Particles with a transverse amplitude above 3</a:t>
                </a:r>
                <a:r>
                  <a:rPr lang="el-GR" sz="1800" dirty="0"/>
                  <a:t>σ</a:t>
                </a:r>
                <a:r>
                  <a:rPr lang="en-GB" sz="1800" dirty="0"/>
                  <a:t> in either plane considered halo particles – definition can vary.</a:t>
                </a:r>
              </a:p>
              <a:p>
                <a:pPr marL="285750" indent="-285750">
                  <a:buFont typeface="Arial" panose="020B0604020202020204" pitchFamily="34" charset="0"/>
                  <a:buChar char="•"/>
                </a:pPr>
                <a:r>
                  <a:rPr lang="en-GB" sz="1800" dirty="0"/>
                  <a:t>We consider a particle to be in the halo if </a:t>
                </a:r>
                <a14:m>
                  <m:oMath xmlns:m="http://schemas.openxmlformats.org/officeDocument/2006/math">
                    <m:d>
                      <m:dPr>
                        <m:ctrlPr>
                          <a:rPr lang="en-GB" sz="1800" b="1" i="1" dirty="0" smtClean="0">
                            <a:latin typeface="Cambria Math" panose="02040503050406030204" pitchFamily="18" charset="0"/>
                          </a:rPr>
                        </m:ctrlPr>
                      </m:dPr>
                      <m:e>
                        <m:r>
                          <a:rPr lang="en-GB" sz="1800" b="1" i="1" dirty="0" smtClean="0">
                            <a:latin typeface="Cambria Math" panose="02040503050406030204" pitchFamily="18" charset="0"/>
                          </a:rPr>
                          <m:t>𝟐</m:t>
                        </m:r>
                        <m:sSub>
                          <m:sSubPr>
                            <m:ctrlPr>
                              <a:rPr lang="en-GB" sz="1800" b="1" i="1" dirty="0" smtClean="0">
                                <a:latin typeface="Cambria Math" panose="02040503050406030204" pitchFamily="18" charset="0"/>
                              </a:rPr>
                            </m:ctrlPr>
                          </m:sSubPr>
                          <m:e>
                            <m:r>
                              <a:rPr lang="en-GB" sz="1800" b="1" i="1" dirty="0" smtClean="0">
                                <a:latin typeface="Cambria Math" panose="02040503050406030204" pitchFamily="18" charset="0"/>
                              </a:rPr>
                              <m:t>𝑱</m:t>
                            </m:r>
                          </m:e>
                          <m:sub>
                            <m:r>
                              <a:rPr lang="en-GB" sz="1800" b="1" i="1" dirty="0" smtClean="0">
                                <a:latin typeface="Cambria Math" panose="02040503050406030204" pitchFamily="18" charset="0"/>
                              </a:rPr>
                              <m:t>𝒙</m:t>
                            </m:r>
                          </m:sub>
                        </m:sSub>
                        <m:r>
                          <a:rPr lang="en-GB" sz="1800" b="1" i="1" dirty="0" smtClean="0">
                            <a:latin typeface="Cambria Math" panose="02040503050406030204" pitchFamily="18" charset="0"/>
                          </a:rPr>
                          <m:t>&gt;</m:t>
                        </m:r>
                        <m:r>
                          <a:rPr lang="en-GB" sz="1800" b="1" i="1" dirty="0" smtClean="0">
                            <a:latin typeface="Cambria Math" panose="02040503050406030204" pitchFamily="18" charset="0"/>
                          </a:rPr>
                          <m:t>𝟗</m:t>
                        </m:r>
                        <m:sSubSup>
                          <m:sSubSupPr>
                            <m:ctrlPr>
                              <a:rPr lang="en-GB" sz="1800" b="1" i="1" dirty="0" smtClean="0">
                                <a:latin typeface="Cambria Math" panose="02040503050406030204" pitchFamily="18" charset="0"/>
                              </a:rPr>
                            </m:ctrlPr>
                          </m:sSubSupPr>
                          <m:e>
                            <m:r>
                              <a:rPr lang="en-GB" sz="1800" b="1" i="1" dirty="0" smtClean="0">
                                <a:latin typeface="Cambria Math" panose="02040503050406030204" pitchFamily="18" charset="0"/>
                              </a:rPr>
                              <m:t>𝝈</m:t>
                            </m:r>
                          </m:e>
                          <m:sub>
                            <m:r>
                              <a:rPr lang="en-GB" sz="1800" b="1" i="1" dirty="0" smtClean="0">
                                <a:latin typeface="Cambria Math" panose="02040503050406030204" pitchFamily="18" charset="0"/>
                              </a:rPr>
                              <m:t>𝒙</m:t>
                            </m:r>
                          </m:sub>
                          <m:sup>
                            <m:r>
                              <a:rPr lang="en-GB" sz="1800" b="1" i="1" dirty="0" smtClean="0">
                                <a:latin typeface="Cambria Math" panose="02040503050406030204" pitchFamily="18" charset="0"/>
                              </a:rPr>
                              <m:t>𝟐</m:t>
                            </m:r>
                          </m:sup>
                        </m:sSubSup>
                      </m:e>
                    </m:d>
                    <m:r>
                      <a:rPr lang="en-GB" sz="1800" b="1" i="1" dirty="0" smtClean="0">
                        <a:latin typeface="Cambria Math" panose="02040503050406030204" pitchFamily="18" charset="0"/>
                      </a:rPr>
                      <m:t>∨</m:t>
                    </m:r>
                    <m:d>
                      <m:dPr>
                        <m:ctrlPr>
                          <a:rPr lang="en-GB" sz="1800" b="1" i="1" dirty="0" smtClean="0">
                            <a:latin typeface="Cambria Math" panose="02040503050406030204" pitchFamily="18" charset="0"/>
                          </a:rPr>
                        </m:ctrlPr>
                      </m:dPr>
                      <m:e>
                        <m:r>
                          <a:rPr lang="en-GB" sz="1800" b="1" i="1" dirty="0" smtClean="0">
                            <a:latin typeface="Cambria Math" panose="02040503050406030204" pitchFamily="18" charset="0"/>
                          </a:rPr>
                          <m:t>𝟐</m:t>
                        </m:r>
                        <m:sSub>
                          <m:sSubPr>
                            <m:ctrlPr>
                              <a:rPr lang="en-GB" sz="1800" b="1" i="1" dirty="0" smtClean="0">
                                <a:latin typeface="Cambria Math" panose="02040503050406030204" pitchFamily="18" charset="0"/>
                              </a:rPr>
                            </m:ctrlPr>
                          </m:sSubPr>
                          <m:e>
                            <m:r>
                              <a:rPr lang="en-GB" sz="1800" b="1" i="1" dirty="0" smtClean="0">
                                <a:latin typeface="Cambria Math" panose="02040503050406030204" pitchFamily="18" charset="0"/>
                              </a:rPr>
                              <m:t>𝑱</m:t>
                            </m:r>
                          </m:e>
                          <m:sub>
                            <m:r>
                              <a:rPr lang="en-GB" sz="1800" b="1" i="1" dirty="0" smtClean="0">
                                <a:latin typeface="Cambria Math" panose="02040503050406030204" pitchFamily="18" charset="0"/>
                              </a:rPr>
                              <m:t>𝒚</m:t>
                            </m:r>
                          </m:sub>
                        </m:sSub>
                        <m:r>
                          <a:rPr lang="en-GB" sz="1800" b="1" i="1" dirty="0" smtClean="0">
                            <a:latin typeface="Cambria Math" panose="02040503050406030204" pitchFamily="18" charset="0"/>
                          </a:rPr>
                          <m:t>&gt;</m:t>
                        </m:r>
                        <m:r>
                          <a:rPr lang="en-GB" sz="1800" b="1" i="1" dirty="0" smtClean="0">
                            <a:latin typeface="Cambria Math" panose="02040503050406030204" pitchFamily="18" charset="0"/>
                          </a:rPr>
                          <m:t>𝟗</m:t>
                        </m:r>
                        <m:sSubSup>
                          <m:sSubSupPr>
                            <m:ctrlPr>
                              <a:rPr lang="en-GB" sz="1800" b="1" i="1" dirty="0" smtClean="0">
                                <a:latin typeface="Cambria Math" panose="02040503050406030204" pitchFamily="18" charset="0"/>
                              </a:rPr>
                            </m:ctrlPr>
                          </m:sSubSupPr>
                          <m:e>
                            <m:r>
                              <a:rPr lang="en-GB" sz="1800" b="1" i="1" dirty="0" smtClean="0">
                                <a:latin typeface="Cambria Math" panose="02040503050406030204" pitchFamily="18" charset="0"/>
                              </a:rPr>
                              <m:t>𝝈</m:t>
                            </m:r>
                          </m:e>
                          <m:sub>
                            <m:r>
                              <a:rPr lang="en-GB" sz="1800" b="1" i="1" dirty="0" smtClean="0">
                                <a:latin typeface="Cambria Math" panose="02040503050406030204" pitchFamily="18" charset="0"/>
                              </a:rPr>
                              <m:t>𝒚</m:t>
                            </m:r>
                          </m:sub>
                          <m:sup>
                            <m:r>
                              <a:rPr lang="en-GB" sz="1800" b="1" i="1" dirty="0" smtClean="0">
                                <a:latin typeface="Cambria Math" panose="02040503050406030204" pitchFamily="18" charset="0"/>
                              </a:rPr>
                              <m:t>𝟐</m:t>
                            </m:r>
                          </m:sup>
                        </m:sSubSup>
                      </m:e>
                    </m:d>
                  </m:oMath>
                </a14:m>
                <a:r>
                  <a:rPr lang="en-GB" sz="1800" dirty="0"/>
                  <a:t>.</a:t>
                </a:r>
              </a:p>
              <a:p>
                <a:pPr marL="285750" indent="-285750">
                  <a:buFont typeface="Arial" panose="020B0604020202020204" pitchFamily="34" charset="0"/>
                  <a:buChar char="•"/>
                </a:pPr>
                <a:r>
                  <a:rPr lang="en-GB" sz="1800" dirty="0"/>
                  <a:t>The beam halo in the LHC is </a:t>
                </a:r>
                <a:r>
                  <a:rPr lang="en-GB" sz="1800" b="1" dirty="0"/>
                  <a:t>overpopulated</a:t>
                </a:r>
                <a:r>
                  <a:rPr lang="en-GB" sz="1800" dirty="0"/>
                  <a:t> relative to the expected Gaussian.</a:t>
                </a:r>
              </a:p>
            </p:txBody>
          </p:sp>
        </mc:Choice>
        <mc:Fallback>
          <p:sp>
            <p:nvSpPr>
              <p:cNvPr id="4" name="Text Placeholder 3">
                <a:extLst>
                  <a:ext uri="{FF2B5EF4-FFF2-40B4-BE49-F238E27FC236}">
                    <a16:creationId xmlns:a16="http://schemas.microsoft.com/office/drawing/2014/main" id="{C88B2C63-3439-0E55-18EC-AF6C49733EA9}"/>
                  </a:ext>
                </a:extLst>
              </p:cNvPr>
              <p:cNvSpPr>
                <a:spLocks noGrp="1" noRot="1" noChangeAspect="1" noMove="1" noResize="1" noEditPoints="1" noAdjustHandles="1" noChangeArrowheads="1" noChangeShapeType="1" noTextEdit="1"/>
              </p:cNvSpPr>
              <p:nvPr>
                <p:ph type="body" sz="half" idx="2"/>
              </p:nvPr>
            </p:nvSpPr>
            <p:spPr>
              <a:xfrm>
                <a:off x="762670" y="2358331"/>
                <a:ext cx="5469572" cy="3811588"/>
              </a:xfrm>
              <a:blipFill>
                <a:blip r:embed="rId3"/>
                <a:stretch>
                  <a:fillRect l="-669" t="-16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AB6EBC5-E54E-4478-08F4-85919C9FFB88}"/>
                  </a:ext>
                </a:extLst>
              </p:cNvPr>
              <p:cNvSpPr txBox="1"/>
              <p:nvPr/>
            </p:nvSpPr>
            <p:spPr>
              <a:xfrm>
                <a:off x="7719501" y="5846753"/>
                <a:ext cx="3186392" cy="646331"/>
              </a:xfrm>
              <a:prstGeom prst="rect">
                <a:avLst/>
              </a:prstGeom>
              <a:noFill/>
              <a:ln>
                <a:solidFill>
                  <a:schemeClr val="tx1"/>
                </a:solidFill>
              </a:ln>
            </p:spPr>
            <p:txBody>
              <a:bodyPr wrap="square" rtlCol="0">
                <a:spAutoFit/>
              </a:bodyPr>
              <a:lstStyle/>
              <a:p>
                <a14:m>
                  <m:oMath xmlns:m="http://schemas.openxmlformats.org/officeDocument/2006/math">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𝜎</m:t>
                        </m:r>
                      </m:e>
                      <m:sub>
                        <m:r>
                          <a:rPr lang="en-GB" i="1" dirty="0" smtClean="0">
                            <a:latin typeface="Cambria Math" panose="02040503050406030204" pitchFamily="18" charset="0"/>
                          </a:rPr>
                          <m:t>3.5</m:t>
                        </m:r>
                      </m:sub>
                    </m:sSub>
                  </m:oMath>
                </a14:m>
                <a:r>
                  <a:rPr lang="en-GB" dirty="0"/>
                  <a:t>: transverse beam size with an emittance </a:t>
                </a:r>
                <a14:m>
                  <m:oMath xmlns:m="http://schemas.openxmlformats.org/officeDocument/2006/math">
                    <m:r>
                      <a:rPr lang="en-GB" i="1" dirty="0" smtClean="0">
                        <a:latin typeface="Cambria Math" panose="02040503050406030204" pitchFamily="18" charset="0"/>
                      </a:rPr>
                      <m:t>𝜀</m:t>
                    </m:r>
                    <m:r>
                      <a:rPr lang="en-GB" i="1" dirty="0" smtClean="0">
                        <a:latin typeface="Cambria Math" panose="02040503050406030204" pitchFamily="18" charset="0"/>
                      </a:rPr>
                      <m:t>= 3.5 </m:t>
                    </m:r>
                    <m:r>
                      <a:rPr lang="en-GB" i="1" dirty="0" smtClean="0">
                        <a:latin typeface="Cambria Math" panose="02040503050406030204" pitchFamily="18" charset="0"/>
                      </a:rPr>
                      <m:t>𝜇</m:t>
                    </m:r>
                    <m:r>
                      <m:rPr>
                        <m:sty m:val="p"/>
                      </m:rPr>
                      <a:rPr lang="en-GB" b="0" i="1" dirty="0" smtClean="0">
                        <a:latin typeface="Cambria Math" panose="02040503050406030204" pitchFamily="18" charset="0"/>
                      </a:rPr>
                      <m:t>m</m:t>
                    </m:r>
                  </m:oMath>
                </a14:m>
                <a:r>
                  <a:rPr lang="en-GB" i="1" dirty="0">
                    <a:latin typeface="Cambria Math" panose="02040503050406030204" pitchFamily="18" charset="0"/>
                  </a:rPr>
                  <a:t>.</a:t>
                </a:r>
              </a:p>
            </p:txBody>
          </p:sp>
        </mc:Choice>
        <mc:Fallback xmlns="">
          <p:sp>
            <p:nvSpPr>
              <p:cNvPr id="9" name="TextBox 8">
                <a:extLst>
                  <a:ext uri="{FF2B5EF4-FFF2-40B4-BE49-F238E27FC236}">
                    <a16:creationId xmlns:a16="http://schemas.microsoft.com/office/drawing/2014/main" id="{0AB6EBC5-E54E-4478-08F4-85919C9FFB88}"/>
                  </a:ext>
                </a:extLst>
              </p:cNvPr>
              <p:cNvSpPr txBox="1">
                <a:spLocks noRot="1" noChangeAspect="1" noMove="1" noResize="1" noEditPoints="1" noAdjustHandles="1" noChangeArrowheads="1" noChangeShapeType="1" noTextEdit="1"/>
              </p:cNvSpPr>
              <p:nvPr/>
            </p:nvSpPr>
            <p:spPr>
              <a:xfrm>
                <a:off x="7719501" y="5846753"/>
                <a:ext cx="3186392" cy="646331"/>
              </a:xfrm>
              <a:prstGeom prst="rect">
                <a:avLst/>
              </a:prstGeom>
              <a:blipFill>
                <a:blip r:embed="rId4"/>
                <a:stretch>
                  <a:fillRect l="-1333" t="-2778" r="-2667" b="-13889"/>
                </a:stretch>
              </a:blipFill>
              <a:ln>
                <a:solidFill>
                  <a:schemeClr val="tx1"/>
                </a:solidFill>
              </a:ln>
            </p:spPr>
            <p:txBody>
              <a:bodyPr/>
              <a:lstStyle/>
              <a:p>
                <a:r>
                  <a:rPr lang="en-GB">
                    <a:noFill/>
                  </a:rPr>
                  <a:t> </a:t>
                </a:r>
              </a:p>
            </p:txBody>
          </p:sp>
        </mc:Fallback>
      </mc:AlternateContent>
      <p:sp>
        <p:nvSpPr>
          <p:cNvPr id="11" name="TextBox 10">
            <a:extLst>
              <a:ext uri="{FF2B5EF4-FFF2-40B4-BE49-F238E27FC236}">
                <a16:creationId xmlns:a16="http://schemas.microsoft.com/office/drawing/2014/main" id="{C7CE3079-02F8-C458-66C7-FA1DA1BBA260}"/>
              </a:ext>
            </a:extLst>
          </p:cNvPr>
          <p:cNvSpPr txBox="1"/>
          <p:nvPr/>
        </p:nvSpPr>
        <p:spPr>
          <a:xfrm>
            <a:off x="7876328" y="6550223"/>
            <a:ext cx="3041629" cy="307777"/>
          </a:xfrm>
          <a:prstGeom prst="rect">
            <a:avLst/>
          </a:prstGeom>
          <a:noFill/>
        </p:spPr>
        <p:txBody>
          <a:bodyPr wrap="square" rtlCol="0">
            <a:spAutoFit/>
          </a:bodyPr>
          <a:lstStyle/>
          <a:p>
            <a:r>
              <a:rPr lang="en-GB" sz="1400" dirty="0">
                <a:solidFill>
                  <a:srgbClr val="0000EB"/>
                </a:solidFill>
              </a:rPr>
              <a:t>Figure: M. Rakic (EPFL PhD Thesis)</a:t>
            </a:r>
          </a:p>
        </p:txBody>
      </p:sp>
      <p:sp>
        <p:nvSpPr>
          <p:cNvPr id="12" name="TextBox 11">
            <a:extLst>
              <a:ext uri="{FF2B5EF4-FFF2-40B4-BE49-F238E27FC236}">
                <a16:creationId xmlns:a16="http://schemas.microsoft.com/office/drawing/2014/main" id="{4C126289-8E2A-038C-E72F-81AE432E6BB9}"/>
              </a:ext>
            </a:extLst>
          </p:cNvPr>
          <p:cNvSpPr txBox="1"/>
          <p:nvPr/>
        </p:nvSpPr>
        <p:spPr>
          <a:xfrm>
            <a:off x="545724" y="243457"/>
            <a:ext cx="11100552" cy="1152000"/>
          </a:xfrm>
          <a:prstGeom prst="rect">
            <a:avLst/>
          </a:prstGeom>
          <a:solidFill>
            <a:srgbClr val="0000EB"/>
          </a:solidFill>
        </p:spPr>
        <p:txBody>
          <a:bodyPr wrap="square" rtlCol="0">
            <a:spAutoFit/>
          </a:bodyPr>
          <a:lstStyle/>
          <a:p>
            <a:r>
              <a:rPr lang="en-GB" sz="4800" b="1" dirty="0">
                <a:solidFill>
                  <a:schemeClr val="bg1"/>
                </a:solidFill>
                <a:latin typeface="+mj-lt"/>
              </a:rPr>
              <a:t>I. Introduction</a:t>
            </a:r>
          </a:p>
        </p:txBody>
      </p:sp>
      <p:grpSp>
        <p:nvGrpSpPr>
          <p:cNvPr id="29" name="Group 28">
            <a:extLst>
              <a:ext uri="{FF2B5EF4-FFF2-40B4-BE49-F238E27FC236}">
                <a16:creationId xmlns:a16="http://schemas.microsoft.com/office/drawing/2014/main" id="{30302028-E557-71B0-2A55-7F009501A147}"/>
              </a:ext>
            </a:extLst>
          </p:cNvPr>
          <p:cNvGrpSpPr/>
          <p:nvPr/>
        </p:nvGrpSpPr>
        <p:grpSpPr>
          <a:xfrm>
            <a:off x="6342411" y="1500971"/>
            <a:ext cx="5683542" cy="4225267"/>
            <a:chOff x="6342411" y="1500971"/>
            <a:chExt cx="5683542" cy="4225267"/>
          </a:xfrm>
        </p:grpSpPr>
        <p:pic>
          <p:nvPicPr>
            <p:cNvPr id="27" name="Picture 26">
              <a:extLst>
                <a:ext uri="{FF2B5EF4-FFF2-40B4-BE49-F238E27FC236}">
                  <a16:creationId xmlns:a16="http://schemas.microsoft.com/office/drawing/2014/main" id="{A5229F21-90EC-72EC-936A-2016FA31D664}"/>
                </a:ext>
              </a:extLst>
            </p:cNvPr>
            <p:cNvPicPr>
              <a:picLocks noChangeAspect="1"/>
            </p:cNvPicPr>
            <p:nvPr/>
          </p:nvPicPr>
          <p:blipFill>
            <a:blip r:embed="rId5"/>
            <a:stretch>
              <a:fillRect/>
            </a:stretch>
          </p:blipFill>
          <p:spPr>
            <a:xfrm>
              <a:off x="6342411" y="1515972"/>
              <a:ext cx="5683542" cy="4210266"/>
            </a:xfrm>
            <a:prstGeom prst="rect">
              <a:avLst/>
            </a:prstGeom>
          </p:spPr>
        </p:pic>
        <p:sp>
          <p:nvSpPr>
            <p:cNvPr id="28" name="Rectangle 27">
              <a:extLst>
                <a:ext uri="{FF2B5EF4-FFF2-40B4-BE49-F238E27FC236}">
                  <a16:creationId xmlns:a16="http://schemas.microsoft.com/office/drawing/2014/main" id="{F601EC00-A523-D7A9-FE8C-D4736D86D36A}"/>
                </a:ext>
              </a:extLst>
            </p:cNvPr>
            <p:cNvSpPr/>
            <p:nvPr/>
          </p:nvSpPr>
          <p:spPr>
            <a:xfrm>
              <a:off x="9184182" y="1500971"/>
              <a:ext cx="984387" cy="2378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Slide Number Placeholder 4">
            <a:extLst>
              <a:ext uri="{FF2B5EF4-FFF2-40B4-BE49-F238E27FC236}">
                <a16:creationId xmlns:a16="http://schemas.microsoft.com/office/drawing/2014/main" id="{75C0C444-92A1-B099-63EC-EB18722E2C29}"/>
              </a:ext>
            </a:extLst>
          </p:cNvPr>
          <p:cNvSpPr>
            <a:spLocks noGrp="1"/>
          </p:cNvSpPr>
          <p:nvPr>
            <p:ph type="sldNum" sz="quarter" idx="12"/>
          </p:nvPr>
        </p:nvSpPr>
        <p:spPr/>
        <p:txBody>
          <a:bodyPr/>
          <a:lstStyle/>
          <a:p>
            <a:fld id="{A81A0B55-A4E3-4F2C-B5F6-A5FCD0DE1BEF}" type="slidenum">
              <a:rPr lang="en-GB" smtClean="0"/>
              <a:t>3</a:t>
            </a:fld>
            <a:endParaRPr lang="en-GB" dirty="0"/>
          </a:p>
        </p:txBody>
      </p:sp>
    </p:spTree>
    <p:extLst>
      <p:ext uri="{BB962C8B-B14F-4D97-AF65-F5344CB8AC3E}">
        <p14:creationId xmlns:p14="http://schemas.microsoft.com/office/powerpoint/2010/main" val="16310351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07670-8E94-37DA-A849-389AA23CB29B}"/>
              </a:ext>
            </a:extLst>
          </p:cNvPr>
          <p:cNvSpPr>
            <a:spLocks noGrp="1"/>
          </p:cNvSpPr>
          <p:nvPr>
            <p:ph type="title"/>
          </p:nvPr>
        </p:nvSpPr>
        <p:spPr>
          <a:xfrm>
            <a:off x="271726" y="136525"/>
            <a:ext cx="11589744" cy="1626174"/>
          </a:xfrm>
          <a:solidFill>
            <a:srgbClr val="0000EB"/>
          </a:solidFill>
        </p:spPr>
        <p:txBody>
          <a:bodyPr>
            <a:noAutofit/>
          </a:bodyPr>
          <a:lstStyle/>
          <a:p>
            <a:r>
              <a:rPr lang="en-GB" sz="8000" dirty="0">
                <a:solidFill>
                  <a:schemeClr val="bg1"/>
                </a:solidFill>
              </a:rPr>
              <a:t>Backup and References</a:t>
            </a:r>
          </a:p>
        </p:txBody>
      </p:sp>
      <p:sp>
        <p:nvSpPr>
          <p:cNvPr id="3" name="TextBox 2">
            <a:extLst>
              <a:ext uri="{FF2B5EF4-FFF2-40B4-BE49-F238E27FC236}">
                <a16:creationId xmlns:a16="http://schemas.microsoft.com/office/drawing/2014/main" id="{99919933-79FC-3596-0F43-0268986CD1FB}"/>
              </a:ext>
            </a:extLst>
          </p:cNvPr>
          <p:cNvSpPr txBox="1"/>
          <p:nvPr/>
        </p:nvSpPr>
        <p:spPr>
          <a:xfrm>
            <a:off x="627961" y="2808553"/>
            <a:ext cx="10877273" cy="2031325"/>
          </a:xfrm>
          <a:prstGeom prst="rect">
            <a:avLst/>
          </a:prstGeom>
          <a:noFill/>
        </p:spPr>
        <p:txBody>
          <a:bodyPr wrap="square" rtlCol="0">
            <a:spAutoFit/>
          </a:bodyPr>
          <a:lstStyle/>
          <a:p>
            <a:pPr marL="285750" indent="-285750">
              <a:buFont typeface="Arial" panose="020B0604020202020204" pitchFamily="34" charset="0"/>
              <a:buChar char="•"/>
            </a:pPr>
            <a:r>
              <a:rPr lang="en-GB" dirty="0"/>
              <a:t>Space Charge Tune Shift (I)</a:t>
            </a:r>
          </a:p>
          <a:p>
            <a:pPr marL="285750" indent="-285750">
              <a:buFont typeface="Arial" panose="020B0604020202020204" pitchFamily="34" charset="0"/>
              <a:buChar char="•"/>
            </a:pPr>
            <a:r>
              <a:rPr lang="en-GB" dirty="0"/>
              <a:t>LHC Simulations – Extreme Cases (10x higher intensity and 3x lower emittance). Action distributions, Gaussian fits, halo content and emittance against time, and halo content vs. emittance. (III)</a:t>
            </a:r>
          </a:p>
          <a:p>
            <a:pPr marL="285750" indent="-285750">
              <a:buFont typeface="Arial" panose="020B0604020202020204" pitchFamily="34" charset="0"/>
              <a:buChar char="•"/>
            </a:pPr>
            <a:r>
              <a:rPr lang="en-GB" dirty="0"/>
              <a:t>Beam Profile Evolution (q-Gaussian): both planes (IV)</a:t>
            </a:r>
          </a:p>
          <a:p>
            <a:pPr marL="285750" indent="-285750">
              <a:buFont typeface="Arial" panose="020B0604020202020204" pitchFamily="34" charset="0"/>
              <a:buChar char="•"/>
            </a:pPr>
            <a:r>
              <a:rPr lang="en-GB" dirty="0"/>
              <a:t>Gaussian Fit of Profile: both planes (IV)</a:t>
            </a:r>
          </a:p>
          <a:p>
            <a:pPr marL="285750" indent="-285750">
              <a:buFont typeface="Arial" panose="020B0604020202020204" pitchFamily="34" charset="0"/>
              <a:buChar char="•"/>
            </a:pPr>
            <a:r>
              <a:rPr lang="en-GB" dirty="0"/>
              <a:t>Outlook (V)</a:t>
            </a:r>
          </a:p>
          <a:p>
            <a:pPr marL="285750" indent="-285750">
              <a:buFont typeface="Arial" panose="020B0604020202020204" pitchFamily="34" charset="0"/>
              <a:buChar char="•"/>
            </a:pPr>
            <a:r>
              <a:rPr lang="en-GB" dirty="0"/>
              <a:t>References</a:t>
            </a:r>
          </a:p>
        </p:txBody>
      </p:sp>
      <p:sp>
        <p:nvSpPr>
          <p:cNvPr id="5" name="Slide Number Placeholder 4">
            <a:extLst>
              <a:ext uri="{FF2B5EF4-FFF2-40B4-BE49-F238E27FC236}">
                <a16:creationId xmlns:a16="http://schemas.microsoft.com/office/drawing/2014/main" id="{D82658E5-1D77-57EF-9938-6F0E0AF77500}"/>
              </a:ext>
            </a:extLst>
          </p:cNvPr>
          <p:cNvSpPr>
            <a:spLocks noGrp="1"/>
          </p:cNvSpPr>
          <p:nvPr>
            <p:ph type="sldNum" sz="quarter" idx="12"/>
          </p:nvPr>
        </p:nvSpPr>
        <p:spPr/>
        <p:txBody>
          <a:bodyPr/>
          <a:lstStyle/>
          <a:p>
            <a:fld id="{A81A0B55-A4E3-4F2C-B5F6-A5FCD0DE1BEF}" type="slidenum">
              <a:rPr lang="en-GB" smtClean="0"/>
              <a:t>30</a:t>
            </a:fld>
            <a:endParaRPr lang="en-GB"/>
          </a:p>
        </p:txBody>
      </p:sp>
      <p:sp>
        <p:nvSpPr>
          <p:cNvPr id="4" name="TextBox 3">
            <a:extLst>
              <a:ext uri="{FF2B5EF4-FFF2-40B4-BE49-F238E27FC236}">
                <a16:creationId xmlns:a16="http://schemas.microsoft.com/office/drawing/2014/main" id="{5E4C8899-BD80-0383-0C1F-C1C7AA05E503}"/>
              </a:ext>
            </a:extLst>
          </p:cNvPr>
          <p:cNvSpPr txBox="1"/>
          <p:nvPr/>
        </p:nvSpPr>
        <p:spPr>
          <a:xfrm>
            <a:off x="633019" y="2039112"/>
            <a:ext cx="10872216" cy="769441"/>
          </a:xfrm>
          <a:prstGeom prst="rect">
            <a:avLst/>
          </a:prstGeom>
          <a:noFill/>
        </p:spPr>
        <p:txBody>
          <a:bodyPr wrap="square" rtlCol="0">
            <a:spAutoFit/>
          </a:bodyPr>
          <a:lstStyle/>
          <a:p>
            <a:r>
              <a:rPr lang="en-GB" sz="4400" dirty="0"/>
              <a:t>Contents:</a:t>
            </a:r>
          </a:p>
        </p:txBody>
      </p:sp>
    </p:spTree>
    <p:extLst>
      <p:ext uri="{BB962C8B-B14F-4D97-AF65-F5344CB8AC3E}">
        <p14:creationId xmlns:p14="http://schemas.microsoft.com/office/powerpoint/2010/main" val="6964889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6E8C0-0594-C049-5F2D-0F61A5A02591}"/>
              </a:ext>
            </a:extLst>
          </p:cNvPr>
          <p:cNvSpPr>
            <a:spLocks noGrp="1"/>
          </p:cNvSpPr>
          <p:nvPr>
            <p:ph type="title"/>
          </p:nvPr>
        </p:nvSpPr>
        <p:spPr>
          <a:xfrm>
            <a:off x="730242" y="580452"/>
            <a:ext cx="4811865" cy="645135"/>
          </a:xfrm>
        </p:spPr>
        <p:txBody>
          <a:bodyPr>
            <a:normAutofit/>
          </a:bodyPr>
          <a:lstStyle/>
          <a:p>
            <a:r>
              <a:rPr lang="en-GB" sz="3600" dirty="0"/>
              <a:t>Space Charge Tune Shift</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1B0962BA-5A58-3E04-1ED5-5A7A027C5437}"/>
                  </a:ext>
                </a:extLst>
              </p:cNvPr>
              <p:cNvSpPr>
                <a:spLocks noGrp="1"/>
              </p:cNvSpPr>
              <p:nvPr>
                <p:ph type="body" sz="half" idx="2"/>
              </p:nvPr>
            </p:nvSpPr>
            <p:spPr>
              <a:xfrm>
                <a:off x="730242" y="1412264"/>
                <a:ext cx="5633488" cy="4980181"/>
              </a:xfrm>
            </p:spPr>
            <p:txBody>
              <a:bodyPr>
                <a:noAutofit/>
              </a:bodyPr>
              <a:lstStyle/>
              <a:p>
                <a:pPr marL="285750" indent="-285750">
                  <a:buFont typeface="Arial" panose="020B0604020202020204" pitchFamily="34" charset="0"/>
                  <a:buChar char="•"/>
                </a:pPr>
                <a:r>
                  <a:rPr lang="en-GB" sz="2000" dirty="0"/>
                  <a:t>Tune shift of zero-amplitude particle in the centre due to transverse space charge effects:   </a:t>
                </a:r>
                <a14:m>
                  <m:oMath xmlns:m="http://schemas.openxmlformats.org/officeDocument/2006/math">
                    <m:r>
                      <a:rPr lang="en-GB" sz="2800" b="0" i="0" dirty="0" smtClean="0">
                        <a:latin typeface="Cambria Math" panose="02040503050406030204" pitchFamily="18" charset="0"/>
                      </a:rPr>
                      <m:t>  </m:t>
                    </m:r>
                    <m:r>
                      <m:rPr>
                        <m:sty m:val="p"/>
                      </m:rPr>
                      <a:rPr lang="en-GB" sz="2800" i="0" dirty="0" smtClean="0">
                        <a:latin typeface="Cambria Math" panose="02040503050406030204" pitchFamily="18" charset="0"/>
                      </a:rPr>
                      <m:t>Δ</m:t>
                    </m:r>
                    <m:sSub>
                      <m:sSubPr>
                        <m:ctrlPr>
                          <a:rPr lang="en-GB" sz="2800" i="1" dirty="0" smtClean="0">
                            <a:latin typeface="Cambria Math" panose="02040503050406030204" pitchFamily="18" charset="0"/>
                          </a:rPr>
                        </m:ctrlPr>
                      </m:sSubPr>
                      <m:e>
                        <m:r>
                          <a:rPr lang="en-GB" sz="2800" i="1" dirty="0" smtClean="0">
                            <a:latin typeface="Cambria Math" panose="02040503050406030204" pitchFamily="18" charset="0"/>
                          </a:rPr>
                          <m:t>𝑄</m:t>
                        </m:r>
                      </m:e>
                      <m:sub>
                        <m:r>
                          <a:rPr lang="en-GB" sz="2800" i="1" dirty="0" err="1" smtClean="0">
                            <a:latin typeface="Cambria Math" panose="02040503050406030204" pitchFamily="18" charset="0"/>
                          </a:rPr>
                          <m:t>𝑥</m:t>
                        </m:r>
                        <m:r>
                          <a:rPr lang="en-GB" sz="2800" i="1" dirty="0" err="1" smtClean="0">
                            <a:latin typeface="Cambria Math" panose="02040503050406030204" pitchFamily="18" charset="0"/>
                          </a:rPr>
                          <m:t>,</m:t>
                        </m:r>
                        <m:r>
                          <a:rPr lang="en-GB" sz="2800" i="1" dirty="0" err="1" smtClean="0">
                            <a:latin typeface="Cambria Math" panose="02040503050406030204" pitchFamily="18" charset="0"/>
                          </a:rPr>
                          <m:t>𝑦</m:t>
                        </m:r>
                      </m:sub>
                    </m:sSub>
                    <m:r>
                      <a:rPr lang="en-GB" sz="2800" i="1" dirty="0" smtClean="0">
                        <a:latin typeface="Cambria Math" panose="02040503050406030204" pitchFamily="18" charset="0"/>
                      </a:rPr>
                      <m:t>=−</m:t>
                    </m:r>
                    <m:f>
                      <m:fPr>
                        <m:ctrlPr>
                          <a:rPr lang="en-GB" sz="2800" i="1" dirty="0" smtClean="0">
                            <a:latin typeface="Cambria Math" panose="02040503050406030204" pitchFamily="18" charset="0"/>
                          </a:rPr>
                        </m:ctrlPr>
                      </m:fPr>
                      <m:num>
                        <m:sSup>
                          <m:sSupPr>
                            <m:ctrlPr>
                              <a:rPr lang="en-GB" sz="2800" i="1" dirty="0" smtClean="0">
                                <a:latin typeface="Cambria Math" panose="02040503050406030204" pitchFamily="18" charset="0"/>
                              </a:rPr>
                            </m:ctrlPr>
                          </m:sSupPr>
                          <m:e>
                            <m:r>
                              <a:rPr lang="en-GB" sz="2800" i="1" dirty="0" smtClean="0">
                                <a:latin typeface="Cambria Math" panose="02040503050406030204" pitchFamily="18" charset="0"/>
                              </a:rPr>
                              <m:t>𝜌</m:t>
                            </m:r>
                          </m:e>
                          <m:sup>
                            <m:r>
                              <a:rPr lang="en-GB" sz="2800" i="1" dirty="0" smtClean="0">
                                <a:latin typeface="Cambria Math" panose="02040503050406030204" pitchFamily="18" charset="0"/>
                              </a:rPr>
                              <m:t>2</m:t>
                            </m:r>
                          </m:sup>
                        </m:sSup>
                        <m:r>
                          <a:rPr lang="en-GB" sz="2800" i="1" dirty="0" smtClean="0">
                            <a:latin typeface="Cambria Math" panose="02040503050406030204" pitchFamily="18" charset="0"/>
                          </a:rPr>
                          <m:t>𝑒</m:t>
                        </m:r>
                        <m:sSub>
                          <m:sSubPr>
                            <m:ctrlPr>
                              <a:rPr lang="en-GB" sz="2800" i="1" dirty="0" smtClean="0">
                                <a:latin typeface="Cambria Math" panose="02040503050406030204" pitchFamily="18" charset="0"/>
                              </a:rPr>
                            </m:ctrlPr>
                          </m:sSubPr>
                          <m:e>
                            <m:r>
                              <a:rPr lang="en-GB" sz="2800" i="1" dirty="0" smtClean="0">
                                <a:latin typeface="Cambria Math" panose="02040503050406030204" pitchFamily="18" charset="0"/>
                              </a:rPr>
                              <m:t>𝜆</m:t>
                            </m:r>
                          </m:e>
                          <m:sub>
                            <m:r>
                              <a:rPr lang="en-GB" sz="2800" i="1" dirty="0" smtClean="0">
                                <a:latin typeface="Cambria Math" panose="02040503050406030204" pitchFamily="18" charset="0"/>
                              </a:rPr>
                              <m:t>0</m:t>
                            </m:r>
                          </m:sub>
                        </m:sSub>
                      </m:num>
                      <m:den>
                        <m:r>
                          <a:rPr lang="en-GB" sz="2800" i="1" dirty="0" smtClean="0">
                            <a:latin typeface="Cambria Math" panose="02040503050406030204" pitchFamily="18" charset="0"/>
                          </a:rPr>
                          <m:t>8</m:t>
                        </m:r>
                        <m:r>
                          <a:rPr lang="en-GB" sz="2800" i="1" dirty="0" smtClean="0">
                            <a:latin typeface="Cambria Math" panose="02040503050406030204" pitchFamily="18" charset="0"/>
                          </a:rPr>
                          <m:t>𝜋</m:t>
                        </m:r>
                        <m:sSub>
                          <m:sSubPr>
                            <m:ctrlPr>
                              <a:rPr lang="en-GB" sz="2800" i="1" dirty="0" smtClean="0">
                                <a:latin typeface="Cambria Math" panose="02040503050406030204" pitchFamily="18" charset="0"/>
                              </a:rPr>
                            </m:ctrlPr>
                          </m:sSubPr>
                          <m:e>
                            <m:r>
                              <a:rPr lang="en-GB" sz="2800" i="1" dirty="0" smtClean="0">
                                <a:latin typeface="Cambria Math" panose="02040503050406030204" pitchFamily="18" charset="0"/>
                              </a:rPr>
                              <m:t>𝜀</m:t>
                            </m:r>
                          </m:e>
                          <m:sub>
                            <m:r>
                              <a:rPr lang="en-GB" sz="2800" i="1" dirty="0" smtClean="0">
                                <a:latin typeface="Cambria Math" panose="02040503050406030204" pitchFamily="18" charset="0"/>
                              </a:rPr>
                              <m:t>0</m:t>
                            </m:r>
                          </m:sub>
                        </m:sSub>
                        <m:sSup>
                          <m:sSupPr>
                            <m:ctrlPr>
                              <a:rPr lang="en-GB" sz="2800" i="1" dirty="0" smtClean="0">
                                <a:latin typeface="Cambria Math" panose="02040503050406030204" pitchFamily="18" charset="0"/>
                              </a:rPr>
                            </m:ctrlPr>
                          </m:sSupPr>
                          <m:e>
                            <m:r>
                              <a:rPr lang="en-GB" sz="2800" i="1" dirty="0" smtClean="0">
                                <a:latin typeface="Cambria Math" panose="02040503050406030204" pitchFamily="18" charset="0"/>
                              </a:rPr>
                              <m:t>𝛽</m:t>
                            </m:r>
                          </m:e>
                          <m:sup>
                            <m:r>
                              <a:rPr lang="en-GB" sz="2800" i="1" dirty="0" smtClean="0">
                                <a:latin typeface="Cambria Math" panose="02040503050406030204" pitchFamily="18" charset="0"/>
                              </a:rPr>
                              <m:t>2</m:t>
                            </m:r>
                          </m:sup>
                        </m:sSup>
                        <m:sSup>
                          <m:sSupPr>
                            <m:ctrlPr>
                              <a:rPr lang="en-GB" sz="2800" i="1" dirty="0" smtClean="0">
                                <a:latin typeface="Cambria Math" panose="02040503050406030204" pitchFamily="18" charset="0"/>
                              </a:rPr>
                            </m:ctrlPr>
                          </m:sSupPr>
                          <m:e>
                            <m:r>
                              <a:rPr lang="en-GB" sz="2800" i="1" dirty="0" smtClean="0">
                                <a:latin typeface="Cambria Math" panose="02040503050406030204" pitchFamily="18" charset="0"/>
                              </a:rPr>
                              <m:t>𝛾</m:t>
                            </m:r>
                          </m:e>
                          <m:sup>
                            <m:r>
                              <a:rPr lang="en-GB" sz="2800" i="1" dirty="0" smtClean="0">
                                <a:latin typeface="Cambria Math" panose="02040503050406030204" pitchFamily="18" charset="0"/>
                              </a:rPr>
                              <m:t>2</m:t>
                            </m:r>
                          </m:sup>
                        </m:sSup>
                        <m:sSub>
                          <m:sSubPr>
                            <m:ctrlPr>
                              <a:rPr lang="en-GB" sz="2800" i="1" dirty="0" smtClean="0">
                                <a:latin typeface="Cambria Math" panose="02040503050406030204" pitchFamily="18" charset="0"/>
                              </a:rPr>
                            </m:ctrlPr>
                          </m:sSubPr>
                          <m:e>
                            <m:r>
                              <a:rPr lang="en-GB" sz="2800" i="1" dirty="0" smtClean="0">
                                <a:latin typeface="Cambria Math" panose="02040503050406030204" pitchFamily="18" charset="0"/>
                              </a:rPr>
                              <m:t>𝐸</m:t>
                            </m:r>
                          </m:e>
                          <m:sub>
                            <m:r>
                              <a:rPr lang="en-GB" sz="2800" i="1" dirty="0" smtClean="0">
                                <a:latin typeface="Cambria Math" panose="02040503050406030204" pitchFamily="18" charset="0"/>
                              </a:rPr>
                              <m:t>0</m:t>
                            </m:r>
                          </m:sub>
                        </m:sSub>
                        <m:sSub>
                          <m:sSubPr>
                            <m:ctrlPr>
                              <a:rPr lang="en-GB" sz="2800" i="1" dirty="0" smtClean="0">
                                <a:latin typeface="Cambria Math" panose="02040503050406030204" pitchFamily="18" charset="0"/>
                              </a:rPr>
                            </m:ctrlPr>
                          </m:sSubPr>
                          <m:e>
                            <m:r>
                              <a:rPr lang="en-GB" sz="2800" i="1" dirty="0" smtClean="0">
                                <a:latin typeface="Cambria Math" panose="02040503050406030204" pitchFamily="18" charset="0"/>
                              </a:rPr>
                              <m:t>𝑄</m:t>
                            </m:r>
                          </m:e>
                          <m:sub>
                            <m:r>
                              <a:rPr lang="en-GB" sz="2800" i="1" dirty="0" smtClean="0">
                                <a:latin typeface="Cambria Math" panose="02040503050406030204" pitchFamily="18" charset="0"/>
                              </a:rPr>
                              <m:t>𝑥</m:t>
                            </m:r>
                            <m:r>
                              <a:rPr lang="en-GB" sz="2800" b="0" i="1" dirty="0" smtClean="0">
                                <a:latin typeface="Cambria Math" panose="02040503050406030204" pitchFamily="18" charset="0"/>
                              </a:rPr>
                              <m:t>0</m:t>
                            </m:r>
                            <m:r>
                              <a:rPr lang="en-GB" sz="2800" i="1" dirty="0" smtClean="0">
                                <a:latin typeface="Cambria Math" panose="02040503050406030204" pitchFamily="18" charset="0"/>
                              </a:rPr>
                              <m:t>,</m:t>
                            </m:r>
                            <m:r>
                              <a:rPr lang="en-GB" sz="2800" i="1" dirty="0" smtClean="0">
                                <a:latin typeface="Cambria Math" panose="02040503050406030204" pitchFamily="18" charset="0"/>
                              </a:rPr>
                              <m:t>𝑦</m:t>
                            </m:r>
                            <m:r>
                              <a:rPr lang="en-GB" sz="2800" i="1" dirty="0" smtClean="0">
                                <a:latin typeface="Cambria Math" panose="02040503050406030204" pitchFamily="18" charset="0"/>
                              </a:rPr>
                              <m:t>0</m:t>
                            </m:r>
                          </m:sub>
                        </m:sSub>
                        <m:sSubSup>
                          <m:sSubSupPr>
                            <m:ctrlPr>
                              <a:rPr lang="en-GB" sz="2800" i="1" dirty="0" smtClean="0">
                                <a:latin typeface="Cambria Math" panose="02040503050406030204" pitchFamily="18" charset="0"/>
                              </a:rPr>
                            </m:ctrlPr>
                          </m:sSubSupPr>
                          <m:e>
                            <m:r>
                              <a:rPr lang="en-GB" sz="2800" i="1" dirty="0" smtClean="0">
                                <a:latin typeface="Cambria Math" panose="02040503050406030204" pitchFamily="18" charset="0"/>
                              </a:rPr>
                              <m:t>𝜎</m:t>
                            </m:r>
                          </m:e>
                          <m:sub>
                            <m:r>
                              <a:rPr lang="en-GB" sz="2800" i="1" dirty="0" err="1" smtClean="0">
                                <a:latin typeface="Cambria Math" panose="02040503050406030204" pitchFamily="18" charset="0"/>
                              </a:rPr>
                              <m:t>𝑥</m:t>
                            </m:r>
                            <m:r>
                              <a:rPr lang="en-GB" sz="2800" i="1" dirty="0" err="1" smtClean="0">
                                <a:latin typeface="Cambria Math" panose="02040503050406030204" pitchFamily="18" charset="0"/>
                              </a:rPr>
                              <m:t>,</m:t>
                            </m:r>
                            <m:r>
                              <a:rPr lang="en-GB" sz="2800" i="1" dirty="0" err="1" smtClean="0">
                                <a:latin typeface="Cambria Math" panose="02040503050406030204" pitchFamily="18" charset="0"/>
                              </a:rPr>
                              <m:t>𝑦</m:t>
                            </m:r>
                          </m:sub>
                          <m:sup>
                            <m:r>
                              <a:rPr lang="en-GB" sz="2800" i="1" dirty="0" smtClean="0">
                                <a:latin typeface="Cambria Math" panose="02040503050406030204" pitchFamily="18" charset="0"/>
                              </a:rPr>
                              <m:t>2</m:t>
                            </m:r>
                          </m:sup>
                        </m:sSubSup>
                      </m:den>
                    </m:f>
                  </m:oMath>
                </a14:m>
                <a:endParaRPr lang="en-GB" sz="2000" dirty="0"/>
              </a:p>
              <a:p>
                <a:pPr marL="285750" indent="-285750">
                  <a:buFont typeface="Arial" panose="020B0604020202020204" pitchFamily="34" charset="0"/>
                  <a:buChar char="•"/>
                </a:pPr>
                <a:r>
                  <a:rPr lang="en-GB" sz="2000" dirty="0"/>
                  <a:t>Tune shift also depends on longitudinal charge density.</a:t>
                </a:r>
              </a:p>
              <a:p>
                <a:pPr marL="285750" indent="-285750">
                  <a:buFont typeface="Arial" panose="020B0604020202020204" pitchFamily="34" charset="0"/>
                  <a:buChar char="•"/>
                </a:pPr>
                <a:r>
                  <a:rPr lang="en-GB" sz="2000" dirty="0"/>
                  <a:t>Resulting spread in </a:t>
                </a:r>
                <a:r>
                  <a:rPr lang="en-GB" sz="2000" dirty="0" err="1"/>
                  <a:t>betatron</a:t>
                </a:r>
                <a:r>
                  <a:rPr lang="en-GB" sz="2000" dirty="0"/>
                  <a:t> tunes can result in some values being close to rational numbers – resulting in the crossing of resonances, where the tune shift decreases.</a:t>
                </a:r>
              </a:p>
              <a:p>
                <a:pPr marL="285750" indent="-285750">
                  <a:buFont typeface="Arial" panose="020B0604020202020204" pitchFamily="34" charset="0"/>
                  <a:buChar char="•"/>
                </a:pPr>
                <a:r>
                  <a:rPr lang="en-GB" sz="2000" b="1" dirty="0"/>
                  <a:t>Resonant conditions: </a:t>
                </a:r>
                <a14:m>
                  <m:oMath xmlns:m="http://schemas.openxmlformats.org/officeDocument/2006/math">
                    <m:r>
                      <a:rPr lang="es-ES" sz="2000" b="1" i="1" dirty="0" smtClean="0">
                        <a:latin typeface="Cambria Math" panose="02040503050406030204" pitchFamily="18" charset="0"/>
                      </a:rPr>
                      <m:t>𝒎</m:t>
                    </m:r>
                    <m:sSub>
                      <m:sSubPr>
                        <m:ctrlPr>
                          <a:rPr lang="es-ES" sz="2000" b="1" i="1" dirty="0" err="1" smtClean="0">
                            <a:latin typeface="Cambria Math" panose="02040503050406030204" pitchFamily="18" charset="0"/>
                          </a:rPr>
                        </m:ctrlPr>
                      </m:sSubPr>
                      <m:e>
                        <m:r>
                          <a:rPr lang="es-ES" sz="2000" b="1" i="1" dirty="0" err="1" smtClean="0">
                            <a:latin typeface="Cambria Math" panose="02040503050406030204" pitchFamily="18" charset="0"/>
                          </a:rPr>
                          <m:t>𝑸</m:t>
                        </m:r>
                      </m:e>
                      <m:sub>
                        <m:r>
                          <a:rPr lang="es-ES" sz="2000" b="1" i="1" dirty="0" err="1">
                            <a:latin typeface="Cambria Math" panose="02040503050406030204" pitchFamily="18" charset="0"/>
                          </a:rPr>
                          <m:t>𝒙</m:t>
                        </m:r>
                      </m:sub>
                    </m:sSub>
                    <m:r>
                      <a:rPr lang="es-ES" sz="2000" b="1" i="1" dirty="0" err="1">
                        <a:latin typeface="Cambria Math" panose="02040503050406030204" pitchFamily="18" charset="0"/>
                      </a:rPr>
                      <m:t>+</m:t>
                    </m:r>
                    <m:r>
                      <a:rPr lang="es-ES" sz="2000" b="1" i="1" dirty="0" err="1">
                        <a:latin typeface="Cambria Math" panose="02040503050406030204" pitchFamily="18" charset="0"/>
                      </a:rPr>
                      <m:t>𝒏</m:t>
                    </m:r>
                    <m:sSub>
                      <m:sSubPr>
                        <m:ctrlPr>
                          <a:rPr lang="es-ES" sz="2000" b="1" i="1" dirty="0" err="1">
                            <a:latin typeface="Cambria Math" panose="02040503050406030204" pitchFamily="18" charset="0"/>
                          </a:rPr>
                        </m:ctrlPr>
                      </m:sSubPr>
                      <m:e>
                        <m:r>
                          <a:rPr lang="es-ES" sz="2000" b="1" i="1" dirty="0" err="1">
                            <a:latin typeface="Cambria Math" panose="02040503050406030204" pitchFamily="18" charset="0"/>
                          </a:rPr>
                          <m:t>𝑸</m:t>
                        </m:r>
                      </m:e>
                      <m:sub>
                        <m:r>
                          <a:rPr lang="es-ES" sz="2000" b="1" i="1" dirty="0" err="1">
                            <a:latin typeface="Cambria Math" panose="02040503050406030204" pitchFamily="18" charset="0"/>
                          </a:rPr>
                          <m:t>𝒚</m:t>
                        </m:r>
                      </m:sub>
                    </m:sSub>
                    <m:r>
                      <a:rPr lang="es-ES" sz="2000" b="1" i="1" dirty="0">
                        <a:latin typeface="Cambria Math" panose="02040503050406030204" pitchFamily="18" charset="0"/>
                      </a:rPr>
                      <m:t>=</m:t>
                    </m:r>
                    <m:r>
                      <a:rPr lang="es-ES" sz="2000" b="1" i="1" dirty="0" smtClean="0">
                        <a:latin typeface="Cambria Math" panose="02040503050406030204" pitchFamily="18" charset="0"/>
                      </a:rPr>
                      <m:t>𝒍</m:t>
                    </m:r>
                  </m:oMath>
                </a14:m>
                <a:r>
                  <a:rPr lang="en-GB" sz="2000" b="1" dirty="0"/>
                  <a:t>, where </a:t>
                </a:r>
                <a14:m>
                  <m:oMath xmlns:m="http://schemas.openxmlformats.org/officeDocument/2006/math">
                    <m:r>
                      <a:rPr lang="en-GB" sz="2000" b="1" i="1" dirty="0" smtClean="0">
                        <a:latin typeface="Cambria Math" panose="02040503050406030204" pitchFamily="18" charset="0"/>
                      </a:rPr>
                      <m:t>𝒎</m:t>
                    </m:r>
                    <m:r>
                      <a:rPr lang="en-GB" sz="2000" b="1" i="1" dirty="0" smtClean="0">
                        <a:latin typeface="Cambria Math" panose="02040503050406030204" pitchFamily="18" charset="0"/>
                      </a:rPr>
                      <m:t>, </m:t>
                    </m:r>
                    <m:r>
                      <a:rPr lang="en-GB" sz="2000" b="1" i="1" dirty="0" smtClean="0">
                        <a:latin typeface="Cambria Math" panose="02040503050406030204" pitchFamily="18" charset="0"/>
                      </a:rPr>
                      <m:t>𝒏</m:t>
                    </m:r>
                    <m:r>
                      <a:rPr lang="en-GB" sz="2000" b="1" i="1" dirty="0" smtClean="0">
                        <a:latin typeface="Cambria Math" panose="02040503050406030204" pitchFamily="18" charset="0"/>
                      </a:rPr>
                      <m:t>, </m:t>
                    </m:r>
                    <m:r>
                      <a:rPr lang="en-GB" sz="2000" b="1" i="1" dirty="0" smtClean="0">
                        <a:latin typeface="Cambria Math" panose="02040503050406030204" pitchFamily="18" charset="0"/>
                      </a:rPr>
                      <m:t>𝒍</m:t>
                    </m:r>
                    <m:r>
                      <a:rPr lang="en-GB" sz="2000" b="1" i="1" dirty="0" smtClean="0">
                        <a:latin typeface="Cambria Math" panose="02040503050406030204" pitchFamily="18" charset="0"/>
                      </a:rPr>
                      <m:t> ∈</m:t>
                    </m:r>
                    <m:r>
                      <a:rPr lang="en-GB" sz="2000" b="1" i="1" dirty="0" smtClean="0">
                        <a:latin typeface="Cambria Math" panose="02040503050406030204" pitchFamily="18" charset="0"/>
                      </a:rPr>
                      <m:t>ℤ</m:t>
                    </m:r>
                  </m:oMath>
                </a14:m>
                <a:r>
                  <a:rPr lang="en-GB" sz="2000" b="1" dirty="0"/>
                  <a:t>, and </a:t>
                </a:r>
                <a14:m>
                  <m:oMath xmlns:m="http://schemas.openxmlformats.org/officeDocument/2006/math">
                    <m:r>
                      <a:rPr lang="en-GB" sz="2000" b="1" i="1" smtClean="0">
                        <a:latin typeface="Cambria Math" panose="02040503050406030204" pitchFamily="18" charset="0"/>
                      </a:rPr>
                      <m:t>|</m:t>
                    </m:r>
                    <m:r>
                      <a:rPr lang="en-GB" sz="2000" b="1" i="1" smtClean="0">
                        <a:latin typeface="Cambria Math" panose="02040503050406030204" pitchFamily="18" charset="0"/>
                      </a:rPr>
                      <m:t>𝒎</m:t>
                    </m:r>
                    <m:r>
                      <a:rPr lang="en-GB" sz="2000" b="1" i="1" smtClean="0">
                        <a:latin typeface="Cambria Math" panose="02040503050406030204" pitchFamily="18" charset="0"/>
                      </a:rPr>
                      <m:t>|+|</m:t>
                    </m:r>
                    <m:r>
                      <a:rPr lang="en-GB" sz="2000" b="1" i="1" smtClean="0">
                        <a:latin typeface="Cambria Math" panose="02040503050406030204" pitchFamily="18" charset="0"/>
                      </a:rPr>
                      <m:t>𝒏</m:t>
                    </m:r>
                    <m:r>
                      <a:rPr lang="en-GB" sz="2000" b="1" i="1" smtClean="0">
                        <a:latin typeface="Cambria Math" panose="02040503050406030204" pitchFamily="18" charset="0"/>
                      </a:rPr>
                      <m:t>|</m:t>
                    </m:r>
                  </m:oMath>
                </a14:m>
                <a:r>
                  <a:rPr lang="en-GB" sz="2000" b="1" dirty="0"/>
                  <a:t> is the order of the resonance</a:t>
                </a:r>
                <a:r>
                  <a:rPr lang="en-GB" sz="2000" b="0" dirty="0"/>
                  <a:t>.</a:t>
                </a:r>
              </a:p>
              <a:p>
                <a:pPr marL="285750" indent="-285750">
                  <a:buFont typeface="Arial" panose="020B0604020202020204" pitchFamily="34" charset="0"/>
                  <a:buChar char="•"/>
                </a:pPr>
                <a:r>
                  <a:rPr lang="en-GB" sz="2000" b="0" dirty="0"/>
                  <a:t>Crossing of resonances results in the beam losing particles or blowing up.</a:t>
                </a:r>
              </a:p>
            </p:txBody>
          </p:sp>
        </mc:Choice>
        <mc:Fallback xmlns="">
          <p:sp>
            <p:nvSpPr>
              <p:cNvPr id="4" name="Text Placeholder 3">
                <a:extLst>
                  <a:ext uri="{FF2B5EF4-FFF2-40B4-BE49-F238E27FC236}">
                    <a16:creationId xmlns:a16="http://schemas.microsoft.com/office/drawing/2014/main" id="{1B0962BA-5A58-3E04-1ED5-5A7A027C5437}"/>
                  </a:ext>
                </a:extLst>
              </p:cNvPr>
              <p:cNvSpPr>
                <a:spLocks noGrp="1" noRot="1" noChangeAspect="1" noMove="1" noResize="1" noEditPoints="1" noAdjustHandles="1" noChangeArrowheads="1" noChangeShapeType="1" noTextEdit="1"/>
              </p:cNvSpPr>
              <p:nvPr>
                <p:ph type="body" sz="half" idx="2"/>
              </p:nvPr>
            </p:nvSpPr>
            <p:spPr>
              <a:xfrm>
                <a:off x="730242" y="1412264"/>
                <a:ext cx="5633488" cy="4980181"/>
              </a:xfrm>
              <a:blipFill>
                <a:blip r:embed="rId3"/>
                <a:stretch>
                  <a:fillRect l="-974" t="-1224" r="-1623" b="-367"/>
                </a:stretch>
              </a:blipFill>
            </p:spPr>
            <p:txBody>
              <a:bodyPr/>
              <a:lstStyle/>
              <a:p>
                <a:r>
                  <a:rPr lang="en-GB">
                    <a:noFill/>
                  </a:rPr>
                  <a:t> </a:t>
                </a:r>
              </a:p>
            </p:txBody>
          </p:sp>
        </mc:Fallback>
      </mc:AlternateContent>
      <p:pic>
        <p:nvPicPr>
          <p:cNvPr id="6" name="Picture 5">
            <a:extLst>
              <a:ext uri="{FF2B5EF4-FFF2-40B4-BE49-F238E27FC236}">
                <a16:creationId xmlns:a16="http://schemas.microsoft.com/office/drawing/2014/main" id="{CF527D21-B62B-0A53-069A-CC15AD962C98}"/>
              </a:ext>
            </a:extLst>
          </p:cNvPr>
          <p:cNvPicPr>
            <a:picLocks noChangeAspect="1"/>
          </p:cNvPicPr>
          <p:nvPr/>
        </p:nvPicPr>
        <p:blipFill>
          <a:blip r:embed="rId4"/>
          <a:srcRect l="2599" t="2400" r="6120"/>
          <a:stretch>
            <a:fillRect/>
          </a:stretch>
        </p:blipFill>
        <p:spPr>
          <a:xfrm>
            <a:off x="9635223" y="177150"/>
            <a:ext cx="2386584" cy="2021966"/>
          </a:xfrm>
          <a:prstGeom prst="rect">
            <a:avLst/>
          </a:prstGeom>
        </p:spPr>
      </p:pic>
      <p:sp>
        <p:nvSpPr>
          <p:cNvPr id="7" name="TextBox 6">
            <a:extLst>
              <a:ext uri="{FF2B5EF4-FFF2-40B4-BE49-F238E27FC236}">
                <a16:creationId xmlns:a16="http://schemas.microsoft.com/office/drawing/2014/main" id="{9CBFC89C-DB6D-7E16-49D3-07289E7F4670}"/>
              </a:ext>
            </a:extLst>
          </p:cNvPr>
          <p:cNvSpPr txBox="1"/>
          <p:nvPr/>
        </p:nvSpPr>
        <p:spPr>
          <a:xfrm>
            <a:off x="7574685" y="1004544"/>
            <a:ext cx="1959953" cy="338554"/>
          </a:xfrm>
          <a:prstGeom prst="rect">
            <a:avLst/>
          </a:prstGeom>
          <a:noFill/>
          <a:ln>
            <a:noFill/>
          </a:ln>
        </p:spPr>
        <p:txBody>
          <a:bodyPr wrap="square" rtlCol="0">
            <a:spAutoFit/>
          </a:bodyPr>
          <a:lstStyle/>
          <a:p>
            <a:r>
              <a:rPr lang="en-GB" sz="1600" dirty="0">
                <a:solidFill>
                  <a:srgbClr val="7FBE7F"/>
                </a:solidFill>
              </a:rPr>
              <a:t>Initial tune footprint</a:t>
            </a:r>
          </a:p>
        </p:txBody>
      </p:sp>
      <p:pic>
        <p:nvPicPr>
          <p:cNvPr id="9" name="Picture 8">
            <a:extLst>
              <a:ext uri="{FF2B5EF4-FFF2-40B4-BE49-F238E27FC236}">
                <a16:creationId xmlns:a16="http://schemas.microsoft.com/office/drawing/2014/main" id="{863AEDD9-3041-20F2-155E-9B4CFB651547}"/>
              </a:ext>
            </a:extLst>
          </p:cNvPr>
          <p:cNvPicPr>
            <a:picLocks noChangeAspect="1"/>
          </p:cNvPicPr>
          <p:nvPr/>
        </p:nvPicPr>
        <p:blipFill>
          <a:blip r:embed="rId5"/>
          <a:srcRect l="2655" t="2332" r="1383"/>
          <a:stretch>
            <a:fillRect/>
          </a:stretch>
        </p:blipFill>
        <p:spPr>
          <a:xfrm>
            <a:off x="9635223" y="2418017"/>
            <a:ext cx="2426337" cy="2021966"/>
          </a:xfrm>
          <a:prstGeom prst="rect">
            <a:avLst/>
          </a:prstGeom>
        </p:spPr>
      </p:pic>
      <p:sp>
        <p:nvSpPr>
          <p:cNvPr id="11" name="TextBox 10">
            <a:extLst>
              <a:ext uri="{FF2B5EF4-FFF2-40B4-BE49-F238E27FC236}">
                <a16:creationId xmlns:a16="http://schemas.microsoft.com/office/drawing/2014/main" id="{6F1FAE5A-78AA-6DA5-4C14-CE80F09D71B0}"/>
              </a:ext>
            </a:extLst>
          </p:cNvPr>
          <p:cNvSpPr txBox="1"/>
          <p:nvPr/>
        </p:nvSpPr>
        <p:spPr>
          <a:xfrm>
            <a:off x="7210224" y="3848256"/>
            <a:ext cx="1835942" cy="1077218"/>
          </a:xfrm>
          <a:prstGeom prst="rect">
            <a:avLst/>
          </a:prstGeom>
          <a:noFill/>
          <a:ln>
            <a:solidFill>
              <a:schemeClr val="tx1"/>
            </a:solidFill>
          </a:ln>
        </p:spPr>
        <p:txBody>
          <a:bodyPr wrap="square" rtlCol="0">
            <a:spAutoFit/>
          </a:bodyPr>
          <a:lstStyle/>
          <a:p>
            <a:r>
              <a:rPr lang="en-GB" sz="1600" dirty="0">
                <a:solidFill>
                  <a:srgbClr val="0000EB"/>
                </a:solidFill>
              </a:rPr>
              <a:t>Core particles crossing integer resonance: blow-up</a:t>
            </a:r>
          </a:p>
        </p:txBody>
      </p:sp>
      <p:pic>
        <p:nvPicPr>
          <p:cNvPr id="13" name="Picture 12">
            <a:extLst>
              <a:ext uri="{FF2B5EF4-FFF2-40B4-BE49-F238E27FC236}">
                <a16:creationId xmlns:a16="http://schemas.microsoft.com/office/drawing/2014/main" id="{F6161803-E6C0-58CD-3C74-E2FFF215656C}"/>
              </a:ext>
            </a:extLst>
          </p:cNvPr>
          <p:cNvPicPr>
            <a:picLocks noChangeAspect="1"/>
          </p:cNvPicPr>
          <p:nvPr/>
        </p:nvPicPr>
        <p:blipFill>
          <a:blip r:embed="rId6"/>
          <a:srcRect l="639" t="2236" r="1846"/>
          <a:stretch>
            <a:fillRect/>
          </a:stretch>
        </p:blipFill>
        <p:spPr>
          <a:xfrm>
            <a:off x="9634662" y="4781170"/>
            <a:ext cx="2426898" cy="2021966"/>
          </a:xfrm>
          <a:prstGeom prst="rect">
            <a:avLst/>
          </a:prstGeom>
        </p:spPr>
      </p:pic>
      <p:sp>
        <p:nvSpPr>
          <p:cNvPr id="15" name="TextBox 14">
            <a:extLst>
              <a:ext uri="{FF2B5EF4-FFF2-40B4-BE49-F238E27FC236}">
                <a16:creationId xmlns:a16="http://schemas.microsoft.com/office/drawing/2014/main" id="{E24D7E48-6522-B8D8-349E-51B07426CF21}"/>
              </a:ext>
            </a:extLst>
          </p:cNvPr>
          <p:cNvSpPr txBox="1"/>
          <p:nvPr/>
        </p:nvSpPr>
        <p:spPr>
          <a:xfrm>
            <a:off x="6845742" y="5313377"/>
            <a:ext cx="2688336" cy="830997"/>
          </a:xfrm>
          <a:prstGeom prst="rect">
            <a:avLst/>
          </a:prstGeom>
          <a:noFill/>
          <a:ln>
            <a:solidFill>
              <a:schemeClr val="tx1"/>
            </a:solidFill>
          </a:ln>
        </p:spPr>
        <p:txBody>
          <a:bodyPr wrap="square" rtlCol="0">
            <a:spAutoFit/>
          </a:bodyPr>
          <a:lstStyle/>
          <a:p>
            <a:r>
              <a:rPr lang="en-GB" sz="1600" dirty="0">
                <a:solidFill>
                  <a:srgbClr val="0000EB"/>
                </a:solidFill>
              </a:rPr>
              <a:t>Halo particles crossing half-integer resonance: beam losses</a:t>
            </a:r>
          </a:p>
        </p:txBody>
      </p:sp>
      <p:cxnSp>
        <p:nvCxnSpPr>
          <p:cNvPr id="17" name="Straight Arrow Connector 16">
            <a:extLst>
              <a:ext uri="{FF2B5EF4-FFF2-40B4-BE49-F238E27FC236}">
                <a16:creationId xmlns:a16="http://schemas.microsoft.com/office/drawing/2014/main" id="{63A586B1-B426-53FD-3E2E-CB3741B16012}"/>
              </a:ext>
            </a:extLst>
          </p:cNvPr>
          <p:cNvCxnSpPr>
            <a:cxnSpLocks/>
            <a:stCxn id="11" idx="3"/>
          </p:cNvCxnSpPr>
          <p:nvPr/>
        </p:nvCxnSpPr>
        <p:spPr>
          <a:xfrm flipV="1">
            <a:off x="9046166" y="3975034"/>
            <a:ext cx="1640195" cy="41183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9" name="Straight Arrow Connector 18">
            <a:extLst>
              <a:ext uri="{FF2B5EF4-FFF2-40B4-BE49-F238E27FC236}">
                <a16:creationId xmlns:a16="http://schemas.microsoft.com/office/drawing/2014/main" id="{D50BFD25-29A2-CFEE-676A-0FD1B83AEBE8}"/>
              </a:ext>
            </a:extLst>
          </p:cNvPr>
          <p:cNvCxnSpPr>
            <a:cxnSpLocks/>
          </p:cNvCxnSpPr>
          <p:nvPr/>
        </p:nvCxnSpPr>
        <p:spPr>
          <a:xfrm flipV="1">
            <a:off x="9534078" y="5094476"/>
            <a:ext cx="1764106" cy="63439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3" name="Straight Arrow Connector 22">
            <a:extLst>
              <a:ext uri="{FF2B5EF4-FFF2-40B4-BE49-F238E27FC236}">
                <a16:creationId xmlns:a16="http://schemas.microsoft.com/office/drawing/2014/main" id="{E430ECDB-A548-927E-53DC-B49AE358030A}"/>
              </a:ext>
            </a:extLst>
          </p:cNvPr>
          <p:cNvCxnSpPr>
            <a:cxnSpLocks/>
            <a:stCxn id="7" idx="3"/>
          </p:cNvCxnSpPr>
          <p:nvPr/>
        </p:nvCxnSpPr>
        <p:spPr>
          <a:xfrm>
            <a:off x="9534638" y="1173821"/>
            <a:ext cx="1374715" cy="101180"/>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57" name="TextBox 56">
            <a:extLst>
              <a:ext uri="{FF2B5EF4-FFF2-40B4-BE49-F238E27FC236}">
                <a16:creationId xmlns:a16="http://schemas.microsoft.com/office/drawing/2014/main" id="{6C13A874-BBB4-E6CE-C4A3-2CABC6C599E4}"/>
              </a:ext>
            </a:extLst>
          </p:cNvPr>
          <p:cNvSpPr txBox="1"/>
          <p:nvPr/>
        </p:nvSpPr>
        <p:spPr>
          <a:xfrm>
            <a:off x="7084984" y="6495359"/>
            <a:ext cx="2209851" cy="307777"/>
          </a:xfrm>
          <a:prstGeom prst="rect">
            <a:avLst/>
          </a:prstGeom>
          <a:noFill/>
        </p:spPr>
        <p:txBody>
          <a:bodyPr wrap="square" rtlCol="0">
            <a:spAutoFit/>
          </a:bodyPr>
          <a:lstStyle/>
          <a:p>
            <a:r>
              <a:rPr lang="en-GB" sz="1400" dirty="0">
                <a:solidFill>
                  <a:srgbClr val="0000EB"/>
                </a:solidFill>
              </a:rPr>
              <a:t>Figure adapted from K. Li</a:t>
            </a:r>
          </a:p>
        </p:txBody>
      </p:sp>
      <p:sp>
        <p:nvSpPr>
          <p:cNvPr id="77" name="SectionLabel">
            <a:extLst>
              <a:ext uri="{FF2B5EF4-FFF2-40B4-BE49-F238E27FC236}">
                <a16:creationId xmlns:a16="http://schemas.microsoft.com/office/drawing/2014/main" id="{09D90CF9-AF6C-4751-33CF-C598D96318B3}"/>
              </a:ext>
            </a:extLst>
          </p:cNvPr>
          <p:cNvSpPr txBox="1"/>
          <p:nvPr/>
        </p:nvSpPr>
        <p:spPr>
          <a:xfrm>
            <a:off x="254000" y="6392446"/>
            <a:ext cx="4064000" cy="338554"/>
          </a:xfrm>
          <a:prstGeom prst="rect">
            <a:avLst/>
          </a:prstGeom>
          <a:noFill/>
        </p:spPr>
        <p:txBody>
          <a:bodyPr vert="horz" wrap="square" rtlCol="0">
            <a:spAutoFit/>
          </a:bodyPr>
          <a:lstStyle/>
          <a:p>
            <a:r>
              <a:rPr lang="en-GB" sz="1600" b="1">
                <a:solidFill>
                  <a:srgbClr val="0000EC"/>
                </a:solidFill>
              </a:rPr>
              <a:t>I. Introduction</a:t>
            </a:r>
          </a:p>
        </p:txBody>
      </p:sp>
      <p:sp>
        <p:nvSpPr>
          <p:cNvPr id="79" name="TextBox 78">
            <a:extLst>
              <a:ext uri="{FF2B5EF4-FFF2-40B4-BE49-F238E27FC236}">
                <a16:creationId xmlns:a16="http://schemas.microsoft.com/office/drawing/2014/main" id="{2EE958BB-975C-54DD-D65F-C3E53029FEAD}"/>
              </a:ext>
            </a:extLst>
          </p:cNvPr>
          <p:cNvSpPr txBox="1"/>
          <p:nvPr/>
        </p:nvSpPr>
        <p:spPr>
          <a:xfrm>
            <a:off x="6096000" y="350519"/>
            <a:ext cx="3242792" cy="584775"/>
          </a:xfrm>
          <a:prstGeom prst="rect">
            <a:avLst/>
          </a:prstGeom>
          <a:noFill/>
          <a:ln>
            <a:solidFill>
              <a:schemeClr val="tx1"/>
            </a:solidFill>
          </a:ln>
        </p:spPr>
        <p:txBody>
          <a:bodyPr wrap="square" rtlCol="0">
            <a:spAutoFit/>
          </a:bodyPr>
          <a:lstStyle/>
          <a:p>
            <a:r>
              <a:rPr lang="en-GB" sz="1600" dirty="0">
                <a:solidFill>
                  <a:srgbClr val="0000EB"/>
                </a:solidFill>
              </a:rPr>
              <a:t>Working point – optimised for tune spread to avoid resonances.</a:t>
            </a:r>
          </a:p>
        </p:txBody>
      </p:sp>
      <p:cxnSp>
        <p:nvCxnSpPr>
          <p:cNvPr id="80" name="Straight Arrow Connector 79">
            <a:extLst>
              <a:ext uri="{FF2B5EF4-FFF2-40B4-BE49-F238E27FC236}">
                <a16:creationId xmlns:a16="http://schemas.microsoft.com/office/drawing/2014/main" id="{5B7198D0-7136-A148-A8FB-85E8968BD11A}"/>
              </a:ext>
            </a:extLst>
          </p:cNvPr>
          <p:cNvCxnSpPr>
            <a:cxnSpLocks/>
          </p:cNvCxnSpPr>
          <p:nvPr/>
        </p:nvCxnSpPr>
        <p:spPr>
          <a:xfrm flipV="1">
            <a:off x="9345565" y="282844"/>
            <a:ext cx="1952619" cy="274063"/>
          </a:xfrm>
          <a:prstGeom prst="straightConnector1">
            <a:avLst/>
          </a:prstGeom>
          <a:ln>
            <a:prstDash val="solid"/>
            <a:tailEnd type="triangle"/>
          </a:ln>
        </p:spPr>
        <p:style>
          <a:lnRef idx="2">
            <a:schemeClr val="dk1"/>
          </a:lnRef>
          <a:fillRef idx="0">
            <a:schemeClr val="dk1"/>
          </a:fillRef>
          <a:effectRef idx="1">
            <a:schemeClr val="dk1"/>
          </a:effectRef>
          <a:fontRef idx="minor">
            <a:schemeClr val="tx1"/>
          </a:fontRef>
        </p:style>
      </p:cxnSp>
      <p:sp>
        <p:nvSpPr>
          <p:cNvPr id="3" name="TextBox 2">
            <a:extLst>
              <a:ext uri="{FF2B5EF4-FFF2-40B4-BE49-F238E27FC236}">
                <a16:creationId xmlns:a16="http://schemas.microsoft.com/office/drawing/2014/main" id="{EC2A2E1C-ABFA-DA1A-B6C4-FC776D7CC488}"/>
              </a:ext>
            </a:extLst>
          </p:cNvPr>
          <p:cNvSpPr txBox="1"/>
          <p:nvPr/>
        </p:nvSpPr>
        <p:spPr>
          <a:xfrm>
            <a:off x="7338766" y="1532113"/>
            <a:ext cx="1892402" cy="338554"/>
          </a:xfrm>
          <a:prstGeom prst="rect">
            <a:avLst/>
          </a:prstGeom>
          <a:noFill/>
          <a:ln>
            <a:noFill/>
          </a:ln>
        </p:spPr>
        <p:txBody>
          <a:bodyPr wrap="square" rtlCol="0">
            <a:spAutoFit/>
          </a:bodyPr>
          <a:lstStyle/>
          <a:p>
            <a:r>
              <a:rPr lang="en-GB" sz="1600" dirty="0">
                <a:solidFill>
                  <a:srgbClr val="FF0000"/>
                </a:solidFill>
              </a:rPr>
              <a:t>Integer resonances</a:t>
            </a:r>
          </a:p>
        </p:txBody>
      </p:sp>
      <p:cxnSp>
        <p:nvCxnSpPr>
          <p:cNvPr id="5" name="Straight Arrow Connector 4">
            <a:extLst>
              <a:ext uri="{FF2B5EF4-FFF2-40B4-BE49-F238E27FC236}">
                <a16:creationId xmlns:a16="http://schemas.microsoft.com/office/drawing/2014/main" id="{9C9D42AB-5CE4-1A23-EC13-B20FA646EA19}"/>
              </a:ext>
            </a:extLst>
          </p:cNvPr>
          <p:cNvCxnSpPr>
            <a:cxnSpLocks/>
            <a:stCxn id="3" idx="3"/>
          </p:cNvCxnSpPr>
          <p:nvPr/>
        </p:nvCxnSpPr>
        <p:spPr>
          <a:xfrm flipV="1">
            <a:off x="9231168" y="1382967"/>
            <a:ext cx="974475" cy="318423"/>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31" name="TextBox 30">
            <a:extLst>
              <a:ext uri="{FF2B5EF4-FFF2-40B4-BE49-F238E27FC236}">
                <a16:creationId xmlns:a16="http://schemas.microsoft.com/office/drawing/2014/main" id="{97BE12E8-587A-ADE4-9C29-A6810A14DC56}"/>
              </a:ext>
            </a:extLst>
          </p:cNvPr>
          <p:cNvSpPr txBox="1"/>
          <p:nvPr/>
        </p:nvSpPr>
        <p:spPr>
          <a:xfrm>
            <a:off x="6952208" y="2132582"/>
            <a:ext cx="2386584" cy="338554"/>
          </a:xfrm>
          <a:prstGeom prst="rect">
            <a:avLst/>
          </a:prstGeom>
          <a:noFill/>
          <a:ln>
            <a:noFill/>
          </a:ln>
        </p:spPr>
        <p:txBody>
          <a:bodyPr wrap="square" rtlCol="0">
            <a:spAutoFit/>
          </a:bodyPr>
          <a:lstStyle/>
          <a:p>
            <a:r>
              <a:rPr lang="en-GB" sz="1600" dirty="0">
                <a:solidFill>
                  <a:srgbClr val="5A5AFE"/>
                </a:solidFill>
              </a:rPr>
              <a:t>Half-integer resonances</a:t>
            </a:r>
          </a:p>
        </p:txBody>
      </p:sp>
      <p:cxnSp>
        <p:nvCxnSpPr>
          <p:cNvPr id="32" name="Straight Arrow Connector 31">
            <a:extLst>
              <a:ext uri="{FF2B5EF4-FFF2-40B4-BE49-F238E27FC236}">
                <a16:creationId xmlns:a16="http://schemas.microsoft.com/office/drawing/2014/main" id="{D4366C2E-B47F-BD83-C0E3-4959AED2F3B0}"/>
              </a:ext>
            </a:extLst>
          </p:cNvPr>
          <p:cNvCxnSpPr>
            <a:cxnSpLocks/>
            <a:stCxn id="31" idx="3"/>
          </p:cNvCxnSpPr>
          <p:nvPr/>
        </p:nvCxnSpPr>
        <p:spPr>
          <a:xfrm flipV="1">
            <a:off x="9338792" y="1532113"/>
            <a:ext cx="2123527" cy="769746"/>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39" name="TextBox 38">
            <a:extLst>
              <a:ext uri="{FF2B5EF4-FFF2-40B4-BE49-F238E27FC236}">
                <a16:creationId xmlns:a16="http://schemas.microsoft.com/office/drawing/2014/main" id="{9FE73D28-800F-E53B-977A-9ADB469947BF}"/>
              </a:ext>
            </a:extLst>
          </p:cNvPr>
          <p:cNvSpPr txBox="1"/>
          <p:nvPr/>
        </p:nvSpPr>
        <p:spPr>
          <a:xfrm rot="16200000">
            <a:off x="8837392" y="3124460"/>
            <a:ext cx="1393371" cy="307777"/>
          </a:xfrm>
          <a:prstGeom prst="rect">
            <a:avLst/>
          </a:prstGeom>
          <a:noFill/>
        </p:spPr>
        <p:txBody>
          <a:bodyPr wrap="square" rtlCol="0">
            <a:spAutoFit/>
          </a:bodyPr>
          <a:lstStyle/>
          <a:p>
            <a:r>
              <a:rPr lang="en-GB" sz="1400" b="1" dirty="0"/>
              <a:t>Vertical tune</a:t>
            </a:r>
          </a:p>
        </p:txBody>
      </p:sp>
      <p:sp>
        <p:nvSpPr>
          <p:cNvPr id="41" name="TextBox 40">
            <a:extLst>
              <a:ext uri="{FF2B5EF4-FFF2-40B4-BE49-F238E27FC236}">
                <a16:creationId xmlns:a16="http://schemas.microsoft.com/office/drawing/2014/main" id="{AF93FA8F-E801-6178-4121-8BDDE8DD08F3}"/>
              </a:ext>
            </a:extLst>
          </p:cNvPr>
          <p:cNvSpPr txBox="1"/>
          <p:nvPr/>
        </p:nvSpPr>
        <p:spPr>
          <a:xfrm>
            <a:off x="10221995" y="4371200"/>
            <a:ext cx="1523900" cy="307777"/>
          </a:xfrm>
          <a:prstGeom prst="rect">
            <a:avLst/>
          </a:prstGeom>
          <a:noFill/>
        </p:spPr>
        <p:txBody>
          <a:bodyPr wrap="square" rtlCol="0">
            <a:spAutoFit/>
          </a:bodyPr>
          <a:lstStyle/>
          <a:p>
            <a:r>
              <a:rPr lang="en-GB" sz="1400" b="1" dirty="0"/>
              <a:t>Horizontal tune</a:t>
            </a:r>
          </a:p>
        </p:txBody>
      </p:sp>
      <p:sp>
        <p:nvSpPr>
          <p:cNvPr id="52" name="Slide Number Placeholder 51">
            <a:extLst>
              <a:ext uri="{FF2B5EF4-FFF2-40B4-BE49-F238E27FC236}">
                <a16:creationId xmlns:a16="http://schemas.microsoft.com/office/drawing/2014/main" id="{B2A5D133-CF59-6286-ECA9-2C31E8DC8DE6}"/>
              </a:ext>
            </a:extLst>
          </p:cNvPr>
          <p:cNvSpPr>
            <a:spLocks noGrp="1"/>
          </p:cNvSpPr>
          <p:nvPr>
            <p:ph type="sldNum" sz="quarter" idx="12"/>
          </p:nvPr>
        </p:nvSpPr>
        <p:spPr>
          <a:xfrm>
            <a:off x="3884396" y="6451958"/>
            <a:ext cx="2743200" cy="365125"/>
          </a:xfrm>
        </p:spPr>
        <p:txBody>
          <a:bodyPr/>
          <a:lstStyle/>
          <a:p>
            <a:fld id="{A81A0B55-A4E3-4F2C-B5F6-A5FCD0DE1BEF}" type="slidenum">
              <a:rPr lang="en-GB" smtClean="0"/>
              <a:t>31</a:t>
            </a:fld>
            <a:endParaRPr lang="en-GB" dirty="0"/>
          </a:p>
        </p:txBody>
      </p:sp>
    </p:spTree>
    <p:extLst>
      <p:ext uri="{BB962C8B-B14F-4D97-AF65-F5344CB8AC3E}">
        <p14:creationId xmlns:p14="http://schemas.microsoft.com/office/powerpoint/2010/main" val="34344754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9EC06-D374-1FFF-3101-F68B9F378981}"/>
              </a:ext>
            </a:extLst>
          </p:cNvPr>
          <p:cNvSpPr>
            <a:spLocks noGrp="1"/>
          </p:cNvSpPr>
          <p:nvPr>
            <p:ph type="title"/>
          </p:nvPr>
        </p:nvSpPr>
        <p:spPr>
          <a:xfrm>
            <a:off x="839788" y="63621"/>
            <a:ext cx="3932237" cy="1600200"/>
          </a:xfrm>
        </p:spPr>
        <p:txBody>
          <a:bodyPr>
            <a:normAutofit/>
          </a:bodyPr>
          <a:lstStyle/>
          <a:p>
            <a:r>
              <a:rPr lang="en-GB" sz="3600" dirty="0"/>
              <a:t>LHC Simulations: Extreme Cases</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325A8204-5013-B5B7-E672-144FB52EA619}"/>
                  </a:ext>
                </a:extLst>
              </p:cNvPr>
              <p:cNvSpPr>
                <a:spLocks noGrp="1"/>
              </p:cNvSpPr>
              <p:nvPr>
                <p:ph type="body" sz="half" idx="2"/>
              </p:nvPr>
            </p:nvSpPr>
            <p:spPr>
              <a:xfrm>
                <a:off x="839788" y="1887583"/>
                <a:ext cx="4846637" cy="4438650"/>
              </a:xfrm>
            </p:spPr>
            <p:txBody>
              <a:bodyPr>
                <a:noAutofit/>
              </a:bodyPr>
              <a:lstStyle/>
              <a:p>
                <a:pPr marL="285750" indent="-285750">
                  <a:buFont typeface="Arial" panose="020B0604020202020204" pitchFamily="34" charset="0"/>
                  <a:buChar char="•"/>
                </a:pPr>
                <a:r>
                  <a:rPr lang="en-GB" sz="2000" dirty="0"/>
                  <a:t>First extreme case: increasing the intensity by an order of magnitude (</a:t>
                </a:r>
                <a14:m>
                  <m:oMath xmlns:m="http://schemas.openxmlformats.org/officeDocument/2006/math">
                    <m:r>
                      <a:rPr lang="en-GB" sz="2000" i="1" dirty="0" smtClean="0">
                        <a:latin typeface="Cambria Math" panose="02040503050406030204" pitchFamily="18" charset="0"/>
                      </a:rPr>
                      <m:t>𝑁</m:t>
                    </m:r>
                    <m:r>
                      <a:rPr lang="en-GB" sz="2000" i="1" dirty="0" smtClean="0">
                        <a:latin typeface="Cambria Math" panose="02040503050406030204" pitchFamily="18" charset="0"/>
                      </a:rPr>
                      <m:t>=2.1×</m:t>
                    </m:r>
                    <m:sSup>
                      <m:sSupPr>
                        <m:ctrlPr>
                          <a:rPr lang="en-GB" sz="2000" i="1" dirty="0" smtClean="0">
                            <a:latin typeface="Cambria Math" panose="02040503050406030204" pitchFamily="18" charset="0"/>
                          </a:rPr>
                        </m:ctrlPr>
                      </m:sSupPr>
                      <m:e>
                        <m:r>
                          <a:rPr lang="en-GB" sz="2000" i="1" dirty="0" smtClean="0">
                            <a:latin typeface="Cambria Math" panose="02040503050406030204" pitchFamily="18" charset="0"/>
                          </a:rPr>
                          <m:t>10</m:t>
                        </m:r>
                      </m:e>
                      <m:sup>
                        <m:r>
                          <a:rPr lang="en-GB" sz="2000" i="1" dirty="0" smtClean="0">
                            <a:latin typeface="Cambria Math" panose="02040503050406030204" pitchFamily="18" charset="0"/>
                          </a:rPr>
                          <m:t>11</m:t>
                        </m:r>
                      </m:sup>
                    </m:sSup>
                    <m:r>
                      <a:rPr lang="en-GB" sz="2000" i="1" dirty="0" smtClean="0">
                        <a:latin typeface="Cambria Math" panose="02040503050406030204" pitchFamily="18" charset="0"/>
                      </a:rPr>
                      <m:t>→2.1×</m:t>
                    </m:r>
                    <m:sSup>
                      <m:sSupPr>
                        <m:ctrlPr>
                          <a:rPr lang="en-GB" sz="2000" i="1" dirty="0" smtClean="0">
                            <a:latin typeface="Cambria Math" panose="02040503050406030204" pitchFamily="18" charset="0"/>
                          </a:rPr>
                        </m:ctrlPr>
                      </m:sSupPr>
                      <m:e>
                        <m:r>
                          <a:rPr lang="en-GB" sz="2000" i="1" dirty="0" smtClean="0">
                            <a:latin typeface="Cambria Math" panose="02040503050406030204" pitchFamily="18" charset="0"/>
                          </a:rPr>
                          <m:t>10</m:t>
                        </m:r>
                      </m:e>
                      <m:sup>
                        <m:r>
                          <a:rPr lang="en-GB" sz="2000" i="1" dirty="0" smtClean="0">
                            <a:latin typeface="Cambria Math" panose="02040503050406030204" pitchFamily="18" charset="0"/>
                          </a:rPr>
                          <m:t>12</m:t>
                        </m:r>
                      </m:sup>
                    </m:sSup>
                  </m:oMath>
                </a14:m>
                <a:r>
                  <a:rPr lang="en-GB" sz="2000" dirty="0"/>
                  <a:t> particles).</a:t>
                </a:r>
              </a:p>
              <a:p>
                <a:pPr marL="285750" indent="-285750">
                  <a:buFont typeface="Arial" panose="020B0604020202020204" pitchFamily="34" charset="0"/>
                  <a:buChar char="•"/>
                </a:pPr>
                <a:r>
                  <a:rPr lang="en-GB" sz="2000" dirty="0"/>
                  <a:t>Second extreme case: decreasing the emittances to below the operational range of the LHC (</a:t>
                </a:r>
                <a14:m>
                  <m:oMath xmlns:m="http://schemas.openxmlformats.org/officeDocument/2006/math">
                    <m:sSub>
                      <m:sSubPr>
                        <m:ctrlPr>
                          <a:rPr lang="en-GB" sz="2000" i="1" dirty="0" smtClean="0">
                            <a:latin typeface="Cambria Math" panose="02040503050406030204" pitchFamily="18" charset="0"/>
                          </a:rPr>
                        </m:ctrlPr>
                      </m:sSubPr>
                      <m:e>
                        <m:r>
                          <a:rPr lang="en-GB" sz="2000" i="1" dirty="0" smtClean="0">
                            <a:latin typeface="Cambria Math" panose="02040503050406030204" pitchFamily="18" charset="0"/>
                          </a:rPr>
                          <m:t>𝜀</m:t>
                        </m:r>
                      </m:e>
                      <m:sub>
                        <m:r>
                          <a:rPr lang="en-GB" sz="2000" i="1" dirty="0" err="1" smtClean="0">
                            <a:latin typeface="Cambria Math" panose="02040503050406030204" pitchFamily="18" charset="0"/>
                          </a:rPr>
                          <m:t>𝑥</m:t>
                        </m:r>
                        <m:r>
                          <a:rPr lang="en-GB" sz="2000" i="1" dirty="0" err="1" smtClean="0">
                            <a:latin typeface="Cambria Math" panose="02040503050406030204" pitchFamily="18" charset="0"/>
                          </a:rPr>
                          <m:t>,</m:t>
                        </m:r>
                        <m:r>
                          <a:rPr lang="en-GB" sz="2000" i="1" dirty="0" err="1" smtClean="0">
                            <a:latin typeface="Cambria Math" panose="02040503050406030204" pitchFamily="18" charset="0"/>
                          </a:rPr>
                          <m:t>𝑦</m:t>
                        </m:r>
                      </m:sub>
                    </m:sSub>
                    <m:r>
                      <a:rPr lang="en-GB" sz="2000" i="1" dirty="0" smtClean="0">
                        <a:latin typeface="Cambria Math" panose="02040503050406030204" pitchFamily="18" charset="0"/>
                      </a:rPr>
                      <m:t>=</m:t>
                    </m:r>
                    <m:r>
                      <a:rPr lang="en-GB" sz="2000" b="0" i="1" dirty="0" smtClean="0">
                        <a:latin typeface="Cambria Math" panose="02040503050406030204" pitchFamily="18" charset="0"/>
                      </a:rPr>
                      <m:t>1.5</m:t>
                    </m:r>
                    <m:r>
                      <a:rPr lang="en-GB" sz="2000" i="1" dirty="0" smtClean="0">
                        <a:latin typeface="Cambria Math" panose="02040503050406030204" pitchFamily="18" charset="0"/>
                      </a:rPr>
                      <m:t>→0.5</m:t>
                    </m:r>
                    <m:r>
                      <a:rPr lang="en-GB" sz="2000" i="1" dirty="0" smtClean="0">
                        <a:latin typeface="Cambria Math" panose="02040503050406030204" pitchFamily="18" charset="0"/>
                      </a:rPr>
                      <m:t>𝜇</m:t>
                    </m:r>
                    <m:r>
                      <a:rPr lang="en-GB" sz="2000" i="1" dirty="0" smtClean="0">
                        <a:latin typeface="Cambria Math" panose="02040503050406030204" pitchFamily="18" charset="0"/>
                      </a:rPr>
                      <m:t>𝑚</m:t>
                    </m:r>
                  </m:oMath>
                </a14:m>
                <a:r>
                  <a:rPr lang="en-GB" sz="2000" dirty="0"/>
                  <a:t>).</a:t>
                </a:r>
              </a:p>
              <a:p>
                <a:pPr marL="285750" indent="-285750">
                  <a:buFont typeface="Arial" panose="020B0604020202020204" pitchFamily="34" charset="0"/>
                  <a:buChar char="•"/>
                </a:pPr>
                <a:r>
                  <a:rPr lang="en-GB" sz="2000" dirty="0"/>
                  <a:t>Increasing the intensity distorted the action distribution – there is a visible perturbation around </a:t>
                </a:r>
                <a14:m>
                  <m:oMath xmlns:m="http://schemas.openxmlformats.org/officeDocument/2006/math">
                    <m:r>
                      <a:rPr lang="en-GB" sz="2000" i="1" dirty="0" smtClean="0">
                        <a:latin typeface="Cambria Math" panose="02040503050406030204" pitchFamily="18" charset="0"/>
                      </a:rPr>
                      <m:t>2</m:t>
                    </m:r>
                    <m:sSub>
                      <m:sSubPr>
                        <m:ctrlPr>
                          <a:rPr lang="en-GB" sz="2000" i="1" dirty="0" smtClean="0">
                            <a:latin typeface="Cambria Math" panose="02040503050406030204" pitchFamily="18" charset="0"/>
                          </a:rPr>
                        </m:ctrlPr>
                      </m:sSubPr>
                      <m:e>
                        <m:r>
                          <a:rPr lang="en-GB" sz="2000" i="1" dirty="0" smtClean="0">
                            <a:latin typeface="Cambria Math" panose="02040503050406030204" pitchFamily="18" charset="0"/>
                          </a:rPr>
                          <m:t>𝐽</m:t>
                        </m:r>
                      </m:e>
                      <m:sub>
                        <m:r>
                          <a:rPr lang="en-GB" sz="2000" i="1" dirty="0" smtClean="0">
                            <a:latin typeface="Cambria Math" panose="02040503050406030204" pitchFamily="18" charset="0"/>
                          </a:rPr>
                          <m:t>𝑥</m:t>
                        </m:r>
                      </m:sub>
                    </m:sSub>
                    <m:r>
                      <a:rPr lang="en-GB" sz="2000" i="1" dirty="0" smtClean="0">
                        <a:latin typeface="Cambria Math" panose="02040503050406030204" pitchFamily="18" charset="0"/>
                      </a:rPr>
                      <m:t>=8−11</m:t>
                    </m:r>
                    <m:sSubSup>
                      <m:sSubSupPr>
                        <m:ctrlPr>
                          <a:rPr lang="en-GB" sz="2000" i="1" dirty="0" smtClean="0">
                            <a:latin typeface="Cambria Math" panose="02040503050406030204" pitchFamily="18" charset="0"/>
                          </a:rPr>
                        </m:ctrlPr>
                      </m:sSubSupPr>
                      <m:e>
                        <m:r>
                          <a:rPr lang="en-GB" sz="2000" i="1" dirty="0" smtClean="0">
                            <a:latin typeface="Cambria Math" panose="02040503050406030204" pitchFamily="18" charset="0"/>
                          </a:rPr>
                          <m:t>𝜎</m:t>
                        </m:r>
                      </m:e>
                      <m:sub>
                        <m:r>
                          <a:rPr lang="en-GB" sz="2000" i="1" dirty="0" smtClean="0">
                            <a:latin typeface="Cambria Math" panose="02040503050406030204" pitchFamily="18" charset="0"/>
                          </a:rPr>
                          <m:t>𝑥</m:t>
                        </m:r>
                      </m:sub>
                      <m:sup>
                        <m:r>
                          <a:rPr lang="en-GB" sz="2000" i="1" dirty="0" smtClean="0">
                            <a:latin typeface="Cambria Math" panose="02040503050406030204" pitchFamily="18" charset="0"/>
                          </a:rPr>
                          <m:t>2</m:t>
                        </m:r>
                      </m:sup>
                    </m:sSubSup>
                  </m:oMath>
                </a14:m>
                <a:r>
                  <a:rPr lang="en-GB" sz="2000" dirty="0"/>
                  <a:t>.</a:t>
                </a:r>
              </a:p>
              <a:p>
                <a:pPr marL="285750" indent="-285750">
                  <a:buFont typeface="Arial" panose="020B0604020202020204" pitchFamily="34" charset="0"/>
                  <a:buChar char="•"/>
                </a:pPr>
                <a:r>
                  <a:rPr lang="en-GB" sz="2000" dirty="0"/>
                  <a:t>Decreasing the emittances had no visible effect on the action distribution.</a:t>
                </a:r>
              </a:p>
              <a:p>
                <a:pPr marL="285750" indent="-285750">
                  <a:buFont typeface="Arial" panose="020B0604020202020204" pitchFamily="34" charset="0"/>
                  <a:buChar char="•"/>
                </a:pPr>
                <a:r>
                  <a:rPr lang="en-GB" sz="2000" dirty="0"/>
                  <a:t>No major particle losses were observed in either case – only ~1% for the higher intensity.</a:t>
                </a:r>
              </a:p>
            </p:txBody>
          </p:sp>
        </mc:Choice>
        <mc:Fallback xmlns="">
          <p:sp>
            <p:nvSpPr>
              <p:cNvPr id="4" name="Text Placeholder 3">
                <a:extLst>
                  <a:ext uri="{FF2B5EF4-FFF2-40B4-BE49-F238E27FC236}">
                    <a16:creationId xmlns:a16="http://schemas.microsoft.com/office/drawing/2014/main" id="{325A8204-5013-B5B7-E672-144FB52EA619}"/>
                  </a:ext>
                </a:extLst>
              </p:cNvPr>
              <p:cNvSpPr>
                <a:spLocks noGrp="1" noRot="1" noChangeAspect="1" noMove="1" noResize="1" noEditPoints="1" noAdjustHandles="1" noChangeArrowheads="1" noChangeShapeType="1" noTextEdit="1"/>
              </p:cNvSpPr>
              <p:nvPr>
                <p:ph type="body" sz="half" idx="2"/>
              </p:nvPr>
            </p:nvSpPr>
            <p:spPr>
              <a:xfrm>
                <a:off x="839788" y="1887583"/>
                <a:ext cx="4846637" cy="4438650"/>
              </a:xfrm>
              <a:blipFill>
                <a:blip r:embed="rId3"/>
                <a:stretch>
                  <a:fillRect l="-1132" t="-1374" r="-1006" b="-315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252453F-A7BC-4E76-CC67-7E803E576259}"/>
                  </a:ext>
                </a:extLst>
              </p:cNvPr>
              <p:cNvSpPr txBox="1"/>
              <p:nvPr/>
            </p:nvSpPr>
            <p:spPr>
              <a:xfrm>
                <a:off x="7191416" y="494437"/>
                <a:ext cx="3737227" cy="40562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ar-AE" sz="2000" b="0" i="1" dirty="0" smtClean="0">
                              <a:solidFill>
                                <a:srgbClr val="0000EB"/>
                              </a:solidFill>
                              <a:latin typeface="Cambria Math" panose="02040503050406030204" pitchFamily="18" charset="0"/>
                            </a:rPr>
                          </m:ctrlPr>
                        </m:sSupPr>
                        <m:e>
                          <m:r>
                            <a:rPr lang="ar-AE" sz="2000" b="0" i="1" dirty="0" smtClean="0">
                              <a:solidFill>
                                <a:srgbClr val="0000EB"/>
                              </a:solidFill>
                              <a:latin typeface="Cambria Math" panose="02040503050406030204" pitchFamily="18" charset="0"/>
                            </a:rPr>
                            <m:t>𝜀</m:t>
                          </m:r>
                        </m:e>
                        <m:sup>
                          <m:r>
                            <a:rPr lang="ar-AE" sz="2000" b="0" i="1" dirty="0" smtClean="0">
                              <a:solidFill>
                                <a:srgbClr val="0000EB"/>
                              </a:solidFill>
                              <a:latin typeface="Cambria Math" panose="02040503050406030204" pitchFamily="18" charset="0"/>
                            </a:rPr>
                            <m:t>𝑑</m:t>
                          </m:r>
                        </m:sup>
                      </m:sSup>
                      <m:r>
                        <a:rPr lang="ar-AE" sz="2000" b="0" i="1" dirty="0" smtClean="0">
                          <a:solidFill>
                            <a:srgbClr val="0000EB"/>
                          </a:solidFill>
                          <a:latin typeface="Cambria Math" panose="02040503050406030204" pitchFamily="18" charset="0"/>
                        </a:rPr>
                        <m:t>=</m:t>
                      </m:r>
                      <m:r>
                        <a:rPr lang="ar-AE" sz="2000" b="0" i="1" dirty="0" smtClean="0">
                          <a:solidFill>
                            <a:srgbClr val="0000EB"/>
                          </a:solidFill>
                          <a:latin typeface="Cambria Math" panose="02040503050406030204" pitchFamily="18" charset="0"/>
                        </a:rPr>
                        <m:t>1</m:t>
                      </m:r>
                      <m:r>
                        <a:rPr lang="ar-AE" sz="2000" b="0" i="1" dirty="0" smtClean="0">
                          <a:solidFill>
                            <a:srgbClr val="0000EB"/>
                          </a:solidFill>
                          <a:latin typeface="Cambria Math" panose="02040503050406030204" pitchFamily="18" charset="0"/>
                        </a:rPr>
                        <m:t>.</m:t>
                      </m:r>
                      <m:r>
                        <a:rPr lang="ar-AE" sz="2000" b="0" i="1" dirty="0" smtClean="0">
                          <a:solidFill>
                            <a:srgbClr val="0000EB"/>
                          </a:solidFill>
                          <a:latin typeface="Cambria Math" panose="02040503050406030204" pitchFamily="18" charset="0"/>
                        </a:rPr>
                        <m:t>5</m:t>
                      </m:r>
                      <m:r>
                        <a:rPr lang="ar-AE" sz="2000" b="0" i="1" dirty="0" smtClean="0">
                          <a:solidFill>
                            <a:srgbClr val="0000EB"/>
                          </a:solidFill>
                          <a:latin typeface="Cambria Math" panose="02040503050406030204" pitchFamily="18" charset="0"/>
                        </a:rPr>
                        <m:t>𝜇</m:t>
                      </m:r>
                      <m:r>
                        <a:rPr lang="ar-AE" sz="2000" b="0" i="1" dirty="0" smtClean="0">
                          <a:solidFill>
                            <a:srgbClr val="0000EB"/>
                          </a:solidFill>
                          <a:latin typeface="Cambria Math" panose="02040503050406030204" pitchFamily="18" charset="0"/>
                        </a:rPr>
                        <m:t>𝑚</m:t>
                      </m:r>
                      <m:r>
                        <a:rPr lang="ar-AE" sz="2000" b="0" i="1" dirty="0" smtClean="0">
                          <a:solidFill>
                            <a:srgbClr val="0000EB"/>
                          </a:solidFill>
                          <a:latin typeface="Cambria Math" panose="02040503050406030204" pitchFamily="18" charset="0"/>
                        </a:rPr>
                        <m:t>, </m:t>
                      </m:r>
                      <m:r>
                        <a:rPr lang="ar-AE" sz="2000" i="1" dirty="0" smtClean="0">
                          <a:solidFill>
                            <a:srgbClr val="0000EB"/>
                          </a:solidFill>
                          <a:latin typeface="Cambria Math" panose="02040503050406030204" pitchFamily="18" charset="0"/>
                        </a:rPr>
                        <m:t>𝑁</m:t>
                      </m:r>
                      <m:r>
                        <a:rPr lang="ar-AE" sz="2000" b="0" i="1" dirty="0" smtClean="0">
                          <a:solidFill>
                            <a:srgbClr val="0000EB"/>
                          </a:solidFill>
                          <a:latin typeface="Cambria Math" panose="02040503050406030204" pitchFamily="18" charset="0"/>
                        </a:rPr>
                        <m:t>=</m:t>
                      </m:r>
                      <m:r>
                        <a:rPr lang="ar-AE" sz="2000" b="0" i="1" dirty="0" smtClean="0">
                          <a:solidFill>
                            <a:srgbClr val="0000EB"/>
                          </a:solidFill>
                          <a:latin typeface="Cambria Math" panose="02040503050406030204" pitchFamily="18" charset="0"/>
                        </a:rPr>
                        <m:t>2</m:t>
                      </m:r>
                      <m:r>
                        <a:rPr lang="ar-AE" sz="2000" b="0" i="1" dirty="0" smtClean="0">
                          <a:solidFill>
                            <a:srgbClr val="0000EB"/>
                          </a:solidFill>
                          <a:latin typeface="Cambria Math" panose="02040503050406030204" pitchFamily="18" charset="0"/>
                        </a:rPr>
                        <m:t>.</m:t>
                      </m:r>
                      <m:r>
                        <a:rPr lang="ar-AE" sz="2000" b="0" i="1" dirty="0" smtClean="0">
                          <a:solidFill>
                            <a:srgbClr val="0000EB"/>
                          </a:solidFill>
                          <a:latin typeface="Cambria Math" panose="02040503050406030204" pitchFamily="18" charset="0"/>
                        </a:rPr>
                        <m:t>1</m:t>
                      </m:r>
                      <m:r>
                        <a:rPr lang="ar-AE" sz="2000" b="0" i="1" dirty="0" smtClean="0">
                          <a:solidFill>
                            <a:srgbClr val="0000EB"/>
                          </a:solidFill>
                          <a:latin typeface="Cambria Math" panose="02040503050406030204" pitchFamily="18" charset="0"/>
                        </a:rPr>
                        <m:t>×</m:t>
                      </m:r>
                      <m:sSup>
                        <m:sSupPr>
                          <m:ctrlPr>
                            <a:rPr lang="ar-AE" sz="2000" b="0" i="1" dirty="0" smtClean="0">
                              <a:solidFill>
                                <a:srgbClr val="0000EB"/>
                              </a:solidFill>
                              <a:latin typeface="Cambria Math" panose="02040503050406030204" pitchFamily="18" charset="0"/>
                            </a:rPr>
                          </m:ctrlPr>
                        </m:sSupPr>
                        <m:e>
                          <m:r>
                            <a:rPr lang="ar-AE" sz="2000" b="0" i="1" dirty="0" smtClean="0">
                              <a:solidFill>
                                <a:srgbClr val="0000EB"/>
                              </a:solidFill>
                              <a:latin typeface="Cambria Math" panose="02040503050406030204" pitchFamily="18" charset="0"/>
                            </a:rPr>
                            <m:t>10</m:t>
                          </m:r>
                        </m:e>
                        <m:sup>
                          <m:r>
                            <a:rPr lang="ar-AE" sz="2000" b="0" i="1" dirty="0" smtClean="0">
                              <a:solidFill>
                                <a:srgbClr val="0000EB"/>
                              </a:solidFill>
                              <a:latin typeface="Cambria Math" panose="02040503050406030204" pitchFamily="18" charset="0"/>
                            </a:rPr>
                            <m:t>12</m:t>
                          </m:r>
                        </m:sup>
                      </m:sSup>
                    </m:oMath>
                  </m:oMathPara>
                </a14:m>
                <a:endParaRPr lang="ar-AE" dirty="0">
                  <a:solidFill>
                    <a:srgbClr val="0000EB"/>
                  </a:solidFill>
                </a:endParaRPr>
              </a:p>
            </p:txBody>
          </p:sp>
        </mc:Choice>
        <mc:Fallback xmlns="">
          <p:sp>
            <p:nvSpPr>
              <p:cNvPr id="10" name="TextBox 9">
                <a:extLst>
                  <a:ext uri="{FF2B5EF4-FFF2-40B4-BE49-F238E27FC236}">
                    <a16:creationId xmlns:a16="http://schemas.microsoft.com/office/drawing/2014/main" id="{B252453F-A7BC-4E76-CC67-7E803E576259}"/>
                  </a:ext>
                </a:extLst>
              </p:cNvPr>
              <p:cNvSpPr txBox="1">
                <a:spLocks noRot="1" noChangeAspect="1" noMove="1" noResize="1" noEditPoints="1" noAdjustHandles="1" noChangeArrowheads="1" noChangeShapeType="1" noTextEdit="1"/>
              </p:cNvSpPr>
              <p:nvPr/>
            </p:nvSpPr>
            <p:spPr>
              <a:xfrm>
                <a:off x="7191416" y="494437"/>
                <a:ext cx="3737227" cy="405624"/>
              </a:xfrm>
              <a:prstGeom prst="rect">
                <a:avLst/>
              </a:prstGeom>
              <a:blipFill>
                <a:blip r:embed="rId4"/>
                <a:stretch>
                  <a:fillRect b="-5970"/>
                </a:stretch>
              </a:blipFill>
            </p:spPr>
            <p:txBody>
              <a:bodyPr/>
              <a:lstStyle/>
              <a:p>
                <a:r>
                  <a:rPr lang="en-GB">
                    <a:noFill/>
                  </a:rPr>
                  <a:t> </a:t>
                </a:r>
              </a:p>
            </p:txBody>
          </p:sp>
        </mc:Fallback>
      </mc:AlternateContent>
      <p:sp>
        <p:nvSpPr>
          <p:cNvPr id="11" name="TextBox 10">
            <a:extLst>
              <a:ext uri="{FF2B5EF4-FFF2-40B4-BE49-F238E27FC236}">
                <a16:creationId xmlns:a16="http://schemas.microsoft.com/office/drawing/2014/main" id="{21A04991-6706-9BD8-79EA-56CDC89D035A}"/>
              </a:ext>
            </a:extLst>
          </p:cNvPr>
          <p:cNvSpPr txBox="1"/>
          <p:nvPr/>
        </p:nvSpPr>
        <p:spPr>
          <a:xfrm>
            <a:off x="7111788" y="177545"/>
            <a:ext cx="4353685" cy="400110"/>
          </a:xfrm>
          <a:prstGeom prst="rect">
            <a:avLst/>
          </a:prstGeom>
          <a:noFill/>
        </p:spPr>
        <p:txBody>
          <a:bodyPr wrap="square" rtlCol="0">
            <a:spAutoFit/>
          </a:bodyPr>
          <a:lstStyle/>
          <a:p>
            <a:r>
              <a:rPr lang="en-GB" sz="2000" b="1" dirty="0">
                <a:solidFill>
                  <a:srgbClr val="FF0000"/>
                </a:solidFill>
              </a:rPr>
              <a:t>Action Distributions (at injection)</a:t>
            </a:r>
          </a:p>
        </p:txBody>
      </p:sp>
      <p:pic>
        <p:nvPicPr>
          <p:cNvPr id="15" name="Picture 14">
            <a:extLst>
              <a:ext uri="{FF2B5EF4-FFF2-40B4-BE49-F238E27FC236}">
                <a16:creationId xmlns:a16="http://schemas.microsoft.com/office/drawing/2014/main" id="{344BC1FB-37BA-C2C6-5DCB-4CC6E3D6A7CB}"/>
              </a:ext>
            </a:extLst>
          </p:cNvPr>
          <p:cNvPicPr>
            <a:picLocks noChangeAspect="1"/>
          </p:cNvPicPr>
          <p:nvPr/>
        </p:nvPicPr>
        <p:blipFill>
          <a:blip r:embed="rId5">
            <a:extLst>
              <a:ext uri="{28A0092B-C50C-407E-A947-70E740481C1C}">
                <a14:useLocalDpi xmlns:a14="http://schemas.microsoft.com/office/drawing/2010/main" val="0"/>
              </a:ext>
            </a:extLst>
          </a:blip>
          <a:srcRect l="6250" t="11484"/>
          <a:stretch>
            <a:fillRect/>
          </a:stretch>
        </p:blipFill>
        <p:spPr>
          <a:xfrm>
            <a:off x="6505577" y="3829795"/>
            <a:ext cx="5686421" cy="2526555"/>
          </a:xfrm>
          <a:prstGeom prst="rect">
            <a:avLst/>
          </a:prstGeom>
        </p:spPr>
      </p:pic>
      <p:pic>
        <p:nvPicPr>
          <p:cNvPr id="17" name="Picture 16">
            <a:extLst>
              <a:ext uri="{FF2B5EF4-FFF2-40B4-BE49-F238E27FC236}">
                <a16:creationId xmlns:a16="http://schemas.microsoft.com/office/drawing/2014/main" id="{91498339-14E4-68C3-79A9-F9AF954422CD}"/>
              </a:ext>
            </a:extLst>
          </p:cNvPr>
          <p:cNvPicPr>
            <a:picLocks noChangeAspect="1"/>
          </p:cNvPicPr>
          <p:nvPr/>
        </p:nvPicPr>
        <p:blipFill>
          <a:blip r:embed="rId6">
            <a:extLst>
              <a:ext uri="{28A0092B-C50C-407E-A947-70E740481C1C}">
                <a14:useLocalDpi xmlns:a14="http://schemas.microsoft.com/office/drawing/2010/main" val="0"/>
              </a:ext>
            </a:extLst>
          </a:blip>
          <a:srcRect l="6223" t="11448"/>
          <a:stretch>
            <a:fillRect/>
          </a:stretch>
        </p:blipFill>
        <p:spPr>
          <a:xfrm>
            <a:off x="6505574" y="897304"/>
            <a:ext cx="5686424" cy="2526867"/>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51E30F97-73AE-CA9E-466C-067F296310B6}"/>
                  </a:ext>
                </a:extLst>
              </p:cNvPr>
              <p:cNvSpPr txBox="1"/>
              <p:nvPr/>
            </p:nvSpPr>
            <p:spPr>
              <a:xfrm>
                <a:off x="6959009" y="3424171"/>
                <a:ext cx="3969637" cy="40562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ar-AE" sz="2000" b="0" i="1" dirty="0" smtClean="0">
                              <a:solidFill>
                                <a:srgbClr val="0000EB"/>
                              </a:solidFill>
                              <a:latin typeface="Cambria Math" panose="02040503050406030204" pitchFamily="18" charset="0"/>
                            </a:rPr>
                          </m:ctrlPr>
                        </m:sSupPr>
                        <m:e>
                          <m:r>
                            <a:rPr lang="ar-AE" sz="2000" i="1" dirty="0" smtClean="0">
                              <a:solidFill>
                                <a:srgbClr val="0000EB"/>
                              </a:solidFill>
                              <a:latin typeface="Cambria Math" panose="02040503050406030204" pitchFamily="18" charset="0"/>
                            </a:rPr>
                            <m:t>𝜀</m:t>
                          </m:r>
                        </m:e>
                        <m:sup>
                          <m:r>
                            <a:rPr lang="ar-AE" sz="2000" b="0" i="1" dirty="0" smtClean="0">
                              <a:solidFill>
                                <a:srgbClr val="0000EB"/>
                              </a:solidFill>
                              <a:latin typeface="Cambria Math" panose="02040503050406030204" pitchFamily="18" charset="0"/>
                            </a:rPr>
                            <m:t>𝑑</m:t>
                          </m:r>
                        </m:sup>
                      </m:sSup>
                      <m:r>
                        <a:rPr lang="ar-AE" sz="2000" i="1" dirty="0" smtClean="0">
                          <a:solidFill>
                            <a:srgbClr val="0000EB"/>
                          </a:solidFill>
                          <a:latin typeface="Cambria Math" panose="02040503050406030204" pitchFamily="18" charset="0"/>
                        </a:rPr>
                        <m:t>=</m:t>
                      </m:r>
                      <m:r>
                        <a:rPr lang="ar-AE" sz="2000" b="0" i="1" dirty="0" smtClean="0">
                          <a:solidFill>
                            <a:srgbClr val="0000EB"/>
                          </a:solidFill>
                          <a:latin typeface="Cambria Math" panose="02040503050406030204" pitchFamily="18" charset="0"/>
                        </a:rPr>
                        <m:t>0</m:t>
                      </m:r>
                      <m:r>
                        <a:rPr lang="ar-AE" sz="2000" i="1" dirty="0" smtClean="0">
                          <a:solidFill>
                            <a:srgbClr val="0000EB"/>
                          </a:solidFill>
                          <a:latin typeface="Cambria Math" panose="02040503050406030204" pitchFamily="18" charset="0"/>
                        </a:rPr>
                        <m:t>.</m:t>
                      </m:r>
                      <m:r>
                        <a:rPr lang="ar-AE" sz="2000" i="1" dirty="0" smtClean="0">
                          <a:solidFill>
                            <a:srgbClr val="0000EB"/>
                          </a:solidFill>
                          <a:latin typeface="Cambria Math" panose="02040503050406030204" pitchFamily="18" charset="0"/>
                        </a:rPr>
                        <m:t>5</m:t>
                      </m:r>
                      <m:r>
                        <a:rPr lang="ar-AE" sz="2000" i="1" dirty="0" smtClean="0">
                          <a:solidFill>
                            <a:srgbClr val="0000EB"/>
                          </a:solidFill>
                          <a:latin typeface="Cambria Math" panose="02040503050406030204" pitchFamily="18" charset="0"/>
                        </a:rPr>
                        <m:t>𝜇</m:t>
                      </m:r>
                      <m:r>
                        <a:rPr lang="ar-AE" sz="2000" i="1" dirty="0" smtClean="0">
                          <a:solidFill>
                            <a:srgbClr val="0000EB"/>
                          </a:solidFill>
                          <a:latin typeface="Cambria Math" panose="02040503050406030204" pitchFamily="18" charset="0"/>
                        </a:rPr>
                        <m:t>𝑚</m:t>
                      </m:r>
                      <m:r>
                        <a:rPr lang="ar-AE" sz="2000" b="0" i="1" dirty="0" smtClean="0">
                          <a:solidFill>
                            <a:srgbClr val="0000EB"/>
                          </a:solidFill>
                          <a:latin typeface="Cambria Math" panose="02040503050406030204" pitchFamily="18" charset="0"/>
                        </a:rPr>
                        <m:t>, </m:t>
                      </m:r>
                      <m:r>
                        <a:rPr lang="ar-AE" sz="2000" b="0" i="1" dirty="0" smtClean="0">
                          <a:solidFill>
                            <a:srgbClr val="0000EB"/>
                          </a:solidFill>
                          <a:latin typeface="Cambria Math" panose="02040503050406030204" pitchFamily="18" charset="0"/>
                        </a:rPr>
                        <m:t>𝑁</m:t>
                      </m:r>
                      <m:r>
                        <a:rPr lang="ar-AE" sz="2000" b="0" i="1" dirty="0" smtClean="0">
                          <a:solidFill>
                            <a:srgbClr val="0000EB"/>
                          </a:solidFill>
                          <a:latin typeface="Cambria Math" panose="02040503050406030204" pitchFamily="18" charset="0"/>
                        </a:rPr>
                        <m:t>=</m:t>
                      </m:r>
                      <m:r>
                        <a:rPr lang="ar-AE" sz="2000" b="0" i="1" dirty="0" smtClean="0">
                          <a:solidFill>
                            <a:srgbClr val="0000EB"/>
                          </a:solidFill>
                          <a:latin typeface="Cambria Math" panose="02040503050406030204" pitchFamily="18" charset="0"/>
                        </a:rPr>
                        <m:t>2</m:t>
                      </m:r>
                      <m:r>
                        <a:rPr lang="ar-AE" sz="2000" b="0" i="1" dirty="0" smtClean="0">
                          <a:solidFill>
                            <a:srgbClr val="0000EB"/>
                          </a:solidFill>
                          <a:latin typeface="Cambria Math" panose="02040503050406030204" pitchFamily="18" charset="0"/>
                        </a:rPr>
                        <m:t>.</m:t>
                      </m:r>
                      <m:r>
                        <a:rPr lang="ar-AE" sz="2000" b="0" i="1" dirty="0" smtClean="0">
                          <a:solidFill>
                            <a:srgbClr val="0000EB"/>
                          </a:solidFill>
                          <a:latin typeface="Cambria Math" panose="02040503050406030204" pitchFamily="18" charset="0"/>
                        </a:rPr>
                        <m:t>1</m:t>
                      </m:r>
                      <m:r>
                        <a:rPr lang="ar-AE" sz="2000" b="0" i="1" dirty="0" smtClean="0">
                          <a:solidFill>
                            <a:srgbClr val="0000EB"/>
                          </a:solidFill>
                          <a:latin typeface="Cambria Math" panose="02040503050406030204" pitchFamily="18" charset="0"/>
                        </a:rPr>
                        <m:t>×</m:t>
                      </m:r>
                      <m:sSup>
                        <m:sSupPr>
                          <m:ctrlPr>
                            <a:rPr lang="ar-AE" sz="2000" b="0" i="1" dirty="0" smtClean="0">
                              <a:solidFill>
                                <a:srgbClr val="0000EB"/>
                              </a:solidFill>
                              <a:latin typeface="Cambria Math" panose="02040503050406030204" pitchFamily="18" charset="0"/>
                            </a:rPr>
                          </m:ctrlPr>
                        </m:sSupPr>
                        <m:e>
                          <m:r>
                            <a:rPr lang="ar-AE" sz="2000" b="0" i="1" dirty="0" smtClean="0">
                              <a:solidFill>
                                <a:srgbClr val="0000EB"/>
                              </a:solidFill>
                              <a:latin typeface="Cambria Math" panose="02040503050406030204" pitchFamily="18" charset="0"/>
                            </a:rPr>
                            <m:t>10</m:t>
                          </m:r>
                        </m:e>
                        <m:sup>
                          <m:r>
                            <a:rPr lang="ar-AE" sz="2000" b="0" i="1" dirty="0" smtClean="0">
                              <a:solidFill>
                                <a:srgbClr val="0000EB"/>
                              </a:solidFill>
                              <a:latin typeface="Cambria Math" panose="02040503050406030204" pitchFamily="18" charset="0"/>
                            </a:rPr>
                            <m:t>11</m:t>
                          </m:r>
                        </m:sup>
                      </m:sSup>
                    </m:oMath>
                  </m:oMathPara>
                </a14:m>
                <a:endParaRPr lang="ar-AE" dirty="0">
                  <a:solidFill>
                    <a:srgbClr val="0000EB"/>
                  </a:solidFill>
                </a:endParaRPr>
              </a:p>
            </p:txBody>
          </p:sp>
        </mc:Choice>
        <mc:Fallback xmlns="">
          <p:sp>
            <p:nvSpPr>
              <p:cNvPr id="9" name="TextBox 8">
                <a:extLst>
                  <a:ext uri="{FF2B5EF4-FFF2-40B4-BE49-F238E27FC236}">
                    <a16:creationId xmlns:a16="http://schemas.microsoft.com/office/drawing/2014/main" id="{51E30F97-73AE-CA9E-466C-067F296310B6}"/>
                  </a:ext>
                </a:extLst>
              </p:cNvPr>
              <p:cNvSpPr txBox="1">
                <a:spLocks noRot="1" noChangeAspect="1" noMove="1" noResize="1" noEditPoints="1" noAdjustHandles="1" noChangeArrowheads="1" noChangeShapeType="1" noTextEdit="1"/>
              </p:cNvSpPr>
              <p:nvPr/>
            </p:nvSpPr>
            <p:spPr>
              <a:xfrm>
                <a:off x="6959009" y="3424171"/>
                <a:ext cx="3969637" cy="405624"/>
              </a:xfrm>
              <a:prstGeom prst="rect">
                <a:avLst/>
              </a:prstGeom>
              <a:blipFill>
                <a:blip r:embed="rId7"/>
                <a:stretch>
                  <a:fillRect b="-7576"/>
                </a:stretch>
              </a:blipFill>
            </p:spPr>
            <p:txBody>
              <a:bodyPr/>
              <a:lstStyle/>
              <a:p>
                <a:r>
                  <a:rPr lang="en-GB">
                    <a:noFill/>
                  </a:rPr>
                  <a:t> </a:t>
                </a:r>
              </a:p>
            </p:txBody>
          </p:sp>
        </mc:Fallback>
      </mc:AlternateContent>
      <p:sp>
        <p:nvSpPr>
          <p:cNvPr id="21" name="SectionLabel">
            <a:extLst>
              <a:ext uri="{FF2B5EF4-FFF2-40B4-BE49-F238E27FC236}">
                <a16:creationId xmlns:a16="http://schemas.microsoft.com/office/drawing/2014/main" id="{AF50B0A1-07D7-A7CB-C6F4-9F5C667FE289}"/>
              </a:ext>
            </a:extLst>
          </p:cNvPr>
          <p:cNvSpPr txBox="1"/>
          <p:nvPr/>
        </p:nvSpPr>
        <p:spPr>
          <a:xfrm>
            <a:off x="226717" y="6257607"/>
            <a:ext cx="4064000" cy="584775"/>
          </a:xfrm>
          <a:prstGeom prst="rect">
            <a:avLst/>
          </a:prstGeom>
          <a:noFill/>
        </p:spPr>
        <p:txBody>
          <a:bodyPr vert="horz" wrap="square" rtlCol="0">
            <a:spAutoFit/>
          </a:bodyPr>
          <a:lstStyle/>
          <a:p>
            <a:r>
              <a:rPr lang="en-GB" sz="1600" b="1" dirty="0">
                <a:solidFill>
                  <a:srgbClr val="0000EC"/>
                </a:solidFill>
              </a:rPr>
              <a:t>III. Simulations of Space Charge Effects on the Beam Halo in the LHC</a:t>
            </a:r>
          </a:p>
        </p:txBody>
      </p:sp>
      <p:sp>
        <p:nvSpPr>
          <p:cNvPr id="5" name="Slide Number Placeholder 4">
            <a:extLst>
              <a:ext uri="{FF2B5EF4-FFF2-40B4-BE49-F238E27FC236}">
                <a16:creationId xmlns:a16="http://schemas.microsoft.com/office/drawing/2014/main" id="{BE9D83BA-BAA3-73E4-902B-AC393791BF0C}"/>
              </a:ext>
            </a:extLst>
          </p:cNvPr>
          <p:cNvSpPr>
            <a:spLocks noGrp="1"/>
          </p:cNvSpPr>
          <p:nvPr>
            <p:ph type="sldNum" sz="quarter" idx="12"/>
          </p:nvPr>
        </p:nvSpPr>
        <p:spPr/>
        <p:txBody>
          <a:bodyPr/>
          <a:lstStyle/>
          <a:p>
            <a:fld id="{A81A0B55-A4E3-4F2C-B5F6-A5FCD0DE1BEF}" type="slidenum">
              <a:rPr lang="en-GB" smtClean="0"/>
              <a:t>32</a:t>
            </a:fld>
            <a:endParaRPr lang="en-GB"/>
          </a:p>
        </p:txBody>
      </p:sp>
    </p:spTree>
    <p:extLst>
      <p:ext uri="{BB962C8B-B14F-4D97-AF65-F5344CB8AC3E}">
        <p14:creationId xmlns:p14="http://schemas.microsoft.com/office/powerpoint/2010/main" val="3347094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F1667-4FF9-CEAE-3161-5E63CAA60B93}"/>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B422838A-5335-5DBB-D19E-1E14825D4B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4262" y="3903802"/>
            <a:ext cx="4475956" cy="1958231"/>
          </a:xfrm>
          <a:prstGeom prst="rect">
            <a:avLst/>
          </a:prstGeom>
        </p:spPr>
      </p:pic>
      <p:pic>
        <p:nvPicPr>
          <p:cNvPr id="8" name="Picture 7">
            <a:extLst>
              <a:ext uri="{FF2B5EF4-FFF2-40B4-BE49-F238E27FC236}">
                <a16:creationId xmlns:a16="http://schemas.microsoft.com/office/drawing/2014/main" id="{42AF3126-DE54-BA3D-4228-AF9A731FA3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2941" y="2081352"/>
            <a:ext cx="3448314" cy="3405407"/>
          </a:xfrm>
          <a:prstGeom prst="rect">
            <a:avLst/>
          </a:prstGeom>
        </p:spPr>
      </p:pic>
      <p:pic>
        <p:nvPicPr>
          <p:cNvPr id="4" name="Picture 3">
            <a:extLst>
              <a:ext uri="{FF2B5EF4-FFF2-40B4-BE49-F238E27FC236}">
                <a16:creationId xmlns:a16="http://schemas.microsoft.com/office/drawing/2014/main" id="{1ACFB611-A5C0-BF1E-2799-65F04F9AB5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774" y="1576225"/>
            <a:ext cx="3731321" cy="4433438"/>
          </a:xfrm>
          <a:prstGeom prst="rect">
            <a:avLst/>
          </a:prstGeom>
        </p:spPr>
      </p:pic>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CF5776DC-7152-EBFC-85E2-ECD46E58F1DA}"/>
                  </a:ext>
                </a:extLst>
              </p:cNvPr>
              <p:cNvSpPr>
                <a:spLocks noGrp="1"/>
              </p:cNvSpPr>
              <p:nvPr>
                <p:ph type="title"/>
              </p:nvPr>
            </p:nvSpPr>
            <p:spPr>
              <a:xfrm>
                <a:off x="131131" y="140999"/>
                <a:ext cx="11839088" cy="831255"/>
              </a:xfrm>
            </p:spPr>
            <p:txBody>
              <a:bodyPr>
                <a:noAutofit/>
              </a:bodyPr>
              <a:lstStyle/>
              <a:p>
                <a:r>
                  <a:rPr lang="en-GB" sz="3200" dirty="0"/>
                  <a:t>Results of LHC Simulations in Extreme Cases (cont.): </a:t>
                </a:r>
                <a14:m>
                  <m:oMath xmlns:m="http://schemas.openxmlformats.org/officeDocument/2006/math">
                    <m:r>
                      <a:rPr lang="en-GB" sz="3200" i="1" dirty="0" smtClean="0">
                        <a:latin typeface="Cambria Math" panose="02040503050406030204" pitchFamily="18" charset="0"/>
                      </a:rPr>
                      <m:t>𝑁</m:t>
                    </m:r>
                    <m:r>
                      <a:rPr lang="en-GB" sz="3200" i="1" dirty="0" smtClean="0">
                        <a:latin typeface="Cambria Math" panose="02040503050406030204" pitchFamily="18" charset="0"/>
                      </a:rPr>
                      <m:t>=2.1×</m:t>
                    </m:r>
                    <m:sSup>
                      <m:sSupPr>
                        <m:ctrlPr>
                          <a:rPr lang="en-GB" sz="3200" i="1" dirty="0" smtClean="0">
                            <a:latin typeface="Cambria Math" panose="02040503050406030204" pitchFamily="18" charset="0"/>
                          </a:rPr>
                        </m:ctrlPr>
                      </m:sSupPr>
                      <m:e>
                        <m:r>
                          <a:rPr lang="en-GB" sz="3200" i="1" dirty="0" smtClean="0">
                            <a:latin typeface="Cambria Math" panose="02040503050406030204" pitchFamily="18" charset="0"/>
                          </a:rPr>
                          <m:t>10</m:t>
                        </m:r>
                      </m:e>
                      <m:sup>
                        <m:r>
                          <a:rPr lang="en-GB" sz="3200" i="1" dirty="0" smtClean="0">
                            <a:latin typeface="Cambria Math" panose="02040503050406030204" pitchFamily="18" charset="0"/>
                          </a:rPr>
                          <m:t>12</m:t>
                        </m:r>
                      </m:sup>
                    </m:sSup>
                  </m:oMath>
                </a14:m>
                <a:endParaRPr lang="en-GB" sz="3200" dirty="0"/>
              </a:p>
            </p:txBody>
          </p:sp>
        </mc:Choice>
        <mc:Fallback xmlns="">
          <p:sp>
            <p:nvSpPr>
              <p:cNvPr id="2" name="Title 1">
                <a:extLst>
                  <a:ext uri="{FF2B5EF4-FFF2-40B4-BE49-F238E27FC236}">
                    <a16:creationId xmlns:a16="http://schemas.microsoft.com/office/drawing/2014/main" id="{CF5776DC-7152-EBFC-85E2-ECD46E58F1DA}"/>
                  </a:ext>
                </a:extLst>
              </p:cNvPr>
              <p:cNvSpPr>
                <a:spLocks noGrp="1" noRot="1" noChangeAspect="1" noMove="1" noResize="1" noEditPoints="1" noAdjustHandles="1" noChangeArrowheads="1" noChangeShapeType="1" noTextEdit="1"/>
              </p:cNvSpPr>
              <p:nvPr>
                <p:ph type="title"/>
              </p:nvPr>
            </p:nvSpPr>
            <p:spPr>
              <a:xfrm>
                <a:off x="131131" y="140999"/>
                <a:ext cx="11839088" cy="831255"/>
              </a:xfrm>
              <a:blipFill>
                <a:blip r:embed="rId6"/>
                <a:stretch>
                  <a:fillRect l="-1339" b="-7353"/>
                </a:stretch>
              </a:blipFill>
            </p:spPr>
            <p:txBody>
              <a:bodyPr/>
              <a:lstStyle/>
              <a:p>
                <a:r>
                  <a:rPr lang="en-GB">
                    <a:noFill/>
                  </a:rPr>
                  <a:t> </a:t>
                </a:r>
              </a:p>
            </p:txBody>
          </p:sp>
        </mc:Fallback>
      </mc:AlternateContent>
      <p:sp>
        <p:nvSpPr>
          <p:cNvPr id="11" name="TextBox 10">
            <a:extLst>
              <a:ext uri="{FF2B5EF4-FFF2-40B4-BE49-F238E27FC236}">
                <a16:creationId xmlns:a16="http://schemas.microsoft.com/office/drawing/2014/main" id="{CE8ADD49-2C12-A6D0-F0B3-422C93CBAB33}"/>
              </a:ext>
            </a:extLst>
          </p:cNvPr>
          <p:cNvSpPr txBox="1"/>
          <p:nvPr/>
        </p:nvSpPr>
        <p:spPr>
          <a:xfrm>
            <a:off x="323847" y="1100792"/>
            <a:ext cx="3439094" cy="400110"/>
          </a:xfrm>
          <a:prstGeom prst="rect">
            <a:avLst/>
          </a:prstGeom>
          <a:noFill/>
        </p:spPr>
        <p:txBody>
          <a:bodyPr wrap="square" rtlCol="0">
            <a:spAutoFit/>
          </a:bodyPr>
          <a:lstStyle/>
          <a:p>
            <a:r>
              <a:rPr lang="en-GB" sz="2000" b="1" dirty="0"/>
              <a:t>Halo Content vs. Emittance</a:t>
            </a:r>
          </a:p>
        </p:txBody>
      </p:sp>
      <p:sp>
        <p:nvSpPr>
          <p:cNvPr id="14" name="TextBox 13">
            <a:extLst>
              <a:ext uri="{FF2B5EF4-FFF2-40B4-BE49-F238E27FC236}">
                <a16:creationId xmlns:a16="http://schemas.microsoft.com/office/drawing/2014/main" id="{156C1246-82C2-583B-413A-8BA82F644F85}"/>
              </a:ext>
            </a:extLst>
          </p:cNvPr>
          <p:cNvSpPr txBox="1"/>
          <p:nvPr/>
        </p:nvSpPr>
        <p:spPr>
          <a:xfrm>
            <a:off x="4206704" y="1552600"/>
            <a:ext cx="3019425" cy="400110"/>
          </a:xfrm>
          <a:prstGeom prst="rect">
            <a:avLst/>
          </a:prstGeom>
          <a:noFill/>
        </p:spPr>
        <p:txBody>
          <a:bodyPr wrap="square" rtlCol="0">
            <a:spAutoFit/>
          </a:bodyPr>
          <a:lstStyle/>
          <a:p>
            <a:r>
              <a:rPr lang="en-GB" sz="2000" b="1" dirty="0"/>
              <a:t>Halo Content vs. Time</a:t>
            </a:r>
          </a:p>
        </p:txBody>
      </p:sp>
      <p:sp>
        <p:nvSpPr>
          <p:cNvPr id="16" name="TextBox 15">
            <a:extLst>
              <a:ext uri="{FF2B5EF4-FFF2-40B4-BE49-F238E27FC236}">
                <a16:creationId xmlns:a16="http://schemas.microsoft.com/office/drawing/2014/main" id="{3D10B36C-1576-2B9F-A9A1-2ACF3E4CFBCF}"/>
              </a:ext>
            </a:extLst>
          </p:cNvPr>
          <p:cNvSpPr txBox="1"/>
          <p:nvPr/>
        </p:nvSpPr>
        <p:spPr>
          <a:xfrm>
            <a:off x="8443912" y="1058078"/>
            <a:ext cx="3019425" cy="707886"/>
          </a:xfrm>
          <a:prstGeom prst="rect">
            <a:avLst/>
          </a:prstGeom>
          <a:noFill/>
        </p:spPr>
        <p:txBody>
          <a:bodyPr wrap="square" rtlCol="0">
            <a:spAutoFit/>
          </a:bodyPr>
          <a:lstStyle/>
          <a:p>
            <a:r>
              <a:rPr lang="en-GB" sz="2000" b="1" dirty="0"/>
              <a:t>Gaussian Fit of Beam profile</a:t>
            </a:r>
          </a:p>
        </p:txBody>
      </p:sp>
      <p:sp>
        <p:nvSpPr>
          <p:cNvPr id="20" name="TextBox 19">
            <a:extLst>
              <a:ext uri="{FF2B5EF4-FFF2-40B4-BE49-F238E27FC236}">
                <a16:creationId xmlns:a16="http://schemas.microsoft.com/office/drawing/2014/main" id="{3D117785-6CB1-18DD-F6D0-533A42AC7BA4}"/>
              </a:ext>
            </a:extLst>
          </p:cNvPr>
          <p:cNvSpPr txBox="1"/>
          <p:nvPr/>
        </p:nvSpPr>
        <p:spPr>
          <a:xfrm>
            <a:off x="8729662" y="3537897"/>
            <a:ext cx="3019425" cy="400110"/>
          </a:xfrm>
          <a:prstGeom prst="rect">
            <a:avLst/>
          </a:prstGeom>
          <a:noFill/>
        </p:spPr>
        <p:txBody>
          <a:bodyPr wrap="square" rtlCol="0">
            <a:spAutoFit/>
          </a:bodyPr>
          <a:lstStyle/>
          <a:p>
            <a:r>
              <a:rPr lang="en-GB" sz="2000" b="1" dirty="0"/>
              <a:t>Emittance Evolution</a:t>
            </a:r>
          </a:p>
        </p:txBody>
      </p:sp>
      <p:pic>
        <p:nvPicPr>
          <p:cNvPr id="13" name="Picture 12">
            <a:extLst>
              <a:ext uri="{FF2B5EF4-FFF2-40B4-BE49-F238E27FC236}">
                <a16:creationId xmlns:a16="http://schemas.microsoft.com/office/drawing/2014/main" id="{FFF6730B-C4EE-D734-3B14-E715AF331B5F}"/>
              </a:ext>
            </a:extLst>
          </p:cNvPr>
          <p:cNvPicPr>
            <a:picLocks noChangeAspect="1"/>
          </p:cNvPicPr>
          <p:nvPr/>
        </p:nvPicPr>
        <p:blipFill>
          <a:blip r:embed="rId7">
            <a:extLst>
              <a:ext uri="{28A0092B-C50C-407E-A947-70E740481C1C}">
                <a14:useLocalDpi xmlns:a14="http://schemas.microsoft.com/office/drawing/2010/main" val="0"/>
              </a:ext>
            </a:extLst>
          </a:blip>
          <a:srcRect l="4687" r="4843"/>
          <a:stretch>
            <a:fillRect/>
          </a:stretch>
        </p:blipFill>
        <p:spPr>
          <a:xfrm>
            <a:off x="7389218" y="1400965"/>
            <a:ext cx="4780911" cy="2055122"/>
          </a:xfrm>
          <a:prstGeom prst="rect">
            <a:avLst/>
          </a:prstGeom>
        </p:spPr>
      </p:pic>
      <p:sp>
        <p:nvSpPr>
          <p:cNvPr id="18" name="TextBox 17">
            <a:extLst>
              <a:ext uri="{FF2B5EF4-FFF2-40B4-BE49-F238E27FC236}">
                <a16:creationId xmlns:a16="http://schemas.microsoft.com/office/drawing/2014/main" id="{117C4BD4-C91C-6E51-6C51-4FE20691BE12}"/>
              </a:ext>
            </a:extLst>
          </p:cNvPr>
          <p:cNvSpPr txBox="1"/>
          <p:nvPr/>
        </p:nvSpPr>
        <p:spPr>
          <a:xfrm>
            <a:off x="6096000" y="760829"/>
            <a:ext cx="2168299" cy="523220"/>
          </a:xfrm>
          <a:prstGeom prst="rect">
            <a:avLst/>
          </a:prstGeom>
          <a:solidFill>
            <a:schemeClr val="bg1"/>
          </a:solidFill>
          <a:ln>
            <a:solidFill>
              <a:schemeClr val="tx1"/>
            </a:solidFill>
          </a:ln>
        </p:spPr>
        <p:txBody>
          <a:bodyPr wrap="square" rtlCol="0">
            <a:spAutoFit/>
          </a:bodyPr>
          <a:lstStyle/>
          <a:p>
            <a:r>
              <a:rPr lang="en-GB" sz="1400" dirty="0">
                <a:solidFill>
                  <a:srgbClr val="0000EB"/>
                </a:solidFill>
              </a:rPr>
              <a:t>Far more particles in tail than expected Gaussian.</a:t>
            </a:r>
          </a:p>
        </p:txBody>
      </p:sp>
      <p:cxnSp>
        <p:nvCxnSpPr>
          <p:cNvPr id="21" name="Straight Arrow Connector 20">
            <a:extLst>
              <a:ext uri="{FF2B5EF4-FFF2-40B4-BE49-F238E27FC236}">
                <a16:creationId xmlns:a16="http://schemas.microsoft.com/office/drawing/2014/main" id="{3E8DEC75-24EB-383C-3222-22CC14D4BACB}"/>
              </a:ext>
            </a:extLst>
          </p:cNvPr>
          <p:cNvCxnSpPr>
            <a:cxnSpLocks/>
            <a:stCxn id="18" idx="2"/>
          </p:cNvCxnSpPr>
          <p:nvPr/>
        </p:nvCxnSpPr>
        <p:spPr>
          <a:xfrm>
            <a:off x="7180150" y="1284049"/>
            <a:ext cx="1262112" cy="170583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2" name="TextBox 21">
            <a:extLst>
              <a:ext uri="{FF2B5EF4-FFF2-40B4-BE49-F238E27FC236}">
                <a16:creationId xmlns:a16="http://schemas.microsoft.com/office/drawing/2014/main" id="{A9DAED06-5243-FAF6-34FF-4A336B7905A2}"/>
              </a:ext>
            </a:extLst>
          </p:cNvPr>
          <p:cNvSpPr txBox="1"/>
          <p:nvPr/>
        </p:nvSpPr>
        <p:spPr>
          <a:xfrm>
            <a:off x="8370949" y="6193781"/>
            <a:ext cx="2168299" cy="523220"/>
          </a:xfrm>
          <a:prstGeom prst="rect">
            <a:avLst/>
          </a:prstGeom>
          <a:solidFill>
            <a:schemeClr val="bg1"/>
          </a:solidFill>
          <a:ln>
            <a:solidFill>
              <a:schemeClr val="tx1"/>
            </a:solidFill>
          </a:ln>
        </p:spPr>
        <p:txBody>
          <a:bodyPr wrap="square" rtlCol="0">
            <a:spAutoFit/>
          </a:bodyPr>
          <a:lstStyle/>
          <a:p>
            <a:r>
              <a:rPr lang="en-GB" sz="1400" dirty="0">
                <a:solidFill>
                  <a:srgbClr val="0000EB"/>
                </a:solidFill>
              </a:rPr>
              <a:t>Significant emittance growth.</a:t>
            </a:r>
          </a:p>
        </p:txBody>
      </p:sp>
      <p:cxnSp>
        <p:nvCxnSpPr>
          <p:cNvPr id="23" name="Straight Arrow Connector 22">
            <a:extLst>
              <a:ext uri="{FF2B5EF4-FFF2-40B4-BE49-F238E27FC236}">
                <a16:creationId xmlns:a16="http://schemas.microsoft.com/office/drawing/2014/main" id="{155A0678-F4B2-01D1-6D21-2452564795A9}"/>
              </a:ext>
            </a:extLst>
          </p:cNvPr>
          <p:cNvCxnSpPr>
            <a:cxnSpLocks/>
            <a:stCxn id="22" idx="0"/>
          </p:cNvCxnSpPr>
          <p:nvPr/>
        </p:nvCxnSpPr>
        <p:spPr>
          <a:xfrm flipH="1" flipV="1">
            <a:off x="8934004" y="4385722"/>
            <a:ext cx="521095" cy="180805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9" name="TextBox 28">
            <a:extLst>
              <a:ext uri="{FF2B5EF4-FFF2-40B4-BE49-F238E27FC236}">
                <a16:creationId xmlns:a16="http://schemas.microsoft.com/office/drawing/2014/main" id="{193C1A48-2547-81BB-520D-D77EBDE73E4D}"/>
              </a:ext>
            </a:extLst>
          </p:cNvPr>
          <p:cNvSpPr txBox="1"/>
          <p:nvPr/>
        </p:nvSpPr>
        <p:spPr>
          <a:xfrm>
            <a:off x="5774143" y="6097171"/>
            <a:ext cx="2168299" cy="738664"/>
          </a:xfrm>
          <a:prstGeom prst="rect">
            <a:avLst/>
          </a:prstGeom>
          <a:solidFill>
            <a:schemeClr val="bg1"/>
          </a:solidFill>
          <a:ln>
            <a:solidFill>
              <a:schemeClr val="tx1"/>
            </a:solidFill>
          </a:ln>
        </p:spPr>
        <p:txBody>
          <a:bodyPr wrap="square" rtlCol="0">
            <a:spAutoFit/>
          </a:bodyPr>
          <a:lstStyle/>
          <a:p>
            <a:r>
              <a:rPr lang="en-GB" sz="1400" dirty="0">
                <a:solidFill>
                  <a:srgbClr val="0000EB"/>
                </a:solidFill>
              </a:rPr>
              <a:t>Halo content also increases then slowly decreases with time.</a:t>
            </a:r>
          </a:p>
        </p:txBody>
      </p:sp>
      <p:cxnSp>
        <p:nvCxnSpPr>
          <p:cNvPr id="30" name="Straight Arrow Connector 29">
            <a:extLst>
              <a:ext uri="{FF2B5EF4-FFF2-40B4-BE49-F238E27FC236}">
                <a16:creationId xmlns:a16="http://schemas.microsoft.com/office/drawing/2014/main" id="{8D0AEF69-0EE0-01DE-116E-2489936E6A67}"/>
              </a:ext>
            </a:extLst>
          </p:cNvPr>
          <p:cNvCxnSpPr>
            <a:cxnSpLocks/>
            <a:stCxn id="29" idx="0"/>
          </p:cNvCxnSpPr>
          <p:nvPr/>
        </p:nvCxnSpPr>
        <p:spPr>
          <a:xfrm flipH="1" flipV="1">
            <a:off x="5698348" y="4617720"/>
            <a:ext cx="1159945" cy="147945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2" name="TextBox 31">
            <a:extLst>
              <a:ext uri="{FF2B5EF4-FFF2-40B4-BE49-F238E27FC236}">
                <a16:creationId xmlns:a16="http://schemas.microsoft.com/office/drawing/2014/main" id="{8493D678-2CA4-BEE0-8C88-5B37662C23B1}"/>
              </a:ext>
            </a:extLst>
          </p:cNvPr>
          <p:cNvSpPr txBox="1"/>
          <p:nvPr/>
        </p:nvSpPr>
        <p:spPr>
          <a:xfrm>
            <a:off x="3280332" y="5670877"/>
            <a:ext cx="2168299" cy="738664"/>
          </a:xfrm>
          <a:prstGeom prst="rect">
            <a:avLst/>
          </a:prstGeom>
          <a:solidFill>
            <a:schemeClr val="bg1"/>
          </a:solidFill>
          <a:ln>
            <a:solidFill>
              <a:schemeClr val="tx1"/>
            </a:solidFill>
          </a:ln>
        </p:spPr>
        <p:txBody>
          <a:bodyPr wrap="square" rtlCol="0">
            <a:spAutoFit/>
          </a:bodyPr>
          <a:lstStyle/>
          <a:p>
            <a:r>
              <a:rPr lang="en-GB" sz="1400" dirty="0">
                <a:solidFill>
                  <a:srgbClr val="0000EB"/>
                </a:solidFill>
              </a:rPr>
              <a:t>Halo content increases then slowly decreases with emittance.</a:t>
            </a:r>
          </a:p>
        </p:txBody>
      </p:sp>
      <p:cxnSp>
        <p:nvCxnSpPr>
          <p:cNvPr id="33" name="Straight Arrow Connector 32">
            <a:extLst>
              <a:ext uri="{FF2B5EF4-FFF2-40B4-BE49-F238E27FC236}">
                <a16:creationId xmlns:a16="http://schemas.microsoft.com/office/drawing/2014/main" id="{20592C04-A47C-D6A9-74D7-1EACD2861787}"/>
              </a:ext>
            </a:extLst>
          </p:cNvPr>
          <p:cNvCxnSpPr>
            <a:cxnSpLocks/>
            <a:stCxn id="32" idx="0"/>
          </p:cNvCxnSpPr>
          <p:nvPr/>
        </p:nvCxnSpPr>
        <p:spPr>
          <a:xfrm flipH="1" flipV="1">
            <a:off x="3201477" y="5138928"/>
            <a:ext cx="1163005" cy="53194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6" name="SectionLabel">
            <a:extLst>
              <a:ext uri="{FF2B5EF4-FFF2-40B4-BE49-F238E27FC236}">
                <a16:creationId xmlns:a16="http://schemas.microsoft.com/office/drawing/2014/main" id="{0DAEA5FC-8564-0397-23B6-6DAA74B14EEE}"/>
              </a:ext>
            </a:extLst>
          </p:cNvPr>
          <p:cNvSpPr txBox="1"/>
          <p:nvPr/>
        </p:nvSpPr>
        <p:spPr>
          <a:xfrm>
            <a:off x="69774" y="6193781"/>
            <a:ext cx="3628658" cy="584775"/>
          </a:xfrm>
          <a:prstGeom prst="rect">
            <a:avLst/>
          </a:prstGeom>
          <a:noFill/>
        </p:spPr>
        <p:txBody>
          <a:bodyPr vert="horz" wrap="square" rtlCol="0">
            <a:spAutoFit/>
          </a:bodyPr>
          <a:lstStyle/>
          <a:p>
            <a:r>
              <a:rPr lang="en-GB" sz="1600" b="1" dirty="0">
                <a:solidFill>
                  <a:srgbClr val="0000EC"/>
                </a:solidFill>
              </a:rPr>
              <a:t>III. Simulations of Space Charge Effects on the Beam Halo in the LHC</a:t>
            </a:r>
          </a:p>
        </p:txBody>
      </p:sp>
      <p:sp>
        <p:nvSpPr>
          <p:cNvPr id="5" name="Slide Number Placeholder 4">
            <a:extLst>
              <a:ext uri="{FF2B5EF4-FFF2-40B4-BE49-F238E27FC236}">
                <a16:creationId xmlns:a16="http://schemas.microsoft.com/office/drawing/2014/main" id="{52C340DD-71ED-08A7-7CDC-F896CFD2D825}"/>
              </a:ext>
            </a:extLst>
          </p:cNvPr>
          <p:cNvSpPr>
            <a:spLocks noGrp="1"/>
          </p:cNvSpPr>
          <p:nvPr>
            <p:ph type="sldNum" sz="quarter" idx="12"/>
          </p:nvPr>
        </p:nvSpPr>
        <p:spPr/>
        <p:txBody>
          <a:bodyPr/>
          <a:lstStyle/>
          <a:p>
            <a:fld id="{A81A0B55-A4E3-4F2C-B5F6-A5FCD0DE1BEF}" type="slidenum">
              <a:rPr lang="en-GB" smtClean="0"/>
              <a:t>33</a:t>
            </a:fld>
            <a:endParaRPr lang="en-GB"/>
          </a:p>
        </p:txBody>
      </p:sp>
    </p:spTree>
    <p:extLst>
      <p:ext uri="{BB962C8B-B14F-4D97-AF65-F5344CB8AC3E}">
        <p14:creationId xmlns:p14="http://schemas.microsoft.com/office/powerpoint/2010/main" val="23516667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2C8A5-E9F9-88EC-703A-D961491299B7}"/>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64AEC604-1288-6833-2287-0E390D3910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0920" y="3920105"/>
            <a:ext cx="4831080" cy="2113597"/>
          </a:xfrm>
          <a:prstGeom prst="rect">
            <a:avLst/>
          </a:prstGeom>
        </p:spPr>
      </p:pic>
      <p:pic>
        <p:nvPicPr>
          <p:cNvPr id="8" name="Picture 7">
            <a:extLst>
              <a:ext uri="{FF2B5EF4-FFF2-40B4-BE49-F238E27FC236}">
                <a16:creationId xmlns:a16="http://schemas.microsoft.com/office/drawing/2014/main" id="{8F933B77-1276-A598-47BF-10535A5604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9351" y="1955269"/>
            <a:ext cx="3501789" cy="3451337"/>
          </a:xfrm>
          <a:prstGeom prst="rect">
            <a:avLst/>
          </a:prstGeom>
        </p:spPr>
      </p:pic>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3607F758-F7A0-6FB7-1F71-220406645F9F}"/>
                  </a:ext>
                </a:extLst>
              </p:cNvPr>
              <p:cNvSpPr>
                <a:spLocks noGrp="1"/>
              </p:cNvSpPr>
              <p:nvPr>
                <p:ph type="title"/>
              </p:nvPr>
            </p:nvSpPr>
            <p:spPr>
              <a:xfrm>
                <a:off x="341811" y="97636"/>
                <a:ext cx="11508377" cy="958629"/>
              </a:xfrm>
            </p:spPr>
            <p:txBody>
              <a:bodyPr>
                <a:noAutofit/>
              </a:bodyPr>
              <a:lstStyle/>
              <a:p>
                <a:r>
                  <a:rPr lang="en-GB" sz="3200" dirty="0"/>
                  <a:t>Results of LHC Simulations in Extreme Cases (cont.): </a:t>
                </a:r>
                <a14:m>
                  <m:oMath xmlns:m="http://schemas.openxmlformats.org/officeDocument/2006/math">
                    <m:sSub>
                      <m:sSubPr>
                        <m:ctrlPr>
                          <a:rPr lang="en-GB" sz="3200" b="0" i="1" dirty="0" smtClean="0">
                            <a:latin typeface="Cambria Math" panose="02040503050406030204" pitchFamily="18" charset="0"/>
                          </a:rPr>
                        </m:ctrlPr>
                      </m:sSubPr>
                      <m:e>
                        <m:r>
                          <a:rPr lang="en-GB" sz="3200" i="1" dirty="0">
                            <a:latin typeface="Cambria Math" panose="02040503050406030204" pitchFamily="18" charset="0"/>
                          </a:rPr>
                          <m:t>𝜀</m:t>
                        </m:r>
                      </m:e>
                      <m:sub>
                        <m:r>
                          <a:rPr lang="en-GB" sz="3200" b="0" i="1" dirty="0" smtClean="0">
                            <a:latin typeface="Cambria Math" panose="02040503050406030204" pitchFamily="18" charset="0"/>
                          </a:rPr>
                          <m:t>0</m:t>
                        </m:r>
                      </m:sub>
                    </m:sSub>
                    <m:r>
                      <a:rPr lang="en-GB" sz="3200" b="0" i="1" dirty="0" smtClean="0">
                        <a:latin typeface="Cambria Math" panose="02040503050406030204" pitchFamily="18" charset="0"/>
                      </a:rPr>
                      <m:t>= 0.5 </m:t>
                    </m:r>
                    <m:r>
                      <m:rPr>
                        <m:sty m:val="p"/>
                      </m:rPr>
                      <a:rPr lang="en-GB" sz="3200" b="0" i="1" dirty="0" smtClean="0">
                        <a:latin typeface="Cambria Math" panose="02040503050406030204" pitchFamily="18" charset="0"/>
                      </a:rPr>
                      <m:t>μm</m:t>
                    </m:r>
                  </m:oMath>
                </a14:m>
                <a:endParaRPr lang="en-GB" sz="3200" dirty="0"/>
              </a:p>
            </p:txBody>
          </p:sp>
        </mc:Choice>
        <mc:Fallback xmlns="">
          <p:sp>
            <p:nvSpPr>
              <p:cNvPr id="2" name="Title 1">
                <a:extLst>
                  <a:ext uri="{FF2B5EF4-FFF2-40B4-BE49-F238E27FC236}">
                    <a16:creationId xmlns:a16="http://schemas.microsoft.com/office/drawing/2014/main" id="{3607F758-F7A0-6FB7-1F71-220406645F9F}"/>
                  </a:ext>
                </a:extLst>
              </p:cNvPr>
              <p:cNvSpPr>
                <a:spLocks noGrp="1" noRot="1" noChangeAspect="1" noMove="1" noResize="1" noEditPoints="1" noAdjustHandles="1" noChangeArrowheads="1" noChangeShapeType="1" noTextEdit="1"/>
              </p:cNvSpPr>
              <p:nvPr>
                <p:ph type="title"/>
              </p:nvPr>
            </p:nvSpPr>
            <p:spPr>
              <a:xfrm>
                <a:off x="341811" y="97636"/>
                <a:ext cx="11508377" cy="958629"/>
              </a:xfrm>
              <a:blipFill>
                <a:blip r:embed="rId5"/>
                <a:stretch>
                  <a:fillRect l="-1324"/>
                </a:stretch>
              </a:blipFill>
            </p:spPr>
            <p:txBody>
              <a:bodyPr/>
              <a:lstStyle/>
              <a:p>
                <a:r>
                  <a:rPr lang="en-GB">
                    <a:noFill/>
                  </a:rPr>
                  <a:t> </a:t>
                </a:r>
              </a:p>
            </p:txBody>
          </p:sp>
        </mc:Fallback>
      </mc:AlternateContent>
      <p:sp>
        <p:nvSpPr>
          <p:cNvPr id="11" name="TextBox 10">
            <a:extLst>
              <a:ext uri="{FF2B5EF4-FFF2-40B4-BE49-F238E27FC236}">
                <a16:creationId xmlns:a16="http://schemas.microsoft.com/office/drawing/2014/main" id="{1241E6FC-C739-640A-23BF-A50F4D44D00D}"/>
              </a:ext>
            </a:extLst>
          </p:cNvPr>
          <p:cNvSpPr txBox="1"/>
          <p:nvPr/>
        </p:nvSpPr>
        <p:spPr>
          <a:xfrm>
            <a:off x="404431" y="1216239"/>
            <a:ext cx="3354920" cy="400110"/>
          </a:xfrm>
          <a:prstGeom prst="rect">
            <a:avLst/>
          </a:prstGeom>
          <a:noFill/>
        </p:spPr>
        <p:txBody>
          <a:bodyPr wrap="square" rtlCol="0">
            <a:spAutoFit/>
          </a:bodyPr>
          <a:lstStyle/>
          <a:p>
            <a:r>
              <a:rPr lang="en-GB" sz="2000" b="1" dirty="0"/>
              <a:t>Halo Content vs. Emittance</a:t>
            </a:r>
          </a:p>
        </p:txBody>
      </p:sp>
      <p:sp>
        <p:nvSpPr>
          <p:cNvPr id="14" name="TextBox 13">
            <a:extLst>
              <a:ext uri="{FF2B5EF4-FFF2-40B4-BE49-F238E27FC236}">
                <a16:creationId xmlns:a16="http://schemas.microsoft.com/office/drawing/2014/main" id="{0A076459-31AE-7060-7F32-AB538EE081B9}"/>
              </a:ext>
            </a:extLst>
          </p:cNvPr>
          <p:cNvSpPr txBox="1"/>
          <p:nvPr/>
        </p:nvSpPr>
        <p:spPr>
          <a:xfrm>
            <a:off x="4206704" y="1552600"/>
            <a:ext cx="3354920" cy="400110"/>
          </a:xfrm>
          <a:prstGeom prst="rect">
            <a:avLst/>
          </a:prstGeom>
          <a:noFill/>
        </p:spPr>
        <p:txBody>
          <a:bodyPr wrap="square" rtlCol="0">
            <a:spAutoFit/>
          </a:bodyPr>
          <a:lstStyle/>
          <a:p>
            <a:r>
              <a:rPr lang="en-GB" sz="2000" b="1" dirty="0"/>
              <a:t>Halo Content vs. Time</a:t>
            </a:r>
          </a:p>
        </p:txBody>
      </p:sp>
      <p:sp>
        <p:nvSpPr>
          <p:cNvPr id="16" name="TextBox 15">
            <a:extLst>
              <a:ext uri="{FF2B5EF4-FFF2-40B4-BE49-F238E27FC236}">
                <a16:creationId xmlns:a16="http://schemas.microsoft.com/office/drawing/2014/main" id="{4E5AA828-4D42-E681-C2DE-E04A5181399B}"/>
              </a:ext>
            </a:extLst>
          </p:cNvPr>
          <p:cNvSpPr txBox="1"/>
          <p:nvPr/>
        </p:nvSpPr>
        <p:spPr>
          <a:xfrm>
            <a:off x="8096631" y="932418"/>
            <a:ext cx="3690938" cy="400110"/>
          </a:xfrm>
          <a:prstGeom prst="rect">
            <a:avLst/>
          </a:prstGeom>
          <a:noFill/>
        </p:spPr>
        <p:txBody>
          <a:bodyPr wrap="square" rtlCol="0">
            <a:spAutoFit/>
          </a:bodyPr>
          <a:lstStyle/>
          <a:p>
            <a:r>
              <a:rPr lang="en-GB" sz="2000" b="1" dirty="0"/>
              <a:t>Gaussian Fit of Beam Profile</a:t>
            </a:r>
          </a:p>
        </p:txBody>
      </p:sp>
      <p:sp>
        <p:nvSpPr>
          <p:cNvPr id="20" name="TextBox 19">
            <a:extLst>
              <a:ext uri="{FF2B5EF4-FFF2-40B4-BE49-F238E27FC236}">
                <a16:creationId xmlns:a16="http://schemas.microsoft.com/office/drawing/2014/main" id="{5AE518CE-E9ED-64BF-8B99-65A0E29F7959}"/>
              </a:ext>
            </a:extLst>
          </p:cNvPr>
          <p:cNvSpPr txBox="1"/>
          <p:nvPr/>
        </p:nvSpPr>
        <p:spPr>
          <a:xfrm>
            <a:off x="8729662" y="3537897"/>
            <a:ext cx="3354920" cy="400110"/>
          </a:xfrm>
          <a:prstGeom prst="rect">
            <a:avLst/>
          </a:prstGeom>
          <a:noFill/>
        </p:spPr>
        <p:txBody>
          <a:bodyPr wrap="square" rtlCol="0">
            <a:spAutoFit/>
          </a:bodyPr>
          <a:lstStyle/>
          <a:p>
            <a:r>
              <a:rPr lang="en-GB" sz="2000" b="1" dirty="0"/>
              <a:t>Emittance Evolution</a:t>
            </a:r>
          </a:p>
        </p:txBody>
      </p:sp>
      <p:pic>
        <p:nvPicPr>
          <p:cNvPr id="15" name="Picture 14">
            <a:extLst>
              <a:ext uri="{FF2B5EF4-FFF2-40B4-BE49-F238E27FC236}">
                <a16:creationId xmlns:a16="http://schemas.microsoft.com/office/drawing/2014/main" id="{757E4837-0886-F7BF-3B17-D27CD7DB1F5E}"/>
              </a:ext>
            </a:extLst>
          </p:cNvPr>
          <p:cNvPicPr>
            <a:picLocks noChangeAspect="1"/>
          </p:cNvPicPr>
          <p:nvPr/>
        </p:nvPicPr>
        <p:blipFill>
          <a:blip r:embed="rId6">
            <a:extLst>
              <a:ext uri="{28A0092B-C50C-407E-A947-70E740481C1C}">
                <a14:useLocalDpi xmlns:a14="http://schemas.microsoft.com/office/drawing/2010/main" val="0"/>
              </a:ext>
            </a:extLst>
          </a:blip>
          <a:srcRect l="4922" r="4844"/>
          <a:stretch>
            <a:fillRect/>
          </a:stretch>
        </p:blipFill>
        <p:spPr>
          <a:xfrm>
            <a:off x="7296151" y="1297678"/>
            <a:ext cx="4895850" cy="2109996"/>
          </a:xfrm>
          <a:prstGeom prst="rect">
            <a:avLst/>
          </a:prstGeom>
        </p:spPr>
      </p:pic>
      <p:sp>
        <p:nvSpPr>
          <p:cNvPr id="18" name="TextBox 17">
            <a:extLst>
              <a:ext uri="{FF2B5EF4-FFF2-40B4-BE49-F238E27FC236}">
                <a16:creationId xmlns:a16="http://schemas.microsoft.com/office/drawing/2014/main" id="{6E69757F-4D45-05B7-ED96-33DCAB16585A}"/>
              </a:ext>
            </a:extLst>
          </p:cNvPr>
          <p:cNvSpPr txBox="1"/>
          <p:nvPr/>
        </p:nvSpPr>
        <p:spPr>
          <a:xfrm>
            <a:off x="4284782" y="5781585"/>
            <a:ext cx="3403449" cy="923330"/>
          </a:xfrm>
          <a:prstGeom prst="rect">
            <a:avLst/>
          </a:prstGeom>
          <a:solidFill>
            <a:schemeClr val="bg1"/>
          </a:solidFill>
          <a:ln>
            <a:solidFill>
              <a:schemeClr val="tx1"/>
            </a:solidFill>
          </a:ln>
        </p:spPr>
        <p:txBody>
          <a:bodyPr wrap="square" rtlCol="0">
            <a:spAutoFit/>
          </a:bodyPr>
          <a:lstStyle/>
          <a:p>
            <a:r>
              <a:rPr lang="en-GB" dirty="0">
                <a:solidFill>
                  <a:srgbClr val="0000EB"/>
                </a:solidFill>
              </a:rPr>
              <a:t>Halo content and emittance largely constant with time – no halo growth with emittance.</a:t>
            </a:r>
          </a:p>
        </p:txBody>
      </p:sp>
      <p:cxnSp>
        <p:nvCxnSpPr>
          <p:cNvPr id="19" name="Straight Arrow Connector 18">
            <a:extLst>
              <a:ext uri="{FF2B5EF4-FFF2-40B4-BE49-F238E27FC236}">
                <a16:creationId xmlns:a16="http://schemas.microsoft.com/office/drawing/2014/main" id="{9657DE98-90B6-9B3C-92F4-13EB26FA1BA3}"/>
              </a:ext>
            </a:extLst>
          </p:cNvPr>
          <p:cNvCxnSpPr>
            <a:cxnSpLocks/>
            <a:stCxn id="18" idx="0"/>
          </p:cNvCxnSpPr>
          <p:nvPr/>
        </p:nvCxnSpPr>
        <p:spPr>
          <a:xfrm flipH="1" flipV="1">
            <a:off x="5718212" y="4671810"/>
            <a:ext cx="268295" cy="110977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4" name="Straight Arrow Connector 23">
            <a:extLst>
              <a:ext uri="{FF2B5EF4-FFF2-40B4-BE49-F238E27FC236}">
                <a16:creationId xmlns:a16="http://schemas.microsoft.com/office/drawing/2014/main" id="{E2DF0AB0-401E-5930-53D8-83580D81E979}"/>
              </a:ext>
            </a:extLst>
          </p:cNvPr>
          <p:cNvCxnSpPr>
            <a:cxnSpLocks/>
            <a:stCxn id="18" idx="0"/>
          </p:cNvCxnSpPr>
          <p:nvPr/>
        </p:nvCxnSpPr>
        <p:spPr>
          <a:xfrm flipV="1">
            <a:off x="5986507" y="5039208"/>
            <a:ext cx="2222716" cy="74237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5" name="Picture 4">
            <a:extLst>
              <a:ext uri="{FF2B5EF4-FFF2-40B4-BE49-F238E27FC236}">
                <a16:creationId xmlns:a16="http://schemas.microsoft.com/office/drawing/2014/main" id="{D6276B90-622A-DB74-9ECA-8D61B2761F3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99" y="1564894"/>
            <a:ext cx="3751491" cy="4404330"/>
          </a:xfrm>
          <a:prstGeom prst="rect">
            <a:avLst/>
          </a:prstGeom>
        </p:spPr>
      </p:pic>
      <p:sp>
        <p:nvSpPr>
          <p:cNvPr id="34" name="SectionLabel">
            <a:extLst>
              <a:ext uri="{FF2B5EF4-FFF2-40B4-BE49-F238E27FC236}">
                <a16:creationId xmlns:a16="http://schemas.microsoft.com/office/drawing/2014/main" id="{1B3F1EC7-72D4-AA59-5E8E-92C0100443CA}"/>
              </a:ext>
            </a:extLst>
          </p:cNvPr>
          <p:cNvSpPr txBox="1"/>
          <p:nvPr/>
        </p:nvSpPr>
        <p:spPr>
          <a:xfrm>
            <a:off x="254000" y="6146225"/>
            <a:ext cx="4064000" cy="584775"/>
          </a:xfrm>
          <a:prstGeom prst="rect">
            <a:avLst/>
          </a:prstGeom>
          <a:noFill/>
        </p:spPr>
        <p:txBody>
          <a:bodyPr vert="horz" wrap="square" rtlCol="0">
            <a:spAutoFit/>
          </a:bodyPr>
          <a:lstStyle/>
          <a:p>
            <a:r>
              <a:rPr lang="en-GB" sz="1600" b="1" dirty="0">
                <a:solidFill>
                  <a:srgbClr val="0000EC"/>
                </a:solidFill>
              </a:rPr>
              <a:t>III. Simulations of Space Charge Effects on the Beam Halo in the LHC</a:t>
            </a:r>
          </a:p>
        </p:txBody>
      </p:sp>
      <p:sp>
        <p:nvSpPr>
          <p:cNvPr id="4" name="Slide Number Placeholder 3">
            <a:extLst>
              <a:ext uri="{FF2B5EF4-FFF2-40B4-BE49-F238E27FC236}">
                <a16:creationId xmlns:a16="http://schemas.microsoft.com/office/drawing/2014/main" id="{FDF43F08-4438-5381-E6BD-90F3DD721073}"/>
              </a:ext>
            </a:extLst>
          </p:cNvPr>
          <p:cNvSpPr>
            <a:spLocks noGrp="1"/>
          </p:cNvSpPr>
          <p:nvPr>
            <p:ph type="sldNum" sz="quarter" idx="12"/>
          </p:nvPr>
        </p:nvSpPr>
        <p:spPr/>
        <p:txBody>
          <a:bodyPr/>
          <a:lstStyle/>
          <a:p>
            <a:fld id="{A81A0B55-A4E3-4F2C-B5F6-A5FCD0DE1BEF}" type="slidenum">
              <a:rPr lang="en-GB" smtClean="0"/>
              <a:t>34</a:t>
            </a:fld>
            <a:endParaRPr lang="en-GB"/>
          </a:p>
        </p:txBody>
      </p:sp>
    </p:spTree>
    <p:extLst>
      <p:ext uri="{BB962C8B-B14F-4D97-AF65-F5344CB8AC3E}">
        <p14:creationId xmlns:p14="http://schemas.microsoft.com/office/powerpoint/2010/main" val="33703891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812CB-4FBC-4618-CEEA-EBE588A43077}"/>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65F99394-7F14-2CFC-6E8A-4C6007D893EC}"/>
              </a:ext>
            </a:extLst>
          </p:cNvPr>
          <p:cNvSpPr>
            <a:spLocks noGrp="1"/>
          </p:cNvSpPr>
          <p:nvPr>
            <p:ph type="title"/>
          </p:nvPr>
        </p:nvSpPr>
        <p:spPr>
          <a:xfrm>
            <a:off x="25350" y="-89256"/>
            <a:ext cx="3791600" cy="1325563"/>
          </a:xfrm>
          <a:ln w="28575">
            <a:noFill/>
          </a:ln>
        </p:spPr>
        <p:txBody>
          <a:bodyPr>
            <a:normAutofit/>
          </a:bodyPr>
          <a:lstStyle/>
          <a:p>
            <a:r>
              <a:rPr lang="en-GB" dirty="0"/>
              <a:t>Beam Profile Evolution (II)</a:t>
            </a:r>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05D4DB80-BC62-1610-C27E-3E146157F95C}"/>
                  </a:ext>
                </a:extLst>
              </p:cNvPr>
              <p:cNvSpPr txBox="1"/>
              <p:nvPr/>
            </p:nvSpPr>
            <p:spPr>
              <a:xfrm>
                <a:off x="7816245" y="3363412"/>
                <a:ext cx="4302256" cy="1292662"/>
              </a:xfrm>
              <a:prstGeom prst="rect">
                <a:avLst/>
              </a:prstGeom>
              <a:noFill/>
            </p:spPr>
            <p:txBody>
              <a:bodyPr wrap="square" rtlCol="0">
                <a:spAutoFit/>
              </a:bodyPr>
              <a:lstStyle/>
              <a:p>
                <a14:m>
                  <m:oMath xmlns:m="http://schemas.openxmlformats.org/officeDocument/2006/math">
                    <m:sSub>
                      <m:sSubPr>
                        <m:ctrlPr>
                          <a:rPr lang="en-GB" sz="2400" i="1" dirty="0" smtClean="0">
                            <a:solidFill>
                              <a:srgbClr val="FF0000"/>
                            </a:solidFill>
                            <a:latin typeface="Cambria Math" panose="02040503050406030204" pitchFamily="18" charset="0"/>
                          </a:rPr>
                        </m:ctrlPr>
                      </m:sSubPr>
                      <m:e>
                        <m:r>
                          <a:rPr lang="en-GB" sz="2400" i="1" dirty="0">
                            <a:solidFill>
                              <a:srgbClr val="FF0000"/>
                            </a:solidFill>
                            <a:latin typeface="Cambria Math" panose="02040503050406030204" pitchFamily="18" charset="0"/>
                          </a:rPr>
                          <m:t>𝜀</m:t>
                        </m:r>
                      </m:e>
                      <m:sub>
                        <m:r>
                          <a:rPr lang="en-GB" sz="2400" i="1" dirty="0">
                            <a:solidFill>
                              <a:srgbClr val="FF0000"/>
                            </a:solidFill>
                            <a:latin typeface="Cambria Math" panose="02040503050406030204" pitchFamily="18" charset="0"/>
                          </a:rPr>
                          <m:t>0</m:t>
                        </m:r>
                      </m:sub>
                    </m:sSub>
                  </m:oMath>
                </a14:m>
                <a:r>
                  <a:rPr lang="en-GB" sz="2400" dirty="0">
                    <a:solidFill>
                      <a:srgbClr val="FF0000"/>
                    </a:solidFill>
                  </a:rPr>
                  <a:t> = </a:t>
                </a:r>
                <a:r>
                  <a:rPr lang="en-GB" sz="2400" b="1" dirty="0">
                    <a:solidFill>
                      <a:srgbClr val="FF0000"/>
                    </a:solidFill>
                  </a:rPr>
                  <a:t>2.0 µm</a:t>
                </a:r>
                <a:r>
                  <a:rPr lang="en-GB" sz="2400" dirty="0">
                    <a:solidFill>
                      <a:srgbClr val="FF0000"/>
                    </a:solidFill>
                  </a:rPr>
                  <a:t>:</a:t>
                </a:r>
              </a:p>
              <a:p>
                <a:pPr marL="285750" indent="-285750">
                  <a:buFont typeface="Arial" panose="020B0604020202020204" pitchFamily="34" charset="0"/>
                  <a:buChar char="•"/>
                </a:pPr>
                <a:r>
                  <a:rPr lang="en-GB" dirty="0"/>
                  <a:t>Distribution is Gaussian throughout.</a:t>
                </a:r>
              </a:p>
              <a:p>
                <a:pPr marL="285750" indent="-285750">
                  <a:buFont typeface="Arial" panose="020B0604020202020204" pitchFamily="34" charset="0"/>
                  <a:buChar char="•"/>
                </a:pPr>
                <a:r>
                  <a:rPr lang="en-GB" dirty="0"/>
                  <a:t>Emittance and halo content undergo far smaller perturbations </a:t>
                </a:r>
                <a:r>
                  <a:rPr lang="en-GB" dirty="0" err="1"/>
                  <a:t>w.r.t.</a:t>
                </a:r>
                <a:r>
                  <a:rPr lang="en-GB" dirty="0"/>
                  <a:t> time.</a:t>
                </a:r>
              </a:p>
            </p:txBody>
          </p:sp>
        </mc:Choice>
        <mc:Fallback xmlns="">
          <p:sp>
            <p:nvSpPr>
              <p:cNvPr id="32" name="TextBox 31">
                <a:extLst>
                  <a:ext uri="{FF2B5EF4-FFF2-40B4-BE49-F238E27FC236}">
                    <a16:creationId xmlns:a16="http://schemas.microsoft.com/office/drawing/2014/main" id="{05D4DB80-BC62-1610-C27E-3E146157F95C}"/>
                  </a:ext>
                </a:extLst>
              </p:cNvPr>
              <p:cNvSpPr txBox="1">
                <a:spLocks noRot="1" noChangeAspect="1" noMove="1" noResize="1" noEditPoints="1" noAdjustHandles="1" noChangeArrowheads="1" noChangeShapeType="1" noTextEdit="1"/>
              </p:cNvSpPr>
              <p:nvPr/>
            </p:nvSpPr>
            <p:spPr>
              <a:xfrm>
                <a:off x="7816245" y="3363412"/>
                <a:ext cx="4302256" cy="1292662"/>
              </a:xfrm>
              <a:prstGeom prst="rect">
                <a:avLst/>
              </a:prstGeom>
              <a:blipFill>
                <a:blip r:embed="rId3"/>
                <a:stretch>
                  <a:fillRect l="-850" t="-3774" b="-7075"/>
                </a:stretch>
              </a:blipFill>
            </p:spPr>
            <p:txBody>
              <a:bodyPr/>
              <a:lstStyle/>
              <a:p>
                <a:r>
                  <a:rPr lang="en-GB">
                    <a:noFill/>
                  </a:rPr>
                  <a:t> </a:t>
                </a:r>
              </a:p>
            </p:txBody>
          </p:sp>
        </mc:Fallback>
      </mc:AlternateContent>
      <p:cxnSp>
        <p:nvCxnSpPr>
          <p:cNvPr id="36" name="Straight Connector 35">
            <a:extLst>
              <a:ext uri="{FF2B5EF4-FFF2-40B4-BE49-F238E27FC236}">
                <a16:creationId xmlns:a16="http://schemas.microsoft.com/office/drawing/2014/main" id="{01829895-5F93-DCF1-C605-6C3DC562F4EA}"/>
              </a:ext>
            </a:extLst>
          </p:cNvPr>
          <p:cNvCxnSpPr/>
          <p:nvPr/>
        </p:nvCxnSpPr>
        <p:spPr>
          <a:xfrm>
            <a:off x="-6964" y="3297812"/>
            <a:ext cx="12205927" cy="0"/>
          </a:xfrm>
          <a:prstGeom prst="line">
            <a:avLst/>
          </a:prstGeom>
          <a:ln w="28575"/>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graphicFrame>
            <p:nvGraphicFramePr>
              <p:cNvPr id="51" name="Table 50">
                <a:extLst>
                  <a:ext uri="{FF2B5EF4-FFF2-40B4-BE49-F238E27FC236}">
                    <a16:creationId xmlns:a16="http://schemas.microsoft.com/office/drawing/2014/main" id="{F61F2DC2-6404-4158-54C8-4D111DE676E0}"/>
                  </a:ext>
                </a:extLst>
              </p:cNvPr>
              <p:cNvGraphicFramePr>
                <a:graphicFrameLocks noGrp="1"/>
              </p:cNvGraphicFramePr>
              <p:nvPr/>
            </p:nvGraphicFramePr>
            <p:xfrm>
              <a:off x="7830174" y="4631567"/>
              <a:ext cx="4375755" cy="2226433"/>
            </p:xfrm>
            <a:graphic>
              <a:graphicData uri="http://schemas.openxmlformats.org/drawingml/2006/table">
                <a:tbl>
                  <a:tblPr firstRow="1" bandRow="1">
                    <a:tableStyleId>{5C22544A-7EE6-4342-B048-85BDC9FD1C3A}</a:tableStyleId>
                  </a:tblPr>
                  <a:tblGrid>
                    <a:gridCol w="1458585">
                      <a:extLst>
                        <a:ext uri="{9D8B030D-6E8A-4147-A177-3AD203B41FA5}">
                          <a16:colId xmlns:a16="http://schemas.microsoft.com/office/drawing/2014/main" val="2345487250"/>
                        </a:ext>
                      </a:extLst>
                    </a:gridCol>
                    <a:gridCol w="1458585">
                      <a:extLst>
                        <a:ext uri="{9D8B030D-6E8A-4147-A177-3AD203B41FA5}">
                          <a16:colId xmlns:a16="http://schemas.microsoft.com/office/drawing/2014/main" val="281470102"/>
                        </a:ext>
                      </a:extLst>
                    </a:gridCol>
                    <a:gridCol w="1458585">
                      <a:extLst>
                        <a:ext uri="{9D8B030D-6E8A-4147-A177-3AD203B41FA5}">
                          <a16:colId xmlns:a16="http://schemas.microsoft.com/office/drawing/2014/main" val="865055105"/>
                        </a:ext>
                      </a:extLst>
                    </a:gridCol>
                  </a:tblGrid>
                  <a:tr h="534324">
                    <a:tc>
                      <a:txBody>
                        <a:bodyPr/>
                        <a:lstStyle/>
                        <a:p>
                          <a:pPr algn="ctr"/>
                          <a:endParaRPr lang="en-GB" dirty="0"/>
                        </a:p>
                      </a:txBody>
                      <a:tcPr>
                        <a:solidFill>
                          <a:srgbClr val="0000EB"/>
                        </a:solidFill>
                      </a:tcPr>
                    </a:tc>
                    <a:tc>
                      <a:txBody>
                        <a:bodyPr/>
                        <a:lstStyle/>
                        <a:p>
                          <a:r>
                            <a:rPr lang="en-GB" dirty="0"/>
                            <a:t>Initial</a:t>
                          </a:r>
                        </a:p>
                      </a:txBody>
                      <a:tcPr>
                        <a:solidFill>
                          <a:srgbClr val="0000EB"/>
                        </a:solidFill>
                      </a:tcPr>
                    </a:tc>
                    <a:tc>
                      <a:txBody>
                        <a:bodyPr/>
                        <a:lstStyle/>
                        <a:p>
                          <a:r>
                            <a:rPr lang="en-GB" dirty="0"/>
                            <a:t>Final</a:t>
                          </a:r>
                        </a:p>
                      </a:txBody>
                      <a:tcPr>
                        <a:solidFill>
                          <a:srgbClr val="0000EB"/>
                        </a:solidFill>
                      </a:tcPr>
                    </a:tc>
                    <a:extLst>
                      <a:ext uri="{0D108BD9-81ED-4DB2-BD59-A6C34878D82A}">
                        <a16:rowId xmlns:a16="http://schemas.microsoft.com/office/drawing/2014/main" val="61216541"/>
                      </a:ext>
                    </a:extLst>
                  </a:tr>
                  <a:tr h="413623">
                    <a:tc>
                      <a:txBody>
                        <a:bodyPr/>
                        <a:lstStyle/>
                        <a:p>
                          <a14:m>
                            <m:oMath xmlns:m="http://schemas.openxmlformats.org/officeDocument/2006/math">
                              <m:sSub>
                                <m:sSubPr>
                                  <m:ctrlPr>
                                    <a:rPr lang="en-GB" sz="1800" i="1" dirty="0" smtClean="0">
                                      <a:solidFill>
                                        <a:srgbClr val="0000EB"/>
                                      </a:solidFill>
                                      <a:latin typeface="Cambria Math" panose="02040503050406030204" pitchFamily="18" charset="0"/>
                                    </a:rPr>
                                  </m:ctrlPr>
                                </m:sSubPr>
                                <m:e>
                                  <m:r>
                                    <a:rPr lang="en-GB" sz="1800" i="1" dirty="0" smtClean="0">
                                      <a:solidFill>
                                        <a:srgbClr val="0000EB"/>
                                      </a:solidFill>
                                      <a:latin typeface="Cambria Math" panose="02040503050406030204" pitchFamily="18" charset="0"/>
                                    </a:rPr>
                                    <m:t>𝑞</m:t>
                                  </m:r>
                                </m:e>
                                <m:sub>
                                  <m:r>
                                    <a:rPr lang="en-GB" sz="1800" i="1" dirty="0" smtClean="0">
                                      <a:solidFill>
                                        <a:srgbClr val="0000EB"/>
                                      </a:solidFill>
                                      <a:latin typeface="Cambria Math" panose="02040503050406030204" pitchFamily="18" charset="0"/>
                                    </a:rPr>
                                    <m:t>𝑥</m:t>
                                  </m:r>
                                </m:sub>
                              </m:sSub>
                            </m:oMath>
                          </a14:m>
                          <a:r>
                            <a:rPr lang="en-GB" dirty="0">
                              <a:solidFill>
                                <a:srgbClr val="0000EB"/>
                              </a:solidFill>
                            </a:rPr>
                            <a:t>: 0.6</a:t>
                          </a:r>
                          <a:r>
                            <a:rPr lang="en-GB" sz="1800" b="0" dirty="0">
                              <a:solidFill>
                                <a:srgbClr val="0000EB"/>
                              </a:solidFill>
                            </a:rPr>
                            <a:t>µm</a:t>
                          </a:r>
                          <a:endParaRPr lang="en-GB" b="0" dirty="0">
                            <a:solidFill>
                              <a:srgbClr val="0000EB"/>
                            </a:solidFill>
                          </a:endParaRPr>
                        </a:p>
                      </a:txBody>
                      <a:tcPr>
                        <a:solidFill>
                          <a:srgbClr val="E7EAED"/>
                        </a:solidFill>
                      </a:tcPr>
                    </a:tc>
                    <a:tc>
                      <a:txBody>
                        <a:bodyPr/>
                        <a:lstStyle/>
                        <a:p>
                          <a:pPr algn="ctr"/>
                          <a:r>
                            <a:rPr lang="en-GB" dirty="0">
                              <a:solidFill>
                                <a:srgbClr val="0000EB"/>
                              </a:solidFill>
                            </a:rPr>
                            <a:t>0.986</a:t>
                          </a:r>
                        </a:p>
                      </a:txBody>
                      <a:tcPr>
                        <a:solidFill>
                          <a:srgbClr val="E7EAED"/>
                        </a:solidFill>
                      </a:tcPr>
                    </a:tc>
                    <a:tc>
                      <a:txBody>
                        <a:bodyPr/>
                        <a:lstStyle/>
                        <a:p>
                          <a:pPr algn="ctr"/>
                          <a:r>
                            <a:rPr lang="en-GB" dirty="0">
                              <a:solidFill>
                                <a:srgbClr val="0000EB"/>
                              </a:solidFill>
                            </a:rPr>
                            <a:t>0.780</a:t>
                          </a:r>
                        </a:p>
                      </a:txBody>
                      <a:tcPr>
                        <a:solidFill>
                          <a:srgbClr val="E7EAED"/>
                        </a:solidFill>
                      </a:tcPr>
                    </a:tc>
                    <a:extLst>
                      <a:ext uri="{0D108BD9-81ED-4DB2-BD59-A6C34878D82A}">
                        <a16:rowId xmlns:a16="http://schemas.microsoft.com/office/drawing/2014/main" val="282396632"/>
                      </a:ext>
                    </a:extLst>
                  </a:tr>
                  <a:tr h="398677">
                    <a:tc>
                      <a:txBody>
                        <a:bodyPr/>
                        <a:lstStyle/>
                        <a:p>
                          <a14:m>
                            <m:oMath xmlns:m="http://schemas.openxmlformats.org/officeDocument/2006/math">
                              <m:sSub>
                                <m:sSubPr>
                                  <m:ctrlPr>
                                    <a:rPr lang="en-GB" sz="1800" i="1" dirty="0" smtClean="0">
                                      <a:solidFill>
                                        <a:srgbClr val="0000EB"/>
                                      </a:solidFill>
                                      <a:latin typeface="Cambria Math" panose="02040503050406030204" pitchFamily="18" charset="0"/>
                                    </a:rPr>
                                  </m:ctrlPr>
                                </m:sSubPr>
                                <m:e>
                                  <m:r>
                                    <a:rPr lang="en-GB" sz="1800" i="1" dirty="0" smtClean="0">
                                      <a:solidFill>
                                        <a:srgbClr val="0000EB"/>
                                      </a:solidFill>
                                      <a:latin typeface="Cambria Math" panose="02040503050406030204" pitchFamily="18" charset="0"/>
                                    </a:rPr>
                                    <m:t>𝑞</m:t>
                                  </m:r>
                                </m:e>
                                <m:sub>
                                  <m:r>
                                    <m:rPr>
                                      <m:sty m:val="p"/>
                                    </m:rPr>
                                    <a:rPr lang="en-GB" sz="1800" b="0" i="1" dirty="0" smtClean="0">
                                      <a:solidFill>
                                        <a:srgbClr val="0000EB"/>
                                      </a:solidFill>
                                      <a:latin typeface="Cambria Math" panose="02040503050406030204" pitchFamily="18" charset="0"/>
                                    </a:rPr>
                                    <m:t>y</m:t>
                                  </m:r>
                                </m:sub>
                              </m:sSub>
                            </m:oMath>
                          </a14:m>
                          <a:r>
                            <a:rPr lang="en-GB" dirty="0">
                              <a:solidFill>
                                <a:srgbClr val="0000EB"/>
                              </a:solidFill>
                            </a:rPr>
                            <a:t>: 0.6</a:t>
                          </a:r>
                          <a:r>
                            <a:rPr lang="en-GB" sz="1800" b="0" dirty="0">
                              <a:solidFill>
                                <a:srgbClr val="0000EB"/>
                              </a:solidFill>
                            </a:rPr>
                            <a:t>µm</a:t>
                          </a:r>
                          <a:endParaRPr lang="en-GB" dirty="0">
                            <a:solidFill>
                              <a:srgbClr val="0000EB"/>
                            </a:solidFill>
                          </a:endParaRPr>
                        </a:p>
                      </a:txBody>
                      <a:tcPr/>
                    </a:tc>
                    <a:tc>
                      <a:txBody>
                        <a:bodyPr/>
                        <a:lstStyle/>
                        <a:p>
                          <a:pPr algn="ctr"/>
                          <a:r>
                            <a:rPr lang="en-GB" dirty="0">
                              <a:solidFill>
                                <a:srgbClr val="0000EB"/>
                              </a:solidFill>
                            </a:rPr>
                            <a:t>0.993</a:t>
                          </a:r>
                        </a:p>
                      </a:txBody>
                      <a:tcPr/>
                    </a:tc>
                    <a:tc>
                      <a:txBody>
                        <a:bodyPr/>
                        <a:lstStyle/>
                        <a:p>
                          <a:pPr algn="ctr"/>
                          <a:r>
                            <a:rPr lang="en-GB" dirty="0">
                              <a:solidFill>
                                <a:srgbClr val="0000EB"/>
                              </a:solidFill>
                            </a:rPr>
                            <a:t>0.790</a:t>
                          </a:r>
                        </a:p>
                      </a:txBody>
                      <a:tcPr/>
                    </a:tc>
                    <a:extLst>
                      <a:ext uri="{0D108BD9-81ED-4DB2-BD59-A6C34878D82A}">
                        <a16:rowId xmlns:a16="http://schemas.microsoft.com/office/drawing/2014/main" val="3580545348"/>
                      </a:ext>
                    </a:extLst>
                  </a:tr>
                  <a:tr h="437607">
                    <a:tc>
                      <a:txBody>
                        <a:bodyPr/>
                        <a:lstStyle/>
                        <a:p>
                          <a14:m>
                            <m:oMath xmlns:m="http://schemas.openxmlformats.org/officeDocument/2006/math">
                              <m:sSub>
                                <m:sSubPr>
                                  <m:ctrlPr>
                                    <a:rPr lang="en-GB" sz="1800" i="1" dirty="0" smtClean="0">
                                      <a:solidFill>
                                        <a:srgbClr val="0000EB"/>
                                      </a:solidFill>
                                      <a:latin typeface="Cambria Math" panose="02040503050406030204" pitchFamily="18" charset="0"/>
                                    </a:rPr>
                                  </m:ctrlPr>
                                </m:sSubPr>
                                <m:e>
                                  <m:r>
                                    <a:rPr lang="en-GB" sz="1800" i="1" dirty="0" smtClean="0">
                                      <a:solidFill>
                                        <a:srgbClr val="0000EB"/>
                                      </a:solidFill>
                                      <a:latin typeface="Cambria Math" panose="02040503050406030204" pitchFamily="18" charset="0"/>
                                    </a:rPr>
                                    <m:t>𝑞</m:t>
                                  </m:r>
                                </m:e>
                                <m:sub>
                                  <m:r>
                                    <a:rPr lang="en-GB" sz="1800" i="1" dirty="0" smtClean="0">
                                      <a:solidFill>
                                        <a:srgbClr val="0000EB"/>
                                      </a:solidFill>
                                      <a:latin typeface="Cambria Math" panose="02040503050406030204" pitchFamily="18" charset="0"/>
                                    </a:rPr>
                                    <m:t>𝑥</m:t>
                                  </m:r>
                                </m:sub>
                              </m:sSub>
                            </m:oMath>
                          </a14:m>
                          <a:r>
                            <a:rPr lang="en-GB" dirty="0">
                              <a:solidFill>
                                <a:srgbClr val="0000EB"/>
                              </a:solidFill>
                            </a:rPr>
                            <a:t>: 2.0</a:t>
                          </a:r>
                          <a:r>
                            <a:rPr lang="en-GB" sz="1800" b="0" dirty="0">
                              <a:solidFill>
                                <a:srgbClr val="0000EB"/>
                              </a:solidFill>
                            </a:rPr>
                            <a:t>µm</a:t>
                          </a:r>
                          <a:endParaRPr lang="en-GB" b="0" dirty="0">
                            <a:solidFill>
                              <a:srgbClr val="0000EB"/>
                            </a:solidFill>
                          </a:endParaRPr>
                        </a:p>
                      </a:txBody>
                      <a:tcPr/>
                    </a:tc>
                    <a:tc>
                      <a:txBody>
                        <a:bodyPr/>
                        <a:lstStyle/>
                        <a:p>
                          <a:pPr algn="ctr"/>
                          <a:r>
                            <a:rPr lang="en-GB" dirty="0">
                              <a:solidFill>
                                <a:srgbClr val="0000EB"/>
                              </a:solidFill>
                            </a:rPr>
                            <a:t>0.982</a:t>
                          </a:r>
                        </a:p>
                      </a:txBody>
                      <a:tcPr/>
                    </a:tc>
                    <a:tc>
                      <a:txBody>
                        <a:bodyPr/>
                        <a:lstStyle/>
                        <a:p>
                          <a:pPr algn="ctr"/>
                          <a:r>
                            <a:rPr lang="en-GB" dirty="0">
                              <a:solidFill>
                                <a:srgbClr val="0000EB"/>
                              </a:solidFill>
                            </a:rPr>
                            <a:t>1.005</a:t>
                          </a:r>
                        </a:p>
                      </a:txBody>
                      <a:tcPr/>
                    </a:tc>
                    <a:extLst>
                      <a:ext uri="{0D108BD9-81ED-4DB2-BD59-A6C34878D82A}">
                        <a16:rowId xmlns:a16="http://schemas.microsoft.com/office/drawing/2014/main" val="2543845154"/>
                      </a:ext>
                    </a:extLst>
                  </a:tr>
                  <a:tr h="442202">
                    <a:tc>
                      <a:txBody>
                        <a:bodyPr/>
                        <a:lstStyle/>
                        <a:p>
                          <a14:m>
                            <m:oMath xmlns:m="http://schemas.openxmlformats.org/officeDocument/2006/math">
                              <m:sSub>
                                <m:sSubPr>
                                  <m:ctrlPr>
                                    <a:rPr lang="en-GB" sz="1800" i="1" dirty="0" smtClean="0">
                                      <a:solidFill>
                                        <a:srgbClr val="0000EB"/>
                                      </a:solidFill>
                                      <a:latin typeface="Cambria Math" panose="02040503050406030204" pitchFamily="18" charset="0"/>
                                    </a:rPr>
                                  </m:ctrlPr>
                                </m:sSubPr>
                                <m:e>
                                  <m:r>
                                    <a:rPr lang="en-GB" sz="1800" i="1" dirty="0" smtClean="0">
                                      <a:solidFill>
                                        <a:srgbClr val="0000EB"/>
                                      </a:solidFill>
                                      <a:latin typeface="Cambria Math" panose="02040503050406030204" pitchFamily="18" charset="0"/>
                                    </a:rPr>
                                    <m:t>𝑞</m:t>
                                  </m:r>
                                </m:e>
                                <m:sub>
                                  <m:r>
                                    <m:rPr>
                                      <m:sty m:val="p"/>
                                    </m:rPr>
                                    <a:rPr lang="en-GB" sz="1800" b="0" i="1" dirty="0" smtClean="0">
                                      <a:solidFill>
                                        <a:srgbClr val="0000EB"/>
                                      </a:solidFill>
                                      <a:latin typeface="Cambria Math" panose="02040503050406030204" pitchFamily="18" charset="0"/>
                                    </a:rPr>
                                    <m:t>y</m:t>
                                  </m:r>
                                </m:sub>
                              </m:sSub>
                            </m:oMath>
                          </a14:m>
                          <a:r>
                            <a:rPr lang="en-GB" dirty="0">
                              <a:solidFill>
                                <a:srgbClr val="0000EB"/>
                              </a:solidFill>
                            </a:rPr>
                            <a:t>: 2.0</a:t>
                          </a:r>
                          <a:r>
                            <a:rPr lang="en-GB" sz="1800" b="0" dirty="0">
                              <a:solidFill>
                                <a:srgbClr val="0000EB"/>
                              </a:solidFill>
                            </a:rPr>
                            <a:t>µm</a:t>
                          </a:r>
                          <a:endParaRPr lang="en-GB" dirty="0">
                            <a:solidFill>
                              <a:srgbClr val="0000EB"/>
                            </a:solidFill>
                          </a:endParaRPr>
                        </a:p>
                      </a:txBody>
                      <a:tcPr>
                        <a:solidFill>
                          <a:srgbClr val="CCD2D8"/>
                        </a:solidFill>
                      </a:tcPr>
                    </a:tc>
                    <a:tc>
                      <a:txBody>
                        <a:bodyPr/>
                        <a:lstStyle/>
                        <a:p>
                          <a:pPr algn="ctr"/>
                          <a:r>
                            <a:rPr lang="en-GB" dirty="0">
                              <a:solidFill>
                                <a:srgbClr val="0000EB"/>
                              </a:solidFill>
                            </a:rPr>
                            <a:t>0.988</a:t>
                          </a:r>
                        </a:p>
                      </a:txBody>
                      <a:tcPr>
                        <a:solidFill>
                          <a:srgbClr val="CCD2D8"/>
                        </a:solidFill>
                      </a:tcPr>
                    </a:tc>
                    <a:tc>
                      <a:txBody>
                        <a:bodyPr/>
                        <a:lstStyle/>
                        <a:p>
                          <a:pPr algn="ctr"/>
                          <a:r>
                            <a:rPr lang="en-GB" dirty="0">
                              <a:solidFill>
                                <a:srgbClr val="0000EB"/>
                              </a:solidFill>
                            </a:rPr>
                            <a:t>0.986</a:t>
                          </a:r>
                        </a:p>
                      </a:txBody>
                      <a:tcPr>
                        <a:solidFill>
                          <a:srgbClr val="CCD2D8"/>
                        </a:solidFill>
                      </a:tcPr>
                    </a:tc>
                    <a:extLst>
                      <a:ext uri="{0D108BD9-81ED-4DB2-BD59-A6C34878D82A}">
                        <a16:rowId xmlns:a16="http://schemas.microsoft.com/office/drawing/2014/main" val="8371161"/>
                      </a:ext>
                    </a:extLst>
                  </a:tr>
                </a:tbl>
              </a:graphicData>
            </a:graphic>
          </p:graphicFrame>
        </mc:Choice>
        <mc:Fallback xmlns="">
          <p:graphicFrame>
            <p:nvGraphicFramePr>
              <p:cNvPr id="51" name="Table 50">
                <a:extLst>
                  <a:ext uri="{FF2B5EF4-FFF2-40B4-BE49-F238E27FC236}">
                    <a16:creationId xmlns:a16="http://schemas.microsoft.com/office/drawing/2014/main" id="{F61F2DC2-6404-4158-54C8-4D111DE676E0}"/>
                  </a:ext>
                </a:extLst>
              </p:cNvPr>
              <p:cNvGraphicFramePr>
                <a:graphicFrameLocks noGrp="1"/>
              </p:cNvGraphicFramePr>
              <p:nvPr>
                <p:extLst>
                  <p:ext uri="{D42A27DB-BD31-4B8C-83A1-F6EECF244321}">
                    <p14:modId xmlns:p14="http://schemas.microsoft.com/office/powerpoint/2010/main" val="3276737814"/>
                  </p:ext>
                </p:extLst>
              </p:nvPr>
            </p:nvGraphicFramePr>
            <p:xfrm>
              <a:off x="7830174" y="4631567"/>
              <a:ext cx="4375755" cy="2226433"/>
            </p:xfrm>
            <a:graphic>
              <a:graphicData uri="http://schemas.openxmlformats.org/drawingml/2006/table">
                <a:tbl>
                  <a:tblPr firstRow="1" bandRow="1">
                    <a:tableStyleId>{5C22544A-7EE6-4342-B048-85BDC9FD1C3A}</a:tableStyleId>
                  </a:tblPr>
                  <a:tblGrid>
                    <a:gridCol w="1458585">
                      <a:extLst>
                        <a:ext uri="{9D8B030D-6E8A-4147-A177-3AD203B41FA5}">
                          <a16:colId xmlns:a16="http://schemas.microsoft.com/office/drawing/2014/main" val="2345487250"/>
                        </a:ext>
                      </a:extLst>
                    </a:gridCol>
                    <a:gridCol w="1458585">
                      <a:extLst>
                        <a:ext uri="{9D8B030D-6E8A-4147-A177-3AD203B41FA5}">
                          <a16:colId xmlns:a16="http://schemas.microsoft.com/office/drawing/2014/main" val="281470102"/>
                        </a:ext>
                      </a:extLst>
                    </a:gridCol>
                    <a:gridCol w="1458585">
                      <a:extLst>
                        <a:ext uri="{9D8B030D-6E8A-4147-A177-3AD203B41FA5}">
                          <a16:colId xmlns:a16="http://schemas.microsoft.com/office/drawing/2014/main" val="865055105"/>
                        </a:ext>
                      </a:extLst>
                    </a:gridCol>
                  </a:tblGrid>
                  <a:tr h="534324">
                    <a:tc>
                      <a:txBody>
                        <a:bodyPr/>
                        <a:lstStyle/>
                        <a:p>
                          <a:pPr algn="ctr"/>
                          <a:endParaRPr lang="en-GB" dirty="0"/>
                        </a:p>
                      </a:txBody>
                      <a:tcPr>
                        <a:solidFill>
                          <a:srgbClr val="0000EB"/>
                        </a:solidFill>
                      </a:tcPr>
                    </a:tc>
                    <a:tc>
                      <a:txBody>
                        <a:bodyPr/>
                        <a:lstStyle/>
                        <a:p>
                          <a:r>
                            <a:rPr lang="en-GB" dirty="0"/>
                            <a:t>Initial</a:t>
                          </a:r>
                        </a:p>
                      </a:txBody>
                      <a:tcPr>
                        <a:solidFill>
                          <a:srgbClr val="0000EB"/>
                        </a:solidFill>
                      </a:tcPr>
                    </a:tc>
                    <a:tc>
                      <a:txBody>
                        <a:bodyPr/>
                        <a:lstStyle/>
                        <a:p>
                          <a:r>
                            <a:rPr lang="en-GB" dirty="0"/>
                            <a:t>Final</a:t>
                          </a:r>
                        </a:p>
                      </a:txBody>
                      <a:tcPr>
                        <a:solidFill>
                          <a:srgbClr val="0000EB"/>
                        </a:solidFill>
                      </a:tcPr>
                    </a:tc>
                    <a:extLst>
                      <a:ext uri="{0D108BD9-81ED-4DB2-BD59-A6C34878D82A}">
                        <a16:rowId xmlns:a16="http://schemas.microsoft.com/office/drawing/2014/main" val="61216541"/>
                      </a:ext>
                    </a:extLst>
                  </a:tr>
                  <a:tr h="413623">
                    <a:tc>
                      <a:txBody>
                        <a:bodyPr/>
                        <a:lstStyle/>
                        <a:p>
                          <a:endParaRPr lang="en-US"/>
                        </a:p>
                      </a:txBody>
                      <a:tcPr>
                        <a:blipFill>
                          <a:blip r:embed="rId4"/>
                          <a:stretch>
                            <a:fillRect l="-417" t="-135294" r="-201250" b="-316176"/>
                          </a:stretch>
                        </a:blipFill>
                      </a:tcPr>
                    </a:tc>
                    <a:tc>
                      <a:txBody>
                        <a:bodyPr/>
                        <a:lstStyle/>
                        <a:p>
                          <a:pPr algn="ctr"/>
                          <a:r>
                            <a:rPr lang="en-GB" dirty="0">
                              <a:solidFill>
                                <a:srgbClr val="0000EB"/>
                              </a:solidFill>
                            </a:rPr>
                            <a:t>0.986</a:t>
                          </a:r>
                        </a:p>
                      </a:txBody>
                      <a:tcPr>
                        <a:solidFill>
                          <a:srgbClr val="E7EAED"/>
                        </a:solidFill>
                      </a:tcPr>
                    </a:tc>
                    <a:tc>
                      <a:txBody>
                        <a:bodyPr/>
                        <a:lstStyle/>
                        <a:p>
                          <a:pPr algn="ctr"/>
                          <a:r>
                            <a:rPr lang="en-GB" dirty="0">
                              <a:solidFill>
                                <a:srgbClr val="0000EB"/>
                              </a:solidFill>
                            </a:rPr>
                            <a:t>0.780</a:t>
                          </a:r>
                        </a:p>
                      </a:txBody>
                      <a:tcPr>
                        <a:solidFill>
                          <a:srgbClr val="E7EAED"/>
                        </a:solidFill>
                      </a:tcPr>
                    </a:tc>
                    <a:extLst>
                      <a:ext uri="{0D108BD9-81ED-4DB2-BD59-A6C34878D82A}">
                        <a16:rowId xmlns:a16="http://schemas.microsoft.com/office/drawing/2014/main" val="282396632"/>
                      </a:ext>
                    </a:extLst>
                  </a:tr>
                  <a:tr h="398677">
                    <a:tc>
                      <a:txBody>
                        <a:bodyPr/>
                        <a:lstStyle/>
                        <a:p>
                          <a:endParaRPr lang="en-US"/>
                        </a:p>
                      </a:txBody>
                      <a:tcPr>
                        <a:blipFill>
                          <a:blip r:embed="rId4"/>
                          <a:stretch>
                            <a:fillRect l="-417" t="-246154" r="-201250" b="-230769"/>
                          </a:stretch>
                        </a:blipFill>
                      </a:tcPr>
                    </a:tc>
                    <a:tc>
                      <a:txBody>
                        <a:bodyPr/>
                        <a:lstStyle/>
                        <a:p>
                          <a:pPr algn="ctr"/>
                          <a:r>
                            <a:rPr lang="en-GB" dirty="0">
                              <a:solidFill>
                                <a:srgbClr val="0000EB"/>
                              </a:solidFill>
                            </a:rPr>
                            <a:t>0.993</a:t>
                          </a:r>
                        </a:p>
                      </a:txBody>
                      <a:tcPr/>
                    </a:tc>
                    <a:tc>
                      <a:txBody>
                        <a:bodyPr/>
                        <a:lstStyle/>
                        <a:p>
                          <a:pPr algn="ctr"/>
                          <a:r>
                            <a:rPr lang="en-GB" dirty="0">
                              <a:solidFill>
                                <a:srgbClr val="0000EB"/>
                              </a:solidFill>
                            </a:rPr>
                            <a:t>0.790</a:t>
                          </a:r>
                        </a:p>
                      </a:txBody>
                      <a:tcPr/>
                    </a:tc>
                    <a:extLst>
                      <a:ext uri="{0D108BD9-81ED-4DB2-BD59-A6C34878D82A}">
                        <a16:rowId xmlns:a16="http://schemas.microsoft.com/office/drawing/2014/main" val="3580545348"/>
                      </a:ext>
                    </a:extLst>
                  </a:tr>
                  <a:tr h="437607">
                    <a:tc>
                      <a:txBody>
                        <a:bodyPr/>
                        <a:lstStyle/>
                        <a:p>
                          <a:endParaRPr lang="en-US"/>
                        </a:p>
                      </a:txBody>
                      <a:tcPr>
                        <a:blipFill>
                          <a:blip r:embed="rId4"/>
                          <a:stretch>
                            <a:fillRect l="-417" t="-312500" r="-201250" b="-108333"/>
                          </a:stretch>
                        </a:blipFill>
                      </a:tcPr>
                    </a:tc>
                    <a:tc>
                      <a:txBody>
                        <a:bodyPr/>
                        <a:lstStyle/>
                        <a:p>
                          <a:pPr algn="ctr"/>
                          <a:r>
                            <a:rPr lang="en-GB" dirty="0">
                              <a:solidFill>
                                <a:srgbClr val="0000EB"/>
                              </a:solidFill>
                            </a:rPr>
                            <a:t>0.982</a:t>
                          </a:r>
                        </a:p>
                      </a:txBody>
                      <a:tcPr/>
                    </a:tc>
                    <a:tc>
                      <a:txBody>
                        <a:bodyPr/>
                        <a:lstStyle/>
                        <a:p>
                          <a:pPr algn="ctr"/>
                          <a:r>
                            <a:rPr lang="en-GB" dirty="0">
                              <a:solidFill>
                                <a:srgbClr val="0000EB"/>
                              </a:solidFill>
                            </a:rPr>
                            <a:t>1.005</a:t>
                          </a:r>
                        </a:p>
                      </a:txBody>
                      <a:tcPr/>
                    </a:tc>
                    <a:extLst>
                      <a:ext uri="{0D108BD9-81ED-4DB2-BD59-A6C34878D82A}">
                        <a16:rowId xmlns:a16="http://schemas.microsoft.com/office/drawing/2014/main" val="2543845154"/>
                      </a:ext>
                    </a:extLst>
                  </a:tr>
                  <a:tr h="442202">
                    <a:tc>
                      <a:txBody>
                        <a:bodyPr/>
                        <a:lstStyle/>
                        <a:p>
                          <a:endParaRPr lang="en-US"/>
                        </a:p>
                      </a:txBody>
                      <a:tcPr>
                        <a:blipFill>
                          <a:blip r:embed="rId4"/>
                          <a:stretch>
                            <a:fillRect l="-417" t="-406849" r="-201250" b="-6849"/>
                          </a:stretch>
                        </a:blipFill>
                      </a:tcPr>
                    </a:tc>
                    <a:tc>
                      <a:txBody>
                        <a:bodyPr/>
                        <a:lstStyle/>
                        <a:p>
                          <a:pPr algn="ctr"/>
                          <a:r>
                            <a:rPr lang="en-GB" dirty="0">
                              <a:solidFill>
                                <a:srgbClr val="0000EB"/>
                              </a:solidFill>
                            </a:rPr>
                            <a:t>0.988</a:t>
                          </a:r>
                        </a:p>
                      </a:txBody>
                      <a:tcPr>
                        <a:solidFill>
                          <a:srgbClr val="CCD2D8"/>
                        </a:solidFill>
                      </a:tcPr>
                    </a:tc>
                    <a:tc>
                      <a:txBody>
                        <a:bodyPr/>
                        <a:lstStyle/>
                        <a:p>
                          <a:pPr algn="ctr"/>
                          <a:r>
                            <a:rPr lang="en-GB" dirty="0">
                              <a:solidFill>
                                <a:srgbClr val="0000EB"/>
                              </a:solidFill>
                            </a:rPr>
                            <a:t>0.986</a:t>
                          </a:r>
                        </a:p>
                      </a:txBody>
                      <a:tcPr>
                        <a:solidFill>
                          <a:srgbClr val="CCD2D8"/>
                        </a:solidFill>
                      </a:tcPr>
                    </a:tc>
                    <a:extLst>
                      <a:ext uri="{0D108BD9-81ED-4DB2-BD59-A6C34878D82A}">
                        <a16:rowId xmlns:a16="http://schemas.microsoft.com/office/drawing/2014/main" val="8371161"/>
                      </a:ext>
                    </a:extLst>
                  </a:tr>
                </a:tbl>
              </a:graphicData>
            </a:graphic>
          </p:graphicFrame>
        </mc:Fallback>
      </mc:AlternateContent>
      <p:cxnSp>
        <p:nvCxnSpPr>
          <p:cNvPr id="55" name="Straight Connector 54">
            <a:extLst>
              <a:ext uri="{FF2B5EF4-FFF2-40B4-BE49-F238E27FC236}">
                <a16:creationId xmlns:a16="http://schemas.microsoft.com/office/drawing/2014/main" id="{50DA7BA4-AC62-41D2-2A51-16120DAD2899}"/>
              </a:ext>
            </a:extLst>
          </p:cNvPr>
          <p:cNvCxnSpPr>
            <a:cxnSpLocks/>
          </p:cNvCxnSpPr>
          <p:nvPr/>
        </p:nvCxnSpPr>
        <p:spPr>
          <a:xfrm>
            <a:off x="7816245" y="4631566"/>
            <a:ext cx="4375754" cy="0"/>
          </a:xfrm>
          <a:prstGeom prst="line">
            <a:avLst/>
          </a:prstGeom>
          <a:ln w="28575"/>
        </p:spPr>
        <p:style>
          <a:lnRef idx="2">
            <a:schemeClr val="dk1"/>
          </a:lnRef>
          <a:fillRef idx="0">
            <a:schemeClr val="dk1"/>
          </a:fillRef>
          <a:effectRef idx="1">
            <a:schemeClr val="dk1"/>
          </a:effectRef>
          <a:fontRef idx="minor">
            <a:schemeClr val="tx1"/>
          </a:fontRef>
        </p:style>
      </p:cxnSp>
      <p:cxnSp>
        <p:nvCxnSpPr>
          <p:cNvPr id="57" name="Straight Connector 56">
            <a:extLst>
              <a:ext uri="{FF2B5EF4-FFF2-40B4-BE49-F238E27FC236}">
                <a16:creationId xmlns:a16="http://schemas.microsoft.com/office/drawing/2014/main" id="{07B07CA4-487C-593E-54FC-DA39D12842E7}"/>
              </a:ext>
            </a:extLst>
          </p:cNvPr>
          <p:cNvCxnSpPr>
            <a:cxnSpLocks/>
          </p:cNvCxnSpPr>
          <p:nvPr/>
        </p:nvCxnSpPr>
        <p:spPr>
          <a:xfrm>
            <a:off x="7823209" y="4631566"/>
            <a:ext cx="0" cy="2226434"/>
          </a:xfrm>
          <a:prstGeom prst="line">
            <a:avLst/>
          </a:prstGeom>
          <a:ln w="28575"/>
        </p:spPr>
        <p:style>
          <a:lnRef idx="2">
            <a:schemeClr val="dk1"/>
          </a:lnRef>
          <a:fillRef idx="0">
            <a:schemeClr val="dk1"/>
          </a:fillRef>
          <a:effectRef idx="1">
            <a:schemeClr val="dk1"/>
          </a:effectRef>
          <a:fontRef idx="minor">
            <a:schemeClr val="tx1"/>
          </a:fontRef>
        </p:style>
      </p:cxnSp>
      <p:pic>
        <p:nvPicPr>
          <p:cNvPr id="61" name="Picture 60">
            <a:extLst>
              <a:ext uri="{FF2B5EF4-FFF2-40B4-BE49-F238E27FC236}">
                <a16:creationId xmlns:a16="http://schemas.microsoft.com/office/drawing/2014/main" id="{5CFF8C95-8661-363D-05F3-CAFA5AE9033C}"/>
              </a:ext>
            </a:extLst>
          </p:cNvPr>
          <p:cNvPicPr>
            <a:picLocks noChangeAspect="1"/>
          </p:cNvPicPr>
          <p:nvPr/>
        </p:nvPicPr>
        <p:blipFill>
          <a:blip r:embed="rId5"/>
          <a:stretch>
            <a:fillRect/>
          </a:stretch>
        </p:blipFill>
        <p:spPr>
          <a:xfrm>
            <a:off x="4446596" y="64972"/>
            <a:ext cx="7759333" cy="3017518"/>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7A02B70-5006-3C14-B3AD-2219BCC39F0C}"/>
                  </a:ext>
                </a:extLst>
              </p:cNvPr>
              <p:cNvSpPr txBox="1"/>
              <p:nvPr/>
            </p:nvSpPr>
            <p:spPr>
              <a:xfrm>
                <a:off x="25350" y="1082079"/>
                <a:ext cx="4536017" cy="2123658"/>
              </a:xfrm>
              <a:prstGeom prst="rect">
                <a:avLst/>
              </a:prstGeom>
              <a:noFill/>
            </p:spPr>
            <p:txBody>
              <a:bodyPr wrap="square" rtlCol="0">
                <a:spAutoFit/>
              </a:bodyPr>
              <a:lstStyle/>
              <a:p>
                <a14:m>
                  <m:oMath xmlns:m="http://schemas.openxmlformats.org/officeDocument/2006/math">
                    <m:sSub>
                      <m:sSubPr>
                        <m:ctrlPr>
                          <a:rPr lang="en-GB" sz="2400" i="1" dirty="0" smtClean="0">
                            <a:solidFill>
                              <a:srgbClr val="FF0000"/>
                            </a:solidFill>
                            <a:latin typeface="Cambria Math" panose="02040503050406030204" pitchFamily="18" charset="0"/>
                          </a:rPr>
                        </m:ctrlPr>
                      </m:sSubPr>
                      <m:e>
                        <m:r>
                          <a:rPr lang="en-GB" sz="2400" i="1" dirty="0">
                            <a:solidFill>
                              <a:srgbClr val="FF0000"/>
                            </a:solidFill>
                            <a:latin typeface="Cambria Math" panose="02040503050406030204" pitchFamily="18" charset="0"/>
                          </a:rPr>
                          <m:t>𝜀</m:t>
                        </m:r>
                      </m:e>
                      <m:sub>
                        <m:r>
                          <a:rPr lang="en-GB" sz="2400" i="1" dirty="0">
                            <a:solidFill>
                              <a:srgbClr val="FF0000"/>
                            </a:solidFill>
                            <a:latin typeface="Cambria Math" panose="02040503050406030204" pitchFamily="18" charset="0"/>
                          </a:rPr>
                          <m:t>0</m:t>
                        </m:r>
                      </m:sub>
                    </m:sSub>
                  </m:oMath>
                </a14:m>
                <a:r>
                  <a:rPr lang="en-GB" sz="2400" dirty="0">
                    <a:solidFill>
                      <a:srgbClr val="FF0000"/>
                    </a:solidFill>
                  </a:rPr>
                  <a:t> = </a:t>
                </a:r>
                <a:r>
                  <a:rPr lang="en-GB" sz="2400" b="1" dirty="0">
                    <a:solidFill>
                      <a:srgbClr val="FF0000"/>
                    </a:solidFill>
                  </a:rPr>
                  <a:t>0.6 µm</a:t>
                </a:r>
                <a:r>
                  <a:rPr lang="en-GB" sz="2400" dirty="0">
                    <a:solidFill>
                      <a:srgbClr val="FF0000"/>
                    </a:solidFill>
                  </a:rPr>
                  <a:t>:</a:t>
                </a:r>
              </a:p>
              <a:p>
                <a:pPr marL="285750" indent="-285750">
                  <a:buFont typeface="Arial" panose="020B0604020202020204" pitchFamily="34" charset="0"/>
                  <a:buChar char="•"/>
                </a:pPr>
                <a:r>
                  <a:rPr lang="en-GB" dirty="0"/>
                  <a:t>Initial distribution is Gaussian (q ≈ 1).</a:t>
                </a:r>
              </a:p>
              <a:p>
                <a:pPr marL="285750" indent="-285750">
                  <a:buFont typeface="Arial" panose="020B0604020202020204" pitchFamily="34" charset="0"/>
                  <a:buChar char="•"/>
                </a:pPr>
                <a:r>
                  <a:rPr lang="en-GB" dirty="0"/>
                  <a:t>Final distribution is better parameterised as a q-Gaussian with q &lt; 1.</a:t>
                </a:r>
              </a:p>
              <a:p>
                <a:pPr marL="285750" indent="-285750">
                  <a:buFont typeface="Arial" panose="020B0604020202020204" pitchFamily="34" charset="0"/>
                  <a:buChar char="•"/>
                </a:pPr>
                <a:r>
                  <a:rPr lang="en-GB" dirty="0"/>
                  <a:t>Lower q-value </a:t>
                </a:r>
                <a14:m>
                  <m:oMath xmlns:m="http://schemas.openxmlformats.org/officeDocument/2006/math">
                    <m:r>
                      <a:rPr lang="en-GB" i="1" dirty="0" smtClean="0">
                        <a:latin typeface="Cambria Math" panose="02040503050406030204" pitchFamily="18" charset="0"/>
                      </a:rPr>
                      <m:t>→</m:t>
                    </m:r>
                  </m:oMath>
                </a14:m>
                <a:r>
                  <a:rPr lang="en-GB" dirty="0"/>
                  <a:t> lighter tails </a:t>
                </a:r>
                <a14:m>
                  <m:oMath xmlns:m="http://schemas.openxmlformats.org/officeDocument/2006/math">
                    <m:r>
                      <a:rPr lang="en-GB" i="1" dirty="0">
                        <a:latin typeface="Cambria Math" panose="02040503050406030204" pitchFamily="18" charset="0"/>
                      </a:rPr>
                      <m:t>→</m:t>
                    </m:r>
                  </m:oMath>
                </a14:m>
                <a:r>
                  <a:rPr lang="en-GB" dirty="0"/>
                  <a:t> lower halo content.</a:t>
                </a:r>
              </a:p>
              <a:p>
                <a:pPr marL="285750" indent="-285750">
                  <a:buFont typeface="Arial" panose="020B0604020202020204" pitchFamily="34" charset="0"/>
                  <a:buChar char="•"/>
                </a:pPr>
                <a:r>
                  <a:rPr lang="en-GB" dirty="0"/>
                  <a:t>Wider profile </a:t>
                </a:r>
                <a14:m>
                  <m:oMath xmlns:m="http://schemas.openxmlformats.org/officeDocument/2006/math">
                    <m:r>
                      <a:rPr lang="en-GB" i="1" dirty="0">
                        <a:latin typeface="Cambria Math" panose="02040503050406030204" pitchFamily="18" charset="0"/>
                      </a:rPr>
                      <m:t>→</m:t>
                    </m:r>
                  </m:oMath>
                </a14:m>
                <a:r>
                  <a:rPr lang="en-GB" dirty="0"/>
                  <a:t> higher emittance.</a:t>
                </a:r>
              </a:p>
            </p:txBody>
          </p:sp>
        </mc:Choice>
        <mc:Fallback xmlns="">
          <p:sp>
            <p:nvSpPr>
              <p:cNvPr id="9" name="TextBox 8">
                <a:extLst>
                  <a:ext uri="{FF2B5EF4-FFF2-40B4-BE49-F238E27FC236}">
                    <a16:creationId xmlns:a16="http://schemas.microsoft.com/office/drawing/2014/main" id="{87A02B70-5006-3C14-B3AD-2219BCC39F0C}"/>
                  </a:ext>
                </a:extLst>
              </p:cNvPr>
              <p:cNvSpPr txBox="1">
                <a:spLocks noRot="1" noChangeAspect="1" noMove="1" noResize="1" noEditPoints="1" noAdjustHandles="1" noChangeArrowheads="1" noChangeShapeType="1" noTextEdit="1"/>
              </p:cNvSpPr>
              <p:nvPr/>
            </p:nvSpPr>
            <p:spPr>
              <a:xfrm>
                <a:off x="25350" y="1082079"/>
                <a:ext cx="4536017" cy="2123658"/>
              </a:xfrm>
              <a:prstGeom prst="rect">
                <a:avLst/>
              </a:prstGeom>
              <a:blipFill>
                <a:blip r:embed="rId6"/>
                <a:stretch>
                  <a:fillRect l="-806" t="-2299" r="-2016" b="-4023"/>
                </a:stretch>
              </a:blipFill>
            </p:spPr>
            <p:txBody>
              <a:bodyPr/>
              <a:lstStyle/>
              <a:p>
                <a:r>
                  <a:rPr lang="en-GB">
                    <a:noFill/>
                  </a:rPr>
                  <a:t> </a:t>
                </a:r>
              </a:p>
            </p:txBody>
          </p:sp>
        </mc:Fallback>
      </mc:AlternateContent>
      <p:pic>
        <p:nvPicPr>
          <p:cNvPr id="63" name="Picture 62">
            <a:extLst>
              <a:ext uri="{FF2B5EF4-FFF2-40B4-BE49-F238E27FC236}">
                <a16:creationId xmlns:a16="http://schemas.microsoft.com/office/drawing/2014/main" id="{F2D16B39-50DF-565E-FFC6-95D4C98CF0DA}"/>
              </a:ext>
            </a:extLst>
          </p:cNvPr>
          <p:cNvPicPr>
            <a:picLocks noChangeAspect="1"/>
          </p:cNvPicPr>
          <p:nvPr/>
        </p:nvPicPr>
        <p:blipFill>
          <a:blip r:embed="rId7"/>
          <a:stretch>
            <a:fillRect/>
          </a:stretch>
        </p:blipFill>
        <p:spPr>
          <a:xfrm>
            <a:off x="0" y="3436291"/>
            <a:ext cx="7691346" cy="2991079"/>
          </a:xfrm>
          <a:prstGeom prst="rect">
            <a:avLst/>
          </a:prstGeom>
        </p:spPr>
      </p:pic>
      <p:sp>
        <p:nvSpPr>
          <p:cNvPr id="76" name="SectionLabel">
            <a:extLst>
              <a:ext uri="{FF2B5EF4-FFF2-40B4-BE49-F238E27FC236}">
                <a16:creationId xmlns:a16="http://schemas.microsoft.com/office/drawing/2014/main" id="{6F6D1E11-066C-B383-5167-ED931B3BCE10}"/>
              </a:ext>
            </a:extLst>
          </p:cNvPr>
          <p:cNvSpPr txBox="1"/>
          <p:nvPr/>
        </p:nvSpPr>
        <p:spPr>
          <a:xfrm>
            <a:off x="84186" y="6519446"/>
            <a:ext cx="6887464" cy="338554"/>
          </a:xfrm>
          <a:prstGeom prst="rect">
            <a:avLst/>
          </a:prstGeom>
          <a:noFill/>
        </p:spPr>
        <p:txBody>
          <a:bodyPr vert="horz" wrap="square" rtlCol="0">
            <a:spAutoFit/>
          </a:bodyPr>
          <a:lstStyle/>
          <a:p>
            <a:r>
              <a:rPr lang="en-GB" sz="1600" b="1" dirty="0">
                <a:solidFill>
                  <a:srgbClr val="0000EC"/>
                </a:solidFill>
              </a:rPr>
              <a:t>IV. Simulations of Space Charge Effects on the Beam Halo in the SPS</a:t>
            </a:r>
          </a:p>
        </p:txBody>
      </p:sp>
      <p:sp>
        <p:nvSpPr>
          <p:cNvPr id="3" name="Slide Number Placeholder 2">
            <a:extLst>
              <a:ext uri="{FF2B5EF4-FFF2-40B4-BE49-F238E27FC236}">
                <a16:creationId xmlns:a16="http://schemas.microsoft.com/office/drawing/2014/main" id="{6FA484FB-C5A8-2184-B5DA-32485F86F5CE}"/>
              </a:ext>
            </a:extLst>
          </p:cNvPr>
          <p:cNvSpPr>
            <a:spLocks noGrp="1"/>
          </p:cNvSpPr>
          <p:nvPr>
            <p:ph type="sldNum" sz="quarter" idx="12"/>
          </p:nvPr>
        </p:nvSpPr>
        <p:spPr>
          <a:xfrm>
            <a:off x="4724399" y="6492875"/>
            <a:ext cx="2743200" cy="365125"/>
          </a:xfrm>
        </p:spPr>
        <p:txBody>
          <a:bodyPr/>
          <a:lstStyle/>
          <a:p>
            <a:fld id="{A81A0B55-A4E3-4F2C-B5F6-A5FCD0DE1BEF}" type="slidenum">
              <a:rPr lang="en-GB" smtClean="0"/>
              <a:t>35</a:t>
            </a:fld>
            <a:endParaRPr lang="en-GB" dirty="0"/>
          </a:p>
        </p:txBody>
      </p:sp>
    </p:spTree>
    <p:extLst>
      <p:ext uri="{BB962C8B-B14F-4D97-AF65-F5344CB8AC3E}">
        <p14:creationId xmlns:p14="http://schemas.microsoft.com/office/powerpoint/2010/main" val="5958230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3D83A-E78D-1083-ED7D-EC3D7E9705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8EFC28-7A68-F14B-67B9-EC80EB4F66D7}"/>
              </a:ext>
            </a:extLst>
          </p:cNvPr>
          <p:cNvSpPr>
            <a:spLocks noGrp="1"/>
          </p:cNvSpPr>
          <p:nvPr>
            <p:ph type="title"/>
          </p:nvPr>
        </p:nvSpPr>
        <p:spPr>
          <a:xfrm>
            <a:off x="247648" y="83064"/>
            <a:ext cx="3669792" cy="1315500"/>
          </a:xfrm>
          <a:ln w="19050">
            <a:noFill/>
          </a:ln>
        </p:spPr>
        <p:txBody>
          <a:bodyPr/>
          <a:lstStyle/>
          <a:p>
            <a:r>
              <a:rPr lang="en-GB" dirty="0"/>
              <a:t>Gaussian Fit of Profile</a:t>
            </a:r>
          </a:p>
        </p:txBody>
      </p:sp>
      <p:sp>
        <p:nvSpPr>
          <p:cNvPr id="8" name="Text Placeholder 12">
            <a:extLst>
              <a:ext uri="{FF2B5EF4-FFF2-40B4-BE49-F238E27FC236}">
                <a16:creationId xmlns:a16="http://schemas.microsoft.com/office/drawing/2014/main" id="{88D31055-6300-79F8-3885-329DD3F4AA71}"/>
              </a:ext>
            </a:extLst>
          </p:cNvPr>
          <p:cNvSpPr txBox="1">
            <a:spLocks/>
          </p:cNvSpPr>
          <p:nvPr/>
        </p:nvSpPr>
        <p:spPr>
          <a:xfrm>
            <a:off x="247648" y="1336422"/>
            <a:ext cx="2162969" cy="4130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l-GR" b="1" dirty="0">
                <a:solidFill>
                  <a:srgbClr val="FF0000"/>
                </a:solidFill>
              </a:rPr>
              <a:t>ε</a:t>
            </a:r>
            <a:r>
              <a:rPr lang="en-GB" b="1" baseline="-25000" dirty="0">
                <a:solidFill>
                  <a:srgbClr val="FF0000"/>
                </a:solidFill>
              </a:rPr>
              <a:t>0</a:t>
            </a:r>
            <a:r>
              <a:rPr lang="en-GB" b="1" dirty="0">
                <a:solidFill>
                  <a:srgbClr val="FF0000"/>
                </a:solidFill>
              </a:rPr>
              <a:t> = 2.0 µm</a:t>
            </a:r>
          </a:p>
        </p:txBody>
      </p:sp>
      <p:pic>
        <p:nvPicPr>
          <p:cNvPr id="27" name="Picture 26">
            <a:extLst>
              <a:ext uri="{FF2B5EF4-FFF2-40B4-BE49-F238E27FC236}">
                <a16:creationId xmlns:a16="http://schemas.microsoft.com/office/drawing/2014/main" id="{5857CB54-5207-5C7D-3FBA-9AE85CFD89E5}"/>
              </a:ext>
            </a:extLst>
          </p:cNvPr>
          <p:cNvPicPr>
            <a:picLocks noChangeAspect="1"/>
          </p:cNvPicPr>
          <p:nvPr/>
        </p:nvPicPr>
        <p:blipFill>
          <a:blip r:embed="rId3"/>
          <a:srcRect l="5312" r="5235"/>
          <a:stretch>
            <a:fillRect/>
          </a:stretch>
        </p:blipFill>
        <p:spPr>
          <a:xfrm>
            <a:off x="5218770" y="1"/>
            <a:ext cx="6973229" cy="3031544"/>
          </a:xfrm>
          <a:prstGeom prst="rect">
            <a:avLst/>
          </a:prstGeom>
        </p:spPr>
      </p:pic>
      <p:sp>
        <p:nvSpPr>
          <p:cNvPr id="29" name="TextBox 28">
            <a:extLst>
              <a:ext uri="{FF2B5EF4-FFF2-40B4-BE49-F238E27FC236}">
                <a16:creationId xmlns:a16="http://schemas.microsoft.com/office/drawing/2014/main" id="{04630CE9-6C37-640D-003B-D1E54E1E831B}"/>
              </a:ext>
            </a:extLst>
          </p:cNvPr>
          <p:cNvSpPr txBox="1"/>
          <p:nvPr/>
        </p:nvSpPr>
        <p:spPr>
          <a:xfrm>
            <a:off x="247648" y="1795432"/>
            <a:ext cx="4657088" cy="923330"/>
          </a:xfrm>
          <a:prstGeom prst="rect">
            <a:avLst/>
          </a:prstGeom>
          <a:noFill/>
        </p:spPr>
        <p:txBody>
          <a:bodyPr wrap="square" rtlCol="0">
            <a:spAutoFit/>
          </a:bodyPr>
          <a:lstStyle/>
          <a:p>
            <a:pPr marL="285750" indent="-285750">
              <a:buFont typeface="Arial" panose="020B0604020202020204" pitchFamily="34" charset="0"/>
              <a:buChar char="•"/>
            </a:pPr>
            <a:r>
              <a:rPr lang="en-GB" dirty="0"/>
              <a:t>Good fit throughout particle tracking.</a:t>
            </a:r>
          </a:p>
          <a:p>
            <a:pPr marL="285750" indent="-285750">
              <a:buFont typeface="Arial" panose="020B0604020202020204" pitchFamily="34" charset="0"/>
              <a:buChar char="•"/>
            </a:pPr>
            <a:r>
              <a:rPr lang="en-GB" dirty="0"/>
              <a:t>Sufficient approximation due to almost negligible emittance growth.</a:t>
            </a:r>
          </a:p>
        </p:txBody>
      </p:sp>
      <p:cxnSp>
        <p:nvCxnSpPr>
          <p:cNvPr id="31" name="Straight Connector 30">
            <a:extLst>
              <a:ext uri="{FF2B5EF4-FFF2-40B4-BE49-F238E27FC236}">
                <a16:creationId xmlns:a16="http://schemas.microsoft.com/office/drawing/2014/main" id="{6EBBC6A7-604B-B199-5B60-3E28812CF83E}"/>
              </a:ext>
            </a:extLst>
          </p:cNvPr>
          <p:cNvCxnSpPr>
            <a:cxnSpLocks/>
          </p:cNvCxnSpPr>
          <p:nvPr/>
        </p:nvCxnSpPr>
        <p:spPr>
          <a:xfrm flipH="1">
            <a:off x="-38100" y="3399399"/>
            <a:ext cx="12268200" cy="29601"/>
          </a:xfrm>
          <a:prstGeom prst="line">
            <a:avLst/>
          </a:prstGeom>
          <a:ln>
            <a:solidFill>
              <a:schemeClr val="bg1">
                <a:lumMod val="50000"/>
              </a:schemeClr>
            </a:solidFill>
            <a:prstDash val="dash"/>
          </a:ln>
        </p:spPr>
        <p:style>
          <a:lnRef idx="2">
            <a:schemeClr val="dk1"/>
          </a:lnRef>
          <a:fillRef idx="0">
            <a:schemeClr val="dk1"/>
          </a:fillRef>
          <a:effectRef idx="1">
            <a:schemeClr val="dk1"/>
          </a:effectRef>
          <a:fontRef idx="minor">
            <a:schemeClr val="tx1"/>
          </a:fontRef>
        </p:style>
      </p:cxnSp>
      <p:sp>
        <p:nvSpPr>
          <p:cNvPr id="17" name="SectionLabel">
            <a:extLst>
              <a:ext uri="{FF2B5EF4-FFF2-40B4-BE49-F238E27FC236}">
                <a16:creationId xmlns:a16="http://schemas.microsoft.com/office/drawing/2014/main" id="{A0D57817-DA61-9F8A-CB49-159B4CD3E5C5}"/>
              </a:ext>
            </a:extLst>
          </p:cNvPr>
          <p:cNvSpPr txBox="1"/>
          <p:nvPr/>
        </p:nvSpPr>
        <p:spPr>
          <a:xfrm>
            <a:off x="254000" y="6146225"/>
            <a:ext cx="4064000" cy="584775"/>
          </a:xfrm>
          <a:prstGeom prst="rect">
            <a:avLst/>
          </a:prstGeom>
          <a:noFill/>
        </p:spPr>
        <p:txBody>
          <a:bodyPr vert="horz" wrap="square" rtlCol="0">
            <a:spAutoFit/>
          </a:bodyPr>
          <a:lstStyle/>
          <a:p>
            <a:r>
              <a:rPr lang="en-GB" sz="1600" b="1">
                <a:solidFill>
                  <a:srgbClr val="0000EC"/>
                </a:solidFill>
              </a:rPr>
              <a:t>IV. Simulations of Space Charge Effects on the Beam Halo in the SPS</a:t>
            </a:r>
          </a:p>
        </p:txBody>
      </p:sp>
      <p:sp>
        <p:nvSpPr>
          <p:cNvPr id="19" name="Text Placeholder 10">
            <a:extLst>
              <a:ext uri="{FF2B5EF4-FFF2-40B4-BE49-F238E27FC236}">
                <a16:creationId xmlns:a16="http://schemas.microsoft.com/office/drawing/2014/main" id="{48F00633-81E8-A62F-0DF8-D24AEED071E7}"/>
              </a:ext>
            </a:extLst>
          </p:cNvPr>
          <p:cNvSpPr txBox="1">
            <a:spLocks/>
          </p:cNvSpPr>
          <p:nvPr/>
        </p:nvSpPr>
        <p:spPr>
          <a:xfrm>
            <a:off x="292913" y="3777265"/>
            <a:ext cx="1993087" cy="5333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l-GR" b="1" dirty="0">
                <a:solidFill>
                  <a:srgbClr val="FF0000"/>
                </a:solidFill>
              </a:rPr>
              <a:t>ε</a:t>
            </a:r>
            <a:r>
              <a:rPr lang="en-GB" b="1" baseline="-25000" dirty="0">
                <a:solidFill>
                  <a:srgbClr val="FF0000"/>
                </a:solidFill>
              </a:rPr>
              <a:t>0</a:t>
            </a:r>
            <a:r>
              <a:rPr lang="en-GB" b="1" dirty="0">
                <a:solidFill>
                  <a:srgbClr val="FF0000"/>
                </a:solidFill>
              </a:rPr>
              <a:t> = 0.6 µm</a:t>
            </a:r>
          </a:p>
        </p:txBody>
      </p:sp>
      <p:pic>
        <p:nvPicPr>
          <p:cNvPr id="21" name="Picture 20">
            <a:extLst>
              <a:ext uri="{FF2B5EF4-FFF2-40B4-BE49-F238E27FC236}">
                <a16:creationId xmlns:a16="http://schemas.microsoft.com/office/drawing/2014/main" id="{921BFC50-DC4F-57D5-4118-B03DF716ED91}"/>
              </a:ext>
            </a:extLst>
          </p:cNvPr>
          <p:cNvPicPr>
            <a:picLocks noChangeAspect="1"/>
          </p:cNvPicPr>
          <p:nvPr/>
        </p:nvPicPr>
        <p:blipFill>
          <a:blip r:embed="rId4"/>
          <a:srcRect l="5469" r="5077"/>
          <a:stretch>
            <a:fillRect/>
          </a:stretch>
        </p:blipFill>
        <p:spPr>
          <a:xfrm>
            <a:off x="5218771" y="3458600"/>
            <a:ext cx="6973228" cy="3031544"/>
          </a:xfrm>
          <a:prstGeom prst="rect">
            <a:avLst/>
          </a:prstGeom>
        </p:spPr>
      </p:pic>
      <p:sp>
        <p:nvSpPr>
          <p:cNvPr id="23" name="TextBox 22">
            <a:extLst>
              <a:ext uri="{FF2B5EF4-FFF2-40B4-BE49-F238E27FC236}">
                <a16:creationId xmlns:a16="http://schemas.microsoft.com/office/drawing/2014/main" id="{9E079742-9EE9-59FA-DDC4-C3F9861B95C7}"/>
              </a:ext>
            </a:extLst>
          </p:cNvPr>
          <p:cNvSpPr txBox="1"/>
          <p:nvPr/>
        </p:nvSpPr>
        <p:spPr>
          <a:xfrm>
            <a:off x="247648" y="4330931"/>
            <a:ext cx="4657088" cy="1200329"/>
          </a:xfrm>
          <a:prstGeom prst="rect">
            <a:avLst/>
          </a:prstGeom>
          <a:noFill/>
        </p:spPr>
        <p:txBody>
          <a:bodyPr wrap="square" rtlCol="0">
            <a:spAutoFit/>
          </a:bodyPr>
          <a:lstStyle/>
          <a:p>
            <a:pPr marL="285750" indent="-285750">
              <a:buFont typeface="Arial" panose="020B0604020202020204" pitchFamily="34" charset="0"/>
              <a:buChar char="•"/>
            </a:pPr>
            <a:r>
              <a:rPr lang="en-GB" dirty="0"/>
              <a:t>Good fit for initial distribution, but poor fit for final distribution.</a:t>
            </a:r>
          </a:p>
          <a:p>
            <a:pPr marL="285750" indent="-285750">
              <a:buFont typeface="Arial" panose="020B0604020202020204" pitchFamily="34" charset="0"/>
              <a:buChar char="•"/>
            </a:pPr>
            <a:r>
              <a:rPr lang="en-GB" dirty="0"/>
              <a:t>Not ideal for calculating emittance evolution.</a:t>
            </a:r>
          </a:p>
        </p:txBody>
      </p:sp>
      <p:sp>
        <p:nvSpPr>
          <p:cNvPr id="4" name="Slide Number Placeholder 3">
            <a:extLst>
              <a:ext uri="{FF2B5EF4-FFF2-40B4-BE49-F238E27FC236}">
                <a16:creationId xmlns:a16="http://schemas.microsoft.com/office/drawing/2014/main" id="{9F08360C-657A-9A3F-F3BC-0E36D69F1E9E}"/>
              </a:ext>
            </a:extLst>
          </p:cNvPr>
          <p:cNvSpPr>
            <a:spLocks noGrp="1"/>
          </p:cNvSpPr>
          <p:nvPr>
            <p:ph type="sldNum" sz="quarter" idx="12"/>
          </p:nvPr>
        </p:nvSpPr>
        <p:spPr/>
        <p:txBody>
          <a:bodyPr/>
          <a:lstStyle/>
          <a:p>
            <a:fld id="{A81A0B55-A4E3-4F2C-B5F6-A5FCD0DE1BEF}" type="slidenum">
              <a:rPr lang="en-GB" smtClean="0"/>
              <a:t>36</a:t>
            </a:fld>
            <a:endParaRPr lang="en-GB" dirty="0"/>
          </a:p>
        </p:txBody>
      </p:sp>
    </p:spTree>
    <p:extLst>
      <p:ext uri="{BB962C8B-B14F-4D97-AF65-F5344CB8AC3E}">
        <p14:creationId xmlns:p14="http://schemas.microsoft.com/office/powerpoint/2010/main" val="21044172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4826B-E19A-8E75-813B-C3D2AAD1D7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CA978B-929B-584C-F67C-A249F0634F01}"/>
              </a:ext>
            </a:extLst>
          </p:cNvPr>
          <p:cNvSpPr>
            <a:spLocks noGrp="1"/>
          </p:cNvSpPr>
          <p:nvPr>
            <p:ph type="title"/>
          </p:nvPr>
        </p:nvSpPr>
        <p:spPr>
          <a:xfrm>
            <a:off x="700242" y="451141"/>
            <a:ext cx="10981312" cy="1255922"/>
          </a:xfrm>
        </p:spPr>
        <p:txBody>
          <a:bodyPr>
            <a:normAutofit/>
          </a:bodyPr>
          <a:lstStyle/>
          <a:p>
            <a:r>
              <a:rPr lang="en-GB" sz="4000" dirty="0"/>
              <a:t>Outlook</a:t>
            </a:r>
          </a:p>
        </p:txBody>
      </p:sp>
      <p:sp>
        <p:nvSpPr>
          <p:cNvPr id="6" name="TextBox 5">
            <a:extLst>
              <a:ext uri="{FF2B5EF4-FFF2-40B4-BE49-F238E27FC236}">
                <a16:creationId xmlns:a16="http://schemas.microsoft.com/office/drawing/2014/main" id="{15EDAD45-81D4-FF93-72FA-CE41F0CEADEA}"/>
              </a:ext>
            </a:extLst>
          </p:cNvPr>
          <p:cNvSpPr txBox="1"/>
          <p:nvPr/>
        </p:nvSpPr>
        <p:spPr>
          <a:xfrm>
            <a:off x="838200" y="1832035"/>
            <a:ext cx="10270475" cy="4524315"/>
          </a:xfrm>
          <a:prstGeom prst="rect">
            <a:avLst/>
          </a:prstGeom>
          <a:noFill/>
        </p:spPr>
        <p:txBody>
          <a:bodyPr wrap="square">
            <a:spAutoFit/>
          </a:bodyPr>
          <a:lstStyle/>
          <a:p>
            <a:pPr marL="285750" indent="-285750">
              <a:buFont typeface="Arial" panose="020B0604020202020204" pitchFamily="34" charset="0"/>
              <a:buChar char="•"/>
            </a:pPr>
            <a:r>
              <a:rPr lang="en-GB" sz="2400" dirty="0"/>
              <a:t>Space charge effects in the SPS could be a source of the observed halo in the LHC.</a:t>
            </a:r>
          </a:p>
          <a:p>
            <a:pPr marL="285750" indent="-285750">
              <a:buFont typeface="Arial" panose="020B0604020202020204" pitchFamily="34" charset="0"/>
              <a:buChar char="•"/>
            </a:pPr>
            <a:r>
              <a:rPr lang="en-GB" sz="2400" dirty="0"/>
              <a:t>However, there are quantitative disparities between the measurements and simulations.</a:t>
            </a:r>
          </a:p>
          <a:p>
            <a:pPr marL="285750" indent="-285750">
              <a:buFont typeface="Arial" panose="020B0604020202020204" pitchFamily="34" charset="0"/>
              <a:buChar char="•"/>
            </a:pPr>
            <a:r>
              <a:rPr lang="en-GB" sz="2400" dirty="0"/>
              <a:t>Errors in the SPS-LHC transfer could have contributed.</a:t>
            </a:r>
          </a:p>
          <a:p>
            <a:pPr marL="285750" indent="-285750">
              <a:buFont typeface="Arial" panose="020B0604020202020204" pitchFamily="34" charset="0"/>
              <a:buChar char="•"/>
            </a:pPr>
            <a:r>
              <a:rPr lang="en-GB" sz="2400" dirty="0"/>
              <a:t>Effects in the SPS: noise (e.g. power supply ripple in main quadrupoles and dipoles)</a:t>
            </a:r>
          </a:p>
          <a:p>
            <a:pPr marL="285750" indent="-285750">
              <a:buFont typeface="Arial" panose="020B0604020202020204" pitchFamily="34" charset="0"/>
              <a:buChar char="•"/>
            </a:pPr>
            <a:r>
              <a:rPr lang="en-GB" sz="2400" dirty="0"/>
              <a:t>Effects in the LHC: </a:t>
            </a:r>
            <a:r>
              <a:rPr lang="el-GR" sz="2400" dirty="0"/>
              <a:t>β</a:t>
            </a:r>
            <a:r>
              <a:rPr lang="en-GB" sz="2400" dirty="0"/>
              <a:t>-beating, intra-beam scattering (IBS) and beam-beam effects.</a:t>
            </a:r>
          </a:p>
          <a:p>
            <a:pPr marL="285750" indent="-285750">
              <a:buFont typeface="Arial" panose="020B0604020202020204" pitchFamily="34" charset="0"/>
              <a:buChar char="•"/>
            </a:pPr>
            <a:r>
              <a:rPr lang="en-GB" sz="2400" dirty="0"/>
              <a:t>Simulations of these effects should be considered, in addition to the use of the more accurate particle-in-cell (PIC) model in lieu of the frozen model for the computation of space charge forces.</a:t>
            </a:r>
          </a:p>
        </p:txBody>
      </p:sp>
      <p:sp>
        <p:nvSpPr>
          <p:cNvPr id="19" name="SectionLabel">
            <a:extLst>
              <a:ext uri="{FF2B5EF4-FFF2-40B4-BE49-F238E27FC236}">
                <a16:creationId xmlns:a16="http://schemas.microsoft.com/office/drawing/2014/main" id="{04978BCF-62D0-5D96-8745-1C6E9E3D046F}"/>
              </a:ext>
            </a:extLst>
          </p:cNvPr>
          <p:cNvSpPr txBox="1"/>
          <p:nvPr/>
        </p:nvSpPr>
        <p:spPr>
          <a:xfrm>
            <a:off x="254000" y="6392446"/>
            <a:ext cx="4064000" cy="338554"/>
          </a:xfrm>
          <a:prstGeom prst="rect">
            <a:avLst/>
          </a:prstGeom>
          <a:noFill/>
        </p:spPr>
        <p:txBody>
          <a:bodyPr vert="horz" wrap="square" rtlCol="0">
            <a:spAutoFit/>
          </a:bodyPr>
          <a:lstStyle/>
          <a:p>
            <a:r>
              <a:rPr lang="en-GB" sz="1600" b="1">
                <a:solidFill>
                  <a:srgbClr val="0000EC"/>
                </a:solidFill>
              </a:rPr>
              <a:t>V. Conclusions and Outlook</a:t>
            </a:r>
          </a:p>
        </p:txBody>
      </p:sp>
      <p:sp>
        <p:nvSpPr>
          <p:cNvPr id="4" name="Slide Number Placeholder 3">
            <a:extLst>
              <a:ext uri="{FF2B5EF4-FFF2-40B4-BE49-F238E27FC236}">
                <a16:creationId xmlns:a16="http://schemas.microsoft.com/office/drawing/2014/main" id="{138804B9-650F-45DA-8FEB-AE8C69CD5D5A}"/>
              </a:ext>
            </a:extLst>
          </p:cNvPr>
          <p:cNvSpPr>
            <a:spLocks noGrp="1"/>
          </p:cNvSpPr>
          <p:nvPr>
            <p:ph type="sldNum" sz="quarter" idx="12"/>
          </p:nvPr>
        </p:nvSpPr>
        <p:spPr/>
        <p:txBody>
          <a:bodyPr/>
          <a:lstStyle/>
          <a:p>
            <a:fld id="{A81A0B55-A4E3-4F2C-B5F6-A5FCD0DE1BEF}" type="slidenum">
              <a:rPr lang="en-GB" smtClean="0"/>
              <a:t>37</a:t>
            </a:fld>
            <a:endParaRPr lang="en-GB"/>
          </a:p>
        </p:txBody>
      </p:sp>
    </p:spTree>
    <p:extLst>
      <p:ext uri="{BB962C8B-B14F-4D97-AF65-F5344CB8AC3E}">
        <p14:creationId xmlns:p14="http://schemas.microsoft.com/office/powerpoint/2010/main" val="296116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EB668-FAE7-07A6-F115-C61565CEAD78}"/>
              </a:ext>
            </a:extLst>
          </p:cNvPr>
          <p:cNvSpPr>
            <a:spLocks noGrp="1"/>
          </p:cNvSpPr>
          <p:nvPr>
            <p:ph type="title"/>
          </p:nvPr>
        </p:nvSpPr>
        <p:spPr>
          <a:solidFill>
            <a:srgbClr val="0000EB"/>
          </a:solidFill>
        </p:spPr>
        <p:txBody>
          <a:bodyPr/>
          <a:lstStyle/>
          <a:p>
            <a:r>
              <a:rPr lang="en-GB" b="1" dirty="0">
                <a:solidFill>
                  <a:schemeClr val="bg1"/>
                </a:solidFill>
              </a:rPr>
              <a:t>References</a:t>
            </a:r>
          </a:p>
        </p:txBody>
      </p:sp>
      <p:sp>
        <p:nvSpPr>
          <p:cNvPr id="3" name="Content Placeholder 2">
            <a:extLst>
              <a:ext uri="{FF2B5EF4-FFF2-40B4-BE49-F238E27FC236}">
                <a16:creationId xmlns:a16="http://schemas.microsoft.com/office/drawing/2014/main" id="{C673CF6A-4765-3401-D7E9-B94CB830A1B8}"/>
              </a:ext>
            </a:extLst>
          </p:cNvPr>
          <p:cNvSpPr>
            <a:spLocks noGrp="1"/>
          </p:cNvSpPr>
          <p:nvPr>
            <p:ph idx="1"/>
          </p:nvPr>
        </p:nvSpPr>
        <p:spPr/>
        <p:txBody>
          <a:bodyPr>
            <a:normAutofit fontScale="47500" lnSpcReduction="20000"/>
          </a:bodyPr>
          <a:lstStyle/>
          <a:p>
            <a:pPr marL="514350" indent="-514350">
              <a:buFont typeface="+mj-lt"/>
              <a:buAutoNum type="arabicPeriod"/>
            </a:pPr>
            <a:r>
              <a:rPr lang="en-GB" dirty="0"/>
              <a:t>M. Rakic, “Limitations from the transverse beam halo at the HL-LHC and its mitigation,” CERN, Ph.D. dissertation, École Polytechnique Fédérale de Lausanne, 2026.</a:t>
            </a:r>
          </a:p>
          <a:p>
            <a:pPr marL="514350" indent="-514350">
              <a:buFont typeface="+mj-lt"/>
              <a:buAutoNum type="arabicPeriod"/>
            </a:pPr>
            <a:r>
              <a:rPr lang="en-GB" dirty="0"/>
              <a:t>M. </a:t>
            </a:r>
            <a:r>
              <a:rPr lang="en-GB" dirty="0" err="1"/>
              <a:t>Migliorati</a:t>
            </a:r>
            <a:r>
              <a:rPr lang="en-GB" dirty="0"/>
              <a:t>, Chapter I.12: Collective effects, Accessed: 2026-02-20.</a:t>
            </a:r>
          </a:p>
          <a:p>
            <a:pPr marL="514350" indent="-514350">
              <a:buFont typeface="+mj-lt"/>
              <a:buAutoNum type="arabicPeriod"/>
            </a:pPr>
            <a:r>
              <a:rPr lang="en-GB" dirty="0"/>
              <a:t>M. Conte and W. W. Mackay, An Introduction to the Physics of Particle Accelerators, 2nd. Singapore: World Scientific Publishing, 2008.</a:t>
            </a:r>
          </a:p>
          <a:p>
            <a:pPr marL="514350" indent="-514350">
              <a:buFont typeface="+mj-lt"/>
              <a:buAutoNum type="arabicPeriod"/>
            </a:pPr>
            <a:r>
              <a:rPr lang="en-GB" dirty="0"/>
              <a:t>H. Bartosik and S. </a:t>
            </a:r>
            <a:r>
              <a:rPr lang="en-GB" dirty="0" err="1"/>
              <a:t>Kostoglou</a:t>
            </a:r>
            <a:r>
              <a:rPr lang="en-GB" dirty="0"/>
              <a:t>, “I.9 — transverse nonlinear effects,” CERN Yellow Reports: School Proceedings, vol. 3, 2024. [Online].</a:t>
            </a:r>
          </a:p>
          <a:p>
            <a:pPr marL="514350" indent="-514350">
              <a:buFont typeface="+mj-lt"/>
              <a:buAutoNum type="arabicPeriod"/>
            </a:pPr>
            <a:r>
              <a:rPr lang="en-GB" dirty="0"/>
              <a:t>G. Iadarola et al., “Xsuite: An Integrated Beam Physics Simulation Framework,” JACoW, vol. HB2023, TUA2I1, 2024. </a:t>
            </a:r>
          </a:p>
          <a:p>
            <a:pPr marL="514350" indent="-514350">
              <a:buFont typeface="+mj-lt"/>
              <a:buAutoNum type="arabicPeriod"/>
            </a:pPr>
            <a:r>
              <a:rPr lang="en-GB" dirty="0"/>
              <a:t>M. Rakic et al., “Assessing the Origin of the LHC Beam Halo,” in Proc. 16th Int. Particle Accelerator Conf. (IPAC’25), (Taipei, Taiwan), International Particle Accelerator Conference, JACoW Publishing, Geneva, Switzerland, May 2025</a:t>
            </a:r>
          </a:p>
          <a:p>
            <a:pPr marL="514350" indent="-514350">
              <a:buFont typeface="+mj-lt"/>
              <a:buAutoNum type="arabicPeriod"/>
            </a:pPr>
            <a:r>
              <a:rPr lang="en-GB" dirty="0"/>
              <a:t>I. M. Sole, C. Zannini, F. </a:t>
            </a:r>
            <a:r>
              <a:rPr lang="en-GB" dirty="0" err="1"/>
              <a:t>Asvesta</a:t>
            </a:r>
            <a:r>
              <a:rPr lang="en-GB" dirty="0"/>
              <a:t>, H. Bartosik, K. Li, and G. Franchetti, “Optimization of beam performance by correction of impedance driven tune shifts at the CERN SPS,” in Proc. 71st ICFA Advanced Beam Dynamics Workshop on High-Intensity and High-Brightness Hadron Beams (HB’23), Huizhou, China: JACoW Publishing, Oct. 2025.</a:t>
            </a:r>
          </a:p>
          <a:p>
            <a:pPr marL="514350" indent="-514350">
              <a:buFont typeface="+mj-lt"/>
              <a:buAutoNum type="arabicPeriod"/>
            </a:pPr>
            <a:r>
              <a:rPr lang="en-GB" dirty="0"/>
              <a:t>H. Burkhardt, G. </a:t>
            </a:r>
            <a:r>
              <a:rPr lang="en-GB" dirty="0" err="1"/>
              <a:t>Rumolo</a:t>
            </a:r>
            <a:r>
              <a:rPr lang="en-GB" dirty="0"/>
              <a:t>, and F. Zimmermann, Investigation of space charge effects in the SPS, 2003.</a:t>
            </a:r>
          </a:p>
          <a:p>
            <a:pPr marL="514350" indent="-514350">
              <a:buFont typeface="+mj-lt"/>
              <a:buAutoNum type="arabicPeriod"/>
            </a:pPr>
            <a:r>
              <a:rPr lang="en-GB" dirty="0"/>
              <a:t>H. Bartosik, “Beam Dynamics and Optics Studies for the LHC Injectors Upgrade,” CERN-THESIS-2014-354. Supervisors: M. Benedikt and Y. </a:t>
            </a:r>
            <a:r>
              <a:rPr lang="en-GB" dirty="0" err="1"/>
              <a:t>Papaphilippou</a:t>
            </a:r>
            <a:r>
              <a:rPr lang="en-GB" dirty="0"/>
              <a:t>. E141, </a:t>
            </a:r>
            <a:r>
              <a:rPr lang="en-GB" dirty="0" err="1"/>
              <a:t>Atominstitut</a:t>
            </a:r>
            <a:r>
              <a:rPr lang="en-GB" dirty="0"/>
              <a:t> der </a:t>
            </a:r>
            <a:r>
              <a:rPr lang="en-GB" dirty="0" err="1"/>
              <a:t>Österreichischen</a:t>
            </a:r>
            <a:r>
              <a:rPr lang="en-GB" dirty="0"/>
              <a:t> </a:t>
            </a:r>
            <a:r>
              <a:rPr lang="en-GB" dirty="0" err="1"/>
              <a:t>Universitäten</a:t>
            </a:r>
            <a:r>
              <a:rPr lang="en-GB" dirty="0"/>
              <a:t>, Ph.D. dissertation, </a:t>
            </a:r>
            <a:r>
              <a:rPr lang="en-GB" dirty="0" err="1"/>
              <a:t>Technische</a:t>
            </a:r>
            <a:r>
              <a:rPr lang="en-GB" dirty="0"/>
              <a:t> Universität Wien, Oct. 2014, </a:t>
            </a:r>
            <a:r>
              <a:rPr lang="en-GB" dirty="0" err="1"/>
              <a:t>ch.</a:t>
            </a:r>
            <a:r>
              <a:rPr lang="en-GB" dirty="0"/>
              <a:t> 4.4. [Online].</a:t>
            </a:r>
          </a:p>
          <a:p>
            <a:pPr marL="514350" indent="-514350">
              <a:buFont typeface="+mj-lt"/>
              <a:buAutoNum type="arabicPeriod"/>
            </a:pPr>
            <a:r>
              <a:rPr lang="en-GB" dirty="0"/>
              <a:t>S. D. Carlo et al., “Commissioning of the LHC injectors upgrade fast wire scanners and first experimental results,” Nuclear Instruments and Methods in Physics Research Section A: Accelerators, Spectrometers, Detectors and Associated Equipment, vol. 1056, p. 168 328, 2023.</a:t>
            </a:r>
          </a:p>
          <a:p>
            <a:pPr marL="514350" indent="-514350">
              <a:buFont typeface="+mj-lt"/>
              <a:buAutoNum type="arabicPeriod"/>
            </a:pPr>
            <a:r>
              <a:rPr lang="en-GB" dirty="0"/>
              <a:t>A. Goldblatt, E. Bravin, F. </a:t>
            </a:r>
            <a:r>
              <a:rPr lang="en-GB" dirty="0" err="1"/>
              <a:t>Roncarolo</a:t>
            </a:r>
            <a:r>
              <a:rPr lang="en-GB" dirty="0"/>
              <a:t>, and G. Trad, “Design and performance of the upgraded LHC synchrotron light monitor,” CERN, Geneva, Switzerland, CERN Accelerator Note CERN-ACC-2013-0300, Dec. 2013. [Online].</a:t>
            </a:r>
          </a:p>
        </p:txBody>
      </p:sp>
      <p:sp>
        <p:nvSpPr>
          <p:cNvPr id="5" name="Slide Number Placeholder 4">
            <a:extLst>
              <a:ext uri="{FF2B5EF4-FFF2-40B4-BE49-F238E27FC236}">
                <a16:creationId xmlns:a16="http://schemas.microsoft.com/office/drawing/2014/main" id="{F15FF223-D4CF-8D89-CB9A-E086E6781E48}"/>
              </a:ext>
            </a:extLst>
          </p:cNvPr>
          <p:cNvSpPr>
            <a:spLocks noGrp="1"/>
          </p:cNvSpPr>
          <p:nvPr>
            <p:ph type="sldNum" sz="quarter" idx="12"/>
          </p:nvPr>
        </p:nvSpPr>
        <p:spPr/>
        <p:txBody>
          <a:bodyPr/>
          <a:lstStyle/>
          <a:p>
            <a:fld id="{A81A0B55-A4E3-4F2C-B5F6-A5FCD0DE1BEF}" type="slidenum">
              <a:rPr lang="en-GB" smtClean="0"/>
              <a:t>38</a:t>
            </a:fld>
            <a:endParaRPr lang="en-GB"/>
          </a:p>
        </p:txBody>
      </p:sp>
    </p:spTree>
    <p:extLst>
      <p:ext uri="{BB962C8B-B14F-4D97-AF65-F5344CB8AC3E}">
        <p14:creationId xmlns:p14="http://schemas.microsoft.com/office/powerpoint/2010/main" val="2684860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14899-9E55-74C3-6C5E-4F6D6A1AA0A6}"/>
              </a:ext>
            </a:extLst>
          </p:cNvPr>
          <p:cNvSpPr>
            <a:spLocks noGrp="1"/>
          </p:cNvSpPr>
          <p:nvPr>
            <p:ph type="title"/>
          </p:nvPr>
        </p:nvSpPr>
        <p:spPr>
          <a:xfrm>
            <a:off x="839788" y="457200"/>
            <a:ext cx="5256212" cy="1600200"/>
          </a:xfrm>
        </p:spPr>
        <p:txBody>
          <a:bodyPr>
            <a:normAutofit/>
          </a:bodyPr>
          <a:lstStyle/>
          <a:p>
            <a:r>
              <a:rPr lang="en-GB" sz="3600" dirty="0"/>
              <a:t>Halo Overpopulation and Scaling with Emittance</a:t>
            </a:r>
          </a:p>
        </p:txBody>
      </p:sp>
      <p:sp>
        <p:nvSpPr>
          <p:cNvPr id="4" name="Text Placeholder 3">
            <a:extLst>
              <a:ext uri="{FF2B5EF4-FFF2-40B4-BE49-F238E27FC236}">
                <a16:creationId xmlns:a16="http://schemas.microsoft.com/office/drawing/2014/main" id="{9AE1EDFC-EB16-875F-03F0-F65D3CFFEF08}"/>
              </a:ext>
            </a:extLst>
          </p:cNvPr>
          <p:cNvSpPr>
            <a:spLocks noGrp="1"/>
          </p:cNvSpPr>
          <p:nvPr>
            <p:ph type="body" sz="half" idx="2"/>
          </p:nvPr>
        </p:nvSpPr>
        <p:spPr>
          <a:xfrm>
            <a:off x="937809" y="2372710"/>
            <a:ext cx="5746020" cy="3811588"/>
          </a:xfrm>
        </p:spPr>
        <p:txBody>
          <a:bodyPr>
            <a:normAutofit/>
          </a:bodyPr>
          <a:lstStyle/>
          <a:p>
            <a:pPr marL="285750" indent="-285750">
              <a:buFont typeface="Arial" panose="020B0604020202020204" pitchFamily="34" charset="0"/>
              <a:buChar char="•"/>
            </a:pPr>
            <a:r>
              <a:rPr lang="en-GB" sz="2000" dirty="0"/>
              <a:t>Halo particles are of particular concern for machine protection.</a:t>
            </a:r>
          </a:p>
          <a:p>
            <a:pPr marL="285750" indent="-285750">
              <a:buFont typeface="Arial" panose="020B0604020202020204" pitchFamily="34" charset="0"/>
              <a:buChar char="•"/>
            </a:pPr>
            <a:r>
              <a:rPr lang="en-GB" sz="2000" dirty="0"/>
              <a:t>Measurements show that bunches with smaller emittances exhibit larger halo populations, and vice versa.</a:t>
            </a:r>
          </a:p>
          <a:p>
            <a:pPr marL="285750" indent="-285750">
              <a:buFont typeface="Arial" panose="020B0604020202020204" pitchFamily="34" charset="0"/>
              <a:buChar char="•"/>
            </a:pPr>
            <a:r>
              <a:rPr lang="en-GB" sz="2000" dirty="0"/>
              <a:t>In other words, there is an anti-correlation between halo content and emittance.</a:t>
            </a:r>
          </a:p>
          <a:p>
            <a:pPr marL="285750" indent="-285750">
              <a:buFont typeface="Arial" panose="020B0604020202020204" pitchFamily="34" charset="0"/>
              <a:buChar char="•"/>
            </a:pPr>
            <a:r>
              <a:rPr lang="en-GB" sz="2000" dirty="0"/>
              <a:t>Collective effects depend on intensity over emittance (“brightness”). Space charge is the main candidate among the collective effects that could be responsible.</a:t>
            </a:r>
          </a:p>
        </p:txBody>
      </p:sp>
      <p:grpSp>
        <p:nvGrpSpPr>
          <p:cNvPr id="13" name="Group 12">
            <a:extLst>
              <a:ext uri="{FF2B5EF4-FFF2-40B4-BE49-F238E27FC236}">
                <a16:creationId xmlns:a16="http://schemas.microsoft.com/office/drawing/2014/main" id="{1BFD7359-09FF-97B6-C4EA-C88AFCCD613E}"/>
              </a:ext>
            </a:extLst>
          </p:cNvPr>
          <p:cNvGrpSpPr/>
          <p:nvPr/>
        </p:nvGrpSpPr>
        <p:grpSpPr>
          <a:xfrm>
            <a:off x="6935788" y="0"/>
            <a:ext cx="5256212" cy="6521809"/>
            <a:chOff x="5530042" y="865928"/>
            <a:chExt cx="4431154" cy="5864813"/>
          </a:xfrm>
        </p:grpSpPr>
        <p:pic>
          <p:nvPicPr>
            <p:cNvPr id="10" name="Picture 9">
              <a:extLst>
                <a:ext uri="{FF2B5EF4-FFF2-40B4-BE49-F238E27FC236}">
                  <a16:creationId xmlns:a16="http://schemas.microsoft.com/office/drawing/2014/main" id="{A0D55822-B674-B84D-CEB0-BD111A1CD31D}"/>
                </a:ext>
              </a:extLst>
            </p:cNvPr>
            <p:cNvPicPr>
              <a:picLocks noChangeAspect="1"/>
            </p:cNvPicPr>
            <p:nvPr/>
          </p:nvPicPr>
          <p:blipFill>
            <a:blip r:embed="rId3">
              <a:extLst>
                <a:ext uri="{28A0092B-C50C-407E-A947-70E740481C1C}">
                  <a14:useLocalDpi xmlns:a14="http://schemas.microsoft.com/office/drawing/2010/main" val="0"/>
                </a:ext>
              </a:extLst>
            </a:blip>
            <a:srcRect l="2157" t="6355" r="49903" b="3950"/>
            <a:stretch>
              <a:fillRect/>
            </a:stretch>
          </p:blipFill>
          <p:spPr>
            <a:xfrm>
              <a:off x="5530042" y="865928"/>
              <a:ext cx="4431153" cy="2851187"/>
            </a:xfrm>
            <a:prstGeom prst="rect">
              <a:avLst/>
            </a:prstGeom>
          </p:spPr>
        </p:pic>
        <p:pic>
          <p:nvPicPr>
            <p:cNvPr id="12" name="Picture 11">
              <a:extLst>
                <a:ext uri="{FF2B5EF4-FFF2-40B4-BE49-F238E27FC236}">
                  <a16:creationId xmlns:a16="http://schemas.microsoft.com/office/drawing/2014/main" id="{6B9EEFC5-A112-9130-536D-ABFF0BA3A8F2}"/>
                </a:ext>
              </a:extLst>
            </p:cNvPr>
            <p:cNvPicPr>
              <a:picLocks noChangeAspect="1"/>
            </p:cNvPicPr>
            <p:nvPr/>
          </p:nvPicPr>
          <p:blipFill>
            <a:blip r:embed="rId3">
              <a:extLst>
                <a:ext uri="{28A0092B-C50C-407E-A947-70E740481C1C}">
                  <a14:useLocalDpi xmlns:a14="http://schemas.microsoft.com/office/drawing/2010/main" val="0"/>
                </a:ext>
              </a:extLst>
            </a:blip>
            <a:srcRect l="50883" t="5238" r="1075" b="3085"/>
            <a:stretch>
              <a:fillRect/>
            </a:stretch>
          </p:blipFill>
          <p:spPr>
            <a:xfrm>
              <a:off x="5530043" y="3822737"/>
              <a:ext cx="4431153" cy="2908004"/>
            </a:xfrm>
            <a:prstGeom prst="rect">
              <a:avLst/>
            </a:prstGeom>
          </p:spPr>
        </p:pic>
      </p:grpSp>
      <p:sp>
        <p:nvSpPr>
          <p:cNvPr id="5" name="TextBox 4">
            <a:extLst>
              <a:ext uri="{FF2B5EF4-FFF2-40B4-BE49-F238E27FC236}">
                <a16:creationId xmlns:a16="http://schemas.microsoft.com/office/drawing/2014/main" id="{C86CF449-F9CE-AA50-4934-98479ED16F35}"/>
              </a:ext>
            </a:extLst>
          </p:cNvPr>
          <p:cNvSpPr txBox="1"/>
          <p:nvPr/>
        </p:nvSpPr>
        <p:spPr>
          <a:xfrm>
            <a:off x="8789184" y="6521809"/>
            <a:ext cx="1549418" cy="307777"/>
          </a:xfrm>
          <a:prstGeom prst="rect">
            <a:avLst/>
          </a:prstGeom>
          <a:noFill/>
        </p:spPr>
        <p:txBody>
          <a:bodyPr wrap="square" rtlCol="0">
            <a:spAutoFit/>
          </a:bodyPr>
          <a:lstStyle/>
          <a:p>
            <a:r>
              <a:rPr lang="en-GB" sz="1400" dirty="0">
                <a:solidFill>
                  <a:srgbClr val="0000EB"/>
                </a:solidFill>
              </a:rPr>
              <a:t>Figure: M. Rakic</a:t>
            </a:r>
          </a:p>
        </p:txBody>
      </p:sp>
      <p:sp>
        <p:nvSpPr>
          <p:cNvPr id="21" name="SectionLabel">
            <a:extLst>
              <a:ext uri="{FF2B5EF4-FFF2-40B4-BE49-F238E27FC236}">
                <a16:creationId xmlns:a16="http://schemas.microsoft.com/office/drawing/2014/main" id="{C99A1F94-26AD-C81F-9483-6750A382B18A}"/>
              </a:ext>
            </a:extLst>
          </p:cNvPr>
          <p:cNvSpPr txBox="1"/>
          <p:nvPr/>
        </p:nvSpPr>
        <p:spPr>
          <a:xfrm>
            <a:off x="254000" y="6392446"/>
            <a:ext cx="4064000" cy="338554"/>
          </a:xfrm>
          <a:prstGeom prst="rect">
            <a:avLst/>
          </a:prstGeom>
          <a:noFill/>
        </p:spPr>
        <p:txBody>
          <a:bodyPr vert="horz" wrap="square" rtlCol="0">
            <a:spAutoFit/>
          </a:bodyPr>
          <a:lstStyle/>
          <a:p>
            <a:r>
              <a:rPr lang="en-GB" sz="1600" b="1">
                <a:solidFill>
                  <a:srgbClr val="0000EC"/>
                </a:solidFill>
              </a:rPr>
              <a:t>I. Introduction</a:t>
            </a:r>
          </a:p>
        </p:txBody>
      </p:sp>
      <p:sp>
        <p:nvSpPr>
          <p:cNvPr id="6" name="Slide Number Placeholder 5">
            <a:extLst>
              <a:ext uri="{FF2B5EF4-FFF2-40B4-BE49-F238E27FC236}">
                <a16:creationId xmlns:a16="http://schemas.microsoft.com/office/drawing/2014/main" id="{30C1E3F1-112C-216D-2D42-BDCDCB2599C2}"/>
              </a:ext>
            </a:extLst>
          </p:cNvPr>
          <p:cNvSpPr>
            <a:spLocks noGrp="1"/>
          </p:cNvSpPr>
          <p:nvPr>
            <p:ph type="sldNum" sz="quarter" idx="12"/>
          </p:nvPr>
        </p:nvSpPr>
        <p:spPr/>
        <p:txBody>
          <a:bodyPr/>
          <a:lstStyle/>
          <a:p>
            <a:fld id="{A81A0B55-A4E3-4F2C-B5F6-A5FCD0DE1BEF}" type="slidenum">
              <a:rPr lang="en-GB" smtClean="0"/>
              <a:t>4</a:t>
            </a:fld>
            <a:endParaRPr lang="en-GB"/>
          </a:p>
        </p:txBody>
      </p:sp>
    </p:spTree>
    <p:extLst>
      <p:ext uri="{BB962C8B-B14F-4D97-AF65-F5344CB8AC3E}">
        <p14:creationId xmlns:p14="http://schemas.microsoft.com/office/powerpoint/2010/main" val="3900932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54875-6BC6-D29F-4F98-A6DC0F7EFCDB}"/>
              </a:ext>
            </a:extLst>
          </p:cNvPr>
          <p:cNvSpPr>
            <a:spLocks noGrp="1"/>
          </p:cNvSpPr>
          <p:nvPr>
            <p:ph type="title"/>
          </p:nvPr>
        </p:nvSpPr>
        <p:spPr/>
        <p:txBody>
          <a:bodyPr>
            <a:normAutofit/>
          </a:bodyPr>
          <a:lstStyle/>
          <a:p>
            <a:r>
              <a:rPr lang="en-GB" sz="4000" dirty="0"/>
              <a:t>Space Charge</a:t>
            </a:r>
          </a:p>
        </p:txBody>
      </p:sp>
      <p:sp>
        <p:nvSpPr>
          <p:cNvPr id="4" name="Text Placeholder 3">
            <a:extLst>
              <a:ext uri="{FF2B5EF4-FFF2-40B4-BE49-F238E27FC236}">
                <a16:creationId xmlns:a16="http://schemas.microsoft.com/office/drawing/2014/main" id="{343F73C2-46AF-2D7E-A673-1A6EA2E2BB64}"/>
              </a:ext>
            </a:extLst>
          </p:cNvPr>
          <p:cNvSpPr>
            <a:spLocks noGrp="1"/>
          </p:cNvSpPr>
          <p:nvPr>
            <p:ph type="body" sz="half" idx="2"/>
          </p:nvPr>
        </p:nvSpPr>
        <p:spPr>
          <a:xfrm>
            <a:off x="890491" y="2100943"/>
            <a:ext cx="4572713" cy="3811588"/>
          </a:xfrm>
        </p:spPr>
        <p:txBody>
          <a:bodyPr>
            <a:normAutofit/>
          </a:bodyPr>
          <a:lstStyle/>
          <a:p>
            <a:pPr marL="285750" indent="-285750">
              <a:buFont typeface="Arial" panose="020B0604020202020204" pitchFamily="34" charset="0"/>
              <a:buChar char="•"/>
            </a:pPr>
            <a:r>
              <a:rPr lang="en-GB" sz="2000" b="1" dirty="0"/>
              <a:t>The Coulomb repulsion between like charges with magnetic attraction given by their movement.</a:t>
            </a:r>
          </a:p>
          <a:p>
            <a:pPr marL="285750" indent="-285750">
              <a:buFont typeface="Arial" panose="020B0604020202020204" pitchFamily="34" charset="0"/>
              <a:buChar char="•"/>
            </a:pPr>
            <a:r>
              <a:rPr lang="en-GB" sz="2000" dirty="0"/>
              <a:t>Begins to play a role in high-luminosity and high-intensity accelerators, such as the LHC and SPS.</a:t>
            </a:r>
          </a:p>
          <a:p>
            <a:pPr marL="285750" indent="-285750">
              <a:buFont typeface="Arial" panose="020B0604020202020204" pitchFamily="34" charset="0"/>
              <a:buChar char="•"/>
            </a:pPr>
            <a:r>
              <a:rPr lang="en-GB" sz="2000" dirty="0"/>
              <a:t>Space charge forces are created by the overlap of Coulomb repulsion and magnetic attraction between the ensemble of charged particles that constitutes a beam.</a:t>
            </a:r>
          </a:p>
        </p:txBody>
      </p:sp>
      <p:pic>
        <p:nvPicPr>
          <p:cNvPr id="27" name="Picture 26">
            <a:extLst>
              <a:ext uri="{FF2B5EF4-FFF2-40B4-BE49-F238E27FC236}">
                <a16:creationId xmlns:a16="http://schemas.microsoft.com/office/drawing/2014/main" id="{5685C3AE-7DF8-E218-9A18-7BFDC8892672}"/>
              </a:ext>
            </a:extLst>
          </p:cNvPr>
          <p:cNvPicPr>
            <a:picLocks noChangeAspect="1"/>
          </p:cNvPicPr>
          <p:nvPr/>
        </p:nvPicPr>
        <p:blipFill>
          <a:blip r:embed="rId3"/>
          <a:srcRect l="32303" t="8299" r="22570" b="6404"/>
          <a:stretch>
            <a:fillRect/>
          </a:stretch>
        </p:blipFill>
        <p:spPr>
          <a:xfrm>
            <a:off x="6096000" y="1546162"/>
            <a:ext cx="660074" cy="2329671"/>
          </a:xfrm>
          <a:prstGeom prst="rect">
            <a:avLst/>
          </a:prstGeom>
        </p:spPr>
      </p:pic>
      <p:pic>
        <p:nvPicPr>
          <p:cNvPr id="29" name="Picture 28">
            <a:extLst>
              <a:ext uri="{FF2B5EF4-FFF2-40B4-BE49-F238E27FC236}">
                <a16:creationId xmlns:a16="http://schemas.microsoft.com/office/drawing/2014/main" id="{38764736-C727-6FA4-5AA4-958EC4D744CB}"/>
              </a:ext>
            </a:extLst>
          </p:cNvPr>
          <p:cNvPicPr>
            <a:picLocks noChangeAspect="1"/>
          </p:cNvPicPr>
          <p:nvPr/>
        </p:nvPicPr>
        <p:blipFill>
          <a:blip r:embed="rId4"/>
          <a:srcRect l="7770" t="7507" r="2802" b="506"/>
          <a:stretch>
            <a:fillRect/>
          </a:stretch>
        </p:blipFill>
        <p:spPr>
          <a:xfrm>
            <a:off x="5764314" y="4182217"/>
            <a:ext cx="1821274" cy="2327183"/>
          </a:xfrm>
          <a:prstGeom prst="rect">
            <a:avLst/>
          </a:prstGeom>
        </p:spPr>
      </p:pic>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C3AD62AE-E9FB-CFFA-F509-D99BBA5DEB0F}"/>
                  </a:ext>
                </a:extLst>
              </p:cNvPr>
              <p:cNvSpPr txBox="1"/>
              <p:nvPr/>
            </p:nvSpPr>
            <p:spPr>
              <a:xfrm>
                <a:off x="7886699" y="2329839"/>
                <a:ext cx="4073652" cy="646331"/>
              </a:xfrm>
              <a:prstGeom prst="rect">
                <a:avLst/>
              </a:prstGeom>
              <a:noFill/>
              <a:ln>
                <a:solidFill>
                  <a:srgbClr val="0F1317"/>
                </a:solidFill>
              </a:ln>
            </p:spPr>
            <p:txBody>
              <a:bodyPr wrap="square" rtlCol="0">
                <a:spAutoFit/>
              </a:bodyPr>
              <a:lstStyle/>
              <a:p>
                <a:r>
                  <a:rPr lang="en-GB" dirty="0">
                    <a:solidFill>
                      <a:srgbClr val="0000EB"/>
                    </a:solidFill>
                  </a:rPr>
                  <a:t>At rest: particles only experience a repulsive Coulomb force </a:t>
                </a:r>
                <a14:m>
                  <m:oMath xmlns:m="http://schemas.openxmlformats.org/officeDocument/2006/math">
                    <m:sSub>
                      <m:sSubPr>
                        <m:ctrlPr>
                          <a:rPr lang="en-GB" i="1" dirty="0">
                            <a:solidFill>
                              <a:srgbClr val="0000EB"/>
                            </a:solidFill>
                            <a:latin typeface="Cambria Math" panose="02040503050406030204" pitchFamily="18" charset="0"/>
                          </a:rPr>
                        </m:ctrlPr>
                      </m:sSubPr>
                      <m:e>
                        <m:r>
                          <a:rPr lang="en-GB" i="1" dirty="0">
                            <a:solidFill>
                              <a:srgbClr val="0000EB"/>
                            </a:solidFill>
                            <a:latin typeface="Cambria Math" panose="02040503050406030204" pitchFamily="18" charset="0"/>
                          </a:rPr>
                          <m:t>𝐹</m:t>
                        </m:r>
                      </m:e>
                      <m:sub>
                        <m:r>
                          <a:rPr lang="en-GB" i="1" dirty="0" err="1">
                            <a:solidFill>
                              <a:srgbClr val="0000EB"/>
                            </a:solidFill>
                            <a:latin typeface="Cambria Math" panose="02040503050406030204" pitchFamily="18" charset="0"/>
                          </a:rPr>
                          <m:t>𝑐</m:t>
                        </m:r>
                      </m:sub>
                    </m:sSub>
                  </m:oMath>
                </a14:m>
                <a:r>
                  <a:rPr lang="en-GB" dirty="0">
                    <a:solidFill>
                      <a:srgbClr val="0000EB"/>
                    </a:solidFill>
                  </a:rPr>
                  <a:t>.</a:t>
                </a:r>
              </a:p>
            </p:txBody>
          </p:sp>
        </mc:Choice>
        <mc:Fallback xmlns="">
          <p:sp>
            <p:nvSpPr>
              <p:cNvPr id="30" name="TextBox 29">
                <a:extLst>
                  <a:ext uri="{FF2B5EF4-FFF2-40B4-BE49-F238E27FC236}">
                    <a16:creationId xmlns:a16="http://schemas.microsoft.com/office/drawing/2014/main" id="{C3AD62AE-E9FB-CFFA-F509-D99BBA5DEB0F}"/>
                  </a:ext>
                </a:extLst>
              </p:cNvPr>
              <p:cNvSpPr txBox="1">
                <a:spLocks noRot="1" noChangeAspect="1" noMove="1" noResize="1" noEditPoints="1" noAdjustHandles="1" noChangeArrowheads="1" noChangeShapeType="1" noTextEdit="1"/>
              </p:cNvSpPr>
              <p:nvPr/>
            </p:nvSpPr>
            <p:spPr>
              <a:xfrm>
                <a:off x="7886699" y="2329839"/>
                <a:ext cx="4073652" cy="646331"/>
              </a:xfrm>
              <a:prstGeom prst="rect">
                <a:avLst/>
              </a:prstGeom>
              <a:blipFill>
                <a:blip r:embed="rId5"/>
                <a:stretch>
                  <a:fillRect l="-1194" t="-2778" b="-13889"/>
                </a:stretch>
              </a:blipFill>
              <a:ln>
                <a:solidFill>
                  <a:srgbClr val="0F1317"/>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71232BF5-4AB0-2EF2-293C-E3EDD6C3181E}"/>
                  </a:ext>
                </a:extLst>
              </p:cNvPr>
              <p:cNvSpPr txBox="1"/>
              <p:nvPr/>
            </p:nvSpPr>
            <p:spPr>
              <a:xfrm>
                <a:off x="7886699" y="4781952"/>
                <a:ext cx="4073653" cy="923330"/>
              </a:xfrm>
              <a:prstGeom prst="rect">
                <a:avLst/>
              </a:prstGeom>
              <a:noFill/>
              <a:ln>
                <a:solidFill>
                  <a:srgbClr val="0F1317"/>
                </a:solidFill>
              </a:ln>
            </p:spPr>
            <p:txBody>
              <a:bodyPr wrap="square" rtlCol="0">
                <a:spAutoFit/>
              </a:bodyPr>
              <a:lstStyle/>
              <a:p>
                <a:r>
                  <a:rPr lang="en-GB" dirty="0">
                    <a:solidFill>
                      <a:srgbClr val="0000EB"/>
                    </a:solidFill>
                  </a:rPr>
                  <a:t>Moving at </a:t>
                </a:r>
                <a14:m>
                  <m:oMath xmlns:m="http://schemas.openxmlformats.org/officeDocument/2006/math">
                    <m:r>
                      <a:rPr lang="en-GB" i="1" dirty="0" smtClean="0">
                        <a:solidFill>
                          <a:srgbClr val="0000EB"/>
                        </a:solidFill>
                        <a:latin typeface="Cambria Math" panose="02040503050406030204" pitchFamily="18" charset="0"/>
                      </a:rPr>
                      <m:t>𝑣</m:t>
                    </m:r>
                  </m:oMath>
                </a14:m>
                <a:r>
                  <a:rPr lang="en-GB" dirty="0">
                    <a:solidFill>
                      <a:srgbClr val="0000EB"/>
                    </a:solidFill>
                  </a:rPr>
                  <a:t>: particles experience a repulsive Coulomb force </a:t>
                </a:r>
                <a14:m>
                  <m:oMath xmlns:m="http://schemas.openxmlformats.org/officeDocument/2006/math">
                    <m:sSub>
                      <m:sSubPr>
                        <m:ctrlPr>
                          <a:rPr lang="en-GB" i="1" dirty="0" smtClean="0">
                            <a:solidFill>
                              <a:srgbClr val="0000EB"/>
                            </a:solidFill>
                            <a:latin typeface="Cambria Math" panose="02040503050406030204" pitchFamily="18" charset="0"/>
                          </a:rPr>
                        </m:ctrlPr>
                      </m:sSubPr>
                      <m:e>
                        <m:r>
                          <a:rPr lang="en-GB" i="1" dirty="0" smtClean="0">
                            <a:solidFill>
                              <a:srgbClr val="0000EB"/>
                            </a:solidFill>
                            <a:latin typeface="Cambria Math" panose="02040503050406030204" pitchFamily="18" charset="0"/>
                          </a:rPr>
                          <m:t>𝐹</m:t>
                        </m:r>
                      </m:e>
                      <m:sub>
                        <m:r>
                          <a:rPr lang="en-GB" i="1" dirty="0" err="1">
                            <a:solidFill>
                              <a:srgbClr val="0000EB"/>
                            </a:solidFill>
                            <a:latin typeface="Cambria Math" panose="02040503050406030204" pitchFamily="18" charset="0"/>
                          </a:rPr>
                          <m:t>𝑐</m:t>
                        </m:r>
                      </m:sub>
                    </m:sSub>
                  </m:oMath>
                </a14:m>
                <a:r>
                  <a:rPr lang="en-GB" dirty="0">
                    <a:solidFill>
                      <a:srgbClr val="0000EB"/>
                    </a:solidFill>
                  </a:rPr>
                  <a:t> and an attractive magnetic force </a:t>
                </a:r>
                <a14:m>
                  <m:oMath xmlns:m="http://schemas.openxmlformats.org/officeDocument/2006/math">
                    <m:sSub>
                      <m:sSubPr>
                        <m:ctrlPr>
                          <a:rPr lang="en-GB" i="1" dirty="0" smtClean="0">
                            <a:solidFill>
                              <a:srgbClr val="0000EB"/>
                            </a:solidFill>
                            <a:latin typeface="Cambria Math" panose="02040503050406030204" pitchFamily="18" charset="0"/>
                          </a:rPr>
                        </m:ctrlPr>
                      </m:sSubPr>
                      <m:e>
                        <m:r>
                          <a:rPr lang="en-GB" i="1" dirty="0" smtClean="0">
                            <a:solidFill>
                              <a:srgbClr val="0000EB"/>
                            </a:solidFill>
                            <a:latin typeface="Cambria Math" panose="02040503050406030204" pitchFamily="18" charset="0"/>
                          </a:rPr>
                          <m:t>𝐹</m:t>
                        </m:r>
                      </m:e>
                      <m:sub>
                        <m:r>
                          <a:rPr lang="en-GB" i="1" dirty="0" smtClean="0">
                            <a:solidFill>
                              <a:srgbClr val="0000EB"/>
                            </a:solidFill>
                            <a:latin typeface="Cambria Math" panose="02040503050406030204" pitchFamily="18" charset="0"/>
                          </a:rPr>
                          <m:t>𝑚</m:t>
                        </m:r>
                      </m:sub>
                    </m:sSub>
                  </m:oMath>
                </a14:m>
                <a:r>
                  <a:rPr lang="en-GB" dirty="0">
                    <a:solidFill>
                      <a:srgbClr val="0000EB"/>
                    </a:solidFill>
                  </a:rPr>
                  <a:t>.</a:t>
                </a:r>
              </a:p>
            </p:txBody>
          </p:sp>
        </mc:Choice>
        <mc:Fallback xmlns="">
          <p:sp>
            <p:nvSpPr>
              <p:cNvPr id="32" name="TextBox 31">
                <a:extLst>
                  <a:ext uri="{FF2B5EF4-FFF2-40B4-BE49-F238E27FC236}">
                    <a16:creationId xmlns:a16="http://schemas.microsoft.com/office/drawing/2014/main" id="{71232BF5-4AB0-2EF2-293C-E3EDD6C3181E}"/>
                  </a:ext>
                </a:extLst>
              </p:cNvPr>
              <p:cNvSpPr txBox="1">
                <a:spLocks noRot="1" noChangeAspect="1" noMove="1" noResize="1" noEditPoints="1" noAdjustHandles="1" noChangeArrowheads="1" noChangeShapeType="1" noTextEdit="1"/>
              </p:cNvSpPr>
              <p:nvPr/>
            </p:nvSpPr>
            <p:spPr>
              <a:xfrm>
                <a:off x="7886699" y="4781952"/>
                <a:ext cx="4073653" cy="923330"/>
              </a:xfrm>
              <a:prstGeom prst="rect">
                <a:avLst/>
              </a:prstGeom>
              <a:blipFill>
                <a:blip r:embed="rId6"/>
                <a:stretch>
                  <a:fillRect l="-1194" t="-1948" b="-9091"/>
                </a:stretch>
              </a:blipFill>
              <a:ln>
                <a:solidFill>
                  <a:srgbClr val="0F1317"/>
                </a:solidFill>
              </a:ln>
            </p:spPr>
            <p:txBody>
              <a:bodyPr/>
              <a:lstStyle/>
              <a:p>
                <a:r>
                  <a:rPr lang="en-GB">
                    <a:noFill/>
                  </a:rPr>
                  <a:t> </a:t>
                </a:r>
              </a:p>
            </p:txBody>
          </p:sp>
        </mc:Fallback>
      </mc:AlternateContent>
      <p:sp>
        <p:nvSpPr>
          <p:cNvPr id="34" name="TextBox 33">
            <a:extLst>
              <a:ext uri="{FF2B5EF4-FFF2-40B4-BE49-F238E27FC236}">
                <a16:creationId xmlns:a16="http://schemas.microsoft.com/office/drawing/2014/main" id="{FEC1BC61-3314-236C-0841-C2D05B6EA815}"/>
              </a:ext>
            </a:extLst>
          </p:cNvPr>
          <p:cNvSpPr txBox="1"/>
          <p:nvPr/>
        </p:nvSpPr>
        <p:spPr>
          <a:xfrm>
            <a:off x="5463204" y="1149154"/>
            <a:ext cx="6255259" cy="369332"/>
          </a:xfrm>
          <a:prstGeom prst="rect">
            <a:avLst/>
          </a:prstGeom>
          <a:noFill/>
          <a:ln>
            <a:noFill/>
          </a:ln>
        </p:spPr>
        <p:txBody>
          <a:bodyPr wrap="square" rtlCol="0">
            <a:spAutoFit/>
          </a:bodyPr>
          <a:lstStyle/>
          <a:p>
            <a:r>
              <a:rPr lang="en-GB" b="1" dirty="0"/>
              <a:t>Consider two positively charged particles in free space:</a:t>
            </a:r>
          </a:p>
        </p:txBody>
      </p:sp>
      <p:cxnSp>
        <p:nvCxnSpPr>
          <p:cNvPr id="36" name="Straight Connector 35">
            <a:extLst>
              <a:ext uri="{FF2B5EF4-FFF2-40B4-BE49-F238E27FC236}">
                <a16:creationId xmlns:a16="http://schemas.microsoft.com/office/drawing/2014/main" id="{DB54CFEF-37D1-FBF2-CF58-1A9BFE664B46}"/>
              </a:ext>
            </a:extLst>
          </p:cNvPr>
          <p:cNvCxnSpPr/>
          <p:nvPr/>
        </p:nvCxnSpPr>
        <p:spPr>
          <a:xfrm>
            <a:off x="5568696" y="3995928"/>
            <a:ext cx="6528832" cy="0"/>
          </a:xfrm>
          <a:prstGeom prst="line">
            <a:avLst/>
          </a:prstGeom>
          <a:ln>
            <a:prstDash val="dash"/>
          </a:ln>
        </p:spPr>
        <p:style>
          <a:lnRef idx="2">
            <a:schemeClr val="dk1"/>
          </a:lnRef>
          <a:fillRef idx="0">
            <a:schemeClr val="dk1"/>
          </a:fillRef>
          <a:effectRef idx="1">
            <a:schemeClr val="dk1"/>
          </a:effectRef>
          <a:fontRef idx="minor">
            <a:schemeClr val="tx1"/>
          </a:fontRef>
        </p:style>
      </p:cxnSp>
      <p:sp>
        <p:nvSpPr>
          <p:cNvPr id="37" name="TextBox 36">
            <a:extLst>
              <a:ext uri="{FF2B5EF4-FFF2-40B4-BE49-F238E27FC236}">
                <a16:creationId xmlns:a16="http://schemas.microsoft.com/office/drawing/2014/main" id="{A54805DF-66ED-5741-84F6-7B1135CC1126}"/>
              </a:ext>
            </a:extLst>
          </p:cNvPr>
          <p:cNvSpPr txBox="1"/>
          <p:nvPr/>
        </p:nvSpPr>
        <p:spPr>
          <a:xfrm>
            <a:off x="5284910" y="6509400"/>
            <a:ext cx="3091419" cy="307777"/>
          </a:xfrm>
          <a:prstGeom prst="rect">
            <a:avLst/>
          </a:prstGeom>
          <a:noFill/>
        </p:spPr>
        <p:txBody>
          <a:bodyPr wrap="square" rtlCol="0">
            <a:spAutoFit/>
          </a:bodyPr>
          <a:lstStyle/>
          <a:p>
            <a:r>
              <a:rPr lang="en-GB" sz="1400" dirty="0">
                <a:solidFill>
                  <a:srgbClr val="0000EB"/>
                </a:solidFill>
              </a:rPr>
              <a:t>Figure adapted from T. </a:t>
            </a:r>
            <a:r>
              <a:rPr lang="en-GB" sz="1400" dirty="0" err="1">
                <a:solidFill>
                  <a:srgbClr val="0000EB"/>
                </a:solidFill>
              </a:rPr>
              <a:t>Pieloni</a:t>
            </a:r>
            <a:endParaRPr lang="en-GB" sz="1400" dirty="0">
              <a:solidFill>
                <a:srgbClr val="0000EB"/>
              </a:solidFill>
            </a:endParaRPr>
          </a:p>
        </p:txBody>
      </p:sp>
      <p:sp>
        <p:nvSpPr>
          <p:cNvPr id="50" name="SectionLabel">
            <a:extLst>
              <a:ext uri="{FF2B5EF4-FFF2-40B4-BE49-F238E27FC236}">
                <a16:creationId xmlns:a16="http://schemas.microsoft.com/office/drawing/2014/main" id="{31E96F0E-E941-1D5D-8B0A-A3EF2252F32A}"/>
              </a:ext>
            </a:extLst>
          </p:cNvPr>
          <p:cNvSpPr txBox="1"/>
          <p:nvPr/>
        </p:nvSpPr>
        <p:spPr>
          <a:xfrm>
            <a:off x="254000" y="6392446"/>
            <a:ext cx="4064000" cy="338554"/>
          </a:xfrm>
          <a:prstGeom prst="rect">
            <a:avLst/>
          </a:prstGeom>
          <a:noFill/>
        </p:spPr>
        <p:txBody>
          <a:bodyPr vert="horz" wrap="square" rtlCol="0">
            <a:spAutoFit/>
          </a:bodyPr>
          <a:lstStyle/>
          <a:p>
            <a:r>
              <a:rPr lang="en-GB" sz="1600" b="1">
                <a:solidFill>
                  <a:srgbClr val="0000EC"/>
                </a:solidFill>
              </a:rPr>
              <a:t>I. Introduction</a:t>
            </a:r>
          </a:p>
        </p:txBody>
      </p:sp>
      <p:sp>
        <p:nvSpPr>
          <p:cNvPr id="5" name="Slide Number Placeholder 4">
            <a:extLst>
              <a:ext uri="{FF2B5EF4-FFF2-40B4-BE49-F238E27FC236}">
                <a16:creationId xmlns:a16="http://schemas.microsoft.com/office/drawing/2014/main" id="{CBB329E7-1372-0442-4A03-F9EB2FDD07FD}"/>
              </a:ext>
            </a:extLst>
          </p:cNvPr>
          <p:cNvSpPr>
            <a:spLocks noGrp="1"/>
          </p:cNvSpPr>
          <p:nvPr>
            <p:ph type="sldNum" sz="quarter" idx="12"/>
          </p:nvPr>
        </p:nvSpPr>
        <p:spPr/>
        <p:txBody>
          <a:bodyPr/>
          <a:lstStyle/>
          <a:p>
            <a:fld id="{A81A0B55-A4E3-4F2C-B5F6-A5FCD0DE1BEF}" type="slidenum">
              <a:rPr lang="en-GB" smtClean="0"/>
              <a:t>5</a:t>
            </a:fld>
            <a:endParaRPr lang="en-GB"/>
          </a:p>
        </p:txBody>
      </p:sp>
    </p:spTree>
    <p:extLst>
      <p:ext uri="{BB962C8B-B14F-4D97-AF65-F5344CB8AC3E}">
        <p14:creationId xmlns:p14="http://schemas.microsoft.com/office/powerpoint/2010/main" val="4059513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4C4D4-B931-378B-359D-6E7CCBA2F247}"/>
              </a:ext>
            </a:extLst>
          </p:cNvPr>
          <p:cNvSpPr>
            <a:spLocks noGrp="1"/>
          </p:cNvSpPr>
          <p:nvPr>
            <p:ph type="title"/>
          </p:nvPr>
        </p:nvSpPr>
        <p:spPr>
          <a:xfrm>
            <a:off x="705237" y="505521"/>
            <a:ext cx="4756781" cy="1600200"/>
          </a:xfrm>
        </p:spPr>
        <p:txBody>
          <a:bodyPr>
            <a:normAutofit/>
          </a:bodyPr>
          <a:lstStyle/>
          <a:p>
            <a:r>
              <a:rPr lang="en-GB" sz="3600" dirty="0"/>
              <a:t>Space Charge Forces</a:t>
            </a:r>
          </a:p>
        </p:txBody>
      </p:sp>
      <p:pic>
        <p:nvPicPr>
          <p:cNvPr id="10" name="Picture 9">
            <a:extLst>
              <a:ext uri="{FF2B5EF4-FFF2-40B4-BE49-F238E27FC236}">
                <a16:creationId xmlns:a16="http://schemas.microsoft.com/office/drawing/2014/main" id="{9777087A-E57C-8EFA-C1FF-4C282CDC53F9}"/>
              </a:ext>
            </a:extLst>
          </p:cNvPr>
          <p:cNvPicPr>
            <a:picLocks noChangeAspect="1"/>
          </p:cNvPicPr>
          <p:nvPr/>
        </p:nvPicPr>
        <p:blipFill>
          <a:blip r:embed="rId3"/>
          <a:srcRect l="3763" t="7051" r="6612"/>
          <a:stretch>
            <a:fillRect/>
          </a:stretch>
        </p:blipFill>
        <p:spPr>
          <a:xfrm>
            <a:off x="6729984" y="2105721"/>
            <a:ext cx="5342943" cy="3611697"/>
          </a:xfrm>
          <a:prstGeom prst="rect">
            <a:avLst/>
          </a:prstGeom>
        </p:spPr>
      </p:pic>
      <mc:AlternateContent xmlns:mc="http://schemas.openxmlformats.org/markup-compatibility/2006">
        <mc:Choice xmlns:a14="http://schemas.microsoft.com/office/drawing/2010/main" Requires="a14">
          <p:sp>
            <p:nvSpPr>
              <p:cNvPr id="4" name="Text Placeholder 3">
                <a:extLst>
                  <a:ext uri="{FF2B5EF4-FFF2-40B4-BE49-F238E27FC236}">
                    <a16:creationId xmlns:a16="http://schemas.microsoft.com/office/drawing/2014/main" id="{722E40C1-2CDB-F46E-312D-B51105A09D5F}"/>
                  </a:ext>
                </a:extLst>
              </p:cNvPr>
              <p:cNvSpPr>
                <a:spLocks noGrp="1"/>
              </p:cNvSpPr>
              <p:nvPr>
                <p:ph type="body" sz="half" idx="2"/>
              </p:nvPr>
            </p:nvSpPr>
            <p:spPr>
              <a:xfrm>
                <a:off x="705237" y="2257290"/>
                <a:ext cx="6283392" cy="4219709"/>
              </a:xfrm>
            </p:spPr>
            <p:txBody>
              <a:bodyPr>
                <a:normAutofit lnSpcReduction="10000"/>
              </a:bodyPr>
              <a:lstStyle/>
              <a:p>
                <a:pPr marL="285750" indent="-285750">
                  <a:buFont typeface="Arial" panose="020B0604020202020204" pitchFamily="34" charset="0"/>
                  <a:buChar char="•"/>
                </a:pPr>
                <a:r>
                  <a:rPr lang="en-GB" sz="2000" dirty="0"/>
                  <a:t>Two forces experienced by a particle due to space charge: direct and indirect. Indirect space charge forces consider the effects of the beam pipe.</a:t>
                </a:r>
              </a:p>
              <a:p>
                <a:pPr marL="285750" indent="-285750">
                  <a:buFont typeface="Arial" panose="020B0604020202020204" pitchFamily="34" charset="0"/>
                  <a:buChar char="•"/>
                </a:pPr>
                <a:r>
                  <a:rPr lang="en-GB" sz="2000" dirty="0"/>
                  <a:t>Total transverse space charge force:</a:t>
                </a:r>
                <a:endParaRPr lang="en-GB" sz="200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b>
                        <m:sSubPr>
                          <m:ctrlPr>
                            <a:rPr lang="en-GB" sz="2000" i="1" smtClean="0">
                              <a:latin typeface="Cambria Math" panose="02040503050406030204" pitchFamily="18" charset="0"/>
                            </a:rPr>
                          </m:ctrlPr>
                        </m:sSubPr>
                        <m:e>
                          <m:r>
                            <a:rPr lang="en-GB" sz="2000" i="1">
                              <a:latin typeface="Cambria Math" panose="02040503050406030204" pitchFamily="18" charset="0"/>
                            </a:rPr>
                            <m:t>𝐹</m:t>
                          </m:r>
                        </m:e>
                        <m:sub>
                          <m:r>
                            <a:rPr lang="en-GB" sz="2000" i="1">
                              <a:latin typeface="Cambria Math" panose="02040503050406030204" pitchFamily="18" charset="0"/>
                            </a:rPr>
                            <m:t>𝑟</m:t>
                          </m:r>
                        </m:sub>
                      </m:sSub>
                      <m:d>
                        <m:dPr>
                          <m:ctrlPr>
                            <a:rPr lang="en-GB" sz="2000" i="1">
                              <a:latin typeface="Cambria Math" panose="02040503050406030204" pitchFamily="18" charset="0"/>
                            </a:rPr>
                          </m:ctrlPr>
                        </m:dPr>
                        <m:e>
                          <m:r>
                            <a:rPr lang="en-GB" sz="2000" i="1">
                              <a:latin typeface="Cambria Math" panose="02040503050406030204" pitchFamily="18" charset="0"/>
                            </a:rPr>
                            <m:t>𝑟</m:t>
                          </m:r>
                          <m:r>
                            <a:rPr lang="en-GB" sz="2000" i="1">
                              <a:latin typeface="Cambria Math" panose="02040503050406030204" pitchFamily="18" charset="0"/>
                            </a:rPr>
                            <m:t>,</m:t>
                          </m:r>
                          <m:r>
                            <a:rPr lang="en-GB" sz="2000" i="1">
                              <a:latin typeface="Cambria Math" panose="02040503050406030204" pitchFamily="18" charset="0"/>
                            </a:rPr>
                            <m:t>𝑠</m:t>
                          </m:r>
                        </m:e>
                      </m:d>
                      <m:r>
                        <a:rPr lang="en-GB" sz="2000" i="1">
                          <a:latin typeface="Cambria Math" panose="02040503050406030204" pitchFamily="18" charset="0"/>
                        </a:rPr>
                        <m:t>=</m:t>
                      </m:r>
                      <m:f>
                        <m:fPr>
                          <m:ctrlPr>
                            <a:rPr lang="en-GB" sz="2000" i="1">
                              <a:latin typeface="Cambria Math" panose="02040503050406030204" pitchFamily="18" charset="0"/>
                            </a:rPr>
                          </m:ctrlPr>
                        </m:fPr>
                        <m:num>
                          <m:r>
                            <a:rPr lang="en-GB" sz="2000" i="1">
                              <a:latin typeface="Cambria Math" panose="02040503050406030204" pitchFamily="18" charset="0"/>
                            </a:rPr>
                            <m:t>𝑁</m:t>
                          </m:r>
                          <m:sSup>
                            <m:sSupPr>
                              <m:ctrlPr>
                                <a:rPr lang="en-GB" sz="2000" i="1">
                                  <a:latin typeface="Cambria Math" panose="02040503050406030204" pitchFamily="18" charset="0"/>
                                </a:rPr>
                              </m:ctrlPr>
                            </m:sSupPr>
                            <m:e>
                              <m:r>
                                <a:rPr lang="en-GB" sz="2000" i="1">
                                  <a:latin typeface="Cambria Math" panose="02040503050406030204" pitchFamily="18" charset="0"/>
                                </a:rPr>
                                <m:t>𝑞</m:t>
                              </m:r>
                            </m:e>
                            <m:sup>
                              <m:r>
                                <a:rPr lang="en-GB" sz="2000" i="1">
                                  <a:latin typeface="Cambria Math" panose="02040503050406030204" pitchFamily="18" charset="0"/>
                                </a:rPr>
                                <m:t>2</m:t>
                              </m:r>
                            </m:sup>
                          </m:sSup>
                        </m:num>
                        <m:den>
                          <m:sSup>
                            <m:sSupPr>
                              <m:ctrlPr>
                                <a:rPr lang="en-GB" sz="2000" i="1">
                                  <a:latin typeface="Cambria Math" panose="02040503050406030204" pitchFamily="18" charset="0"/>
                                </a:rPr>
                              </m:ctrlPr>
                            </m:sSupPr>
                            <m:e>
                              <m:d>
                                <m:dPr>
                                  <m:ctrlPr>
                                    <a:rPr lang="en-GB" sz="2000" i="1">
                                      <a:latin typeface="Cambria Math" panose="02040503050406030204" pitchFamily="18" charset="0"/>
                                    </a:rPr>
                                  </m:ctrlPr>
                                </m:dPr>
                                <m:e>
                                  <m:r>
                                    <a:rPr lang="en-GB" sz="2000" i="1">
                                      <a:latin typeface="Cambria Math" panose="02040503050406030204" pitchFamily="18" charset="0"/>
                                    </a:rPr>
                                    <m:t>2</m:t>
                                  </m:r>
                                  <m:r>
                                    <a:rPr lang="en-GB" sz="2000" i="1">
                                      <a:latin typeface="Cambria Math" panose="02040503050406030204" pitchFamily="18" charset="0"/>
                                    </a:rPr>
                                    <m:t>𝜋</m:t>
                                  </m:r>
                                </m:e>
                              </m:d>
                            </m:e>
                            <m:sup>
                              <m:r>
                                <a:rPr lang="en-GB" sz="2000" i="1">
                                  <a:latin typeface="Cambria Math" panose="02040503050406030204" pitchFamily="18" charset="0"/>
                                </a:rPr>
                                <m:t>3</m:t>
                              </m:r>
                              <m:r>
                                <m:rPr>
                                  <m:lit/>
                                </m:rPr>
                                <a:rPr lang="en-GB" sz="2000" i="1">
                                  <a:latin typeface="Cambria Math" panose="02040503050406030204" pitchFamily="18" charset="0"/>
                                </a:rPr>
                                <m:t>/</m:t>
                              </m:r>
                              <m:r>
                                <a:rPr lang="en-GB" sz="2000" i="1">
                                  <a:latin typeface="Cambria Math" panose="02040503050406030204" pitchFamily="18" charset="0"/>
                                </a:rPr>
                                <m:t>2</m:t>
                              </m:r>
                            </m:sup>
                          </m:sSup>
                          <m:sSub>
                            <m:sSubPr>
                              <m:ctrlPr>
                                <a:rPr lang="en-GB" sz="2000" i="1">
                                  <a:latin typeface="Cambria Math" panose="02040503050406030204" pitchFamily="18" charset="0"/>
                                </a:rPr>
                              </m:ctrlPr>
                            </m:sSubPr>
                            <m:e>
                              <m:r>
                                <a:rPr lang="en-GB" sz="2000" i="1">
                                  <a:latin typeface="Cambria Math" panose="02040503050406030204" pitchFamily="18" charset="0"/>
                                </a:rPr>
                                <m:t>𝜀</m:t>
                              </m:r>
                            </m:e>
                            <m:sub>
                              <m:r>
                                <a:rPr lang="en-GB" sz="2000" i="1">
                                  <a:latin typeface="Cambria Math" panose="02040503050406030204" pitchFamily="18" charset="0"/>
                                </a:rPr>
                                <m:t>0</m:t>
                              </m:r>
                            </m:sub>
                          </m:sSub>
                          <m:sSup>
                            <m:sSupPr>
                              <m:ctrlPr>
                                <a:rPr lang="en-GB" sz="2000" i="1">
                                  <a:latin typeface="Cambria Math" panose="02040503050406030204" pitchFamily="18" charset="0"/>
                                </a:rPr>
                              </m:ctrlPr>
                            </m:sSupPr>
                            <m:e>
                              <m:r>
                                <a:rPr lang="en-GB" sz="2000" i="1">
                                  <a:latin typeface="Cambria Math" panose="02040503050406030204" pitchFamily="18" charset="0"/>
                                </a:rPr>
                                <m:t>𝛾</m:t>
                              </m:r>
                            </m:e>
                            <m:sup>
                              <m:r>
                                <a:rPr lang="en-GB" sz="2000" i="1">
                                  <a:latin typeface="Cambria Math" panose="02040503050406030204" pitchFamily="18" charset="0"/>
                                </a:rPr>
                                <m:t>2</m:t>
                              </m:r>
                            </m:sup>
                          </m:sSup>
                          <m:sSub>
                            <m:sSubPr>
                              <m:ctrlPr>
                                <a:rPr lang="en-GB" sz="2000" i="1">
                                  <a:latin typeface="Cambria Math" panose="02040503050406030204" pitchFamily="18" charset="0"/>
                                </a:rPr>
                              </m:ctrlPr>
                            </m:sSubPr>
                            <m:e>
                              <m:r>
                                <a:rPr lang="en-GB" sz="2000" i="1">
                                  <a:latin typeface="Cambria Math" panose="02040503050406030204" pitchFamily="18" charset="0"/>
                                </a:rPr>
                                <m:t>𝜎</m:t>
                              </m:r>
                            </m:e>
                            <m:sub>
                              <m:r>
                                <a:rPr lang="en-GB" sz="2000" i="1">
                                  <a:latin typeface="Cambria Math" panose="02040503050406030204" pitchFamily="18" charset="0"/>
                                </a:rPr>
                                <m:t>𝑠</m:t>
                              </m:r>
                            </m:sub>
                          </m:sSub>
                        </m:den>
                      </m:f>
                      <m:sSup>
                        <m:sSupPr>
                          <m:ctrlPr>
                            <a:rPr lang="en-GB" sz="2000" i="1">
                              <a:latin typeface="Cambria Math" panose="02040503050406030204" pitchFamily="18" charset="0"/>
                            </a:rPr>
                          </m:ctrlPr>
                        </m:sSupPr>
                        <m:e>
                          <m:r>
                            <a:rPr lang="en-GB" sz="2000" i="1">
                              <a:latin typeface="Cambria Math" panose="02040503050406030204" pitchFamily="18" charset="0"/>
                            </a:rPr>
                            <m:t>𝑒</m:t>
                          </m:r>
                        </m:e>
                        <m:sup>
                          <m:r>
                            <a:rPr lang="en-GB" sz="2000" i="1">
                              <a:latin typeface="Cambria Math" panose="02040503050406030204" pitchFamily="18" charset="0"/>
                            </a:rPr>
                            <m:t>−</m:t>
                          </m:r>
                          <m:f>
                            <m:fPr>
                              <m:ctrlPr>
                                <a:rPr lang="en-GB" sz="2000" i="1">
                                  <a:latin typeface="Cambria Math" panose="02040503050406030204" pitchFamily="18" charset="0"/>
                                </a:rPr>
                              </m:ctrlPr>
                            </m:fPr>
                            <m:num>
                              <m:sSup>
                                <m:sSupPr>
                                  <m:ctrlPr>
                                    <a:rPr lang="en-GB" sz="2000" i="1">
                                      <a:latin typeface="Cambria Math" panose="02040503050406030204" pitchFamily="18" charset="0"/>
                                    </a:rPr>
                                  </m:ctrlPr>
                                </m:sSupPr>
                                <m:e>
                                  <m:r>
                                    <a:rPr lang="en-GB" sz="2000" i="1">
                                      <a:latin typeface="Cambria Math" panose="02040503050406030204" pitchFamily="18" charset="0"/>
                                    </a:rPr>
                                    <m:t>𝑠</m:t>
                                  </m:r>
                                </m:e>
                                <m:sup>
                                  <m:r>
                                    <a:rPr lang="en-GB" sz="2000" i="1">
                                      <a:latin typeface="Cambria Math" panose="02040503050406030204" pitchFamily="18" charset="0"/>
                                    </a:rPr>
                                    <m:t>2</m:t>
                                  </m:r>
                                </m:sup>
                              </m:sSup>
                            </m:num>
                            <m:den>
                              <m:r>
                                <a:rPr lang="en-GB" sz="2000" i="1">
                                  <a:latin typeface="Cambria Math" panose="02040503050406030204" pitchFamily="18" charset="0"/>
                                </a:rPr>
                                <m:t>2</m:t>
                              </m:r>
                              <m:sSubSup>
                                <m:sSubSupPr>
                                  <m:ctrlPr>
                                    <a:rPr lang="en-GB" sz="2000" i="1">
                                      <a:latin typeface="Cambria Math" panose="02040503050406030204" pitchFamily="18" charset="0"/>
                                    </a:rPr>
                                  </m:ctrlPr>
                                </m:sSubSupPr>
                                <m:e>
                                  <m:r>
                                    <a:rPr lang="en-GB" sz="2000" i="1">
                                      <a:latin typeface="Cambria Math" panose="02040503050406030204" pitchFamily="18" charset="0"/>
                                    </a:rPr>
                                    <m:t>𝜎</m:t>
                                  </m:r>
                                </m:e>
                                <m:sub>
                                  <m:r>
                                    <a:rPr lang="en-GB" sz="2000" i="1">
                                      <a:latin typeface="Cambria Math" panose="02040503050406030204" pitchFamily="18" charset="0"/>
                                    </a:rPr>
                                    <m:t>𝑠</m:t>
                                  </m:r>
                                </m:sub>
                                <m:sup>
                                  <m:r>
                                    <a:rPr lang="en-GB" sz="2000" i="1">
                                      <a:latin typeface="Cambria Math" panose="02040503050406030204" pitchFamily="18" charset="0"/>
                                    </a:rPr>
                                    <m:t>2</m:t>
                                  </m:r>
                                </m:sup>
                              </m:sSubSup>
                            </m:den>
                          </m:f>
                        </m:sup>
                      </m:sSup>
                      <m:d>
                        <m:dPr>
                          <m:begChr m:val="["/>
                          <m:endChr m:val="]"/>
                          <m:ctrlPr>
                            <a:rPr lang="en-GB" sz="2000" i="1">
                              <a:latin typeface="Cambria Math" panose="02040503050406030204" pitchFamily="18" charset="0"/>
                            </a:rPr>
                          </m:ctrlPr>
                        </m:dPr>
                        <m:e>
                          <m:f>
                            <m:fPr>
                              <m:ctrlPr>
                                <a:rPr lang="en-GB" sz="2000" i="1">
                                  <a:latin typeface="Cambria Math" panose="02040503050406030204" pitchFamily="18" charset="0"/>
                                </a:rPr>
                              </m:ctrlPr>
                            </m:fPr>
                            <m:num>
                              <m:r>
                                <a:rPr lang="en-GB" sz="2000" i="1">
                                  <a:latin typeface="Cambria Math" panose="02040503050406030204" pitchFamily="18" charset="0"/>
                                </a:rPr>
                                <m:t>1</m:t>
                              </m:r>
                            </m:num>
                            <m:den>
                              <m:r>
                                <a:rPr lang="en-GB" sz="2000" i="1">
                                  <a:latin typeface="Cambria Math" panose="02040503050406030204" pitchFamily="18" charset="0"/>
                                </a:rPr>
                                <m:t>𝑟</m:t>
                              </m:r>
                            </m:den>
                          </m:f>
                          <m:d>
                            <m:dPr>
                              <m:ctrlPr>
                                <a:rPr lang="en-GB" sz="2000" i="1">
                                  <a:latin typeface="Cambria Math" panose="02040503050406030204" pitchFamily="18" charset="0"/>
                                </a:rPr>
                              </m:ctrlPr>
                            </m:dPr>
                            <m:e>
                              <m:r>
                                <a:rPr lang="en-GB" sz="2000" i="1">
                                  <a:latin typeface="Cambria Math" panose="02040503050406030204" pitchFamily="18" charset="0"/>
                                </a:rPr>
                                <m:t>1</m:t>
                              </m:r>
                              <m:r>
                                <a:rPr lang="en-GB" sz="2000" i="1">
                                  <a:latin typeface="Cambria Math" panose="02040503050406030204" pitchFamily="18" charset="0"/>
                                </a:rPr>
                                <m:t>−</m:t>
                              </m:r>
                              <m:sSup>
                                <m:sSupPr>
                                  <m:ctrlPr>
                                    <a:rPr lang="en-GB" sz="2000" i="1">
                                      <a:latin typeface="Cambria Math" panose="02040503050406030204" pitchFamily="18" charset="0"/>
                                    </a:rPr>
                                  </m:ctrlPr>
                                </m:sSupPr>
                                <m:e>
                                  <m:r>
                                    <a:rPr lang="en-GB" sz="2000" i="1">
                                      <a:latin typeface="Cambria Math" panose="02040503050406030204" pitchFamily="18" charset="0"/>
                                    </a:rPr>
                                    <m:t>𝑒</m:t>
                                  </m:r>
                                </m:e>
                                <m:sup>
                                  <m:r>
                                    <a:rPr lang="en-GB" sz="2000" i="1">
                                      <a:latin typeface="Cambria Math" panose="02040503050406030204" pitchFamily="18" charset="0"/>
                                    </a:rPr>
                                    <m:t>−</m:t>
                                  </m:r>
                                  <m:f>
                                    <m:fPr>
                                      <m:ctrlPr>
                                        <a:rPr lang="en-GB" sz="2000" i="1">
                                          <a:latin typeface="Cambria Math" panose="02040503050406030204" pitchFamily="18" charset="0"/>
                                        </a:rPr>
                                      </m:ctrlPr>
                                    </m:fPr>
                                    <m:num>
                                      <m:sSup>
                                        <m:sSupPr>
                                          <m:ctrlPr>
                                            <a:rPr lang="en-GB" sz="2000" i="1">
                                              <a:latin typeface="Cambria Math" panose="02040503050406030204" pitchFamily="18" charset="0"/>
                                            </a:rPr>
                                          </m:ctrlPr>
                                        </m:sSupPr>
                                        <m:e>
                                          <m:r>
                                            <a:rPr lang="en-GB" sz="2000" i="1">
                                              <a:latin typeface="Cambria Math" panose="02040503050406030204" pitchFamily="18" charset="0"/>
                                            </a:rPr>
                                            <m:t>𝑟</m:t>
                                          </m:r>
                                        </m:e>
                                        <m:sup>
                                          <m:r>
                                            <a:rPr lang="en-GB" sz="2000" i="1">
                                              <a:latin typeface="Cambria Math" panose="02040503050406030204" pitchFamily="18" charset="0"/>
                                            </a:rPr>
                                            <m:t>2</m:t>
                                          </m:r>
                                        </m:sup>
                                      </m:sSup>
                                    </m:num>
                                    <m:den>
                                      <m:r>
                                        <a:rPr lang="en-GB" sz="2000" i="1">
                                          <a:latin typeface="Cambria Math" panose="02040503050406030204" pitchFamily="18" charset="0"/>
                                        </a:rPr>
                                        <m:t>2</m:t>
                                      </m:r>
                                      <m:sSubSup>
                                        <m:sSubSupPr>
                                          <m:ctrlPr>
                                            <a:rPr lang="en-GB" sz="2000" i="1">
                                              <a:latin typeface="Cambria Math" panose="02040503050406030204" pitchFamily="18" charset="0"/>
                                            </a:rPr>
                                          </m:ctrlPr>
                                        </m:sSubSupPr>
                                        <m:e>
                                          <m:r>
                                            <a:rPr lang="en-GB" sz="2000" i="1">
                                              <a:latin typeface="Cambria Math" panose="02040503050406030204" pitchFamily="18" charset="0"/>
                                            </a:rPr>
                                            <m:t>𝜎</m:t>
                                          </m:r>
                                        </m:e>
                                        <m:sub>
                                          <m:r>
                                            <a:rPr lang="en-GB" sz="2000" i="1">
                                              <a:latin typeface="Cambria Math" panose="02040503050406030204" pitchFamily="18" charset="0"/>
                                            </a:rPr>
                                            <m:t>𝑟</m:t>
                                          </m:r>
                                        </m:sub>
                                        <m:sup>
                                          <m:r>
                                            <a:rPr lang="en-GB" sz="2000" i="1">
                                              <a:latin typeface="Cambria Math" panose="02040503050406030204" pitchFamily="18" charset="0"/>
                                            </a:rPr>
                                            <m:t>2</m:t>
                                          </m:r>
                                        </m:sup>
                                      </m:sSubSup>
                                    </m:den>
                                  </m:f>
                                </m:sup>
                              </m:sSup>
                            </m:e>
                          </m:d>
                          <m:r>
                            <a:rPr lang="en-GB" sz="2000" i="1">
                              <a:latin typeface="Cambria Math" panose="02040503050406030204" pitchFamily="18" charset="0"/>
                            </a:rPr>
                            <m:t>−</m:t>
                          </m:r>
                          <m:f>
                            <m:fPr>
                              <m:ctrlPr>
                                <a:rPr lang="en-GB" sz="2000" i="1">
                                  <a:latin typeface="Cambria Math" panose="02040503050406030204" pitchFamily="18" charset="0"/>
                                </a:rPr>
                              </m:ctrlPr>
                            </m:fPr>
                            <m:num>
                              <m:r>
                                <a:rPr lang="en-GB" sz="2000" i="1">
                                  <a:latin typeface="Cambria Math" panose="02040503050406030204" pitchFamily="18" charset="0"/>
                                </a:rPr>
                                <m:t>𝑟</m:t>
                              </m:r>
                            </m:num>
                            <m:den>
                              <m:sSup>
                                <m:sSupPr>
                                  <m:ctrlPr>
                                    <a:rPr lang="en-GB" sz="2000" i="1">
                                      <a:latin typeface="Cambria Math" panose="02040503050406030204" pitchFamily="18" charset="0"/>
                                    </a:rPr>
                                  </m:ctrlPr>
                                </m:sSupPr>
                                <m:e>
                                  <m:r>
                                    <a:rPr lang="en-GB" sz="2000" i="1">
                                      <a:latin typeface="Cambria Math" panose="02040503050406030204" pitchFamily="18" charset="0"/>
                                    </a:rPr>
                                    <m:t>𝑏</m:t>
                                  </m:r>
                                </m:e>
                                <m:sup>
                                  <m:r>
                                    <a:rPr lang="en-GB" sz="2000" i="1">
                                      <a:latin typeface="Cambria Math" panose="02040503050406030204" pitchFamily="18" charset="0"/>
                                    </a:rPr>
                                    <m:t>2</m:t>
                                  </m:r>
                                </m:sup>
                              </m:sSup>
                            </m:den>
                          </m:f>
                        </m:e>
                      </m:d>
                    </m:oMath>
                  </m:oMathPara>
                </a14:m>
                <a:endParaRPr lang="en-GB" sz="2000" dirty="0"/>
              </a:p>
              <a:p>
                <a:pPr marL="342900" indent="-342900">
                  <a:buFont typeface="Arial" panose="020B0604020202020204" pitchFamily="34" charset="0"/>
                  <a:buChar char="•"/>
                </a:pPr>
                <a:r>
                  <a:rPr lang="en-GB" sz="2000" dirty="0"/>
                  <a:t>Weaker in the LHC due to strong inverse energy dependence – will show results for LHC and SPS regimes.</a:t>
                </a:r>
              </a:p>
              <a:p>
                <a:pPr marL="342900" indent="-342900">
                  <a:buFont typeface="Arial" panose="020B0604020202020204" pitchFamily="34" charset="0"/>
                  <a:buChar char="•"/>
                </a:pPr>
                <a:r>
                  <a:rPr lang="en-GB" sz="2000" dirty="0"/>
                  <a:t>Core particles experience strongest space charge force.</a:t>
                </a:r>
              </a:p>
              <a:p>
                <a:pPr marL="342900" indent="-342900">
                  <a:buFont typeface="Arial" panose="020B0604020202020204" pitchFamily="34" charset="0"/>
                  <a:buChar char="•"/>
                </a:pPr>
                <a:r>
                  <a:rPr lang="en-GB" sz="2000" dirty="0"/>
                  <a:t>Space charge forces produce an amplitude-dependent tune shift which </a:t>
                </a:r>
                <a:r>
                  <a:rPr lang="en-GB" sz="2000"/>
                  <a:t>can cross resonances.</a:t>
                </a:r>
                <a:endParaRPr lang="en-GB" sz="2000" dirty="0"/>
              </a:p>
            </p:txBody>
          </p:sp>
        </mc:Choice>
        <mc:Fallback>
          <p:sp>
            <p:nvSpPr>
              <p:cNvPr id="4" name="Text Placeholder 3">
                <a:extLst>
                  <a:ext uri="{FF2B5EF4-FFF2-40B4-BE49-F238E27FC236}">
                    <a16:creationId xmlns:a16="http://schemas.microsoft.com/office/drawing/2014/main" id="{722E40C1-2CDB-F46E-312D-B51105A09D5F}"/>
                  </a:ext>
                </a:extLst>
              </p:cNvPr>
              <p:cNvSpPr>
                <a:spLocks noGrp="1" noRot="1" noChangeAspect="1" noMove="1" noResize="1" noEditPoints="1" noAdjustHandles="1" noChangeArrowheads="1" noChangeShapeType="1" noTextEdit="1"/>
              </p:cNvSpPr>
              <p:nvPr>
                <p:ph type="body" sz="half" idx="2"/>
              </p:nvPr>
            </p:nvSpPr>
            <p:spPr>
              <a:xfrm>
                <a:off x="705237" y="2257290"/>
                <a:ext cx="6283392" cy="4219709"/>
              </a:xfrm>
              <a:blipFill>
                <a:blip r:embed="rId4"/>
                <a:stretch>
                  <a:fillRect l="-874" t="-1879"/>
                </a:stretch>
              </a:blipFill>
            </p:spPr>
            <p:txBody>
              <a:bodyPr/>
              <a:lstStyle/>
              <a:p>
                <a:r>
                  <a:rPr lang="en-GB">
                    <a:noFill/>
                  </a:rPr>
                  <a:t> </a:t>
                </a:r>
              </a:p>
            </p:txBody>
          </p:sp>
        </mc:Fallback>
      </mc:AlternateContent>
      <p:sp>
        <p:nvSpPr>
          <p:cNvPr id="23" name="SectionLabel">
            <a:extLst>
              <a:ext uri="{FF2B5EF4-FFF2-40B4-BE49-F238E27FC236}">
                <a16:creationId xmlns:a16="http://schemas.microsoft.com/office/drawing/2014/main" id="{88F7EB10-B83B-D360-8F43-179A2A6094F0}"/>
              </a:ext>
            </a:extLst>
          </p:cNvPr>
          <p:cNvSpPr txBox="1"/>
          <p:nvPr/>
        </p:nvSpPr>
        <p:spPr>
          <a:xfrm>
            <a:off x="254000" y="6392446"/>
            <a:ext cx="4064000" cy="338554"/>
          </a:xfrm>
          <a:prstGeom prst="rect">
            <a:avLst/>
          </a:prstGeom>
          <a:noFill/>
        </p:spPr>
        <p:txBody>
          <a:bodyPr vert="horz" wrap="square" rtlCol="0">
            <a:spAutoFit/>
          </a:bodyPr>
          <a:lstStyle/>
          <a:p>
            <a:r>
              <a:rPr lang="en-GB" sz="1600" b="1">
                <a:solidFill>
                  <a:srgbClr val="0000EC"/>
                </a:solidFill>
              </a:rPr>
              <a:t>I. Introduction</a:t>
            </a:r>
          </a:p>
        </p:txBody>
      </p:sp>
      <p:sp>
        <p:nvSpPr>
          <p:cNvPr id="3" name="TextBox 2">
            <a:extLst>
              <a:ext uri="{FF2B5EF4-FFF2-40B4-BE49-F238E27FC236}">
                <a16:creationId xmlns:a16="http://schemas.microsoft.com/office/drawing/2014/main" id="{BEDCD7FF-D0AC-FD69-0B78-F830515EF0C3}"/>
              </a:ext>
            </a:extLst>
          </p:cNvPr>
          <p:cNvSpPr txBox="1"/>
          <p:nvPr/>
        </p:nvSpPr>
        <p:spPr>
          <a:xfrm>
            <a:off x="6798755" y="2396428"/>
            <a:ext cx="1338942" cy="369332"/>
          </a:xfrm>
          <a:prstGeom prst="rect">
            <a:avLst/>
          </a:prstGeom>
          <a:noFill/>
          <a:ln>
            <a:solidFill>
              <a:srgbClr val="0F1317"/>
            </a:solidFill>
          </a:ln>
        </p:spPr>
        <p:txBody>
          <a:bodyPr wrap="square" rtlCol="0">
            <a:spAutoFit/>
          </a:bodyPr>
          <a:lstStyle/>
          <a:p>
            <a:r>
              <a:rPr lang="en-GB" dirty="0">
                <a:solidFill>
                  <a:srgbClr val="0000EB"/>
                </a:solidFill>
              </a:rPr>
              <a:t>Direct term</a:t>
            </a:r>
          </a:p>
        </p:txBody>
      </p:sp>
      <p:cxnSp>
        <p:nvCxnSpPr>
          <p:cNvPr id="6" name="Straight Arrow Connector 5">
            <a:extLst>
              <a:ext uri="{FF2B5EF4-FFF2-40B4-BE49-F238E27FC236}">
                <a16:creationId xmlns:a16="http://schemas.microsoft.com/office/drawing/2014/main" id="{333A6223-E666-5FA2-2990-7370F231F7CE}"/>
              </a:ext>
            </a:extLst>
          </p:cNvPr>
          <p:cNvCxnSpPr>
            <a:cxnSpLocks/>
          </p:cNvCxnSpPr>
          <p:nvPr/>
        </p:nvCxnSpPr>
        <p:spPr>
          <a:xfrm flipH="1">
            <a:off x="5913728" y="2519179"/>
            <a:ext cx="885027" cy="89217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8" name="TextBox 7">
            <a:extLst>
              <a:ext uri="{FF2B5EF4-FFF2-40B4-BE49-F238E27FC236}">
                <a16:creationId xmlns:a16="http://schemas.microsoft.com/office/drawing/2014/main" id="{DD598B41-3553-5E0B-8462-C2150B2F2CB6}"/>
              </a:ext>
            </a:extLst>
          </p:cNvPr>
          <p:cNvSpPr txBox="1"/>
          <p:nvPr/>
        </p:nvSpPr>
        <p:spPr>
          <a:xfrm>
            <a:off x="7022539" y="3261977"/>
            <a:ext cx="1556657" cy="369332"/>
          </a:xfrm>
          <a:prstGeom prst="rect">
            <a:avLst/>
          </a:prstGeom>
          <a:noFill/>
          <a:ln>
            <a:solidFill>
              <a:srgbClr val="0F1317"/>
            </a:solidFill>
          </a:ln>
        </p:spPr>
        <p:txBody>
          <a:bodyPr wrap="square" rtlCol="0">
            <a:spAutoFit/>
          </a:bodyPr>
          <a:lstStyle/>
          <a:p>
            <a:r>
              <a:rPr lang="en-GB" dirty="0">
                <a:solidFill>
                  <a:srgbClr val="0000EB"/>
                </a:solidFill>
              </a:rPr>
              <a:t>Indirect term</a:t>
            </a:r>
          </a:p>
        </p:txBody>
      </p:sp>
      <p:cxnSp>
        <p:nvCxnSpPr>
          <p:cNvPr id="9" name="Straight Arrow Connector 8">
            <a:extLst>
              <a:ext uri="{FF2B5EF4-FFF2-40B4-BE49-F238E27FC236}">
                <a16:creationId xmlns:a16="http://schemas.microsoft.com/office/drawing/2014/main" id="{04AE8DA8-16A1-F746-182B-3D9ACDC5542C}"/>
              </a:ext>
            </a:extLst>
          </p:cNvPr>
          <p:cNvCxnSpPr>
            <a:cxnSpLocks/>
            <a:stCxn id="8" idx="1"/>
          </p:cNvCxnSpPr>
          <p:nvPr/>
        </p:nvCxnSpPr>
        <p:spPr>
          <a:xfrm flipH="1">
            <a:off x="6574971" y="3446643"/>
            <a:ext cx="447568" cy="33623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5" name="Slide Number Placeholder 24">
            <a:extLst>
              <a:ext uri="{FF2B5EF4-FFF2-40B4-BE49-F238E27FC236}">
                <a16:creationId xmlns:a16="http://schemas.microsoft.com/office/drawing/2014/main" id="{B2A46210-7F38-6F47-0F9F-D96F541071A5}"/>
              </a:ext>
            </a:extLst>
          </p:cNvPr>
          <p:cNvSpPr>
            <a:spLocks noGrp="1"/>
          </p:cNvSpPr>
          <p:nvPr>
            <p:ph type="sldNum" sz="quarter" idx="12"/>
          </p:nvPr>
        </p:nvSpPr>
        <p:spPr/>
        <p:txBody>
          <a:bodyPr/>
          <a:lstStyle/>
          <a:p>
            <a:fld id="{A81A0B55-A4E3-4F2C-B5F6-A5FCD0DE1BEF}" type="slidenum">
              <a:rPr lang="en-GB" smtClean="0"/>
              <a:t>6</a:t>
            </a:fld>
            <a:endParaRPr lang="en-GB"/>
          </a:p>
        </p:txBody>
      </p:sp>
    </p:spTree>
    <p:extLst>
      <p:ext uri="{BB962C8B-B14F-4D97-AF65-F5344CB8AC3E}">
        <p14:creationId xmlns:p14="http://schemas.microsoft.com/office/powerpoint/2010/main" val="392408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0310E-2429-23B9-912D-407F47F46BDD}"/>
              </a:ext>
            </a:extLst>
          </p:cNvPr>
          <p:cNvSpPr>
            <a:spLocks noGrp="1"/>
          </p:cNvSpPr>
          <p:nvPr>
            <p:ph type="title"/>
          </p:nvPr>
        </p:nvSpPr>
        <p:spPr>
          <a:xfrm>
            <a:off x="877624" y="1748735"/>
            <a:ext cx="9790375" cy="610723"/>
          </a:xfrm>
        </p:spPr>
        <p:txBody>
          <a:bodyPr>
            <a:noAutofit/>
          </a:bodyPr>
          <a:lstStyle/>
          <a:p>
            <a:r>
              <a:rPr lang="en-GB" sz="4400" dirty="0"/>
              <a:t>Methods for Calculating </a:t>
            </a:r>
            <a:r>
              <a:rPr lang="el-GR" sz="4400" dirty="0"/>
              <a:t>ε</a:t>
            </a:r>
            <a:r>
              <a:rPr lang="en-GB" sz="4400" baseline="-25000" dirty="0" err="1"/>
              <a:t>x,y</a:t>
            </a:r>
            <a:r>
              <a:rPr lang="en-GB" sz="4400" dirty="0"/>
              <a:t> in Simulations</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AA8A3728-0A1D-EC63-8C71-E6AEDBE45A01}"/>
                  </a:ext>
                </a:extLst>
              </p:cNvPr>
              <p:cNvSpPr>
                <a:spLocks noGrp="1"/>
              </p:cNvSpPr>
              <p:nvPr>
                <p:ph type="body" sz="half" idx="2"/>
              </p:nvPr>
            </p:nvSpPr>
            <p:spPr>
              <a:xfrm>
                <a:off x="758753" y="2359458"/>
                <a:ext cx="10855388" cy="4288230"/>
              </a:xfrm>
            </p:spPr>
            <p:txBody>
              <a:bodyPr>
                <a:noAutofit/>
              </a:bodyPr>
              <a:lstStyle/>
              <a:p>
                <a:r>
                  <a:rPr lang="en-GB" sz="2000" b="1" dirty="0"/>
                  <a:t>Equation relating emittance to beam size </a:t>
                </a:r>
                <a14:m>
                  <m:oMath xmlns:m="http://schemas.openxmlformats.org/officeDocument/2006/math">
                    <m:sSub>
                      <m:sSubPr>
                        <m:ctrlPr>
                          <a:rPr lang="en-GB" sz="2000" b="1" i="1" dirty="0" smtClean="0">
                            <a:latin typeface="Cambria Math" panose="02040503050406030204" pitchFamily="18" charset="0"/>
                          </a:rPr>
                        </m:ctrlPr>
                      </m:sSubPr>
                      <m:e>
                        <m:r>
                          <a:rPr lang="en-GB" sz="2000" b="1" i="1" dirty="0" smtClean="0">
                            <a:latin typeface="Cambria Math" panose="02040503050406030204" pitchFamily="18" charset="0"/>
                          </a:rPr>
                          <m:t>𝝈</m:t>
                        </m:r>
                      </m:e>
                      <m:sub>
                        <m:r>
                          <a:rPr lang="en-GB" sz="2000" b="1" i="1" dirty="0" err="1" smtClean="0">
                            <a:latin typeface="Cambria Math" panose="02040503050406030204" pitchFamily="18" charset="0"/>
                          </a:rPr>
                          <m:t>𝒙</m:t>
                        </m:r>
                        <m:r>
                          <a:rPr lang="en-GB" sz="2000" b="1" i="1" dirty="0" err="1" smtClean="0">
                            <a:latin typeface="Cambria Math" panose="02040503050406030204" pitchFamily="18" charset="0"/>
                          </a:rPr>
                          <m:t>,</m:t>
                        </m:r>
                        <m:r>
                          <a:rPr lang="en-GB" sz="2000" b="1" i="1" dirty="0" err="1" smtClean="0">
                            <a:latin typeface="Cambria Math" panose="02040503050406030204" pitchFamily="18" charset="0"/>
                          </a:rPr>
                          <m:t>𝒚</m:t>
                        </m:r>
                      </m:sub>
                    </m:sSub>
                  </m:oMath>
                </a14:m>
                <a:r>
                  <a:rPr lang="en-GB" sz="2000" b="1" dirty="0"/>
                  <a:t>, dispersion </a:t>
                </a:r>
                <a14:m>
                  <m:oMath xmlns:m="http://schemas.openxmlformats.org/officeDocument/2006/math">
                    <m:sSub>
                      <m:sSubPr>
                        <m:ctrlPr>
                          <a:rPr lang="en-GB" sz="2000" b="1" i="1" dirty="0" smtClean="0">
                            <a:latin typeface="Cambria Math" panose="02040503050406030204" pitchFamily="18" charset="0"/>
                          </a:rPr>
                        </m:ctrlPr>
                      </m:sSubPr>
                      <m:e>
                        <m:r>
                          <a:rPr lang="en-GB" sz="2000" b="1" i="1" dirty="0" smtClean="0">
                            <a:latin typeface="Cambria Math" panose="02040503050406030204" pitchFamily="18" charset="0"/>
                          </a:rPr>
                          <m:t>𝑫</m:t>
                        </m:r>
                      </m:e>
                      <m:sub>
                        <m:r>
                          <a:rPr lang="en-GB" sz="2000" b="1" i="1" dirty="0" err="1" smtClean="0">
                            <a:latin typeface="Cambria Math" panose="02040503050406030204" pitchFamily="18" charset="0"/>
                          </a:rPr>
                          <m:t>𝒙</m:t>
                        </m:r>
                        <m:r>
                          <a:rPr lang="en-GB" sz="2000" b="1" i="1" dirty="0" err="1" smtClean="0">
                            <a:latin typeface="Cambria Math" panose="02040503050406030204" pitchFamily="18" charset="0"/>
                          </a:rPr>
                          <m:t>,</m:t>
                        </m:r>
                        <m:r>
                          <a:rPr lang="en-GB" sz="2000" b="1" i="1" dirty="0" err="1" smtClean="0">
                            <a:latin typeface="Cambria Math" panose="02040503050406030204" pitchFamily="18" charset="0"/>
                          </a:rPr>
                          <m:t>𝒚</m:t>
                        </m:r>
                      </m:sub>
                    </m:sSub>
                  </m:oMath>
                </a14:m>
                <a:r>
                  <a:rPr lang="en-GB" sz="2000" b="1" dirty="0"/>
                  <a:t> and longitudinal spread </a:t>
                </a:r>
                <a14:m>
                  <m:oMath xmlns:m="http://schemas.openxmlformats.org/officeDocument/2006/math">
                    <m:sSub>
                      <m:sSubPr>
                        <m:ctrlPr>
                          <a:rPr lang="en-GB" sz="2000" b="1" i="1" dirty="0" smtClean="0">
                            <a:latin typeface="Cambria Math" panose="02040503050406030204" pitchFamily="18" charset="0"/>
                          </a:rPr>
                        </m:ctrlPr>
                      </m:sSubPr>
                      <m:e>
                        <m:r>
                          <a:rPr lang="en-GB" sz="2000" b="1" i="1" dirty="0" smtClean="0">
                            <a:latin typeface="Cambria Math" panose="02040503050406030204" pitchFamily="18" charset="0"/>
                          </a:rPr>
                          <m:t>𝝈</m:t>
                        </m:r>
                      </m:e>
                      <m:sub>
                        <m:r>
                          <a:rPr lang="en-GB" sz="2000" b="1" i="1" dirty="0" smtClean="0">
                            <a:latin typeface="Cambria Math" panose="02040503050406030204" pitchFamily="18" charset="0"/>
                          </a:rPr>
                          <m:t>𝜹</m:t>
                        </m:r>
                      </m:sub>
                    </m:sSub>
                    <m:r>
                      <a:rPr lang="en-GB" sz="2000" b="1" i="1" dirty="0" smtClean="0">
                        <a:latin typeface="Cambria Math" panose="02040503050406030204" pitchFamily="18" charset="0"/>
                      </a:rPr>
                      <m:t> </m:t>
                    </m:r>
                    <m:r>
                      <a:rPr lang="en-GB" sz="2000" b="0" i="1" dirty="0" smtClean="0">
                        <a:latin typeface="Cambria Math" panose="02040503050406030204" pitchFamily="18" charset="0"/>
                      </a:rPr>
                      <m:t>:</m:t>
                    </m:r>
                  </m:oMath>
                </a14:m>
                <a:endParaRPr lang="en-GB" sz="20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b>
                        <m:sSubPr>
                          <m:ctrlPr>
                            <a:rPr lang="en-GB" sz="2000" i="1" dirty="0" smtClean="0">
                              <a:latin typeface="Cambria Math" panose="02040503050406030204" pitchFamily="18" charset="0"/>
                            </a:rPr>
                          </m:ctrlPr>
                        </m:sSubPr>
                        <m:e>
                          <m:r>
                            <a:rPr lang="en-GB" sz="2000" i="1" dirty="0" smtClean="0">
                              <a:latin typeface="Cambria Math" panose="02040503050406030204" pitchFamily="18" charset="0"/>
                            </a:rPr>
                            <m:t>𝜀</m:t>
                          </m:r>
                        </m:e>
                        <m:sub>
                          <m:r>
                            <a:rPr lang="en-GB" sz="2000" i="1" dirty="0" err="1" smtClean="0">
                              <a:latin typeface="Cambria Math" panose="02040503050406030204" pitchFamily="18" charset="0"/>
                            </a:rPr>
                            <m:t>𝑥</m:t>
                          </m:r>
                          <m:r>
                            <a:rPr lang="en-GB" sz="2000" i="1" dirty="0" err="1" smtClean="0">
                              <a:latin typeface="Cambria Math" panose="02040503050406030204" pitchFamily="18" charset="0"/>
                            </a:rPr>
                            <m:t>,</m:t>
                          </m:r>
                          <m:r>
                            <a:rPr lang="en-GB" sz="2000" i="1" dirty="0" err="1" smtClean="0">
                              <a:latin typeface="Cambria Math" panose="02040503050406030204" pitchFamily="18" charset="0"/>
                            </a:rPr>
                            <m:t>𝑦</m:t>
                          </m:r>
                        </m:sub>
                      </m:sSub>
                      <m:r>
                        <a:rPr lang="en-GB" sz="2000" i="1" dirty="0" smtClean="0">
                          <a:latin typeface="Cambria Math" panose="02040503050406030204" pitchFamily="18" charset="0"/>
                        </a:rPr>
                        <m:t>=</m:t>
                      </m:r>
                      <m:f>
                        <m:fPr>
                          <m:ctrlPr>
                            <a:rPr lang="en-GB" sz="2000" i="1" dirty="0" smtClean="0">
                              <a:latin typeface="Cambria Math" panose="02040503050406030204" pitchFamily="18" charset="0"/>
                            </a:rPr>
                          </m:ctrlPr>
                        </m:fPr>
                        <m:num>
                          <m:sSubSup>
                            <m:sSubSupPr>
                              <m:ctrlPr>
                                <a:rPr lang="en-GB" sz="2000" i="1" dirty="0" smtClean="0">
                                  <a:latin typeface="Cambria Math" panose="02040503050406030204" pitchFamily="18" charset="0"/>
                                </a:rPr>
                              </m:ctrlPr>
                            </m:sSubSupPr>
                            <m:e>
                              <m:r>
                                <a:rPr lang="en-GB" sz="2000" i="1" dirty="0" smtClean="0">
                                  <a:latin typeface="Cambria Math" panose="02040503050406030204" pitchFamily="18" charset="0"/>
                                </a:rPr>
                                <m:t>𝜎</m:t>
                              </m:r>
                            </m:e>
                            <m:sub>
                              <m:r>
                                <a:rPr lang="en-GB" sz="2000" i="1" dirty="0" err="1" smtClean="0">
                                  <a:latin typeface="Cambria Math" panose="02040503050406030204" pitchFamily="18" charset="0"/>
                                </a:rPr>
                                <m:t>𝑥</m:t>
                              </m:r>
                              <m:r>
                                <a:rPr lang="en-GB" sz="2000" i="1" dirty="0" err="1" smtClean="0">
                                  <a:latin typeface="Cambria Math" panose="02040503050406030204" pitchFamily="18" charset="0"/>
                                </a:rPr>
                                <m:t>,</m:t>
                              </m:r>
                              <m:r>
                                <a:rPr lang="en-GB" sz="2000" i="1" dirty="0" err="1" smtClean="0">
                                  <a:latin typeface="Cambria Math" panose="02040503050406030204" pitchFamily="18" charset="0"/>
                                </a:rPr>
                                <m:t>𝑦</m:t>
                              </m:r>
                            </m:sub>
                            <m:sup>
                              <m:r>
                                <a:rPr lang="en-GB" sz="2000" i="1" dirty="0" smtClean="0">
                                  <a:latin typeface="Cambria Math" panose="02040503050406030204" pitchFamily="18" charset="0"/>
                                </a:rPr>
                                <m:t>2</m:t>
                              </m:r>
                            </m:sup>
                          </m:sSubSup>
                        </m:num>
                        <m:den>
                          <m:sSub>
                            <m:sSubPr>
                              <m:ctrlPr>
                                <a:rPr lang="en-GB" sz="2000" i="1" dirty="0" smtClean="0">
                                  <a:latin typeface="Cambria Math" panose="02040503050406030204" pitchFamily="18" charset="0"/>
                                </a:rPr>
                              </m:ctrlPr>
                            </m:sSubPr>
                            <m:e>
                              <m:r>
                                <a:rPr lang="en-GB" sz="2000" i="1" dirty="0" smtClean="0">
                                  <a:latin typeface="Cambria Math" panose="02040503050406030204" pitchFamily="18" charset="0"/>
                                </a:rPr>
                                <m:t>𝛽</m:t>
                              </m:r>
                            </m:e>
                            <m:sub>
                              <m:r>
                                <a:rPr lang="en-GB" sz="2000" i="1" dirty="0" err="1" smtClean="0">
                                  <a:latin typeface="Cambria Math" panose="02040503050406030204" pitchFamily="18" charset="0"/>
                                </a:rPr>
                                <m:t>𝑥</m:t>
                              </m:r>
                              <m:r>
                                <a:rPr lang="en-GB" sz="2000" i="1" dirty="0" err="1" smtClean="0">
                                  <a:latin typeface="Cambria Math" panose="02040503050406030204" pitchFamily="18" charset="0"/>
                                </a:rPr>
                                <m:t>,</m:t>
                              </m:r>
                              <m:r>
                                <a:rPr lang="en-GB" sz="2000" i="1" dirty="0" err="1" smtClean="0">
                                  <a:latin typeface="Cambria Math" panose="02040503050406030204" pitchFamily="18" charset="0"/>
                                </a:rPr>
                                <m:t>𝑦</m:t>
                              </m:r>
                            </m:sub>
                          </m:sSub>
                        </m:den>
                      </m:f>
                      <m:r>
                        <a:rPr lang="en-GB" sz="2000" i="1" dirty="0" smtClean="0">
                          <a:latin typeface="Cambria Math" panose="02040503050406030204" pitchFamily="18" charset="0"/>
                        </a:rPr>
                        <m:t>−</m:t>
                      </m:r>
                      <m:f>
                        <m:fPr>
                          <m:ctrlPr>
                            <a:rPr lang="en-GB" sz="2000" i="1" dirty="0" smtClean="0">
                              <a:latin typeface="Cambria Math" panose="02040503050406030204" pitchFamily="18" charset="0"/>
                            </a:rPr>
                          </m:ctrlPr>
                        </m:fPr>
                        <m:num>
                          <m:sSubSup>
                            <m:sSubSupPr>
                              <m:ctrlPr>
                                <a:rPr lang="en-GB" sz="2000" i="1" dirty="0" smtClean="0">
                                  <a:latin typeface="Cambria Math" panose="02040503050406030204" pitchFamily="18" charset="0"/>
                                </a:rPr>
                              </m:ctrlPr>
                            </m:sSubSupPr>
                            <m:e>
                              <m:r>
                                <a:rPr lang="en-GB" sz="2000" i="1" dirty="0" smtClean="0">
                                  <a:latin typeface="Cambria Math" panose="02040503050406030204" pitchFamily="18" charset="0"/>
                                </a:rPr>
                                <m:t>𝐷</m:t>
                              </m:r>
                            </m:e>
                            <m:sub>
                              <m:r>
                                <a:rPr lang="en-GB" sz="2000" i="1" dirty="0" err="1" smtClean="0">
                                  <a:latin typeface="Cambria Math" panose="02040503050406030204" pitchFamily="18" charset="0"/>
                                </a:rPr>
                                <m:t>𝑥</m:t>
                              </m:r>
                              <m:r>
                                <a:rPr lang="en-GB" sz="2000" i="1" dirty="0" err="1" smtClean="0">
                                  <a:latin typeface="Cambria Math" panose="02040503050406030204" pitchFamily="18" charset="0"/>
                                </a:rPr>
                                <m:t>,</m:t>
                              </m:r>
                              <m:r>
                                <a:rPr lang="en-GB" sz="2000" i="1" dirty="0" err="1" smtClean="0">
                                  <a:latin typeface="Cambria Math" panose="02040503050406030204" pitchFamily="18" charset="0"/>
                                </a:rPr>
                                <m:t>𝑦</m:t>
                              </m:r>
                            </m:sub>
                            <m:sup>
                              <m:r>
                                <a:rPr lang="en-GB" sz="2000" i="1" dirty="0" smtClean="0">
                                  <a:latin typeface="Cambria Math" panose="02040503050406030204" pitchFamily="18" charset="0"/>
                                </a:rPr>
                                <m:t>2</m:t>
                              </m:r>
                            </m:sup>
                          </m:sSubSup>
                        </m:num>
                        <m:den>
                          <m:sSub>
                            <m:sSubPr>
                              <m:ctrlPr>
                                <a:rPr lang="en-GB" sz="2000" i="1" dirty="0" smtClean="0">
                                  <a:latin typeface="Cambria Math" panose="02040503050406030204" pitchFamily="18" charset="0"/>
                                </a:rPr>
                              </m:ctrlPr>
                            </m:sSubPr>
                            <m:e>
                              <m:r>
                                <a:rPr lang="en-GB" sz="2000" i="1" dirty="0" smtClean="0">
                                  <a:latin typeface="Cambria Math" panose="02040503050406030204" pitchFamily="18" charset="0"/>
                                </a:rPr>
                                <m:t>𝛽</m:t>
                              </m:r>
                            </m:e>
                            <m:sub>
                              <m:r>
                                <a:rPr lang="en-GB" sz="2000" i="1" dirty="0" err="1" smtClean="0">
                                  <a:latin typeface="Cambria Math" panose="02040503050406030204" pitchFamily="18" charset="0"/>
                                </a:rPr>
                                <m:t>𝑥</m:t>
                              </m:r>
                              <m:r>
                                <a:rPr lang="en-GB" sz="2000" i="1" dirty="0" err="1" smtClean="0">
                                  <a:latin typeface="Cambria Math" panose="02040503050406030204" pitchFamily="18" charset="0"/>
                                </a:rPr>
                                <m:t>,</m:t>
                              </m:r>
                              <m:r>
                                <a:rPr lang="en-GB" sz="2000" i="1" dirty="0" err="1" smtClean="0">
                                  <a:latin typeface="Cambria Math" panose="02040503050406030204" pitchFamily="18" charset="0"/>
                                </a:rPr>
                                <m:t>𝑦</m:t>
                              </m:r>
                            </m:sub>
                          </m:sSub>
                        </m:den>
                      </m:f>
                      <m:sSubSup>
                        <m:sSubSupPr>
                          <m:ctrlPr>
                            <a:rPr lang="en-GB" sz="2000" i="1" dirty="0" smtClean="0">
                              <a:latin typeface="Cambria Math" panose="02040503050406030204" pitchFamily="18" charset="0"/>
                            </a:rPr>
                          </m:ctrlPr>
                        </m:sSubSupPr>
                        <m:e>
                          <m:r>
                            <a:rPr lang="en-GB" sz="2000" i="1" dirty="0" smtClean="0">
                              <a:latin typeface="Cambria Math" panose="02040503050406030204" pitchFamily="18" charset="0"/>
                            </a:rPr>
                            <m:t>𝜎</m:t>
                          </m:r>
                        </m:e>
                        <m:sub>
                          <m:r>
                            <a:rPr lang="en-GB" sz="2000" i="1" dirty="0" smtClean="0">
                              <a:latin typeface="Cambria Math" panose="02040503050406030204" pitchFamily="18" charset="0"/>
                            </a:rPr>
                            <m:t>𝛿</m:t>
                          </m:r>
                        </m:sub>
                        <m:sup>
                          <m:r>
                            <a:rPr lang="en-GB" sz="2000" i="1" dirty="0" smtClean="0">
                              <a:latin typeface="Cambria Math" panose="02040503050406030204" pitchFamily="18" charset="0"/>
                            </a:rPr>
                            <m:t>2</m:t>
                          </m:r>
                        </m:sup>
                      </m:sSubSup>
                    </m:oMath>
                  </m:oMathPara>
                </a14:m>
                <a:endParaRPr lang="en-GB" sz="2000" b="0" i="1" dirty="0">
                  <a:latin typeface="Cambria Math" panose="02040503050406030204" pitchFamily="18" charset="0"/>
                </a:endParaRPr>
              </a:p>
              <a:p>
                <a:pPr marL="342900" indent="-342900">
                  <a:buFont typeface="Arial" panose="020B0604020202020204" pitchFamily="34" charset="0"/>
                  <a:buChar char="•"/>
                </a:pPr>
                <a:r>
                  <a:rPr lang="en-GB" sz="2000" dirty="0"/>
                  <a:t>Constant emittance </a:t>
                </a:r>
                <a:r>
                  <a:rPr lang="en-GB" sz="2000" dirty="0" err="1"/>
                  <a:t>ε</a:t>
                </a:r>
                <a:r>
                  <a:rPr lang="en-GB" sz="2000" baseline="-25000" dirty="0" err="1"/>
                  <a:t>x,y</a:t>
                </a:r>
                <a:r>
                  <a:rPr lang="en-GB" sz="2000" baseline="30000" dirty="0" err="1"/>
                  <a:t>c</a:t>
                </a:r>
                <a:r>
                  <a:rPr lang="en-GB" sz="2000" dirty="0"/>
                  <a:t> – emittance is assumed to be constant with time. Physically: no diffusive mechanisms, constant of motion.</a:t>
                </a:r>
                <a:endParaRPr lang="en-GB" sz="2000" dirty="0">
                  <a:solidFill>
                    <a:srgbClr val="0F1317"/>
                  </a:solidFill>
                </a:endParaRPr>
              </a:p>
              <a:p>
                <a:r>
                  <a:rPr lang="en-GB" sz="2000" b="1" dirty="0">
                    <a:solidFill>
                      <a:srgbClr val="FF0000"/>
                    </a:solidFill>
                  </a:rPr>
                  <a:t>Realistic methods:</a:t>
                </a:r>
              </a:p>
              <a:p>
                <a:pPr marL="285750" indent="-285750">
                  <a:buFont typeface="Arial" panose="020B0604020202020204" pitchFamily="34" charset="0"/>
                  <a:buChar char="•"/>
                </a:pPr>
                <a:r>
                  <a:rPr lang="en-GB" sz="2000" dirty="0"/>
                  <a:t>Profile emittance </a:t>
                </a:r>
                <a:r>
                  <a:rPr lang="en-GB" sz="2000" dirty="0" err="1"/>
                  <a:t>ε</a:t>
                </a:r>
                <a:r>
                  <a:rPr lang="en-GB" sz="2000" baseline="-25000" dirty="0" err="1"/>
                  <a:t>x,y</a:t>
                </a:r>
                <a:r>
                  <a:rPr lang="en-GB" sz="2000" baseline="30000" dirty="0" err="1"/>
                  <a:t>p</a:t>
                </a:r>
                <a:r>
                  <a:rPr lang="en-GB" sz="2000" dirty="0"/>
                  <a:t> – calculated statistically from beam profile only.</a:t>
                </a:r>
              </a:p>
              <a:p>
                <a:pPr marL="285750" indent="-285750">
                  <a:buFont typeface="Arial" panose="020B0604020202020204" pitchFamily="34" charset="0"/>
                  <a:buChar char="•"/>
                </a:pPr>
                <a:r>
                  <a:rPr lang="en-GB" sz="2000" dirty="0"/>
                  <a:t>Gaussian emittance </a:t>
                </a:r>
                <a:r>
                  <a:rPr lang="en-GB" sz="2000" dirty="0" err="1"/>
                  <a:t>ε</a:t>
                </a:r>
                <a:r>
                  <a:rPr lang="en-GB" sz="2000" baseline="-25000" dirty="0" err="1"/>
                  <a:t>x,y</a:t>
                </a:r>
                <a:r>
                  <a:rPr lang="en-GB" sz="2000" baseline="30000" dirty="0" err="1"/>
                  <a:t>G</a:t>
                </a:r>
                <a:r>
                  <a:rPr lang="en-GB" sz="2000" dirty="0"/>
                  <a:t> –  </a:t>
                </a:r>
                <a:r>
                  <a:rPr lang="en-GB" sz="2000" dirty="0" err="1"/>
                  <a:t>σ</a:t>
                </a:r>
                <a:r>
                  <a:rPr lang="en-GB" sz="2000" baseline="-25000" dirty="0" err="1"/>
                  <a:t>x,y</a:t>
                </a:r>
                <a:r>
                  <a:rPr lang="en-GB" sz="2000" baseline="30000" dirty="0" err="1"/>
                  <a:t>G</a:t>
                </a:r>
                <a:r>
                  <a:rPr lang="en-GB" sz="2000" dirty="0"/>
                  <a:t> is extracted from a Gaussian fitted to the beam profile.</a:t>
                </a:r>
              </a:p>
              <a:p>
                <a:r>
                  <a:rPr lang="en-GB" sz="2000" b="1" dirty="0">
                    <a:solidFill>
                      <a:srgbClr val="FF0000"/>
                    </a:solidFill>
                  </a:rPr>
                  <a:t>Most accurate method (but physically impossible):</a:t>
                </a:r>
              </a:p>
              <a:p>
                <a:pPr marL="285750" indent="-285750">
                  <a:buFont typeface="Arial" panose="020B0604020202020204" pitchFamily="34" charset="0"/>
                  <a:buChar char="•"/>
                </a:pPr>
                <a:r>
                  <a:rPr lang="en-GB" sz="2000" dirty="0"/>
                  <a:t>Distribution emittance </a:t>
                </a:r>
                <a:r>
                  <a:rPr lang="en-GB" sz="2000" dirty="0" err="1"/>
                  <a:t>ε</a:t>
                </a:r>
                <a:r>
                  <a:rPr lang="en-GB" sz="2000" baseline="-25000" dirty="0" err="1"/>
                  <a:t>x,y</a:t>
                </a:r>
                <a:r>
                  <a:rPr lang="en-GB" sz="2000" baseline="30000" dirty="0" err="1"/>
                  <a:t>d</a:t>
                </a:r>
                <a:r>
                  <a:rPr lang="en-GB" sz="2000" dirty="0"/>
                  <a:t> – position of every particle known. Beam size = standard deviation of full positional distribution.</a:t>
                </a:r>
              </a:p>
            </p:txBody>
          </p:sp>
        </mc:Choice>
        <mc:Fallback xmlns="">
          <p:sp>
            <p:nvSpPr>
              <p:cNvPr id="4" name="Text Placeholder 3">
                <a:extLst>
                  <a:ext uri="{FF2B5EF4-FFF2-40B4-BE49-F238E27FC236}">
                    <a16:creationId xmlns:a16="http://schemas.microsoft.com/office/drawing/2014/main" id="{AA8A3728-0A1D-EC63-8C71-E6AEDBE45A01}"/>
                  </a:ext>
                </a:extLst>
              </p:cNvPr>
              <p:cNvSpPr>
                <a:spLocks noGrp="1" noRot="1" noChangeAspect="1" noMove="1" noResize="1" noEditPoints="1" noAdjustHandles="1" noChangeArrowheads="1" noChangeShapeType="1" noTextEdit="1"/>
              </p:cNvSpPr>
              <p:nvPr>
                <p:ph type="body" sz="half" idx="2"/>
              </p:nvPr>
            </p:nvSpPr>
            <p:spPr>
              <a:xfrm>
                <a:off x="758753" y="2359458"/>
                <a:ext cx="10855388" cy="4288230"/>
              </a:xfrm>
              <a:blipFill>
                <a:blip r:embed="rId3"/>
                <a:stretch>
                  <a:fillRect l="-561" t="-994"/>
                </a:stretch>
              </a:blipFill>
            </p:spPr>
            <p:txBody>
              <a:bodyPr/>
              <a:lstStyle/>
              <a:p>
                <a:r>
                  <a:rPr lang="en-GB">
                    <a:noFill/>
                  </a:rPr>
                  <a:t> </a:t>
                </a:r>
              </a:p>
            </p:txBody>
          </p:sp>
        </mc:Fallback>
      </mc:AlternateContent>
      <p:sp>
        <p:nvSpPr>
          <p:cNvPr id="3" name="TextBox 2">
            <a:extLst>
              <a:ext uri="{FF2B5EF4-FFF2-40B4-BE49-F238E27FC236}">
                <a16:creationId xmlns:a16="http://schemas.microsoft.com/office/drawing/2014/main" id="{CC213F2C-739D-B169-D03F-4EE6FB8822C7}"/>
              </a:ext>
            </a:extLst>
          </p:cNvPr>
          <p:cNvSpPr txBox="1"/>
          <p:nvPr/>
        </p:nvSpPr>
        <p:spPr>
          <a:xfrm>
            <a:off x="425934" y="359379"/>
            <a:ext cx="11340131" cy="1008000"/>
          </a:xfrm>
          <a:prstGeom prst="rect">
            <a:avLst/>
          </a:prstGeom>
          <a:solidFill>
            <a:srgbClr val="0000EB"/>
          </a:solidFill>
        </p:spPr>
        <p:txBody>
          <a:bodyPr wrap="square" rtlCol="0">
            <a:spAutoFit/>
          </a:bodyPr>
          <a:lstStyle/>
          <a:p>
            <a:r>
              <a:rPr lang="en-GB" sz="4800" b="1" dirty="0">
                <a:solidFill>
                  <a:schemeClr val="bg1"/>
                </a:solidFill>
                <a:latin typeface="+mj-lt"/>
              </a:rPr>
              <a:t>II. Methodology</a:t>
            </a:r>
          </a:p>
        </p:txBody>
      </p:sp>
      <p:sp>
        <p:nvSpPr>
          <p:cNvPr id="6" name="Slide Number Placeholder 5">
            <a:extLst>
              <a:ext uri="{FF2B5EF4-FFF2-40B4-BE49-F238E27FC236}">
                <a16:creationId xmlns:a16="http://schemas.microsoft.com/office/drawing/2014/main" id="{BD36F9DE-7E0A-A231-DCC4-D6A6BB101C49}"/>
              </a:ext>
            </a:extLst>
          </p:cNvPr>
          <p:cNvSpPr>
            <a:spLocks noGrp="1"/>
          </p:cNvSpPr>
          <p:nvPr>
            <p:ph type="sldNum" sz="quarter" idx="12"/>
          </p:nvPr>
        </p:nvSpPr>
        <p:spPr/>
        <p:txBody>
          <a:bodyPr/>
          <a:lstStyle/>
          <a:p>
            <a:fld id="{A81A0B55-A4E3-4F2C-B5F6-A5FCD0DE1BEF}" type="slidenum">
              <a:rPr lang="en-GB" smtClean="0"/>
              <a:t>7</a:t>
            </a:fld>
            <a:endParaRPr lang="en-GB"/>
          </a:p>
        </p:txBody>
      </p:sp>
    </p:spTree>
    <p:extLst>
      <p:ext uri="{BB962C8B-B14F-4D97-AF65-F5344CB8AC3E}">
        <p14:creationId xmlns:p14="http://schemas.microsoft.com/office/powerpoint/2010/main" val="1843189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A2E6B-17CC-A1E6-CDE0-3C99F075EA7B}"/>
              </a:ext>
            </a:extLst>
          </p:cNvPr>
          <p:cNvSpPr>
            <a:spLocks noGrp="1"/>
          </p:cNvSpPr>
          <p:nvPr>
            <p:ph type="title"/>
          </p:nvPr>
        </p:nvSpPr>
        <p:spPr>
          <a:xfrm>
            <a:off x="722375" y="960538"/>
            <a:ext cx="5236529" cy="870517"/>
          </a:xfrm>
        </p:spPr>
        <p:txBody>
          <a:bodyPr>
            <a:normAutofit fontScale="90000"/>
          </a:bodyPr>
          <a:lstStyle/>
          <a:p>
            <a:r>
              <a:rPr lang="en-GB" sz="4000" dirty="0"/>
              <a:t>Calculating Halo Content from Full Distribution</a:t>
            </a:r>
          </a:p>
        </p:txBody>
      </p:sp>
      <p:sp>
        <p:nvSpPr>
          <p:cNvPr id="4" name="Content Placeholder 3">
            <a:extLst>
              <a:ext uri="{FF2B5EF4-FFF2-40B4-BE49-F238E27FC236}">
                <a16:creationId xmlns:a16="http://schemas.microsoft.com/office/drawing/2014/main" id="{C937D8E5-C6D8-BF56-204A-773285BBE521}"/>
              </a:ext>
            </a:extLst>
          </p:cNvPr>
          <p:cNvSpPr>
            <a:spLocks noGrp="1"/>
          </p:cNvSpPr>
          <p:nvPr>
            <p:ph sz="half" idx="2"/>
          </p:nvPr>
        </p:nvSpPr>
        <p:spPr>
          <a:xfrm>
            <a:off x="722375" y="2100598"/>
            <a:ext cx="5236529" cy="3003834"/>
          </a:xfrm>
        </p:spPr>
        <p:txBody>
          <a:bodyPr>
            <a:noAutofit/>
          </a:bodyPr>
          <a:lstStyle/>
          <a:p>
            <a:r>
              <a:rPr lang="en-GB" sz="2000" dirty="0"/>
              <a:t>Positions and momenta of all particles known in normalised coordinates.</a:t>
            </a:r>
          </a:p>
          <a:p>
            <a:r>
              <a:rPr lang="en-GB" sz="2000" dirty="0"/>
              <a:t>Action computed directly for each particle.</a:t>
            </a:r>
          </a:p>
          <a:p>
            <a:r>
              <a:rPr lang="en-GB" sz="2000" dirty="0"/>
              <a:t>Scraping measurements involve moving collimator jaws inwards in small steps towards the beam core, removing beam tails.</a:t>
            </a:r>
          </a:p>
          <a:p>
            <a:r>
              <a:rPr lang="en-GB" sz="2000" dirty="0"/>
              <a:t>This method is evidently destructive to the beam.</a:t>
            </a:r>
          </a:p>
        </p:txBody>
      </p:sp>
      <p:pic>
        <p:nvPicPr>
          <p:cNvPr id="15" name="Picture 14">
            <a:extLst>
              <a:ext uri="{FF2B5EF4-FFF2-40B4-BE49-F238E27FC236}">
                <a16:creationId xmlns:a16="http://schemas.microsoft.com/office/drawing/2014/main" id="{759FCC97-0DA6-3A5A-44A9-C20CDB9E22BA}"/>
              </a:ext>
            </a:extLst>
          </p:cNvPr>
          <p:cNvPicPr>
            <a:picLocks noChangeAspect="1"/>
          </p:cNvPicPr>
          <p:nvPr/>
        </p:nvPicPr>
        <p:blipFill>
          <a:blip r:embed="rId3"/>
          <a:srcRect l="3032" r="3316"/>
          <a:stretch>
            <a:fillRect/>
          </a:stretch>
        </p:blipFill>
        <p:spPr>
          <a:xfrm>
            <a:off x="6277308" y="464683"/>
            <a:ext cx="5914692" cy="2516261"/>
          </a:xfrm>
          <a:prstGeom prst="rect">
            <a:avLst/>
          </a:prstGeom>
        </p:spPr>
      </p:pic>
      <p:sp>
        <p:nvSpPr>
          <p:cNvPr id="16" name="TextBox 15">
            <a:extLst>
              <a:ext uri="{FF2B5EF4-FFF2-40B4-BE49-F238E27FC236}">
                <a16:creationId xmlns:a16="http://schemas.microsoft.com/office/drawing/2014/main" id="{6B0B5E6D-CC8F-1355-F64F-89410F25C7F1}"/>
              </a:ext>
            </a:extLst>
          </p:cNvPr>
          <p:cNvSpPr txBox="1"/>
          <p:nvPr/>
        </p:nvSpPr>
        <p:spPr>
          <a:xfrm>
            <a:off x="7563519" y="64573"/>
            <a:ext cx="3680553" cy="400110"/>
          </a:xfrm>
          <a:prstGeom prst="rect">
            <a:avLst/>
          </a:prstGeom>
          <a:noFill/>
        </p:spPr>
        <p:txBody>
          <a:bodyPr wrap="square" rtlCol="0">
            <a:spAutoFit/>
          </a:bodyPr>
          <a:lstStyle/>
          <a:p>
            <a:r>
              <a:rPr lang="en-GB" sz="2000" b="1" dirty="0"/>
              <a:t>Scraping Measurement Setup</a:t>
            </a:r>
          </a:p>
        </p:txBody>
      </p:sp>
      <p:sp>
        <p:nvSpPr>
          <p:cNvPr id="19" name="TextBox 18">
            <a:extLst>
              <a:ext uri="{FF2B5EF4-FFF2-40B4-BE49-F238E27FC236}">
                <a16:creationId xmlns:a16="http://schemas.microsoft.com/office/drawing/2014/main" id="{F55F0616-FA23-0998-65D3-13016EF54453}"/>
              </a:ext>
            </a:extLst>
          </p:cNvPr>
          <p:cNvSpPr txBox="1"/>
          <p:nvPr/>
        </p:nvSpPr>
        <p:spPr>
          <a:xfrm>
            <a:off x="8166742" y="2888005"/>
            <a:ext cx="3393171" cy="307777"/>
          </a:xfrm>
          <a:prstGeom prst="rect">
            <a:avLst/>
          </a:prstGeom>
          <a:noFill/>
        </p:spPr>
        <p:txBody>
          <a:bodyPr wrap="square" rtlCol="0">
            <a:spAutoFit/>
          </a:bodyPr>
          <a:lstStyle/>
          <a:p>
            <a:r>
              <a:rPr lang="en-GB" sz="1400" dirty="0">
                <a:solidFill>
                  <a:srgbClr val="0000EB"/>
                </a:solidFill>
              </a:rPr>
              <a:t>Figure: A. </a:t>
            </a:r>
            <a:r>
              <a:rPr lang="en-GB" sz="1400" dirty="0" err="1">
                <a:solidFill>
                  <a:srgbClr val="0000EB"/>
                </a:solidFill>
              </a:rPr>
              <a:t>Gorzawski</a:t>
            </a:r>
            <a:r>
              <a:rPr lang="en-GB" sz="1400" dirty="0">
                <a:solidFill>
                  <a:srgbClr val="0000EB"/>
                </a:solidFill>
              </a:rPr>
              <a:t> et al.</a:t>
            </a:r>
          </a:p>
        </p:txBody>
      </p:sp>
      <p:sp>
        <p:nvSpPr>
          <p:cNvPr id="32" name="SectionLabel">
            <a:extLst>
              <a:ext uri="{FF2B5EF4-FFF2-40B4-BE49-F238E27FC236}">
                <a16:creationId xmlns:a16="http://schemas.microsoft.com/office/drawing/2014/main" id="{3A556DED-2412-02C4-4D4C-C0F40FB23613}"/>
              </a:ext>
            </a:extLst>
          </p:cNvPr>
          <p:cNvSpPr txBox="1"/>
          <p:nvPr/>
        </p:nvSpPr>
        <p:spPr>
          <a:xfrm>
            <a:off x="254000" y="6392446"/>
            <a:ext cx="4064000" cy="338554"/>
          </a:xfrm>
          <a:prstGeom prst="rect">
            <a:avLst/>
          </a:prstGeom>
          <a:noFill/>
        </p:spPr>
        <p:txBody>
          <a:bodyPr vert="horz" wrap="square" rtlCol="0">
            <a:spAutoFit/>
          </a:bodyPr>
          <a:lstStyle/>
          <a:p>
            <a:r>
              <a:rPr lang="en-GB" sz="1600" b="1" dirty="0">
                <a:solidFill>
                  <a:srgbClr val="0000EC"/>
                </a:solidFill>
              </a:rPr>
              <a:t>II. Methodology</a:t>
            </a:r>
          </a:p>
        </p:txBody>
      </p:sp>
      <p:pic>
        <p:nvPicPr>
          <p:cNvPr id="38" name="Picture 37">
            <a:extLst>
              <a:ext uri="{FF2B5EF4-FFF2-40B4-BE49-F238E27FC236}">
                <a16:creationId xmlns:a16="http://schemas.microsoft.com/office/drawing/2014/main" id="{B52EE4B8-FC80-7FF3-9409-2611E8E3AE08}"/>
              </a:ext>
            </a:extLst>
          </p:cNvPr>
          <p:cNvPicPr>
            <a:picLocks noChangeAspect="1"/>
          </p:cNvPicPr>
          <p:nvPr/>
        </p:nvPicPr>
        <p:blipFill>
          <a:blip r:embed="rId4">
            <a:extLst>
              <a:ext uri="{28A0092B-C50C-407E-A947-70E740481C1C}">
                <a14:useLocalDpi xmlns:a14="http://schemas.microsoft.com/office/drawing/2010/main" val="0"/>
              </a:ext>
            </a:extLst>
          </a:blip>
          <a:srcRect l="1589" r="1482" b="10607"/>
          <a:stretch>
            <a:fillRect/>
          </a:stretch>
        </p:blipFill>
        <p:spPr>
          <a:xfrm>
            <a:off x="6951613" y="3513643"/>
            <a:ext cx="4845546" cy="2878803"/>
          </a:xfrm>
          <a:prstGeom prst="rect">
            <a:avLst/>
          </a:prstGeom>
        </p:spPr>
      </p:pic>
      <p:sp>
        <p:nvSpPr>
          <p:cNvPr id="40" name="TextBox 39">
            <a:extLst>
              <a:ext uri="{FF2B5EF4-FFF2-40B4-BE49-F238E27FC236}">
                <a16:creationId xmlns:a16="http://schemas.microsoft.com/office/drawing/2014/main" id="{E34620A2-A11F-831A-2DF8-575C01AF170D}"/>
              </a:ext>
            </a:extLst>
          </p:cNvPr>
          <p:cNvSpPr txBox="1"/>
          <p:nvPr/>
        </p:nvSpPr>
        <p:spPr>
          <a:xfrm>
            <a:off x="7778909" y="3202405"/>
            <a:ext cx="3699846" cy="400110"/>
          </a:xfrm>
          <a:prstGeom prst="rect">
            <a:avLst/>
          </a:prstGeom>
          <a:noFill/>
        </p:spPr>
        <p:txBody>
          <a:bodyPr wrap="square" rtlCol="0">
            <a:spAutoFit/>
          </a:bodyPr>
          <a:lstStyle/>
          <a:p>
            <a:r>
              <a:rPr lang="en-GB" sz="2000" b="1" dirty="0"/>
              <a:t>Beam Profile Scraped at 3</a:t>
            </a:r>
            <a:r>
              <a:rPr lang="el-GR" sz="2000" b="1" dirty="0"/>
              <a:t>σ</a:t>
            </a:r>
            <a:endParaRPr lang="en-GB" sz="2000" b="1" dirty="0"/>
          </a:p>
        </p:txBody>
      </p:sp>
      <p:sp>
        <p:nvSpPr>
          <p:cNvPr id="5" name="Slide Number Placeholder 4">
            <a:extLst>
              <a:ext uri="{FF2B5EF4-FFF2-40B4-BE49-F238E27FC236}">
                <a16:creationId xmlns:a16="http://schemas.microsoft.com/office/drawing/2014/main" id="{007AC2B3-8E60-A84F-8EB4-9A0987647443}"/>
              </a:ext>
            </a:extLst>
          </p:cNvPr>
          <p:cNvSpPr>
            <a:spLocks noGrp="1"/>
          </p:cNvSpPr>
          <p:nvPr>
            <p:ph type="sldNum" sz="quarter" idx="12"/>
          </p:nvPr>
        </p:nvSpPr>
        <p:spPr/>
        <p:txBody>
          <a:bodyPr/>
          <a:lstStyle/>
          <a:p>
            <a:fld id="{A81A0B55-A4E3-4F2C-B5F6-A5FCD0DE1BEF}" type="slidenum">
              <a:rPr lang="en-GB" smtClean="0"/>
              <a:t>8</a:t>
            </a:fld>
            <a:endParaRPr lang="en-GB"/>
          </a:p>
        </p:txBody>
      </p:sp>
    </p:spTree>
    <p:extLst>
      <p:ext uri="{BB962C8B-B14F-4D97-AF65-F5344CB8AC3E}">
        <p14:creationId xmlns:p14="http://schemas.microsoft.com/office/powerpoint/2010/main" val="4220901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30C7D-E13C-CFA9-37E0-9DC515D96091}"/>
            </a:ext>
          </a:extLst>
        </p:cNvPr>
        <p:cNvGrpSpPr/>
        <p:nvPr/>
      </p:nvGrpSpPr>
      <p:grpSpPr>
        <a:xfrm>
          <a:off x="0" y="0"/>
          <a:ext cx="0" cy="0"/>
          <a:chOff x="0" y="0"/>
          <a:chExt cx="0" cy="0"/>
        </a:xfrm>
      </p:grpSpPr>
      <p:pic>
        <p:nvPicPr>
          <p:cNvPr id="17" name="Picture 16" descr="Sketch of forward and inverse Abel transforms. | Download Scientific ...">
            <a:extLst>
              <a:ext uri="{FF2B5EF4-FFF2-40B4-BE49-F238E27FC236}">
                <a16:creationId xmlns:a16="http://schemas.microsoft.com/office/drawing/2014/main" id="{6B54E839-C2A0-3010-C997-FC23E26351A6}"/>
              </a:ext>
            </a:extLst>
          </p:cNvPr>
          <p:cNvPicPr>
            <a:picLocks noChangeAspect="1"/>
          </p:cNvPicPr>
          <p:nvPr/>
        </p:nvPicPr>
        <p:blipFill>
          <a:blip r:embed="rId3"/>
          <a:stretch>
            <a:fillRect/>
          </a:stretch>
        </p:blipFill>
        <p:spPr>
          <a:xfrm>
            <a:off x="7635240" y="1997123"/>
            <a:ext cx="4236339" cy="2524152"/>
          </a:xfrm>
          <a:prstGeom prst="rect">
            <a:avLst/>
          </a:prstGeom>
        </p:spPr>
      </p:pic>
      <p:sp>
        <p:nvSpPr>
          <p:cNvPr id="2" name="Title 1">
            <a:extLst>
              <a:ext uri="{FF2B5EF4-FFF2-40B4-BE49-F238E27FC236}">
                <a16:creationId xmlns:a16="http://schemas.microsoft.com/office/drawing/2014/main" id="{CCE0F2E6-8845-C0D4-6A91-C27EC03DCE1C}"/>
              </a:ext>
            </a:extLst>
          </p:cNvPr>
          <p:cNvSpPr>
            <a:spLocks noGrp="1"/>
          </p:cNvSpPr>
          <p:nvPr>
            <p:ph type="title"/>
          </p:nvPr>
        </p:nvSpPr>
        <p:spPr>
          <a:xfrm>
            <a:off x="320421" y="628739"/>
            <a:ext cx="10515600" cy="844767"/>
          </a:xfrm>
        </p:spPr>
        <p:txBody>
          <a:bodyPr>
            <a:normAutofit/>
          </a:bodyPr>
          <a:lstStyle/>
          <a:p>
            <a:r>
              <a:rPr lang="en-GB" sz="3600" dirty="0"/>
              <a:t>Calculating Halo Content from Profile</a:t>
            </a:r>
          </a:p>
        </p:txBody>
      </p:sp>
      <p:sp>
        <p:nvSpPr>
          <p:cNvPr id="6" name="Content Placeholder 5">
            <a:extLst>
              <a:ext uri="{FF2B5EF4-FFF2-40B4-BE49-F238E27FC236}">
                <a16:creationId xmlns:a16="http://schemas.microsoft.com/office/drawing/2014/main" id="{DB12A015-AC13-5FA3-C171-67B4FB4E9FC6}"/>
              </a:ext>
            </a:extLst>
          </p:cNvPr>
          <p:cNvSpPr>
            <a:spLocks noGrp="1"/>
          </p:cNvSpPr>
          <p:nvPr>
            <p:ph sz="quarter" idx="4"/>
          </p:nvPr>
        </p:nvSpPr>
        <p:spPr>
          <a:xfrm>
            <a:off x="320421" y="1785511"/>
            <a:ext cx="7381875" cy="4158090"/>
          </a:xfrm>
        </p:spPr>
        <p:txBody>
          <a:bodyPr>
            <a:normAutofit/>
          </a:bodyPr>
          <a:lstStyle/>
          <a:p>
            <a:r>
              <a:rPr lang="en-GB" sz="2000" dirty="0"/>
              <a:t>Knowledge of only the horizontal and vertical beam profiles is assumed – this method is </a:t>
            </a:r>
            <a:r>
              <a:rPr lang="en-GB" sz="2000" b="1" dirty="0"/>
              <a:t>non-destructive</a:t>
            </a:r>
            <a:r>
              <a:rPr lang="en-GB" sz="2000" dirty="0"/>
              <a:t>.</a:t>
            </a:r>
          </a:p>
          <a:p>
            <a:r>
              <a:rPr lang="en-GB" sz="2000" dirty="0"/>
              <a:t>Inverse Abel transform of beam profile reconstructs particle distribution.</a:t>
            </a:r>
          </a:p>
          <a:p>
            <a:r>
              <a:rPr lang="en-GB" sz="2000" dirty="0"/>
              <a:t>Underlying assumption: circularly symmetric 2D distribution – </a:t>
            </a:r>
            <a:r>
              <a:rPr lang="en-GB" sz="2000" b="1" dirty="0"/>
              <a:t>not always guaranteed</a:t>
            </a:r>
            <a:r>
              <a:rPr lang="en-GB" sz="2000" dirty="0"/>
              <a:t>. </a:t>
            </a:r>
          </a:p>
          <a:p>
            <a:r>
              <a:rPr lang="en-GB" sz="2000" dirty="0"/>
              <a:t>Fraction of halo particles calculated by integrating the action distribution above the halo limit and dividing by the total area.</a:t>
            </a:r>
          </a:p>
          <a:p>
            <a:r>
              <a:rPr lang="en-GB" sz="2000" dirty="0"/>
              <a:t>This mirrors profile measurements taken using Beam Wire Scanners (BWS) or Beam Synchrotron Radiation Telescopes (BSRT).</a:t>
            </a:r>
          </a:p>
          <a:p>
            <a:pPr marL="0" indent="0">
              <a:buNone/>
            </a:pPr>
            <a:endParaRPr lang="en-GB" sz="3200"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9DC796E-7C97-AD5C-CED4-52C1D10194A0}"/>
                  </a:ext>
                </a:extLst>
              </p:cNvPr>
              <p:cNvSpPr txBox="1"/>
              <p:nvPr/>
            </p:nvSpPr>
            <p:spPr>
              <a:xfrm>
                <a:off x="8311116" y="5044892"/>
                <a:ext cx="2884584" cy="490840"/>
              </a:xfrm>
              <a:prstGeom prst="rect">
                <a:avLst/>
              </a:prstGeom>
              <a:solidFill>
                <a:srgbClr val="0000EB"/>
              </a:solidFill>
              <a:ln>
                <a:noFill/>
              </a:ln>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ar-AE" sz="2400" b="0" i="1" dirty="0" smtClean="0">
                              <a:solidFill>
                                <a:schemeClr val="bg1"/>
                              </a:solidFill>
                              <a:latin typeface="Cambria Math" panose="02040503050406030204" pitchFamily="18" charset="0"/>
                            </a:rPr>
                          </m:ctrlPr>
                        </m:sSubPr>
                        <m:e>
                          <m:r>
                            <a:rPr lang="ar-AE" sz="2400" i="1" dirty="0" smtClean="0">
                              <a:solidFill>
                                <a:schemeClr val="bg1"/>
                              </a:solidFill>
                              <a:latin typeface="Cambria Math" panose="02040503050406030204" pitchFamily="18" charset="0"/>
                            </a:rPr>
                            <m:t>𝑓</m:t>
                          </m:r>
                        </m:e>
                        <m:sub>
                          <m:r>
                            <a:rPr lang="ar-AE" sz="2400" b="0" i="1" dirty="0" smtClean="0">
                              <a:solidFill>
                                <a:schemeClr val="bg1"/>
                              </a:solidFill>
                              <a:latin typeface="Cambria Math" panose="02040503050406030204" pitchFamily="18" charset="0"/>
                            </a:rPr>
                            <m:t>𝑡</m:t>
                          </m:r>
                        </m:sub>
                      </m:sSub>
                      <m:r>
                        <a:rPr lang="ar-AE" sz="2400" b="0" i="1" dirty="0" smtClean="0">
                          <a:solidFill>
                            <a:schemeClr val="bg1"/>
                          </a:solidFill>
                          <a:latin typeface="Cambria Math" panose="02040503050406030204" pitchFamily="18" charset="0"/>
                        </a:rPr>
                        <m:t>=</m:t>
                      </m:r>
                      <m:sSub>
                        <m:sSubPr>
                          <m:ctrlPr>
                            <a:rPr lang="ar-AE" sz="2400" b="0" i="1" dirty="0" smtClean="0">
                              <a:solidFill>
                                <a:schemeClr val="bg1"/>
                              </a:solidFill>
                              <a:latin typeface="Cambria Math" panose="02040503050406030204" pitchFamily="18" charset="0"/>
                            </a:rPr>
                          </m:ctrlPr>
                        </m:sSubPr>
                        <m:e>
                          <m:r>
                            <a:rPr lang="ar-AE" sz="2400" b="0" i="1" dirty="0" smtClean="0">
                              <a:solidFill>
                                <a:schemeClr val="bg1"/>
                              </a:solidFill>
                              <a:latin typeface="Cambria Math" panose="02040503050406030204" pitchFamily="18" charset="0"/>
                            </a:rPr>
                            <m:t>𝑓</m:t>
                          </m:r>
                        </m:e>
                        <m:sub>
                          <m:r>
                            <a:rPr lang="ar-AE" sz="2400" b="0" i="1" dirty="0" smtClean="0">
                              <a:solidFill>
                                <a:schemeClr val="bg1"/>
                              </a:solidFill>
                              <a:latin typeface="Cambria Math" panose="02040503050406030204" pitchFamily="18" charset="0"/>
                            </a:rPr>
                            <m:t>𝑥</m:t>
                          </m:r>
                        </m:sub>
                      </m:sSub>
                      <m:r>
                        <a:rPr lang="ar-AE" sz="2400" b="0" i="1" dirty="0" smtClean="0">
                          <a:solidFill>
                            <a:schemeClr val="bg1"/>
                          </a:solidFill>
                          <a:latin typeface="Cambria Math" panose="02040503050406030204" pitchFamily="18" charset="0"/>
                        </a:rPr>
                        <m:t>+</m:t>
                      </m:r>
                      <m:sSub>
                        <m:sSubPr>
                          <m:ctrlPr>
                            <a:rPr lang="ar-AE" sz="2400" b="0" i="1" dirty="0" smtClean="0">
                              <a:solidFill>
                                <a:schemeClr val="bg1"/>
                              </a:solidFill>
                              <a:latin typeface="Cambria Math" panose="02040503050406030204" pitchFamily="18" charset="0"/>
                            </a:rPr>
                          </m:ctrlPr>
                        </m:sSubPr>
                        <m:e>
                          <m:r>
                            <a:rPr lang="ar-AE" sz="2400" b="0" i="1" dirty="0" smtClean="0">
                              <a:solidFill>
                                <a:schemeClr val="bg1"/>
                              </a:solidFill>
                              <a:latin typeface="Cambria Math" panose="02040503050406030204" pitchFamily="18" charset="0"/>
                            </a:rPr>
                            <m:t>𝑓</m:t>
                          </m:r>
                        </m:e>
                        <m:sub>
                          <m:r>
                            <a:rPr lang="ar-AE" sz="2400" b="0" i="1" dirty="0" smtClean="0">
                              <a:solidFill>
                                <a:schemeClr val="bg1"/>
                              </a:solidFill>
                              <a:latin typeface="Cambria Math" panose="02040503050406030204" pitchFamily="18" charset="0"/>
                            </a:rPr>
                            <m:t>𝑦</m:t>
                          </m:r>
                        </m:sub>
                      </m:sSub>
                      <m:r>
                        <a:rPr lang="ar-AE" sz="2400" b="0" i="1" dirty="0" smtClean="0">
                          <a:solidFill>
                            <a:schemeClr val="bg1"/>
                          </a:solidFill>
                          <a:latin typeface="Cambria Math" panose="02040503050406030204" pitchFamily="18" charset="0"/>
                        </a:rPr>
                        <m:t>−</m:t>
                      </m:r>
                      <m:sSub>
                        <m:sSubPr>
                          <m:ctrlPr>
                            <a:rPr lang="ar-AE" sz="2400" b="0" i="1" dirty="0" smtClean="0">
                              <a:solidFill>
                                <a:schemeClr val="bg1"/>
                              </a:solidFill>
                              <a:latin typeface="Cambria Math" panose="02040503050406030204" pitchFamily="18" charset="0"/>
                            </a:rPr>
                          </m:ctrlPr>
                        </m:sSubPr>
                        <m:e>
                          <m:r>
                            <a:rPr lang="ar-AE" sz="2400" b="0" i="1" dirty="0" smtClean="0">
                              <a:solidFill>
                                <a:schemeClr val="bg1"/>
                              </a:solidFill>
                              <a:latin typeface="Cambria Math" panose="02040503050406030204" pitchFamily="18" charset="0"/>
                            </a:rPr>
                            <m:t>𝑓</m:t>
                          </m:r>
                        </m:e>
                        <m:sub>
                          <m:r>
                            <a:rPr lang="ar-AE" sz="2400" b="0" i="1" dirty="0" smtClean="0">
                              <a:solidFill>
                                <a:schemeClr val="bg1"/>
                              </a:solidFill>
                              <a:latin typeface="Cambria Math" panose="02040503050406030204" pitchFamily="18" charset="0"/>
                            </a:rPr>
                            <m:t>𝑥</m:t>
                          </m:r>
                        </m:sub>
                      </m:sSub>
                      <m:sSub>
                        <m:sSubPr>
                          <m:ctrlPr>
                            <a:rPr lang="ar-AE" sz="2400" b="0" i="1" dirty="0" smtClean="0">
                              <a:solidFill>
                                <a:schemeClr val="bg1"/>
                              </a:solidFill>
                              <a:latin typeface="Cambria Math" panose="02040503050406030204" pitchFamily="18" charset="0"/>
                            </a:rPr>
                          </m:ctrlPr>
                        </m:sSubPr>
                        <m:e>
                          <m:r>
                            <a:rPr lang="ar-AE" sz="2400" b="0" i="1" dirty="0" smtClean="0">
                              <a:solidFill>
                                <a:schemeClr val="bg1"/>
                              </a:solidFill>
                              <a:latin typeface="Cambria Math" panose="02040503050406030204" pitchFamily="18" charset="0"/>
                            </a:rPr>
                            <m:t>𝑓</m:t>
                          </m:r>
                        </m:e>
                        <m:sub>
                          <m:r>
                            <a:rPr lang="ar-AE" sz="2400" b="0" i="1" dirty="0" smtClean="0">
                              <a:solidFill>
                                <a:schemeClr val="bg1"/>
                              </a:solidFill>
                              <a:latin typeface="Cambria Math" panose="02040503050406030204" pitchFamily="18" charset="0"/>
                            </a:rPr>
                            <m:t>𝑦</m:t>
                          </m:r>
                        </m:sub>
                      </m:sSub>
                    </m:oMath>
                  </m:oMathPara>
                </a14:m>
                <a:endParaRPr lang="ar-AE" dirty="0">
                  <a:solidFill>
                    <a:schemeClr val="bg1"/>
                  </a:solidFill>
                </a:endParaRPr>
              </a:p>
            </p:txBody>
          </p:sp>
        </mc:Choice>
        <mc:Fallback xmlns="">
          <p:sp>
            <p:nvSpPr>
              <p:cNvPr id="7" name="TextBox 6">
                <a:extLst>
                  <a:ext uri="{FF2B5EF4-FFF2-40B4-BE49-F238E27FC236}">
                    <a16:creationId xmlns:a16="http://schemas.microsoft.com/office/drawing/2014/main" id="{99DC796E-7C97-AD5C-CED4-52C1D10194A0}"/>
                  </a:ext>
                </a:extLst>
              </p:cNvPr>
              <p:cNvSpPr txBox="1">
                <a:spLocks noRot="1" noChangeAspect="1" noMove="1" noResize="1" noEditPoints="1" noAdjustHandles="1" noChangeArrowheads="1" noChangeShapeType="1" noTextEdit="1"/>
              </p:cNvSpPr>
              <p:nvPr/>
            </p:nvSpPr>
            <p:spPr>
              <a:xfrm>
                <a:off x="8311116" y="5044892"/>
                <a:ext cx="2884584" cy="490840"/>
              </a:xfrm>
              <a:prstGeom prst="rect">
                <a:avLst/>
              </a:prstGeom>
              <a:blipFill>
                <a:blip r:embed="rId4"/>
                <a:stretch>
                  <a:fillRect b="-12500"/>
                </a:stretch>
              </a:blipFill>
              <a:ln>
                <a:noFill/>
              </a:ln>
            </p:spPr>
            <p:txBody>
              <a:bodyPr/>
              <a:lstStyle/>
              <a:p>
                <a:r>
                  <a:rPr lang="en-GB">
                    <a:noFill/>
                  </a:rPr>
                  <a:t> </a:t>
                </a:r>
              </a:p>
            </p:txBody>
          </p:sp>
        </mc:Fallback>
      </mc:AlternateContent>
      <p:sp>
        <p:nvSpPr>
          <p:cNvPr id="15" name="TextBox 14">
            <a:extLst>
              <a:ext uri="{FF2B5EF4-FFF2-40B4-BE49-F238E27FC236}">
                <a16:creationId xmlns:a16="http://schemas.microsoft.com/office/drawing/2014/main" id="{1F2C65EA-04F9-0D60-E19B-B981E068AC0D}"/>
              </a:ext>
            </a:extLst>
          </p:cNvPr>
          <p:cNvSpPr txBox="1"/>
          <p:nvPr/>
        </p:nvSpPr>
        <p:spPr>
          <a:xfrm>
            <a:off x="8795467" y="4521275"/>
            <a:ext cx="1915883" cy="316029"/>
          </a:xfrm>
          <a:prstGeom prst="rect">
            <a:avLst/>
          </a:prstGeom>
          <a:noFill/>
        </p:spPr>
        <p:txBody>
          <a:bodyPr wrap="square" rtlCol="0">
            <a:spAutoFit/>
          </a:bodyPr>
          <a:lstStyle/>
          <a:p>
            <a:r>
              <a:rPr lang="en-GB" sz="1400" dirty="0">
                <a:solidFill>
                  <a:srgbClr val="0000EB"/>
                </a:solidFill>
              </a:rPr>
              <a:t>Figure: Y. Zhang et al.</a:t>
            </a:r>
          </a:p>
        </p:txBody>
      </p:sp>
      <p:sp>
        <p:nvSpPr>
          <p:cNvPr id="29" name="SectionLabel">
            <a:extLst>
              <a:ext uri="{FF2B5EF4-FFF2-40B4-BE49-F238E27FC236}">
                <a16:creationId xmlns:a16="http://schemas.microsoft.com/office/drawing/2014/main" id="{E8B3065C-C551-F24B-0015-E86D6CBCF9FD}"/>
              </a:ext>
            </a:extLst>
          </p:cNvPr>
          <p:cNvSpPr txBox="1"/>
          <p:nvPr/>
        </p:nvSpPr>
        <p:spPr>
          <a:xfrm>
            <a:off x="254000" y="6392446"/>
            <a:ext cx="4064000" cy="338554"/>
          </a:xfrm>
          <a:prstGeom prst="rect">
            <a:avLst/>
          </a:prstGeom>
          <a:noFill/>
        </p:spPr>
        <p:txBody>
          <a:bodyPr vert="horz" wrap="square" rtlCol="0">
            <a:spAutoFit/>
          </a:bodyPr>
          <a:lstStyle/>
          <a:p>
            <a:r>
              <a:rPr lang="en-GB" sz="1600" b="1">
                <a:solidFill>
                  <a:srgbClr val="0000EC"/>
                </a:solidFill>
              </a:rPr>
              <a:t>II. Methodology</a:t>
            </a:r>
          </a:p>
        </p:txBody>
      </p:sp>
      <p:sp>
        <p:nvSpPr>
          <p:cNvPr id="4" name="Slide Number Placeholder 3">
            <a:extLst>
              <a:ext uri="{FF2B5EF4-FFF2-40B4-BE49-F238E27FC236}">
                <a16:creationId xmlns:a16="http://schemas.microsoft.com/office/drawing/2014/main" id="{A1C3DA62-08BF-1467-251A-1F0471A22465}"/>
              </a:ext>
            </a:extLst>
          </p:cNvPr>
          <p:cNvSpPr>
            <a:spLocks noGrp="1"/>
          </p:cNvSpPr>
          <p:nvPr>
            <p:ph type="sldNum" sz="quarter" idx="12"/>
          </p:nvPr>
        </p:nvSpPr>
        <p:spPr/>
        <p:txBody>
          <a:bodyPr/>
          <a:lstStyle/>
          <a:p>
            <a:fld id="{A81A0B55-A4E3-4F2C-B5F6-A5FCD0DE1BEF}" type="slidenum">
              <a:rPr lang="en-GB" smtClean="0"/>
              <a:t>9</a:t>
            </a:fld>
            <a:endParaRPr lang="en-GB"/>
          </a:p>
        </p:txBody>
      </p:sp>
    </p:spTree>
    <p:extLst>
      <p:ext uri="{BB962C8B-B14F-4D97-AF65-F5344CB8AC3E}">
        <p14:creationId xmlns:p14="http://schemas.microsoft.com/office/powerpoint/2010/main" val="32839285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dd82d4fe-d579-442d-9899-68764e72537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32F9BD8640AC244888A6239C22123C8" ma:contentTypeVersion="16" ma:contentTypeDescription="Create a new document." ma:contentTypeScope="" ma:versionID="dada72671da0bb19ca7ecdebcff90c97">
  <xsd:schema xmlns:xsd="http://www.w3.org/2001/XMLSchema" xmlns:xs="http://www.w3.org/2001/XMLSchema" xmlns:p="http://schemas.microsoft.com/office/2006/metadata/properties" xmlns:ns3="dd82d4fe-d579-442d-9899-68764e725378" xmlns:ns4="be5c5522-f423-4a16-a44c-4289ef2c563d" targetNamespace="http://schemas.microsoft.com/office/2006/metadata/properties" ma:root="true" ma:fieldsID="565e8b4af0b0c94f41ec63b9fd045407" ns3:_="" ns4:_="">
    <xsd:import namespace="dd82d4fe-d579-442d-9899-68764e725378"/>
    <xsd:import namespace="be5c5522-f423-4a16-a44c-4289ef2c563d"/>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AutoTags" minOccurs="0"/>
                <xsd:element ref="ns3:MediaServiceOCR" minOccurs="0"/>
                <xsd:element ref="ns3:MediaServiceGenerationTime" minOccurs="0"/>
                <xsd:element ref="ns3:MediaServiceEventHashCode" minOccurs="0"/>
                <xsd:element ref="ns3:_activity" minOccurs="0"/>
                <xsd:element ref="ns4:SharedWithUsers" minOccurs="0"/>
                <xsd:element ref="ns4:SharedWithDetails" minOccurs="0"/>
                <xsd:element ref="ns4:SharingHintHash" minOccurs="0"/>
                <xsd:element ref="ns3:MediaServiceSystemTags" minOccurs="0"/>
                <xsd:element ref="ns3:MediaServiceDateTaken" minOccurs="0"/>
                <xsd:element ref="ns3:MediaLengthInSeconds"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82d4fe-d579-442d-9899-68764e7253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_activity" ma:index="15" nillable="true" ma:displayName="_activity" ma:hidden="true" ma:internalName="_activity">
      <xsd:simpleType>
        <xsd:restriction base="dms:Note"/>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5c5522-f423-4a16-a44c-4289ef2c563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9BC2902-350E-4546-9930-7A111FA1B63B}">
  <ds:schemaRefs>
    <ds:schemaRef ds:uri="http://schemas.microsoft.com/sharepoint/v3/contenttype/forms"/>
  </ds:schemaRefs>
</ds:datastoreItem>
</file>

<file path=customXml/itemProps2.xml><?xml version="1.0" encoding="utf-8"?>
<ds:datastoreItem xmlns:ds="http://schemas.openxmlformats.org/officeDocument/2006/customXml" ds:itemID="{F5305F4F-582F-4D04-9552-947584243AF8}">
  <ds:schemaRefs>
    <ds:schemaRef ds:uri="http://schemas.microsoft.com/office/2006/metadata/properties"/>
    <ds:schemaRef ds:uri="http://schemas.microsoft.com/office/infopath/2007/PartnerControls"/>
    <ds:schemaRef ds:uri="be5c5522-f423-4a16-a44c-4289ef2c563d"/>
    <ds:schemaRef ds:uri="http://purl.org/dc/terms/"/>
    <ds:schemaRef ds:uri="http://purl.org/dc/elements/1.1/"/>
    <ds:schemaRef ds:uri="http://schemas.microsoft.com/office/2006/documentManagement/types"/>
    <ds:schemaRef ds:uri="http://purl.org/dc/dcmitype/"/>
    <ds:schemaRef ds:uri="http://schemas.openxmlformats.org/package/2006/metadata/core-properties"/>
    <ds:schemaRef ds:uri="dd82d4fe-d579-442d-9899-68764e725378"/>
    <ds:schemaRef ds:uri="http://www.w3.org/XML/1998/namespace"/>
  </ds:schemaRefs>
</ds:datastoreItem>
</file>

<file path=customXml/itemProps3.xml><?xml version="1.0" encoding="utf-8"?>
<ds:datastoreItem xmlns:ds="http://schemas.openxmlformats.org/officeDocument/2006/customXml" ds:itemID="{60625227-9009-4AA4-9439-9F022F0791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82d4fe-d579-442d-9899-68764e725378"/>
    <ds:schemaRef ds:uri="be5c5522-f423-4a16-a44c-4289ef2c56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Impact of Space Charge Effects on Halo Formation</Template>
  <TotalTime>42993</TotalTime>
  <Words>7380</Words>
  <Application>Microsoft Office PowerPoint</Application>
  <PresentationFormat>Widescreen</PresentationFormat>
  <Paragraphs>473</Paragraphs>
  <Slides>38</Slides>
  <Notes>38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Aptos</vt:lpstr>
      <vt:lpstr>Aptos Display</vt:lpstr>
      <vt:lpstr>Arial</vt:lpstr>
      <vt:lpstr>Cambria Math</vt:lpstr>
      <vt:lpstr>Wingdings</vt:lpstr>
      <vt:lpstr>Office Theme</vt:lpstr>
      <vt:lpstr>Simulating the Impacts of Space Charge Effects on the LHC Beam Halo</vt:lpstr>
      <vt:lpstr>Outline</vt:lpstr>
      <vt:lpstr>The Beam Halo</vt:lpstr>
      <vt:lpstr>Halo Overpopulation and Scaling with Emittance</vt:lpstr>
      <vt:lpstr>Space Charge</vt:lpstr>
      <vt:lpstr>Space Charge Forces</vt:lpstr>
      <vt:lpstr>Methods for Calculating εx,y in Simulations</vt:lpstr>
      <vt:lpstr>Calculating Halo Content from Full Distribution</vt:lpstr>
      <vt:lpstr>Calculating Halo Content from Profile</vt:lpstr>
      <vt:lpstr>Simulation Setup</vt:lpstr>
      <vt:lpstr>Initial LHC Simulations: Results and Parameters</vt:lpstr>
      <vt:lpstr>Results of Initial LHC Simulations (cont.)</vt:lpstr>
      <vt:lpstr>Introduction to SPS Simulations</vt:lpstr>
      <vt:lpstr>Working Points and Field Errors</vt:lpstr>
      <vt:lpstr>Emittance Growth at Both Working Points – With and Without Field Errors (ε_0= 1.0μm)</vt:lpstr>
      <vt:lpstr>Halo Content Evolution at Both Working Points – With and Without Field Errors (ε_0= 1.0μm)</vt:lpstr>
      <vt:lpstr>Emittance Calculation Method Comparison</vt:lpstr>
      <vt:lpstr>Halo Content Evolution – Full Distribution vs. Profile Only (ε_x^d with ε_x0= 1.4 µm)</vt:lpstr>
      <vt:lpstr>Beam Profile Evolution (I)</vt:lpstr>
      <vt:lpstr>Beam Profile Evolution (II)</vt:lpstr>
      <vt:lpstr>PowerPoint Presentation</vt:lpstr>
      <vt:lpstr>Action Distribution: ε0 = 0.6 µm</vt:lpstr>
      <vt:lpstr>Gaussian Fit of Profile</vt:lpstr>
      <vt:lpstr>Halo Content Evolution</vt:lpstr>
      <vt:lpstr>Emittance Growth</vt:lpstr>
      <vt:lpstr>Halo Evolution with Emittance</vt:lpstr>
      <vt:lpstr>Emittance Growth – Old and New Working Points</vt:lpstr>
      <vt:lpstr>Halo Content – Old and New Working Points</vt:lpstr>
      <vt:lpstr>Conclusions</vt:lpstr>
      <vt:lpstr>Backup and References</vt:lpstr>
      <vt:lpstr>Space Charge Tune Shift</vt:lpstr>
      <vt:lpstr>LHC Simulations: Extreme Cases</vt:lpstr>
      <vt:lpstr>Results of LHC Simulations in Extreme Cases (cont.): N=2.1×10^12</vt:lpstr>
      <vt:lpstr>Results of LHC Simulations in Extreme Cases (cont.): ε_0= 0.5 μm</vt:lpstr>
      <vt:lpstr>Beam Profile Evolution (II)</vt:lpstr>
      <vt:lpstr>Gaussian Fit of Profile</vt:lpstr>
      <vt:lpstr>Outlook</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William Henry Robinson</dc:creator>
  <cp:lastModifiedBy>William Henry Robinson</cp:lastModifiedBy>
  <cp:revision>69</cp:revision>
  <cp:lastPrinted>2026-07-21T11:53:50Z</cp:lastPrinted>
  <dcterms:created xsi:type="dcterms:W3CDTF">2026-06-22T13:45:08Z</dcterms:created>
  <dcterms:modified xsi:type="dcterms:W3CDTF">2026-07-22T11:08:37Z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0x010100232F9BD8640AC244888A6239C22123C8</vt:lpwstr>
  </property>
</Properties>
</file>