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45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40.xml" ContentType="application/vnd.openxmlformats-officedocument.presentationml.slide+xml"/>
  <Override PartName="/ppt/slides/slide8.xml" ContentType="application/vnd.openxmlformats-officedocument.presentationml.slide+xml"/>
  <Override PartName="/ppt/slides/slide46.xml" ContentType="application/vnd.openxmlformats-officedocument.presentationml.slide+xml"/>
  <Override PartName="/ppt/slides/slide27.xml" ContentType="application/vnd.openxmlformats-officedocument.presentationml.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slides/slide62.xml" ContentType="application/vnd.openxmlformats-officedocument.presentationml.slide+xml"/>
  <Override PartName="/ppt/slides/slide31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1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slides/slide58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7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12.xml" ContentType="application/vnd.openxmlformats-officedocument.presentationml.slide+xml"/>
  <Override PartName="/ppt/slides/slide42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47.xml" ContentType="application/vnd.openxmlformats-officedocument.presentationml.slide+xml"/>
  <Override PartName="/ppt/slides/slide37.xml" ContentType="application/vnd.openxmlformats-officedocument.presentationml.slide+xml"/>
  <Override PartName="/ppt/slides/slide51.xml" ContentType="application/vnd.openxmlformats-officedocument.presentationml.slide+xml"/>
  <Override PartName="/ppt/slides/slide18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49.xml" ContentType="application/vnd.openxmlformats-officedocument.presentationml.slide+xml"/>
  <Override PartName="/ppt/slides/slide21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25.xml" ContentType="application/vnd.openxmlformats-officedocument.presentationml.slide+xml"/>
  <Override PartName="/ppt/slides/slide59.xml" ContentType="application/vnd.openxmlformats-officedocument.presentationml.slide+xml"/>
  <Override PartName="/ppt/slides/slide52.xml" ContentType="application/vnd.openxmlformats-officedocument.presentationml.slide+xml"/>
  <Override PartName="/ppt/slides/slide30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9.xml" ContentType="application/vnd.openxmlformats-officedocument.presentationml.slide+xml"/>
  <Override PartName="/ppt/slides/slide34.xml" ContentType="application/vnd.openxmlformats-officedocument.presentationml.slide+xml"/>
  <Override PartName="/ppt/slides/slide6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8.xml" ContentType="application/vnd.openxmlformats-officedocument.presentationml.slide+xml"/>
  <Override PartName="/ppt/slides/slide44.xml" ContentType="application/vnd.openxmlformats-officedocument.presentationml.slide+xml"/>
  <Override PartName="/ppt/slides/slide56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media/image54.svg" ContentType="image/svg"/>
  <Override PartName="/ppt/media/image51.svg" ContentType="image/svg"/>
  <Override PartName="/ppt/media/image96.svg" ContentType="image/svg"/>
  <Override PartName="/ppt/media/image88.svg" ContentType="image/svg"/>
  <Override PartName="/ppt/media/image19.svg" ContentType="image/svg"/>
  <Override PartName="/ppt/media/image33.svg" ContentType="image/svg"/>
  <Override PartName="/ppt/media/image30.svg" ContentType="image/svg"/>
  <Override PartName="/ppt/media/image10.svg" ContentType="image/svg"/>
  <Override PartName="/ppt/media/image59.svg" ContentType="image/svg"/>
  <Override PartName="/ppt/media/image69.svg" ContentType="image/svg"/>
  <Override PartName="/ppt/media/image66.svg" ContentType="image/svg"/>
  <Override PartName="/ppt/media/image57.svg" ContentType="image/svg"/>
  <Override PartName="/ppt/media/image81.svg" ContentType="image/svg"/>
  <Override PartName="/ppt/media/image21.svg" ContentType="image/svg"/>
  <Override PartName="/ppt/media/image92.svg" ContentType="image/svg"/>
  <Override PartName="/ppt/media/image35.svg" ContentType="image/svg"/>
  <Override PartName="/ppt/media/image101.svg" ContentType="image/svg"/>
  <Override PartName="/ppt/media/image39.svg" ContentType="image/svg"/>
  <Override PartName="/ppt/media/image28.svg" ContentType="image/svg"/>
  <Override PartName="/ppt/media/image74.svg" ContentType="image/svg"/>
  <Override PartName="/ppt/media/image62.svg" ContentType="image/svg"/>
  <Override PartName="/ppt/media/image26.svg" ContentType="image/svg"/>
  <Override PartName="/ppt/media/image37.svg" ContentType="image/svg"/>
  <Override PartName="/ppt/media/image14.svg" ContentType="image/svg"/>
  <Override PartName="/ppt/media/image78.svg" ContentType="image/svg"/>
  <Override PartName="/ppt/media/image12.svg" ContentType="image/svg"/>
  <Override PartName="/ppt/media/image23.svg" ContentType="image/svg"/>
  <Override PartName="/ppt/media/image17.svg" ContentType="image/sv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embedTrueType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</p:sldIdLst>
  <p:sldSz cx="12192000" cy="6858000"/>
  <p:notesSz cx="7772400" cy="10058400"/>
  <p:embeddedFontLst>
    <p:embeddedFont>
      <p:font typeface="CMU Serif Extra"/>
      <p:bold r:id="rId68"/>
      <p:italic r:id="rId69"/>
      <p:boldItalic r:id="rId70"/>
    </p:embeddedFont>
    <p:embeddedFont>
      <p:font typeface="Aptos Display"/>
    </p:embeddedFont>
    <p:embeddedFont>
      <p:font typeface="Aptos"/>
    </p:embeddedFont>
    <p:embeddedFont>
      <p:font typeface="CMU Bright"/>
      <p:regular r:id="rId71"/>
      <p:bold r:id="rId72"/>
      <p:italic r:id="rId73"/>
      <p:boldItalic r:id="rId74"/>
    </p:embeddedFont>
    <p:embeddedFont>
      <p:font typeface="Noto Sans"/>
      <p:regular r:id="rId75"/>
      <p:bold r:id="rId76"/>
      <p:italic r:id="rId77"/>
      <p:boldItalic r:id="rId78"/>
    </p:embeddedFont>
    <p:embeddedFont>
      <p:font typeface="CMU Serif"/>
      <p:regular r:id="rId79"/>
      <p:bold r:id="rId80"/>
      <p:italic r:id="rId81"/>
      <p:boldItalic r:id="rId82"/>
    </p:embeddedFont>
    <p:embeddedFont>
      <p:font typeface="Noto Sans CJK SC"/>
      <p:regular r:id="rId83"/>
      <p:bold r:id="rId83"/>
    </p:embeddedFont>
  </p:embeddedFontLst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font" Target="fonts/Font_1_CMU_Serif_Extra_Bold.fntdata"/><Relationship Id="rId69" Type="http://schemas.openxmlformats.org/officeDocument/2006/relationships/font" Target="fonts/Font_2_CMU_Serif_Extra_Italic.fntdata"/><Relationship Id="rId70" Type="http://schemas.openxmlformats.org/officeDocument/2006/relationships/font" Target="fonts/Font_3_CMU_Serif_Extra_BoldItalic.fntdata"/><Relationship Id="rId71" Type="http://schemas.openxmlformats.org/officeDocument/2006/relationships/font" Target="fonts/Font_4_CMU_Bright_Regular.fntdata"/><Relationship Id="rId72" Type="http://schemas.openxmlformats.org/officeDocument/2006/relationships/font" Target="fonts/Font_5_CMU_Bright_Bold.fntdata"/><Relationship Id="rId73" Type="http://schemas.openxmlformats.org/officeDocument/2006/relationships/font" Target="fonts/Font_6_CMU_Bright_Italic.fntdata"/><Relationship Id="rId74" Type="http://schemas.openxmlformats.org/officeDocument/2006/relationships/font" Target="fonts/Font_7_CMU_Bright_BoldItalic.fntdata"/><Relationship Id="rId75" Type="http://schemas.openxmlformats.org/officeDocument/2006/relationships/font" Target="fonts/Font_8_Noto_Sans_Regular.fntdata"/><Relationship Id="rId76" Type="http://schemas.openxmlformats.org/officeDocument/2006/relationships/font" Target="fonts/Font_9_Noto_Sans_Bold.fntdata"/><Relationship Id="rId77" Type="http://schemas.openxmlformats.org/officeDocument/2006/relationships/font" Target="fonts/Font_10_Noto_Sans_Italic.fntdata"/><Relationship Id="rId78" Type="http://schemas.openxmlformats.org/officeDocument/2006/relationships/font" Target="fonts/Font_11_Noto_Sans_BoldItalic.fntdata"/><Relationship Id="rId79" Type="http://schemas.openxmlformats.org/officeDocument/2006/relationships/font" Target="fonts/Font_12_CMU_Serif_Regular.fntdata"/><Relationship Id="rId80" Type="http://schemas.openxmlformats.org/officeDocument/2006/relationships/font" Target="fonts/Font_13_CMU_Serif_Bold.fntdata"/><Relationship Id="rId81" Type="http://schemas.openxmlformats.org/officeDocument/2006/relationships/font" Target="fonts/Font_14_CMU_Serif_Italic.fntdata"/><Relationship Id="rId82" Type="http://schemas.openxmlformats.org/officeDocument/2006/relationships/font" Target="fonts/Font_15_CMU_Serif_BoldItalic.fntdata"/><Relationship Id="rId83" Type="http://schemas.openxmlformats.org/officeDocument/2006/relationships/font" Target="fonts/Font_16_Noto_Sans_CJK_SC_Regular.fntdata"/><Relationship Id="rId8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ctr" defTabSz="914400">
              <a:lnSpc>
                <a:spcPct val="90000"/>
              </a:lnSpc>
              <a:buNone/>
              <a:defRPr lang="en-US" sz="60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ctr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2FD2B44-6E2B-440C-9C58-B89C483D5D41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  <a:lvl6pPr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6pPr>
            <a:lvl7pPr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7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the outline text format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Outline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Outline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Outline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592000" lvl="5" indent="-216000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Sixth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3024000" lvl="6" indent="-216000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Seventh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US" sz="16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269B3C9-A0AD-4065-8777-6493AFA0F6A8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  <a:lvl6pPr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6pPr>
            <a:lvl7pPr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7pPr>
          </a:lstStyle>
          <a:p>
            <a: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the outline text format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457200"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914400"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371600"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828800"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286000"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Sixth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743200"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Seventh Outline Level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US" sz="16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14AE839-ECFC-4F2B-93F9-3482A28FC623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17DF03C-D254-4C45-AD56-947392393065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 vert="eaVert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 vert="eaVer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B54DDF0-8F96-46D7-BE1B-C108C191C43A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FB55F5E-CE7B-4AC1-96FB-C161EED47F74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60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60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US" sz="24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400" b="0" u="none" strike="noStrike">
              <a:solidFill>
                <a:schemeClr val="dk1">
                  <a:tint val="82000"/>
                </a:schemeClr>
              </a:solidFill>
              <a:effectLst/>
              <a:uFillTx/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1841E8C-31F9-49D1-8E16-A7762F604ED6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0426D3E-7B13-477F-9E85-2ECAD95E3A49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US" sz="2400" b="1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  <a:defRPr lang="en-US" sz="2400" b="1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Master text styles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685800" lvl="1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143000" lvl="2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600200" lvl="3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057400" lvl="4" indent="-2286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7476EF2-BCCC-429F-8E85-0FA6BB2D7995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Master title style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D6A006F-AD88-4DE6-87AE-8330114EADC1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l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l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&lt;date/time&gt;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&lt;footer&gt;</a:t>
            </a:r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4207964-E9AA-4BA1-BC71-D1738FC3EC96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Aptos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l" defTabSz="914400">
              <a:lnSpc>
                <a:spcPct val="90000"/>
              </a:lnSpc>
              <a:buNone/>
              <a:def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defRPr>
            </a:lvl1pPr>
          </a:lstStyle>
          <a:p>
            <a:pPr indent="0" algn="l" defTabSz="914400">
              <a:lnSpc>
                <a:spcPct val="90000"/>
              </a:lnSpc>
              <a:buNone/>
            </a:pPr>
            <a:r>
              <a:rPr lang="en-US" sz="4400" b="0" u="none" strike="noStrike">
                <a:solidFill>
                  <a:schemeClr val="dk1"/>
                </a:solidFill>
                <a:effectLst/>
                <a:uFillTx/>
                <a:latin typeface="Aptos Display"/>
              </a:rPr>
              <a:t>Click to edit the title text format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ptos Display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def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1pPr>
            <a:lvl2pPr lvl="1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2pPr>
            <a:lvl3pPr lvl="2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3pPr>
            <a:lvl4pPr lvl="3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4pPr>
            <a:lvl5pPr lvl="4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5pPr>
            <a:lvl6pPr lvl="5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6pPr>
            <a:lvl7pPr lvl="6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defRPr>
            </a:lvl7pPr>
          </a:lstStyle>
          <a:p>
            <a:pPr marL="228600" indent="-228600" algn="l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Click to edit the outline text format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864000" lvl="1" indent="-324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Second Outline Level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296000" lvl="2" indent="-288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Third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1728000" lvl="3" indent="-216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Fourth Outline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160000" lvl="4" indent="-216000" algn="l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Fifth Outline Level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2592000" lvl="5" indent="-216000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Sixth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  <a:p>
            <a:pPr marL="3024000" lvl="6" indent="-216000" algn="l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chemeClr val="dk1"/>
                </a:solidFill>
                <a:effectLst/>
                <a:uFillTx/>
                <a:latin typeface="Aptos"/>
              </a:rPr>
              <a:t>Seventh Outline Level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pto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svg"/><Relationship Id="rId3" Type="http://schemas.openxmlformats.org/officeDocument/2006/relationships/slideLayout" Target="../slideLayouts/slideLayout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svg"/><Relationship Id="rId3" Type="http://schemas.openxmlformats.org/officeDocument/2006/relationships/image" Target="../media/image11.png"/><Relationship Id="rId4" Type="http://schemas.openxmlformats.org/officeDocument/2006/relationships/image" Target="../media/image12.svg"/><Relationship Id="rId5" Type="http://schemas.openxmlformats.org/officeDocument/2006/relationships/slideLayout" Target="../slideLayouts/slideLayout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svg"/><Relationship Id="rId3" Type="http://schemas.openxmlformats.org/officeDocument/2006/relationships/slideLayout" Target="../slideLayouts/slideLayout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sv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sv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sv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sv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svg"/><Relationship Id="rId3" Type="http://schemas.openxmlformats.org/officeDocument/2006/relationships/image" Target="../media/image22.png"/><Relationship Id="rId4" Type="http://schemas.openxmlformats.org/officeDocument/2006/relationships/image" Target="../media/image23.svg"/><Relationship Id="rId5" Type="http://schemas.openxmlformats.org/officeDocument/2006/relationships/image" Target="../media/image24.png"/><Relationship Id="rId6" Type="http://schemas.openxmlformats.org/officeDocument/2006/relationships/slideLayout" Target="../slideLayouts/slideLayout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sv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sv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9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sv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29.png"/><Relationship Id="rId3" Type="http://schemas.openxmlformats.org/officeDocument/2006/relationships/image" Target="../media/image30.svg"/><Relationship Id="rId4" Type="http://schemas.openxmlformats.org/officeDocument/2006/relationships/image" Target="../media/image32.png"/><Relationship Id="rId5" Type="http://schemas.openxmlformats.org/officeDocument/2006/relationships/image" Target="../media/image33.svg"/><Relationship Id="rId6" Type="http://schemas.openxmlformats.org/officeDocument/2006/relationships/slideLayout" Target="../slideLayouts/slideLayout9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4.png"/><Relationship Id="rId3" Type="http://schemas.openxmlformats.org/officeDocument/2006/relationships/image" Target="../media/image35.svg"/><Relationship Id="rId4" Type="http://schemas.openxmlformats.org/officeDocument/2006/relationships/slideLayout" Target="../slideLayouts/slideLayout9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6.png"/><Relationship Id="rId3" Type="http://schemas.openxmlformats.org/officeDocument/2006/relationships/image" Target="../media/image37.svg"/><Relationship Id="rId4" Type="http://schemas.openxmlformats.org/officeDocument/2006/relationships/slideLayout" Target="../slideLayouts/slideLayout9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8.png"/><Relationship Id="rId3" Type="http://schemas.openxmlformats.org/officeDocument/2006/relationships/image" Target="../media/image39.svg"/><Relationship Id="rId4" Type="http://schemas.openxmlformats.org/officeDocument/2006/relationships/slideLayout" Target="../slideLayouts/slideLayout9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svg"/><Relationship Id="rId3" Type="http://schemas.openxmlformats.org/officeDocument/2006/relationships/slideLayout" Target="../slideLayouts/slideLayout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9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png"/><Relationship Id="rId3" Type="http://schemas.openxmlformats.org/officeDocument/2006/relationships/slideLayout" Target="../slideLayouts/slideLayout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9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9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6.png"/><Relationship Id="rId4" Type="http://schemas.openxmlformats.org/officeDocument/2006/relationships/image" Target="../media/image46.png"/><Relationship Id="rId5" Type="http://schemas.openxmlformats.org/officeDocument/2006/relationships/image" Target="../media/image46.png"/><Relationship Id="rId6" Type="http://schemas.openxmlformats.org/officeDocument/2006/relationships/image" Target="../media/image46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slideLayout" Target="../slideLayouts/slideLayout9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49.png"/><Relationship Id="rId3" Type="http://schemas.openxmlformats.org/officeDocument/2006/relationships/image" Target="../media/image49.png"/><Relationship Id="rId4" Type="http://schemas.openxmlformats.org/officeDocument/2006/relationships/image" Target="../media/image49.png"/><Relationship Id="rId5" Type="http://schemas.openxmlformats.org/officeDocument/2006/relationships/image" Target="../media/image49.png"/><Relationship Id="rId6" Type="http://schemas.openxmlformats.org/officeDocument/2006/relationships/image" Target="../media/image49.png"/><Relationship Id="rId7" Type="http://schemas.openxmlformats.org/officeDocument/2006/relationships/image" Target="../media/image49.png"/><Relationship Id="rId8" Type="http://schemas.openxmlformats.org/officeDocument/2006/relationships/image" Target="../media/image49.png"/><Relationship Id="rId9" Type="http://schemas.openxmlformats.org/officeDocument/2006/relationships/image" Target="../media/image49.png"/><Relationship Id="rId10" Type="http://schemas.openxmlformats.org/officeDocument/2006/relationships/slideLayout" Target="../slideLayouts/slideLayout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svg"/><Relationship Id="rId3" Type="http://schemas.openxmlformats.org/officeDocument/2006/relationships/image" Target="../media/image52.png"/><Relationship Id="rId4" Type="http://schemas.openxmlformats.org/officeDocument/2006/relationships/slideLayout" Target="../slideLayouts/slideLayout9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sv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9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sv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9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svg"/><Relationship Id="rId3" Type="http://schemas.openxmlformats.org/officeDocument/2006/relationships/slideLayout" Target="../slideLayouts/slideLayout9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svg"/><Relationship Id="rId3" Type="http://schemas.openxmlformats.org/officeDocument/2006/relationships/slideLayout" Target="../slideLayouts/slideLayout9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sv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slideLayout" Target="../slideLayouts/slideLayout9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svg"/><Relationship Id="rId3" Type="http://schemas.openxmlformats.org/officeDocument/2006/relationships/image" Target="../media/image65.png"/><Relationship Id="rId4" Type="http://schemas.openxmlformats.org/officeDocument/2006/relationships/image" Target="../media/image66.svg"/><Relationship Id="rId5" Type="http://schemas.openxmlformats.org/officeDocument/2006/relationships/image" Target="../media/image67.png"/><Relationship Id="rId6" Type="http://schemas.openxmlformats.org/officeDocument/2006/relationships/slideLayout" Target="../slideLayouts/slideLayout9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svg"/><Relationship Id="rId3" Type="http://schemas.openxmlformats.org/officeDocument/2006/relationships/image" Target="../media/image65.png"/><Relationship Id="rId4" Type="http://schemas.openxmlformats.org/officeDocument/2006/relationships/image" Target="../media/image66.svg"/><Relationship Id="rId5" Type="http://schemas.openxmlformats.org/officeDocument/2006/relationships/image" Target="../media/image67.png"/><Relationship Id="rId6" Type="http://schemas.openxmlformats.org/officeDocument/2006/relationships/slideLayout" Target="../slideLayouts/slideLayout9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svg"/><Relationship Id="rId3" Type="http://schemas.openxmlformats.org/officeDocument/2006/relationships/image" Target="../media/image70.png"/><Relationship Id="rId4" Type="http://schemas.openxmlformats.org/officeDocument/2006/relationships/image" Target="../media/image4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9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slideLayout" Target="../slideLayouts/slideLayout9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svg"/><Relationship Id="rId3" Type="http://schemas.openxmlformats.org/officeDocument/2006/relationships/image" Target="../media/image72.png"/><Relationship Id="rId4" Type="http://schemas.openxmlformats.org/officeDocument/2006/relationships/slideLayout" Target="../slideLayouts/slideLayout9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svg"/><Relationship Id="rId3" Type="http://schemas.openxmlformats.org/officeDocument/2006/relationships/image" Target="../media/image73.png"/><Relationship Id="rId4" Type="http://schemas.openxmlformats.org/officeDocument/2006/relationships/image" Target="../media/image74.svg"/><Relationship Id="rId5" Type="http://schemas.openxmlformats.org/officeDocument/2006/relationships/image" Target="../media/image75.png"/><Relationship Id="rId6" Type="http://schemas.openxmlformats.org/officeDocument/2006/relationships/slideLayout" Target="../slideLayouts/slideLayout9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slideLayout" Target="../slideLayouts/slideLayout9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svg"/><Relationship Id="rId3" Type="http://schemas.openxmlformats.org/officeDocument/2006/relationships/image" Target="../media/image79.png"/><Relationship Id="rId4" Type="http://schemas.openxmlformats.org/officeDocument/2006/relationships/slideLayout" Target="../slideLayouts/slideLayout9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svg"/><Relationship Id="rId3" Type="http://schemas.openxmlformats.org/officeDocument/2006/relationships/image" Target="../media/image80.png"/><Relationship Id="rId4" Type="http://schemas.openxmlformats.org/officeDocument/2006/relationships/image" Target="../media/image81.sv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slideLayout" Target="../slideLayouts/slideLayout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slideLayout" Target="../slideLayouts/slideLayout9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slideLayout" Target="../slideLayouts/slideLayout9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86.png"/><Relationship Id="rId2" Type="http://schemas.openxmlformats.org/officeDocument/2006/relationships/image" Target="../media/image87.png"/><Relationship Id="rId3" Type="http://schemas.openxmlformats.org/officeDocument/2006/relationships/image" Target="../media/image88.svg"/><Relationship Id="rId4" Type="http://schemas.openxmlformats.org/officeDocument/2006/relationships/image" Target="../media/image89.png"/><Relationship Id="rId5" Type="http://schemas.openxmlformats.org/officeDocument/2006/relationships/slideLayout" Target="../slideLayouts/slideLayout9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90.png"/><Relationship Id="rId2" Type="http://schemas.openxmlformats.org/officeDocument/2006/relationships/image" Target="../media/image91.png"/><Relationship Id="rId3" Type="http://schemas.openxmlformats.org/officeDocument/2006/relationships/image" Target="../media/image92.svg"/><Relationship Id="rId4" Type="http://schemas.openxmlformats.org/officeDocument/2006/relationships/image" Target="../media/image93.png"/><Relationship Id="rId5" Type="http://schemas.openxmlformats.org/officeDocument/2006/relationships/slideLayout" Target="../slideLayouts/slideLayout9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image" Target="../media/image95.png"/><Relationship Id="rId3" Type="http://schemas.openxmlformats.org/officeDocument/2006/relationships/image" Target="../media/image96.svg"/><Relationship Id="rId4" Type="http://schemas.openxmlformats.org/officeDocument/2006/relationships/image" Target="../media/image97.png"/><Relationship Id="rId5" Type="http://schemas.openxmlformats.org/officeDocument/2006/relationships/slideLayout" Target="../slideLayouts/slideLayout9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98.png"/><Relationship Id="rId2" Type="http://schemas.openxmlformats.org/officeDocument/2006/relationships/image" Target="../media/image99.png"/><Relationship Id="rId3" Type="http://schemas.openxmlformats.org/officeDocument/2006/relationships/image" Target="../media/image100.png"/><Relationship Id="rId4" Type="http://schemas.openxmlformats.org/officeDocument/2006/relationships/image" Target="../media/image101.svg"/><Relationship Id="rId5" Type="http://schemas.openxmlformats.org/officeDocument/2006/relationships/image" Target="../media/image102.png"/><Relationship Id="rId6" Type="http://schemas.openxmlformats.org/officeDocument/2006/relationships/slideLayout" Target="../slideLayouts/slideLayout9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image" Target="../media/image98.png"/><Relationship Id="rId2" Type="http://schemas.openxmlformats.org/officeDocument/2006/relationships/image" Target="../media/image103.png"/><Relationship Id="rId3" Type="http://schemas.openxmlformats.org/officeDocument/2006/relationships/image" Target="../media/image100.png"/><Relationship Id="rId4" Type="http://schemas.openxmlformats.org/officeDocument/2006/relationships/image" Target="../media/image101.svg"/><Relationship Id="rId5" Type="http://schemas.openxmlformats.org/officeDocument/2006/relationships/slideLayout" Target="../slideLayouts/slideLayout9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104.png"/><Relationship Id="rId2" Type="http://schemas.openxmlformats.org/officeDocument/2006/relationships/image" Target="../media/image105.png"/><Relationship Id="rId3" Type="http://schemas.openxmlformats.org/officeDocument/2006/relationships/slideLayout" Target="../slideLayouts/slideLayout9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106.png"/><Relationship Id="rId2" Type="http://schemas.openxmlformats.org/officeDocument/2006/relationships/slideLayout" Target="../slideLayouts/slideLayout9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image" Target="../media/image107.png"/><Relationship Id="rId2" Type="http://schemas.openxmlformats.org/officeDocument/2006/relationships/slideLayout" Target="../slideLayouts/slideLayout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9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svg"/><Relationship Id="rId3" Type="http://schemas.openxmlformats.org/officeDocument/2006/relationships/image" Target="../media/image9.png"/><Relationship Id="rId4" Type="http://schemas.openxmlformats.org/officeDocument/2006/relationships/image" Target="../media/image10.svg"/><Relationship Id="rId5" Type="http://schemas.openxmlformats.org/officeDocument/2006/relationships/image" Target="../media/image58.png"/><Relationship Id="rId6" Type="http://schemas.openxmlformats.org/officeDocument/2006/relationships/image" Target="../media/image59.svg"/><Relationship Id="rId7" Type="http://schemas.openxmlformats.org/officeDocument/2006/relationships/slideLayout" Target="../slideLayouts/slideLayout9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svg"/><Relationship Id="rId3" Type="http://schemas.openxmlformats.org/officeDocument/2006/relationships/image" Target="../media/image65.png"/><Relationship Id="rId4" Type="http://schemas.openxmlformats.org/officeDocument/2006/relationships/image" Target="../media/image66.svg"/><Relationship Id="rId5" Type="http://schemas.openxmlformats.org/officeDocument/2006/relationships/image" Target="../media/image87.png"/><Relationship Id="rId6" Type="http://schemas.openxmlformats.org/officeDocument/2006/relationships/image" Target="../media/image88.svg"/><Relationship Id="rId7" Type="http://schemas.openxmlformats.org/officeDocument/2006/relationships/slideLayout" Target="../slideLayouts/slideLayout9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108.png"/><Relationship Id="rId2" Type="http://schemas.openxmlformats.org/officeDocument/2006/relationships/image" Target="../media/image11.png"/><Relationship Id="rId3" Type="http://schemas.openxmlformats.org/officeDocument/2006/relationships/image" Target="../media/image12.sv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6" Type="http://schemas.openxmlformats.org/officeDocument/2006/relationships/slideLayout" Target="../slideLayouts/slideLayout9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image" Target="../media/image111.png"/><Relationship Id="rId2" Type="http://schemas.openxmlformats.org/officeDocument/2006/relationships/slideLayout" Target="../slideLayouts/slideLayout9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image" Target="../media/image112.png"/><Relationship Id="rId2" Type="http://schemas.openxmlformats.org/officeDocument/2006/relationships/image" Target="../media/image113.png"/><Relationship Id="rId3" Type="http://schemas.openxmlformats.org/officeDocument/2006/relationships/slideLayout" Target="../slideLayouts/slideLayout9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CERN - Wikipedia"/>
          <p:cNvPicPr/>
          <p:nvPr/>
        </p:nvPicPr>
        <p:blipFill>
          <a:blip r:embed="rId1"/>
          <a:stretch/>
        </p:blipFill>
        <p:spPr>
          <a:xfrm>
            <a:off x="0" y="5778000"/>
            <a:ext cx="1079640" cy="107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" name="Picture 4" descr="Organization and identity ‐ EPFL"/>
          <p:cNvPicPr/>
          <p:nvPr/>
        </p:nvPicPr>
        <p:blipFill>
          <a:blip r:embed="rId2"/>
          <a:stretch/>
        </p:blipFill>
        <p:spPr>
          <a:xfrm>
            <a:off x="9139320" y="5778000"/>
            <a:ext cx="1919520" cy="107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4" name="Picture 5"/>
          <p:cNvPicPr/>
          <p:nvPr/>
        </p:nvPicPr>
        <p:blipFill>
          <a:blip r:embed="rId3"/>
          <a:stretch/>
        </p:blipFill>
        <p:spPr>
          <a:xfrm>
            <a:off x="11059200" y="5778000"/>
            <a:ext cx="1132200" cy="107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5" name="Rectangle 12"/>
          <p:cNvSpPr/>
          <p:nvPr/>
        </p:nvSpPr>
        <p:spPr>
          <a:xfrm>
            <a:off x="1080000" y="6733440"/>
            <a:ext cx="8058960" cy="124200"/>
          </a:xfrm>
          <a:prstGeom prst="rect">
            <a:avLst/>
          </a:prstGeom>
          <a:gradFill rotWithShape="0">
            <a:gsLst>
              <a:gs pos="0">
                <a:srgbClr val="0033A0"/>
              </a:gs>
              <a:gs pos="50000">
                <a:srgbClr val="8B1749"/>
              </a:gs>
              <a:gs pos="100000">
                <a:srgbClr val="FF0000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66" name="TextBox 13"/>
          <p:cNvSpPr/>
          <p:nvPr/>
        </p:nvSpPr>
        <p:spPr>
          <a:xfrm>
            <a:off x="1080000" y="5778000"/>
            <a:ext cx="8058960" cy="955080"/>
          </a:xfrm>
          <a:prstGeom prst="rect">
            <a:avLst/>
          </a:prstGeom>
          <a:solidFill>
            <a:schemeClr val="lt2">
              <a:alpha val="9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LPAP Activity Meeting</a:t>
            </a:r>
            <a:br>
              <a:rPr sz="2400"/>
            </a:b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07 May 2026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TextBox 14"/>
          <p:cNvSpPr/>
          <p:nvPr/>
        </p:nvSpPr>
        <p:spPr>
          <a:xfrm>
            <a:off x="540000" y="297360"/>
            <a:ext cx="8122680" cy="341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72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Parametrization</a:t>
            </a:r>
            <a:br>
              <a:rPr sz="7200"/>
            </a:br>
            <a:r>
              <a:rPr lang="en-US" sz="7200" b="0" i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of</a:t>
            </a:r>
            <a:r>
              <a:rPr lang="en-US" sz="72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 Electron Cloud Buildup Models</a:t>
            </a:r>
            <a:endParaRPr lang="en-US" sz="7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TextBox 15"/>
          <p:cNvSpPr/>
          <p:nvPr/>
        </p:nvSpPr>
        <p:spPr>
          <a:xfrm>
            <a:off x="540000" y="3713400"/>
            <a:ext cx="9121680" cy="101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Serif Extra"/>
                <a:ea typeface="CMU Serif Extra"/>
              </a:rPr>
              <a:t>Adam Furman</a:t>
            </a:r>
            <a:br>
              <a:rPr sz="3200"/>
            </a:br>
            <a:r>
              <a:rPr lang="en-US" sz="2800" b="0" u="none" strike="noStrike">
                <a:solidFill>
                  <a:schemeClr val="dk1"/>
                </a:solidFill>
                <a:effectLst/>
                <a:uFillTx/>
                <a:latin typeface="CMU Serif Extra"/>
                <a:ea typeface="CMU Serif Extra"/>
              </a:rPr>
              <a:t>Lotta Mether, Luca Sabato, Tatiana Pieloni, Mike Seidel</a:t>
            </a:r>
            <a:endParaRPr lang="en-US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Oval 12"/>
          <p:cNvSpPr/>
          <p:nvPr/>
        </p:nvSpPr>
        <p:spPr>
          <a:xfrm>
            <a:off x="1392840" y="2660400"/>
            <a:ext cx="3455640" cy="3455640"/>
          </a:xfrm>
          <a:prstGeom prst="ellipse">
            <a:avLst/>
          </a:prstGeom>
          <a:gradFill rotWithShape="0">
            <a:gsLst>
              <a:gs pos="11000">
                <a:srgbClr val="FFFFFF">
                  <a:alpha val="0"/>
                </a:srgbClr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</a:gradFill>
          <a:ln w="63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grpSp>
        <p:nvGrpSpPr>
          <p:cNvPr id="18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8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88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cloud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saturates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when its field is strong enough to prevent the extraction of new electrons at the surface.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89" name="Group 31"/>
          <p:cNvGrpSpPr/>
          <p:nvPr/>
        </p:nvGrpSpPr>
        <p:grpSpPr>
          <a:xfrm>
            <a:off x="1320840" y="2588400"/>
            <a:ext cx="3599640" cy="3599640"/>
            <a:chOff x="1320840" y="2588400"/>
            <a:chExt cx="3599640" cy="3599640"/>
          </a:xfrm>
        </p:grpSpPr>
        <p:sp>
          <p:nvSpPr>
            <p:cNvPr id="190" name="Oval 33"/>
            <p:cNvSpPr/>
            <p:nvPr/>
          </p:nvSpPr>
          <p:spPr>
            <a:xfrm>
              <a:off x="1320840" y="258840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191" name="Oval 34"/>
            <p:cNvSpPr/>
            <p:nvPr/>
          </p:nvSpPr>
          <p:spPr>
            <a:xfrm>
              <a:off x="1392840" y="266040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92" name="Oval 7"/>
          <p:cNvSpPr/>
          <p:nvPr/>
        </p:nvSpPr>
        <p:spPr>
          <a:xfrm>
            <a:off x="4552560" y="477540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93" name="TextBox 13"/>
          <p:cNvSpPr/>
          <p:nvPr/>
        </p:nvSpPr>
        <p:spPr>
          <a:xfrm>
            <a:off x="5314320" y="2194560"/>
            <a:ext cx="6613200" cy="4183920"/>
          </a:xfrm>
          <a:prstGeom prst="rect">
            <a:avLst/>
          </a:prstGeom>
          <a:solidFill>
            <a:schemeClr val="bg2">
              <a:lumMod val="2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When? </a:t>
            </a:r>
            <a:r>
              <a:rPr lang="en-US" sz="3200" b="0" i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Depending on…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514440" indent="-514440" defTabSz="914400">
              <a:lnSpc>
                <a:spcPct val="150000"/>
              </a:lnSpc>
              <a:buClr>
                <a:srgbClr val="FFFFFF"/>
              </a:buClr>
              <a:buFont typeface="OpenSymbol"/>
              <a:buAutoNum type="arabicPeriod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The bunch intensity.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514440" indent="-514440" defTabSz="914400">
              <a:lnSpc>
                <a:spcPct val="100000"/>
              </a:lnSpc>
              <a:buClr>
                <a:srgbClr val="FFFFFF"/>
              </a:buClr>
              <a:buFont typeface="OpenSymbol"/>
              <a:buAutoNum type="arabicPeriod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The secondary electron yield curve (material properties).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514440" indent="-514440" defTabSz="914400">
              <a:lnSpc>
                <a:spcPct val="100000"/>
              </a:lnSpc>
              <a:buClr>
                <a:srgbClr val="FFFFFF"/>
              </a:buClr>
              <a:buFont typeface="OpenSymbol"/>
              <a:buAutoNum type="arabicPeriod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Photoemission from synchrotron radiation.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514440" indent="-514440" defTabSz="914400">
              <a:lnSpc>
                <a:spcPct val="100000"/>
              </a:lnSpc>
              <a:buClr>
                <a:srgbClr val="FFFFFF"/>
              </a:buClr>
              <a:buFont typeface="OpenSymbol"/>
              <a:buAutoNum type="arabicPeriod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Magnetic field type and strength.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EECB108-7CC0-4946-8CF1-EF38208D3D79}" type="slidenum">
              <a:t>10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9" dur="indefinite" restart="never" nodeType="tmRoot">
          <p:childTnLst>
            <p:seq>
              <p:cTn id="130" dur="indefinite" nodeType="mainSeq"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1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-7.40741E-007 L -0.04896 0.02292 C -0.0599 0.02778 -0.06602 0.03495 -0.06602 0.04259 C -0.06602 0.05116 -0.0599 0.05787 -0.04896 0.06273 L 8.33333E-007 0.08588 E">
                                      <p:cBhvr>
                                        <p:cTn id="138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0" presetClass="exit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4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fill="hold" nodeType="afterEffect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4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95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Electron cloud buildup simulations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96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97" name="TextBox 5"/>
          <p:cNvSpPr/>
          <p:nvPr/>
        </p:nvSpPr>
        <p:spPr>
          <a:xfrm>
            <a:off x="2768760" y="1237680"/>
            <a:ext cx="152352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Bunch Intensity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8" name="TextBox 6"/>
          <p:cNvSpPr/>
          <p:nvPr/>
        </p:nvSpPr>
        <p:spPr>
          <a:xfrm>
            <a:off x="631440" y="2037240"/>
            <a:ext cx="152352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Filling Scheme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9" name="TextBox 7"/>
          <p:cNvSpPr/>
          <p:nvPr/>
        </p:nvSpPr>
        <p:spPr>
          <a:xfrm>
            <a:off x="2479680" y="5017680"/>
            <a:ext cx="220968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Secondary Electron Yield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0" name="TextBox 8"/>
          <p:cNvSpPr/>
          <p:nvPr/>
        </p:nvSpPr>
        <p:spPr>
          <a:xfrm>
            <a:off x="820800" y="4178520"/>
            <a:ext cx="152352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Magnets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Oval 10"/>
          <p:cNvSpPr/>
          <p:nvPr/>
        </p:nvSpPr>
        <p:spPr>
          <a:xfrm>
            <a:off x="2214360" y="2855160"/>
            <a:ext cx="2632320" cy="1147320"/>
          </a:xfrm>
          <a:prstGeom prst="ellipse">
            <a:avLst/>
          </a:prstGeom>
          <a:solidFill>
            <a:srgbClr val="156082"/>
          </a:solidFill>
          <a:ln>
            <a:solidFill>
              <a:srgbClr val="092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en-US" sz="2400" b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PyECLOUD</a:t>
            </a:r>
            <a:endParaRPr lang="en-US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FC18F0F1-5C7C-42AE-9C9A-8C91A682F058}" type="slidenum">
              <a:t>11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6" dur="indefinite" restart="never" nodeType="tmRoot">
          <p:childTnLst>
            <p:seq>
              <p:cTn id="147" dur="indefinite" nodeType="mainSeq">
                <p:childTnLst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>
                                      <p:cBhvr>
                                        <p:cTn id="151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53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006 1.11111E-006 L 0.17604 0.14236 E">
                                      <p:cBhvr>
                                        <p:cTn id="156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58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006 -4.07407E-006 L 0.15989 -0.14282 E">
                                      <p:cBhvr>
                                        <p:cTn id="161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3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64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07 3.7037E-007 L -0.00677 -0.29213 E">
                                      <p:cBhvr>
                                        <p:cTn id="166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8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0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Electron cloud buildup simulations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205" name="Oval 10"/>
          <p:cNvSpPr/>
          <p:nvPr/>
        </p:nvSpPr>
        <p:spPr>
          <a:xfrm>
            <a:off x="2214360" y="2855160"/>
            <a:ext cx="2632320" cy="1147320"/>
          </a:xfrm>
          <a:prstGeom prst="ellipse">
            <a:avLst/>
          </a:prstGeom>
          <a:solidFill>
            <a:srgbClr val="156082"/>
          </a:solidFill>
          <a:ln>
            <a:solidFill>
              <a:srgbClr val="092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lang="en-US" sz="2400" b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PyECLOUD</a:t>
            </a:r>
            <a:endParaRPr lang="en-US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06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4847040" y="1429920"/>
            <a:ext cx="6396120" cy="3997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7" name="TextBox 8"/>
          <p:cNvSpPr/>
          <p:nvPr/>
        </p:nvSpPr>
        <p:spPr>
          <a:xfrm>
            <a:off x="335880" y="542808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One of the simulation outputs is the electron cloud linear density over time – this is what we will focus on modelling.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23F3EE1-FFD8-4C4E-843C-6AA63A201BB8}" type="slidenum">
              <a:t>12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06 0 L -0.10794 0 E">
                                      <p:cBhvr>
                                        <p:cTn id="175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22" presetClass="entr" fill="hold" nodeType="withEffect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8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09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Electron cloud buildup simulations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10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11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4847040" y="1429920"/>
            <a:ext cx="6396120" cy="3997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2" name="TextBox 8"/>
          <p:cNvSpPr/>
          <p:nvPr/>
        </p:nvSpPr>
        <p:spPr>
          <a:xfrm>
            <a:off x="335880" y="542808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There is one oscillation per bunch passage.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213" name="Group 34"/>
          <p:cNvGrpSpPr/>
          <p:nvPr/>
        </p:nvGrpSpPr>
        <p:grpSpPr>
          <a:xfrm>
            <a:off x="161280" y="1028880"/>
            <a:ext cx="7363080" cy="3608640"/>
            <a:chOff x="161280" y="1028880"/>
            <a:chExt cx="7363080" cy="3608640"/>
          </a:xfrm>
        </p:grpSpPr>
        <p:cxnSp>
          <p:nvCxnSpPr>
            <p:cNvPr id="214" name="Straight Connector 25"/>
            <p:cNvCxnSpPr/>
            <p:nvPr/>
          </p:nvCxnSpPr>
          <p:spPr>
            <a:xfrm flipV="1">
              <a:off x="212040" y="4307760"/>
              <a:ext cx="7096320" cy="330120"/>
            </a:xfrm>
            <a:prstGeom prst="straightConnector1">
              <a:avLst/>
            </a:prstGeom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</p:cxnSp>
        <p:cxnSp>
          <p:nvCxnSpPr>
            <p:cNvPr id="215" name="Straight Connector 28"/>
            <p:cNvCxnSpPr/>
            <p:nvPr/>
          </p:nvCxnSpPr>
          <p:spPr>
            <a:xfrm>
              <a:off x="161280" y="1028880"/>
              <a:ext cx="7147080" cy="2621880"/>
            </a:xfrm>
            <a:prstGeom prst="straightConnector1">
              <a:avLst/>
            </a:prstGeom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</p:cxnSp>
        <p:cxnSp>
          <p:nvCxnSpPr>
            <p:cNvPr id="216" name="Straight Connector 12"/>
            <p:cNvCxnSpPr/>
            <p:nvPr/>
          </p:nvCxnSpPr>
          <p:spPr>
            <a:xfrm>
              <a:off x="5921280" y="1028880"/>
              <a:ext cx="1603440" cy="2621880"/>
            </a:xfrm>
            <a:prstGeom prst="straightConnector1">
              <a:avLst/>
            </a:prstGeom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</p:cxnSp>
        <p:cxnSp>
          <p:nvCxnSpPr>
            <p:cNvPr id="217" name="Straight Connector 15"/>
            <p:cNvCxnSpPr/>
            <p:nvPr/>
          </p:nvCxnSpPr>
          <p:spPr>
            <a:xfrm flipV="1">
              <a:off x="5921280" y="4307760"/>
              <a:ext cx="1603440" cy="330120"/>
            </a:xfrm>
            <a:prstGeom prst="straightConnector1">
              <a:avLst/>
            </a:prstGeom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</p:cxnSp>
        <p:sp>
          <p:nvSpPr>
            <p:cNvPr id="218" name="Rectangle 22"/>
            <p:cNvSpPr/>
            <p:nvPr/>
          </p:nvSpPr>
          <p:spPr>
            <a:xfrm>
              <a:off x="7308360" y="3650760"/>
              <a:ext cx="216000" cy="657000"/>
            </a:xfrm>
            <a:prstGeom prst="rect">
              <a:avLst/>
            </a:prstGeom>
            <a:noFill/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219" name="Group 9"/>
          <p:cNvGrpSpPr/>
          <p:nvPr/>
        </p:nvGrpSpPr>
        <p:grpSpPr>
          <a:xfrm>
            <a:off x="161640" y="1028880"/>
            <a:ext cx="5759640" cy="3608280"/>
            <a:chOff x="161640" y="1028880"/>
            <a:chExt cx="5759640" cy="3608280"/>
          </a:xfrm>
        </p:grpSpPr>
        <p:sp>
          <p:nvSpPr>
            <p:cNvPr id="220" name="Rectangle 6"/>
            <p:cNvSpPr/>
            <p:nvPr/>
          </p:nvSpPr>
          <p:spPr>
            <a:xfrm>
              <a:off x="161640" y="1028880"/>
              <a:ext cx="5759640" cy="3608280"/>
            </a:xfrm>
            <a:prstGeom prst="rect">
              <a:avLst/>
            </a:prstGeom>
            <a:solidFill>
              <a:schemeClr val="bg2"/>
            </a:solidFill>
            <a:ln w="76200">
              <a:solidFill>
                <a:srgbClr val="4EA72E">
                  <a:lumMod val="60000"/>
                  <a:lumOff val="4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pic>
          <p:nvPicPr>
            <p:cNvPr id="221" name="Graphic 5"/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>
            <a:xfrm>
              <a:off x="212040" y="1064880"/>
              <a:ext cx="5658120" cy="35362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1C2EA46-CCE6-4065-9DD0-50D62CB28452}" type="slidenum">
              <a:t>13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9" dur="indefinite" restart="never" nodeType="tmRoot">
          <p:childTnLst>
            <p:seq>
              <p:cTn id="180" dur="indefinite" nodeType="mainSeq"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fill="hold" nodeType="afterEffect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9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6" presetClass="entr" fill="hold" nodeType="after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9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2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Electron cloud buildup simulations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2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25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4847040" y="1429920"/>
            <a:ext cx="6396120" cy="3997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6" name="TextBox 8"/>
          <p:cNvSpPr/>
          <p:nvPr/>
        </p:nvSpPr>
        <p:spPr>
          <a:xfrm>
            <a:off x="335880" y="542808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We often perform parameter sweeps to study e-cloud buildup in a new machine configuration.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27" name="Straight Arrow Connector 6"/>
          <p:cNvCxnSpPr/>
          <p:nvPr/>
        </p:nvCxnSpPr>
        <p:spPr>
          <a:xfrm flipV="1">
            <a:off x="675000" y="1610640"/>
            <a:ext cx="360" cy="2520360"/>
          </a:xfrm>
          <a:prstGeom prst="straightConnector1">
            <a:avLst/>
          </a:prstGeom>
          <a:ln w="57150">
            <a:solidFill>
              <a:srgbClr val="000000"/>
            </a:solidFill>
            <a:tailEnd len="med" type="triangle" w="med"/>
          </a:ln>
        </p:spPr>
      </p:cxnSp>
      <p:cxnSp>
        <p:nvCxnSpPr>
          <p:cNvPr id="228" name="Straight Arrow Connector 9"/>
          <p:cNvCxnSpPr/>
          <p:nvPr/>
        </p:nvCxnSpPr>
        <p:spPr>
          <a:xfrm>
            <a:off x="675000" y="4115160"/>
            <a:ext cx="2520360" cy="360"/>
          </a:xfrm>
          <a:prstGeom prst="straightConnector1">
            <a:avLst/>
          </a:prstGeom>
          <a:ln w="57150">
            <a:solidFill>
              <a:srgbClr val="000000"/>
            </a:solidFill>
            <a:tailEnd len="med" type="triangle" w="med"/>
          </a:ln>
        </p:spPr>
      </p:cxnSp>
      <p:sp>
        <p:nvSpPr>
          <p:cNvPr id="229" name="TextBox 11"/>
          <p:cNvSpPr/>
          <p:nvPr/>
        </p:nvSpPr>
        <p:spPr>
          <a:xfrm>
            <a:off x="2327040" y="3572640"/>
            <a:ext cx="937080" cy="4611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SEY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TextBox 12"/>
          <p:cNvSpPr/>
          <p:nvPr/>
        </p:nvSpPr>
        <p:spPr>
          <a:xfrm rot="16200000">
            <a:off x="167040" y="2194200"/>
            <a:ext cx="1627920" cy="4611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Intensity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4240099-F681-4EB3-97C6-10CEB64392AA}" type="slidenum">
              <a:t>14</a:t>
            </a:fld>
          </a:p>
        </p:txBody>
      </p:sp>
    </p:spTree>
  </p:cSld>
  <p:transition spd="slow">
    <p:fad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32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3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34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5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A low SEY value can lead to the electron cloud decaying.</a:t>
            </a:r>
            <a:br>
              <a:rPr sz="3200"/>
            </a:br>
            <a:r>
              <a:rPr lang="en-US" sz="3200" b="0" i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Note, here SEY &gt; 1.0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6" name="TextBox 12"/>
          <p:cNvSpPr/>
          <p:nvPr/>
        </p:nvSpPr>
        <p:spPr>
          <a:xfrm>
            <a:off x="335880" y="5844960"/>
            <a:ext cx="1935720" cy="830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B4CBEF4C-06C8-46F4-8E2A-C793302DD53B}" type="slidenum">
              <a:t>15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38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9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40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1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buildup can be quite slow.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2" name="TextBox 4"/>
          <p:cNvSpPr/>
          <p:nvPr/>
        </p:nvSpPr>
        <p:spPr>
          <a:xfrm>
            <a:off x="335880" y="5844960"/>
            <a:ext cx="1935720" cy="830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F7B856A-3AE5-4FD1-ADE4-FA5542C08FD3}" type="slidenum">
              <a:t>16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4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46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7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characteristic shape of a buildup curve looks a lot like a “logistic” or “sigmoid” curve.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8" name="TextBox 4"/>
          <p:cNvSpPr/>
          <p:nvPr/>
        </p:nvSpPr>
        <p:spPr>
          <a:xfrm>
            <a:off x="335880" y="5844960"/>
            <a:ext cx="1935720" cy="830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FEA9F82B-1EB5-454B-A4E6-A2C4E9D00341}" type="slidenum">
              <a:t>17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5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5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52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3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Note that both the saturation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density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and the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time to reach it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change as a function of SEY.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4" name="TextBox 4"/>
          <p:cNvSpPr/>
          <p:nvPr/>
        </p:nvSpPr>
        <p:spPr>
          <a:xfrm>
            <a:off x="335880" y="5844960"/>
            <a:ext cx="1935720" cy="830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890F2C6-5A4A-480F-BB78-E6EF3B81A955}" type="slidenum">
              <a:t>18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raphic 5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08476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5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5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5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59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0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Let’s start with one of the curves we already saw.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1" name="TextBox 4"/>
          <p:cNvSpPr/>
          <p:nvPr/>
        </p:nvSpPr>
        <p:spPr>
          <a:xfrm>
            <a:off x="335880" y="5844960"/>
            <a:ext cx="1935720" cy="46116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412F3C8-13CA-434F-A545-B9F077D93C27}" type="slidenum">
              <a:t>19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5" dur="indefinite" restart="never" nodeType="tmRoot">
          <p:childTnLst>
            <p:seq>
              <p:cTn id="196" dur="indefinite" nodeType="mainSeq"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7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Overview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72" name="TextBox 4"/>
          <p:cNvSpPr/>
          <p:nvPr/>
        </p:nvSpPr>
        <p:spPr>
          <a:xfrm>
            <a:off x="335880" y="1074600"/>
            <a:ext cx="11519640" cy="557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A brief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overview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of electron clouds.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Electron cloud buildup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simulations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, using PyECLOUD.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Modelling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electron cloud buildup.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Predicting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model parameter values </a:t>
            </a:r>
            <a:r>
              <a:rPr lang="en-US" sz="3200" b="0" i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a priori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Observations,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limitations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, and strategies.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ptos Display"/>
              <a:buAutoNum type="arabicPeriod"/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Tools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you can use.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F7D3A63-1AE6-40D5-BBA0-A316ACFB7FB2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6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6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65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6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Stepping down in intensity, we again fail to build up.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7" name="TextBox 4"/>
          <p:cNvSpPr/>
          <p:nvPr/>
        </p:nvSpPr>
        <p:spPr>
          <a:xfrm>
            <a:off x="335880" y="5844960"/>
            <a:ext cx="1935720" cy="4611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CC7BB6E-7ABB-4D6F-8D4E-DAC5F20D0699}" type="slidenum">
              <a:t>20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69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70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71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2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Stepping up, the saturation density increases.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3" name="TextBox 4"/>
          <p:cNvSpPr/>
          <p:nvPr/>
        </p:nvSpPr>
        <p:spPr>
          <a:xfrm>
            <a:off x="335880" y="5844960"/>
            <a:ext cx="1935720" cy="4611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84F5CA0-C976-4367-B413-A5F5DABA5A27}" type="slidenum">
              <a:t>21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75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76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277" name="Graphic 9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8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We increase the intensity again – and the saturation density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decreases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! There must exist some </a:t>
            </a:r>
            <a:r>
              <a:rPr lang="en-US" sz="3200" b="0" i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critical intensity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…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9" name="TextBox 4"/>
          <p:cNvSpPr/>
          <p:nvPr/>
        </p:nvSpPr>
        <p:spPr>
          <a:xfrm>
            <a:off x="335880" y="5844960"/>
            <a:ext cx="1935720" cy="4611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E52C270-ABAC-4F3E-A2A5-1BD5E625741B}" type="slidenum">
              <a:t>22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81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Magnets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82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283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So far, we have only shown plots in drift sections.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4" name="TextBox 4"/>
          <p:cNvSpPr/>
          <p:nvPr/>
        </p:nvSpPr>
        <p:spPr>
          <a:xfrm>
            <a:off x="335880" y="5106240"/>
            <a:ext cx="1935720" cy="1569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5" name="Graphic 5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6" name="Graphic 6"/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2438280" y="208476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7FD6CB1-6ABC-4C6E-957E-DB68C5BB15D4}" type="slidenum">
              <a:t>23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5" dur="indefinite" restart="never" nodeType="tmRoot">
          <p:childTnLst>
            <p:seq>
              <p:cTn id="206" dur="indefinite" nodeType="mainSeq"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4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88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Magnets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89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290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In a dipole, the saturation density increases.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1" name="TextBox 4"/>
          <p:cNvSpPr/>
          <p:nvPr/>
        </p:nvSpPr>
        <p:spPr>
          <a:xfrm>
            <a:off x="335880" y="5106240"/>
            <a:ext cx="1935720" cy="1569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raphic 5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BEFCAC9B-B00C-4C55-95DC-76F1FDB99535}" type="slidenum">
              <a:t>24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29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Magnets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9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296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… as in a quadrupole.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7" name="TextBox 4"/>
          <p:cNvSpPr/>
          <p:nvPr/>
        </p:nvSpPr>
        <p:spPr>
          <a:xfrm>
            <a:off x="335880" y="5106240"/>
            <a:ext cx="1935720" cy="1569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8" name="Graphic 5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D9D4354-B9A2-470C-9126-A75A056E1FFA}" type="slidenum">
              <a:t>25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0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Sensitivity to parameters: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Magnets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02" name="TextBox 11"/>
          <p:cNvSpPr/>
          <p:nvPr/>
        </p:nvSpPr>
        <p:spPr>
          <a:xfrm>
            <a:off x="335880" y="96444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In a sextupole, there is a noticeable effect on the time to reach saturation as well as the saturation density.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3" name="TextBox 4"/>
          <p:cNvSpPr/>
          <p:nvPr/>
        </p:nvSpPr>
        <p:spPr>
          <a:xfrm>
            <a:off x="335880" y="5106240"/>
            <a:ext cx="1935720" cy="1569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4" name="Graphic 5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2438280" y="210384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5" name="PlaceHolder 1"/>
          <p:cNvSpPr>
            <a:spLocks noGrp="1"/>
          </p:cNvSpPr>
          <p:nvPr>
            <p:ph type="sldNum" idx="3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CMU Bright"/>
                <a:ea typeface="CMU Bright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E905F2-DFA4-43D7-98C1-10C7E8C691B6}" type="slidenum">
              <a:rPr lang="en-US" sz="1200" b="0" u="none" strike="noStrike">
                <a:solidFill>
                  <a:schemeClr val="dk1">
                    <a:tint val="82000"/>
                  </a:schemeClr>
                </a:solidFill>
                <a:effectLst/>
                <a:uFillTx/>
                <a:latin typeface="CMU Bright"/>
                <a:ea typeface="CMU Bright"/>
              </a:rPr>
              <a:t>&lt;number&gt;</a:t>
            </a:fld>
            <a:endParaRPr lang="en-US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0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0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309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429920"/>
            <a:ext cx="6396120" cy="3997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0" name="TextBox 8"/>
          <p:cNvSpPr/>
          <p:nvPr/>
        </p:nvSpPr>
        <p:spPr>
          <a:xfrm>
            <a:off x="335880" y="542808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Can we reduce the buildup curve data to a (simple) model?</a:t>
            </a:r>
            <a:br>
              <a:rPr sz="3200"/>
            </a:b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Will such a model capture the trends seen in parameter sweeps?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1" name="TextBox 4"/>
          <p:cNvSpPr/>
          <p:nvPr/>
        </p:nvSpPr>
        <p:spPr>
          <a:xfrm>
            <a:off x="6900120" y="1655280"/>
            <a:ext cx="5112000" cy="3315600"/>
          </a:xfrm>
          <a:prstGeom prst="rect">
            <a:avLst/>
          </a:prstGeom>
          <a:solidFill>
            <a:schemeClr val="bg2">
              <a:lumMod val="2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Desired Features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Saturation.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Independent of initial N.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Increase with SEY.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Critical (worst) intensity.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Response to magnets.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14F68E12-6270-47CF-AA06-E696DCC49F0B}" type="slidenum">
              <a:t>27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1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1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15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16" name="Group 24"/>
          <p:cNvGrpSpPr/>
          <p:nvPr/>
        </p:nvGrpSpPr>
        <p:grpSpPr>
          <a:xfrm>
            <a:off x="983160" y="4895280"/>
            <a:ext cx="2836080" cy="1504440"/>
            <a:chOff x="983160" y="4895280"/>
            <a:chExt cx="2836080" cy="1504440"/>
          </a:xfrm>
        </p:grpSpPr>
        <p:sp>
          <p:nvSpPr>
            <p:cNvPr id="317" name="TextBox 6"/>
            <p:cNvSpPr/>
            <p:nvPr/>
          </p:nvSpPr>
          <p:spPr>
            <a:xfrm>
              <a:off x="983160" y="5569200"/>
              <a:ext cx="193572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Total change in N. of e-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18" name="Straight Arrow Connector 13"/>
            <p:cNvCxnSpPr/>
            <p:nvPr/>
          </p:nvCxnSpPr>
          <p:spPr>
            <a:xfrm flipV="1">
              <a:off x="1950840" y="4895280"/>
              <a:ext cx="1868760" cy="67428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grpSp>
        <p:nvGrpSpPr>
          <p:cNvPr id="319" name="Group 25"/>
          <p:cNvGrpSpPr/>
          <p:nvPr/>
        </p:nvGrpSpPr>
        <p:grpSpPr>
          <a:xfrm>
            <a:off x="3101760" y="4979880"/>
            <a:ext cx="2742840" cy="1439280"/>
            <a:chOff x="3101760" y="4979880"/>
            <a:chExt cx="2742840" cy="1439280"/>
          </a:xfrm>
        </p:grpSpPr>
        <p:sp>
          <p:nvSpPr>
            <p:cNvPr id="320" name="TextBox 9"/>
            <p:cNvSpPr/>
            <p:nvPr/>
          </p:nvSpPr>
          <p:spPr>
            <a:xfrm>
              <a:off x="3101760" y="5588640"/>
              <a:ext cx="27428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Rate of primary e- (photoemission)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21" name="Straight Arrow Connector 14"/>
            <p:cNvCxnSpPr/>
            <p:nvPr/>
          </p:nvCxnSpPr>
          <p:spPr>
            <a:xfrm flipV="1">
              <a:off x="4473000" y="4979880"/>
              <a:ext cx="471960" cy="58968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grpSp>
        <p:nvGrpSpPr>
          <p:cNvPr id="322" name="Group 26"/>
          <p:cNvGrpSpPr/>
          <p:nvPr/>
        </p:nvGrpSpPr>
        <p:grpSpPr>
          <a:xfrm>
            <a:off x="6027480" y="5029200"/>
            <a:ext cx="2582640" cy="1389960"/>
            <a:chOff x="6027480" y="5029200"/>
            <a:chExt cx="2582640" cy="1389960"/>
          </a:xfrm>
        </p:grpSpPr>
        <p:sp>
          <p:nvSpPr>
            <p:cNvPr id="323" name="TextBox 10"/>
            <p:cNvSpPr/>
            <p:nvPr/>
          </p:nvSpPr>
          <p:spPr>
            <a:xfrm>
              <a:off x="6027480" y="5588640"/>
              <a:ext cx="2582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Rate of secondary e- (SEY)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24" name="Straight Arrow Connector 17"/>
            <p:cNvCxnSpPr>
              <a:stCxn id="323" idx="0"/>
            </p:cNvCxnSpPr>
            <p:nvPr/>
          </p:nvCxnSpPr>
          <p:spPr>
            <a:xfrm flipH="1" flipV="1">
              <a:off x="6646680" y="5029200"/>
              <a:ext cx="672480" cy="55980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grpSp>
        <p:nvGrpSpPr>
          <p:cNvPr id="325" name="Group 27"/>
          <p:cNvGrpSpPr/>
          <p:nvPr/>
        </p:nvGrpSpPr>
        <p:grpSpPr>
          <a:xfrm>
            <a:off x="8222400" y="4979880"/>
            <a:ext cx="3153600" cy="1439280"/>
            <a:chOff x="8222400" y="4979880"/>
            <a:chExt cx="3153600" cy="1439280"/>
          </a:xfrm>
        </p:grpSpPr>
        <p:sp>
          <p:nvSpPr>
            <p:cNvPr id="326" name="TextBox 11"/>
            <p:cNvSpPr/>
            <p:nvPr/>
          </p:nvSpPr>
          <p:spPr>
            <a:xfrm>
              <a:off x="8793360" y="5588640"/>
              <a:ext cx="2582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Rate of collisions with walls.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27" name="Straight Arrow Connector 21"/>
            <p:cNvCxnSpPr>
              <a:stCxn id="326" idx="0"/>
            </p:cNvCxnSpPr>
            <p:nvPr/>
          </p:nvCxnSpPr>
          <p:spPr>
            <a:xfrm flipH="1" flipV="1">
              <a:off x="8222400" y="4979880"/>
              <a:ext cx="1862640" cy="60912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291DF99-73A4-4C85-89A9-93C512EFA8E5}" type="slidenum">
              <a:t>28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5" dur="indefinite" restart="never" nodeType="tmRoot">
          <p:childTnLst>
            <p:seq>
              <p:cTn id="216" dur="indefinite" nodeType="mainSeq"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29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30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31" name="TextBox 8"/>
          <p:cNvSpPr/>
          <p:nvPr/>
        </p:nvSpPr>
        <p:spPr>
          <a:xfrm>
            <a:off x="335880" y="945360"/>
            <a:ext cx="11519640" cy="40118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32" name="Group 4"/>
          <p:cNvGrpSpPr/>
          <p:nvPr/>
        </p:nvGrpSpPr>
        <p:grpSpPr>
          <a:xfrm>
            <a:off x="3684240" y="3502800"/>
            <a:ext cx="2160720" cy="911520"/>
            <a:chOff x="3684240" y="3502800"/>
            <a:chExt cx="2160720" cy="911520"/>
          </a:xfrm>
        </p:grpSpPr>
        <p:sp>
          <p:nvSpPr>
            <p:cNvPr id="333" name="TextBox 7"/>
            <p:cNvSpPr/>
            <p:nvPr/>
          </p:nvSpPr>
          <p:spPr>
            <a:xfrm>
              <a:off x="3684240" y="3953160"/>
              <a:ext cx="2160720" cy="461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Beam density.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34" name="Straight Arrow Connector 12"/>
            <p:cNvCxnSpPr>
              <a:stCxn id="333" idx="0"/>
            </p:cNvCxnSpPr>
            <p:nvPr/>
          </p:nvCxnSpPr>
          <p:spPr>
            <a:xfrm flipV="1">
              <a:off x="4764600" y="3502800"/>
              <a:ext cx="82080" cy="45072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grpSp>
        <p:nvGrpSpPr>
          <p:cNvPr id="335" name="Group 19"/>
          <p:cNvGrpSpPr/>
          <p:nvPr/>
        </p:nvGrpSpPr>
        <p:grpSpPr>
          <a:xfrm>
            <a:off x="7132320" y="3676320"/>
            <a:ext cx="2437200" cy="1280520"/>
            <a:chOff x="7132320" y="3676320"/>
            <a:chExt cx="2437200" cy="1280520"/>
          </a:xfrm>
        </p:grpSpPr>
        <p:sp>
          <p:nvSpPr>
            <p:cNvPr id="336" name="TextBox 20"/>
            <p:cNvSpPr/>
            <p:nvPr/>
          </p:nvSpPr>
          <p:spPr>
            <a:xfrm>
              <a:off x="7132320" y="4126320"/>
              <a:ext cx="243720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Flux over whole perimeter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37" name="Straight Arrow Connector 22"/>
            <p:cNvCxnSpPr>
              <a:stCxn id="336" idx="0"/>
            </p:cNvCxnSpPr>
            <p:nvPr/>
          </p:nvCxnSpPr>
          <p:spPr>
            <a:xfrm flipH="1" flipV="1">
              <a:off x="8294400" y="3676320"/>
              <a:ext cx="56880" cy="45036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sp>
        <p:nvSpPr>
          <p:cNvPr id="338" name="TextBox 30"/>
          <p:cNvSpPr/>
          <p:nvPr/>
        </p:nvSpPr>
        <p:spPr>
          <a:xfrm>
            <a:off x="335880" y="4939200"/>
            <a:ext cx="11519640" cy="13690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9817CCD-0E84-4CBF-BFC1-D06A11A7AE75}" type="slidenum">
              <a:t>29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3" dur="indefinite" restart="never" nodeType="tmRoot">
          <p:childTnLst>
            <p:seq>
              <p:cTn id="244" dur="indefinite" nodeType="mainSeq"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7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7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76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Electron clouds occur when the conditions inside a particle accelerator facilitate the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buildup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of electrons over time.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77" name="Straight Arrow Connector 20"/>
          <p:cNvCxnSpPr/>
          <p:nvPr/>
        </p:nvCxnSpPr>
        <p:spPr>
          <a:xfrm flipH="1">
            <a:off x="2758320" y="3306960"/>
            <a:ext cx="1150920" cy="360"/>
          </a:xfrm>
          <a:prstGeom prst="straightConnector1">
            <a:avLst/>
          </a:prstGeom>
          <a:ln cap="sq" w="127000">
            <a:solidFill>
              <a:srgbClr val="00B050"/>
            </a:solidFill>
            <a:tailEnd len="med" type="triangle" w="med"/>
          </a:ln>
        </p:spPr>
      </p:cxnSp>
      <p:grpSp>
        <p:nvGrpSpPr>
          <p:cNvPr id="78" name="Group 25"/>
          <p:cNvGrpSpPr/>
          <p:nvPr/>
        </p:nvGrpSpPr>
        <p:grpSpPr>
          <a:xfrm>
            <a:off x="7155360" y="2583360"/>
            <a:ext cx="3599640" cy="3599640"/>
            <a:chOff x="7155360" y="2583360"/>
            <a:chExt cx="3599640" cy="3599640"/>
          </a:xfrm>
        </p:grpSpPr>
        <p:sp>
          <p:nvSpPr>
            <p:cNvPr id="79" name="Oval 5"/>
            <p:cNvSpPr/>
            <p:nvPr/>
          </p:nvSpPr>
          <p:spPr>
            <a:xfrm>
              <a:off x="7155360" y="258336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80" name="Oval 24"/>
            <p:cNvSpPr/>
            <p:nvPr/>
          </p:nvSpPr>
          <p:spPr>
            <a:xfrm>
              <a:off x="7227360" y="265536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81" name="Group 28"/>
          <p:cNvGrpSpPr/>
          <p:nvPr/>
        </p:nvGrpSpPr>
        <p:grpSpPr>
          <a:xfrm>
            <a:off x="1135440" y="2167560"/>
            <a:ext cx="3157920" cy="4038120"/>
            <a:chOff x="1135440" y="2167560"/>
            <a:chExt cx="3157920" cy="4038120"/>
          </a:xfrm>
        </p:grpSpPr>
        <p:grpSp>
          <p:nvGrpSpPr>
            <p:cNvPr id="82" name="Group 14"/>
            <p:cNvGrpSpPr/>
            <p:nvPr/>
          </p:nvGrpSpPr>
          <p:grpSpPr>
            <a:xfrm>
              <a:off x="1135440" y="2606040"/>
              <a:ext cx="1403640" cy="3599640"/>
              <a:chOff x="1135440" y="2606040"/>
              <a:chExt cx="1403640" cy="3599640"/>
            </a:xfrm>
          </p:grpSpPr>
          <p:sp>
            <p:nvSpPr>
              <p:cNvPr id="83" name="Freeform: Shape 11"/>
              <p:cNvSpPr/>
              <p:nvPr/>
            </p:nvSpPr>
            <p:spPr>
              <a:xfrm>
                <a:off x="113544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84" name="Freeform: Shape 12"/>
              <p:cNvSpPr/>
              <p:nvPr/>
            </p:nvSpPr>
            <p:spPr>
              <a:xfrm>
                <a:off x="217944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85" name="Freeform: Shape 13"/>
              <p:cNvSpPr/>
              <p:nvPr/>
            </p:nvSpPr>
            <p:spPr>
              <a:xfrm>
                <a:off x="164700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A02B93">
                    <a:lumMod val="20000"/>
                    <a:lumOff val="80000"/>
                  </a:srgb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</p:grpSp>
        <p:sp>
          <p:nvSpPr>
            <p:cNvPr id="86" name="TextBox 27"/>
            <p:cNvSpPr/>
            <p:nvPr/>
          </p:nvSpPr>
          <p:spPr>
            <a:xfrm>
              <a:off x="2769840" y="2167560"/>
              <a:ext cx="152352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Beam Chamber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87" name="Group 30"/>
          <p:cNvGrpSpPr/>
          <p:nvPr/>
        </p:nvGrpSpPr>
        <p:grpSpPr>
          <a:xfrm>
            <a:off x="1103760" y="2583360"/>
            <a:ext cx="3544920" cy="3621960"/>
            <a:chOff x="1103760" y="2583360"/>
            <a:chExt cx="3544920" cy="3621960"/>
          </a:xfrm>
        </p:grpSpPr>
        <p:grpSp>
          <p:nvGrpSpPr>
            <p:cNvPr id="88" name="Group 17"/>
            <p:cNvGrpSpPr/>
            <p:nvPr/>
          </p:nvGrpSpPr>
          <p:grpSpPr>
            <a:xfrm>
              <a:off x="1103760" y="2583360"/>
              <a:ext cx="985680" cy="3621960"/>
              <a:chOff x="1103760" y="2583360"/>
              <a:chExt cx="985680" cy="3621960"/>
            </a:xfrm>
          </p:grpSpPr>
          <p:sp>
            <p:nvSpPr>
              <p:cNvPr id="89" name="Isosceles Triangle 15"/>
              <p:cNvSpPr/>
              <p:nvPr/>
            </p:nvSpPr>
            <p:spPr>
              <a:xfrm flipV="1">
                <a:off x="1195560" y="2605320"/>
                <a:ext cx="893880" cy="3599640"/>
              </a:xfrm>
              <a:prstGeom prst="triangle">
                <a:avLst>
                  <a:gd name="adj" fmla="val 50000"/>
                </a:avLst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90" name="Freeform: Shape 16"/>
              <p:cNvSpPr/>
              <p:nvPr/>
            </p:nvSpPr>
            <p:spPr>
              <a:xfrm>
                <a:off x="1103760" y="2583360"/>
                <a:ext cx="365400" cy="1135080"/>
              </a:xfrm>
              <a:custGeom>
                <a:avLst/>
                <a:gdLst>
                  <a:gd name="textAreaLeft" fmla="*/ 0 w 365400"/>
                  <a:gd name="textAreaRight" fmla="*/ 365760 w 365400"/>
                  <a:gd name="textAreaTop" fmla="*/ 0 h 1135080"/>
                  <a:gd name="textAreaBottom" fmla="*/ 1135440 h 1135080"/>
                  <a:gd name="GluePoint1X" fmla="*/ 175260 w 365760"/>
                  <a:gd name="GluePoint1Y" fmla="*/ 1135380 h 1135380"/>
                  <a:gd name="GluePoint2X" fmla="*/ 365760 w 365760"/>
                  <a:gd name="GluePoint2Y" fmla="*/ 7620 h 1135380"/>
                  <a:gd name="GluePoint3X" fmla="*/ 0 w 365760"/>
                  <a:gd name="GluePoint3Y" fmla="*/ 0 h 113538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1135380">
                    <a:moveTo>
                      <a:pt x="175260" y="1135380"/>
                    </a:moveTo>
                    <a:lnTo>
                      <a:pt x="365760" y="762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</p:grpSp>
        <p:sp>
          <p:nvSpPr>
            <p:cNvPr id="91" name="TextBox 29"/>
            <p:cNvSpPr/>
            <p:nvPr/>
          </p:nvSpPr>
          <p:spPr>
            <a:xfrm>
              <a:off x="2808720" y="4556880"/>
              <a:ext cx="1839960" cy="8305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rgbClr val="FFFFCC"/>
                  </a:solidFill>
                  <a:effectLst/>
                  <a:uFillTx/>
                  <a:latin typeface="CMU Serif"/>
                  <a:ea typeface="CMU Serif"/>
                </a:rPr>
                <a:t>Synchrotron Radiation</a:t>
              </a:r>
              <a:endPara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cxnSp>
        <p:nvCxnSpPr>
          <p:cNvPr id="92" name="Straight Connector 23"/>
          <p:cNvCxnSpPr/>
          <p:nvPr/>
        </p:nvCxnSpPr>
        <p:spPr>
          <a:xfrm flipH="1">
            <a:off x="1158480" y="3306960"/>
            <a:ext cx="1470600" cy="360"/>
          </a:xfrm>
          <a:prstGeom prst="straightConnector1">
            <a:avLst/>
          </a:prstGeom>
          <a:ln w="63500">
            <a:solidFill>
              <a:srgbClr val="00B0F0"/>
            </a:solidFill>
          </a:ln>
        </p:spPr>
      </p:cxn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947BB01-E4A3-4D71-9AF2-D46EFB27BA3B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fill="hold" nodeType="clickEffect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3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4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42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343" name="Group 6"/>
          <p:cNvGrpSpPr/>
          <p:nvPr/>
        </p:nvGrpSpPr>
        <p:grpSpPr>
          <a:xfrm>
            <a:off x="7053480" y="4353840"/>
            <a:ext cx="4946040" cy="1727640"/>
            <a:chOff x="7053480" y="4353840"/>
            <a:chExt cx="4946040" cy="1727640"/>
          </a:xfrm>
        </p:grpSpPr>
        <p:sp>
          <p:nvSpPr>
            <p:cNvPr id="344" name="TextBox 9"/>
            <p:cNvSpPr/>
            <p:nvPr/>
          </p:nvSpPr>
          <p:spPr>
            <a:xfrm>
              <a:off x="7053480" y="4881600"/>
              <a:ext cx="4946040" cy="1199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This automatically limits the model to describing </a:t>
              </a:r>
              <a:r>
                <a:rPr lang="en-US" sz="24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average</a:t>
              </a: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 density within each bunch passage.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345" name="Straight Arrow Connector 10"/>
            <p:cNvCxnSpPr>
              <a:stCxn id="344" idx="0"/>
            </p:cNvCxnSpPr>
            <p:nvPr/>
          </p:nvCxnSpPr>
          <p:spPr>
            <a:xfrm flipH="1" flipV="1">
              <a:off x="8560080" y="4353840"/>
              <a:ext cx="966960" cy="528120"/>
            </a:xfrm>
            <a:prstGeom prst="straightConnector1">
              <a:avLst/>
            </a:prstGeom>
            <a:ln w="57150">
              <a:solidFill>
                <a:srgbClr val="0E2841">
                  <a:lumMod val="50000"/>
                  <a:lumOff val="50000"/>
                </a:srgbClr>
              </a:solidFill>
              <a:tailEnd len="med" type="triangle" w="med"/>
            </a:ln>
          </p:spPr>
        </p:cxn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6CA92C8C-99A9-4417-A74F-30BD91059773}" type="slidenum">
              <a:t>30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5" dur="indefinite" restart="never" nodeType="tmRoot">
          <p:childTnLst>
            <p:seq>
              <p:cTn id="266" dur="indefinite" nodeType="mainSeq"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4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4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49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476028B-7BB8-4CE0-B952-E6E8098D926F}" type="slidenum">
              <a:t>31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51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52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53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354" name="Table 4"/>
          <p:cNvGraphicFramePr/>
          <p:nvPr/>
        </p:nvGraphicFramePr>
        <p:xfrm>
          <a:off x="335880" y="2728080"/>
          <a:ext cx="11519640" cy="2673720"/>
        </p:xfrm>
        <a:graphic>
          <a:graphicData uri="http://schemas.openxmlformats.org/drawingml/2006/table">
            <a:tbl>
              <a:tblPr/>
              <a:tblGrid>
                <a:gridCol w="3632040"/>
                <a:gridCol w="3506400"/>
                <a:gridCol w="4381200"/>
              </a:tblGrid>
              <a:tr h="625680"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2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3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4"/>
                      <a:stretch/>
                    </a:blipFill>
                  </a:tcPr>
                </a:tc>
              </a:tr>
              <a:tr h="2047680"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5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6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7"/>
                      <a:stretch/>
                    </a:blipFill>
                  </a:tcPr>
                </a:tc>
              </a:tr>
            </a:tbl>
          </a:graphicData>
        </a:graphic>
      </p:graphicFrame>
      <p:grpSp>
        <p:nvGrpSpPr>
          <p:cNvPr id="355" name="Group 11"/>
          <p:cNvGrpSpPr/>
          <p:nvPr/>
        </p:nvGrpSpPr>
        <p:grpSpPr>
          <a:xfrm>
            <a:off x="6175800" y="4494600"/>
            <a:ext cx="2981880" cy="1607400"/>
            <a:chOff x="6175800" y="4494600"/>
            <a:chExt cx="2981880" cy="1607400"/>
          </a:xfrm>
        </p:grpSpPr>
        <p:sp>
          <p:nvSpPr>
            <p:cNvPr id="356" name="Freeform: Shape 9"/>
            <p:cNvSpPr/>
            <p:nvPr/>
          </p:nvSpPr>
          <p:spPr>
            <a:xfrm>
              <a:off x="6175800" y="4494600"/>
              <a:ext cx="2981880" cy="1607400"/>
            </a:xfrm>
            <a:custGeom>
              <a:avLst/>
              <a:gdLst>
                <a:gd name="textAreaLeft" fmla="*/ 0 w 2981880"/>
                <a:gd name="textAreaRight" fmla="*/ 2982240 w 2981880"/>
                <a:gd name="textAreaTop" fmla="*/ 0 h 1607400"/>
                <a:gd name="textAreaBottom" fmla="*/ 1607760 h 1607400"/>
                <a:gd name="GluePoint1X" fmla="*/ 2982351 w 2982351"/>
                <a:gd name="GluePoint1Y" fmla="*/ 1041009 h 1607663"/>
                <a:gd name="GluePoint2X" fmla="*/ 1498209 w 2982351"/>
                <a:gd name="GluePoint2Y" fmla="*/ 1561514 h 1607663"/>
                <a:gd name="GluePoint3X" fmla="*/ 0 w 2982351"/>
                <a:gd name="GluePoint3Y" fmla="*/ 0 h 1607663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</a:cxnLst>
              <a:rect l="textAreaLeft" t="textAreaTop" r="textAreaRight" b="textAreaBottom"/>
              <a:pathLst>
                <a:path w="2982351" h="1607663">
                  <a:moveTo>
                    <a:pt x="2982351" y="1041009"/>
                  </a:moveTo>
                  <a:cubicBezTo>
                    <a:pt x="2488809" y="1388012"/>
                    <a:pt x="1995268" y="1735016"/>
                    <a:pt x="1498209" y="1561514"/>
                  </a:cubicBezTo>
                  <a:cubicBezTo>
                    <a:pt x="1001150" y="1388012"/>
                    <a:pt x="500575" y="694006"/>
                    <a:pt x="0" y="0"/>
                  </a:cubicBezTo>
                </a:path>
              </a:pathLst>
            </a:custGeom>
            <a:noFill/>
            <a:ln w="57150">
              <a:solidFill>
                <a:srgbClr val="4EA72E">
                  <a:lumMod val="60000"/>
                  <a:lumOff val="40000"/>
                </a:srgbClr>
              </a:solidFill>
              <a:tailEnd len="med" type="triangle" w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357" name="TextBox 10"/>
            <p:cNvSpPr/>
            <p:nvPr/>
          </p:nvSpPr>
          <p:spPr>
            <a:xfrm>
              <a:off x="7476840" y="5394960"/>
              <a:ext cx="1218600" cy="572760"/>
            </a:xfrm>
            <a:prstGeom prst="rect">
              <a:avLst/>
            </a:prstGeom>
            <a:blipFill rotWithShape="0">
              <a:blip r:embed="rId8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358" name="Group 15"/>
          <p:cNvGrpSpPr/>
          <p:nvPr/>
        </p:nvGrpSpPr>
        <p:grpSpPr>
          <a:xfrm>
            <a:off x="3490920" y="4228920"/>
            <a:ext cx="5681160" cy="2570760"/>
            <a:chOff x="3490920" y="4228920"/>
            <a:chExt cx="5681160" cy="2570760"/>
          </a:xfrm>
        </p:grpSpPr>
        <p:sp>
          <p:nvSpPr>
            <p:cNvPr id="359" name="Freeform: Shape 13"/>
            <p:cNvSpPr/>
            <p:nvPr/>
          </p:nvSpPr>
          <p:spPr>
            <a:xfrm>
              <a:off x="3490920" y="4228920"/>
              <a:ext cx="5681160" cy="2570760"/>
            </a:xfrm>
            <a:custGeom>
              <a:avLst/>
              <a:gdLst>
                <a:gd name="textAreaLeft" fmla="*/ 0 w 5681160"/>
                <a:gd name="textAreaRight" fmla="*/ 5681520 w 5681160"/>
                <a:gd name="textAreaTop" fmla="*/ 0 h 2570760"/>
                <a:gd name="textAreaBottom" fmla="*/ 2571120 h 2570760"/>
                <a:gd name="GluePoint1X" fmla="*/ 2441324 w 2441324"/>
                <a:gd name="GluePoint1Y" fmla="*/ 1364565 h 2688636"/>
                <a:gd name="GluePoint2X" fmla="*/ 1171779 w 2441324"/>
                <a:gd name="GluePoint2Y" fmla="*/ 2665827 h 2688636"/>
                <a:gd name="GluePoint3X" fmla="*/ 0 w 2441324"/>
                <a:gd name="GluePoint3Y" fmla="*/ 0 h 2688636"/>
              </a:gdLst>
              <a:ahLst/>
              <a:cxnLst>
                <a:cxn ang="0">
                  <a:pos x="GluePoint1X" y="GluePoint1Y"/>
                </a:cxn>
                <a:cxn ang="0">
                  <a:pos x="GluePoint2X" y="GluePoint2Y"/>
                </a:cxn>
                <a:cxn ang="0">
                  <a:pos x="GluePoint3X" y="GluePoint3Y"/>
                </a:cxn>
              </a:cxnLst>
              <a:rect l="textAreaLeft" t="textAreaTop" r="textAreaRight" b="textAreaBottom"/>
              <a:pathLst>
                <a:path w="2441324" h="2688636">
                  <a:moveTo>
                    <a:pt x="2441324" y="1364565"/>
                  </a:moveTo>
                  <a:cubicBezTo>
                    <a:pt x="2089839" y="1985888"/>
                    <a:pt x="1668838" y="2839329"/>
                    <a:pt x="1171779" y="2665827"/>
                  </a:cubicBezTo>
                  <a:cubicBezTo>
                    <a:pt x="674720" y="2492325"/>
                    <a:pt x="400833" y="862818"/>
                    <a:pt x="0" y="0"/>
                  </a:cubicBezTo>
                </a:path>
              </a:pathLst>
            </a:custGeom>
            <a:noFill/>
            <a:ln w="57150">
              <a:solidFill>
                <a:srgbClr val="4EA72E">
                  <a:lumMod val="60000"/>
                  <a:lumOff val="40000"/>
                </a:srgbClr>
              </a:solidFill>
              <a:tailEnd len="med" type="triangle" w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360" name="TextBox 14"/>
            <p:cNvSpPr/>
            <p:nvPr/>
          </p:nvSpPr>
          <p:spPr>
            <a:xfrm>
              <a:off x="5759280" y="6145920"/>
              <a:ext cx="1414800" cy="611640"/>
            </a:xfrm>
            <a:prstGeom prst="rect">
              <a:avLst/>
            </a:prstGeom>
            <a:blipFill rotWithShape="0">
              <a:blip r:embed="rId9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EBF179F-C399-4CFD-8F50-4D84F72A57A8}" type="slidenum">
              <a:t>32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5" dur="indefinite" restart="never" nodeType="tmRoot">
          <p:childTnLst>
            <p:seq>
              <p:cTn id="276" dur="indefinite" nodeType="mainSeq"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fill="hold" nodeType="clickEffect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8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fill="hold" nodeType="clickEffect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92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1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62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3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aphicFrame>
        <p:nvGraphicFramePr>
          <p:cNvPr id="364" name="Table 4"/>
          <p:cNvGraphicFramePr/>
          <p:nvPr/>
        </p:nvGraphicFramePr>
        <p:xfrm>
          <a:off x="335880" y="1151640"/>
          <a:ext cx="11519640" cy="4721760"/>
        </p:xfrm>
        <a:graphic>
          <a:graphicData uri="http://schemas.openxmlformats.org/drawingml/2006/table">
            <a:tbl>
              <a:tblPr/>
              <a:tblGrid>
                <a:gridCol w="3632040"/>
                <a:gridCol w="3506400"/>
                <a:gridCol w="4381200"/>
              </a:tblGrid>
              <a:tr h="625680"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1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2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1" u="none" strike="noStrike">
                        <a:solidFill>
                          <a:schemeClr val="lt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3"/>
                      <a:stretch/>
                    </a:blipFill>
                  </a:tcPr>
                </a:tc>
              </a:tr>
              <a:tr h="2047680"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4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5"/>
                      <a:stretch/>
                    </a:blip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t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6"/>
                      <a:stretch/>
                    </a:blipFill>
                  </a:tcPr>
                </a:tc>
              </a:tr>
              <a:tr h="2047680">
                <a:tc>
                  <a:txBody>
                    <a:bodyPr anchor="ctr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7"/>
                      <a:stretch/>
                    </a:blip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8"/>
                      <a:stretch/>
                    </a:blip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lang="en-US" sz="1800" b="0" u="none" strike="noStrike">
                        <a:solidFill>
                          <a:schemeClr val="dk1"/>
                        </a:solidFill>
                        <a:effectLst/>
                        <a:uFillTx/>
                        <a:latin typeface="Aptos"/>
                      </a:endParaRPr>
                    </a:p>
                  </a:txBody>
                  <a:tcPr anchor="ctr" marL="91440" marR="91440" marT="45720" marB="4572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blipFill rotWithShape="0">
                      <a:blip r:embed="rId9"/>
                      <a:stretch/>
                    </a:blipFill>
                  </a:tcPr>
                </a:tc>
              </a:tr>
            </a:tbl>
          </a:graphicData>
        </a:graphic>
      </p:graphicFrame>
      <p:sp>
        <p:nvSpPr>
          <p:cNvPr id="365" name="TextBox 6"/>
          <p:cNvSpPr/>
          <p:nvPr/>
        </p:nvSpPr>
        <p:spPr>
          <a:xfrm>
            <a:off x="3629160" y="6125400"/>
            <a:ext cx="4933440" cy="46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No dependance on initial density!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826BA35-2903-41B1-BD13-6A167C83BF7E}" type="slidenum">
              <a:t>33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6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6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69" name="TextBox 8"/>
          <p:cNvSpPr/>
          <p:nvPr/>
        </p:nvSpPr>
        <p:spPr>
          <a:xfrm>
            <a:off x="335880" y="5835600"/>
            <a:ext cx="11519640" cy="69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model captures the average density well.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70" name="Graphic 4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024560" y="1184760"/>
            <a:ext cx="10142280" cy="4650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1" name="TextBox 6"/>
          <p:cNvSpPr/>
          <p:nvPr/>
        </p:nvSpPr>
        <p:spPr>
          <a:xfrm>
            <a:off x="8820000" y="4547520"/>
            <a:ext cx="965520" cy="4305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1EEA7C8-96F6-44CE-9E5A-B5F736B5A2DB}" type="slidenum">
              <a:t>34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7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7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75" name="TextBox 8"/>
          <p:cNvSpPr/>
          <p:nvPr/>
        </p:nvSpPr>
        <p:spPr>
          <a:xfrm>
            <a:off x="335880" y="5835600"/>
            <a:ext cx="11519640" cy="69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… and it works even when we don’t build up.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76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074240" y="1103760"/>
            <a:ext cx="10043280" cy="4650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7" name="TextBox 9"/>
          <p:cNvSpPr/>
          <p:nvPr/>
        </p:nvSpPr>
        <p:spPr>
          <a:xfrm>
            <a:off x="9925200" y="4377240"/>
            <a:ext cx="965520" cy="4305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1BE6C99-EBE7-41DF-86C0-729367669CD8}" type="slidenum">
              <a:t>35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79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0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81" name="TextBox 8"/>
          <p:cNvSpPr/>
          <p:nvPr/>
        </p:nvSpPr>
        <p:spPr>
          <a:xfrm>
            <a:off x="335880" y="5835600"/>
            <a:ext cx="11519640" cy="69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… and it works even when we don’t build up.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2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074240" y="1103760"/>
            <a:ext cx="10043280" cy="4650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3" name="TextBox 9"/>
          <p:cNvSpPr/>
          <p:nvPr/>
        </p:nvSpPr>
        <p:spPr>
          <a:xfrm>
            <a:off x="9925200" y="4377240"/>
            <a:ext cx="965520" cy="4305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B36943B-02DA-4501-87A1-D5F97A17BDF7}" type="slidenum">
              <a:t>36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4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85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86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87" name="TextBox 8"/>
          <p:cNvSpPr/>
          <p:nvPr/>
        </p:nvSpPr>
        <p:spPr>
          <a:xfrm>
            <a:off x="335880" y="5835600"/>
            <a:ext cx="11519640" cy="69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For magnets, the curve fit does not work as well (expected).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88" name="Graphic 4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074240" y="1065240"/>
            <a:ext cx="10043280" cy="4650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5BEED67-4D44-457F-8B95-D18A01649EB0}" type="slidenum">
              <a:t>37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9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Modelling buildup curves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392" name="Graphic 7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429920"/>
            <a:ext cx="6396120" cy="3997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93" name="TextBox 8"/>
          <p:cNvSpPr/>
          <p:nvPr/>
        </p:nvSpPr>
        <p:spPr>
          <a:xfrm>
            <a:off x="335880" y="542808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To understand dependance on SEY and intensity, we need to turn a parameter sweep into predictive models.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4" name="TextBox 4"/>
          <p:cNvSpPr/>
          <p:nvPr/>
        </p:nvSpPr>
        <p:spPr>
          <a:xfrm>
            <a:off x="6900120" y="1655280"/>
            <a:ext cx="5112000" cy="3315600"/>
          </a:xfrm>
          <a:prstGeom prst="rect">
            <a:avLst/>
          </a:prstGeom>
          <a:solidFill>
            <a:schemeClr val="bg2">
              <a:lumMod val="2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1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Desired Features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✅Saturation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✅Independent of initial N.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❓Increase with SEY.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❓Critical (worst) intensity.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lt1"/>
                </a:solidFill>
                <a:effectLst/>
                <a:uFillTx/>
                <a:latin typeface="CMU Bright"/>
                <a:ea typeface="CMU Bright"/>
              </a:rPr>
              <a:t>🚫Response to magnets.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875AC69-1A72-4B82-A478-D53B69369C3D}" type="slidenum">
              <a:t>38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39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39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398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C1B2B21-4CEF-4FD4-A081-4A997ACA8447}" type="slidenum">
              <a:t>39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9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96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Some amount of initial electrons (from synchrotron radiation or residual gas collisions) is present in the beam chamber.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97" name="Group 25"/>
          <p:cNvGrpSpPr/>
          <p:nvPr/>
        </p:nvGrpSpPr>
        <p:grpSpPr>
          <a:xfrm>
            <a:off x="7155360" y="2583360"/>
            <a:ext cx="3599640" cy="3599640"/>
            <a:chOff x="7155360" y="2583360"/>
            <a:chExt cx="3599640" cy="3599640"/>
          </a:xfrm>
        </p:grpSpPr>
        <p:sp>
          <p:nvSpPr>
            <p:cNvPr id="98" name="Oval 5"/>
            <p:cNvSpPr/>
            <p:nvPr/>
          </p:nvSpPr>
          <p:spPr>
            <a:xfrm>
              <a:off x="7155360" y="258336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99" name="Oval 24"/>
            <p:cNvSpPr/>
            <p:nvPr/>
          </p:nvSpPr>
          <p:spPr>
            <a:xfrm>
              <a:off x="7227360" y="265536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100" name="Group 28"/>
          <p:cNvGrpSpPr/>
          <p:nvPr/>
        </p:nvGrpSpPr>
        <p:grpSpPr>
          <a:xfrm>
            <a:off x="1135440" y="2167560"/>
            <a:ext cx="3157920" cy="4038120"/>
            <a:chOff x="1135440" y="2167560"/>
            <a:chExt cx="3157920" cy="4038120"/>
          </a:xfrm>
        </p:grpSpPr>
        <p:grpSp>
          <p:nvGrpSpPr>
            <p:cNvPr id="101" name="Group 14"/>
            <p:cNvGrpSpPr/>
            <p:nvPr/>
          </p:nvGrpSpPr>
          <p:grpSpPr>
            <a:xfrm>
              <a:off x="1135440" y="2606040"/>
              <a:ext cx="1403640" cy="3599640"/>
              <a:chOff x="1135440" y="2606040"/>
              <a:chExt cx="1403640" cy="3599640"/>
            </a:xfrm>
          </p:grpSpPr>
          <p:sp>
            <p:nvSpPr>
              <p:cNvPr id="102" name="Freeform: Shape 11"/>
              <p:cNvSpPr/>
              <p:nvPr/>
            </p:nvSpPr>
            <p:spPr>
              <a:xfrm>
                <a:off x="113544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103" name="Freeform: Shape 12"/>
              <p:cNvSpPr/>
              <p:nvPr/>
            </p:nvSpPr>
            <p:spPr>
              <a:xfrm>
                <a:off x="217944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104" name="Freeform: Shape 13"/>
              <p:cNvSpPr/>
              <p:nvPr/>
            </p:nvSpPr>
            <p:spPr>
              <a:xfrm>
                <a:off x="1647000" y="2606040"/>
                <a:ext cx="359640" cy="3599640"/>
              </a:xfrm>
              <a:custGeom>
                <a:avLst/>
                <a:gdLst>
                  <a:gd name="textAreaLeft" fmla="*/ 0 w 359640"/>
                  <a:gd name="textAreaRight" fmla="*/ 360000 w 359640"/>
                  <a:gd name="textAreaTop" fmla="*/ 0 h 3599640"/>
                  <a:gd name="textAreaBottom" fmla="*/ 3600000 h 3599640"/>
                  <a:gd name="GluePoint1X" fmla="*/ 0 w 365760"/>
                  <a:gd name="GluePoint1Y" fmla="*/ 4038600 h 4038600"/>
                  <a:gd name="GluePoint2X" fmla="*/ 68580 w 365760"/>
                  <a:gd name="GluePoint2Y" fmla="*/ 2270760 h 4038600"/>
                  <a:gd name="GluePoint3X" fmla="*/ 365760 w 365760"/>
                  <a:gd name="GluePoint3Y" fmla="*/ 0 h 403860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4038600">
                    <a:moveTo>
                      <a:pt x="0" y="4038600"/>
                    </a:moveTo>
                    <a:cubicBezTo>
                      <a:pt x="3810" y="3491230"/>
                      <a:pt x="7620" y="2943860"/>
                      <a:pt x="68580" y="2270760"/>
                    </a:cubicBezTo>
                    <a:cubicBezTo>
                      <a:pt x="129540" y="1597660"/>
                      <a:pt x="247650" y="798830"/>
                      <a:pt x="365760" y="0"/>
                    </a:cubicBezTo>
                  </a:path>
                </a:pathLst>
              </a:custGeom>
              <a:noFill/>
              <a:ln cap="rnd" w="76200">
                <a:solidFill>
                  <a:srgbClr val="A02B93">
                    <a:lumMod val="20000"/>
                    <a:lumOff val="80000"/>
                  </a:srgb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</p:grpSp>
        <p:sp>
          <p:nvSpPr>
            <p:cNvPr id="105" name="TextBox 27"/>
            <p:cNvSpPr/>
            <p:nvPr/>
          </p:nvSpPr>
          <p:spPr>
            <a:xfrm>
              <a:off x="2769840" y="2167560"/>
              <a:ext cx="152352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Beam Chamber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06" name="Group 30"/>
          <p:cNvGrpSpPr/>
          <p:nvPr/>
        </p:nvGrpSpPr>
        <p:grpSpPr>
          <a:xfrm>
            <a:off x="1103760" y="2583360"/>
            <a:ext cx="3544920" cy="3621960"/>
            <a:chOff x="1103760" y="2583360"/>
            <a:chExt cx="3544920" cy="3621960"/>
          </a:xfrm>
        </p:grpSpPr>
        <p:grpSp>
          <p:nvGrpSpPr>
            <p:cNvPr id="107" name="Group 17"/>
            <p:cNvGrpSpPr/>
            <p:nvPr/>
          </p:nvGrpSpPr>
          <p:grpSpPr>
            <a:xfrm>
              <a:off x="1103760" y="2583360"/>
              <a:ext cx="985680" cy="3621960"/>
              <a:chOff x="1103760" y="2583360"/>
              <a:chExt cx="985680" cy="3621960"/>
            </a:xfrm>
          </p:grpSpPr>
          <p:sp>
            <p:nvSpPr>
              <p:cNvPr id="108" name="Isosceles Triangle 15"/>
              <p:cNvSpPr/>
              <p:nvPr/>
            </p:nvSpPr>
            <p:spPr>
              <a:xfrm flipV="1">
                <a:off x="1195560" y="2605320"/>
                <a:ext cx="893880" cy="3599640"/>
              </a:xfrm>
              <a:prstGeom prst="triangle">
                <a:avLst>
                  <a:gd name="adj" fmla="val 50000"/>
                </a:avLst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109" name="Freeform: Shape 16"/>
              <p:cNvSpPr/>
              <p:nvPr/>
            </p:nvSpPr>
            <p:spPr>
              <a:xfrm>
                <a:off x="1103760" y="2583360"/>
                <a:ext cx="365400" cy="1135080"/>
              </a:xfrm>
              <a:custGeom>
                <a:avLst/>
                <a:gdLst>
                  <a:gd name="textAreaLeft" fmla="*/ 0 w 365400"/>
                  <a:gd name="textAreaRight" fmla="*/ 365760 w 365400"/>
                  <a:gd name="textAreaTop" fmla="*/ 0 h 1135080"/>
                  <a:gd name="textAreaBottom" fmla="*/ 1135440 h 1135080"/>
                  <a:gd name="GluePoint1X" fmla="*/ 175260 w 365760"/>
                  <a:gd name="GluePoint1Y" fmla="*/ 1135380 h 1135380"/>
                  <a:gd name="GluePoint2X" fmla="*/ 365760 w 365760"/>
                  <a:gd name="GluePoint2Y" fmla="*/ 7620 h 1135380"/>
                  <a:gd name="GluePoint3X" fmla="*/ 0 w 365760"/>
                  <a:gd name="GluePoint3Y" fmla="*/ 0 h 1135380"/>
                </a:gdLst>
                <a:ahLst/>
                <a:cxnLst>
                  <a:cxn ang="0">
                    <a:pos x="GluePoint1X" y="GluePoint1Y"/>
                  </a:cxn>
                  <a:cxn ang="0">
                    <a:pos x="GluePoint2X" y="GluePoint2Y"/>
                  </a:cxn>
                  <a:cxn ang="0">
                    <a:pos x="GluePoint3X" y="GluePoint3Y"/>
                  </a:cxn>
                </a:cxnLst>
                <a:rect l="textAreaLeft" t="textAreaTop" r="textAreaRight" b="textAreaBottom"/>
                <a:pathLst>
                  <a:path w="365760" h="1135380">
                    <a:moveTo>
                      <a:pt x="175260" y="1135380"/>
                    </a:moveTo>
                    <a:lnTo>
                      <a:pt x="365760" y="762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</p:grpSp>
        <p:sp>
          <p:nvSpPr>
            <p:cNvPr id="110" name="TextBox 29"/>
            <p:cNvSpPr/>
            <p:nvPr/>
          </p:nvSpPr>
          <p:spPr>
            <a:xfrm>
              <a:off x="2808720" y="4556880"/>
              <a:ext cx="1839960" cy="8305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rgbClr val="FFFFCC"/>
                  </a:solidFill>
                  <a:effectLst/>
                  <a:uFillTx/>
                  <a:latin typeface="CMU Serif"/>
                  <a:ea typeface="CMU Serif"/>
                </a:rPr>
                <a:t>Synchrotron Radiation</a:t>
              </a:r>
              <a:endPara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</p:grpSp>
      <p:cxnSp>
        <p:nvCxnSpPr>
          <p:cNvPr id="111" name="Straight Connector 23"/>
          <p:cNvCxnSpPr/>
          <p:nvPr/>
        </p:nvCxnSpPr>
        <p:spPr>
          <a:xfrm flipH="1">
            <a:off x="1158480" y="3306960"/>
            <a:ext cx="1470600" cy="360"/>
          </a:xfrm>
          <a:prstGeom prst="straightConnector1">
            <a:avLst/>
          </a:prstGeom>
          <a:ln w="63500">
            <a:solidFill>
              <a:srgbClr val="00B0F0"/>
            </a:solidFill>
          </a:ln>
        </p:spPr>
      </p:cxnSp>
      <p:cxnSp>
        <p:nvCxnSpPr>
          <p:cNvPr id="112" name="Straight Arrow Connector 10"/>
          <p:cNvCxnSpPr/>
          <p:nvPr/>
        </p:nvCxnSpPr>
        <p:spPr>
          <a:xfrm>
            <a:off x="5500440" y="3306960"/>
            <a:ext cx="1150920" cy="360"/>
          </a:xfrm>
          <a:prstGeom prst="straightConnector1">
            <a:avLst/>
          </a:prstGeom>
          <a:ln cap="sq" w="127000">
            <a:solidFill>
              <a:srgbClr val="00B050"/>
            </a:solidFill>
            <a:tailEnd len="med" type="triangle" w="med"/>
          </a:ln>
        </p:spPr>
      </p:cxnSp>
      <p:cxnSp>
        <p:nvCxnSpPr>
          <p:cNvPr id="113" name="Straight Arrow Connector 19"/>
          <p:cNvCxnSpPr>
            <a:endCxn id="99" idx="2"/>
          </p:cNvCxnSpPr>
          <p:nvPr/>
        </p:nvCxnSpPr>
        <p:spPr>
          <a:xfrm flipH="1">
            <a:off x="7227360" y="4383000"/>
            <a:ext cx="1658880" cy="720"/>
          </a:xfrm>
          <a:prstGeom prst="straightConnector1">
            <a:avLst/>
          </a:prstGeom>
          <a:ln w="152400">
            <a:solidFill>
              <a:srgbClr val="FFFF00">
                <a:alpha val="50000"/>
              </a:srgbClr>
            </a:solidFill>
            <a:tailEnd len="med" type="triangle" w="med"/>
          </a:ln>
        </p:spPr>
      </p:cxnSp>
      <p:sp>
        <p:nvSpPr>
          <p:cNvPr id="114" name="Oval 22"/>
          <p:cNvSpPr/>
          <p:nvPr/>
        </p:nvSpPr>
        <p:spPr>
          <a:xfrm>
            <a:off x="7227360" y="429336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15" name="Oval 26"/>
          <p:cNvSpPr/>
          <p:nvPr/>
        </p:nvSpPr>
        <p:spPr>
          <a:xfrm rot="1439400">
            <a:off x="8388000" y="4069440"/>
            <a:ext cx="995040" cy="626400"/>
          </a:xfrm>
          <a:prstGeom prst="ellipse">
            <a:avLst/>
          </a:prstGeom>
          <a:gradFill rotWithShape="0">
            <a:gsLst>
              <a:gs pos="5000">
                <a:srgbClr val="47D45A"/>
              </a:gs>
              <a:gs pos="91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39FA196-E1E8-48B7-B12E-D55E9DD8785F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fill="hold" nodeType="afterEffect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5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07 -3.7037E-007 L 0.18555 -3.7037E-007 E">
                                      <p:cBhvr>
                                        <p:cTn id="59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7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0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Critical 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02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925280" y="1044000"/>
            <a:ext cx="8340840" cy="5213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3" name="TextBox 7"/>
          <p:cNvSpPr/>
          <p:nvPr/>
        </p:nvSpPr>
        <p:spPr>
          <a:xfrm>
            <a:off x="3915360" y="6259680"/>
            <a:ext cx="4361400" cy="4611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4" name="TextBox 9"/>
          <p:cNvSpPr/>
          <p:nvPr/>
        </p:nvSpPr>
        <p:spPr>
          <a:xfrm>
            <a:off x="149040" y="4449600"/>
            <a:ext cx="2314080" cy="119988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5" name="TextBox 10"/>
          <p:cNvSpPr/>
          <p:nvPr/>
        </p:nvSpPr>
        <p:spPr>
          <a:xfrm>
            <a:off x="3290760" y="1587960"/>
            <a:ext cx="2314080" cy="156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The slope of the correlation is highest for low intensities.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FDC9FAB5-1972-4DAF-A382-3438DDC997DC}" type="slidenum">
              <a:t>40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3" dur="indefinite" restart="never" nodeType="tmRoot">
          <p:childTnLst>
            <p:seq>
              <p:cTn id="294" dur="indefinite" nodeType="mainSeq"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0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Critical 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0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09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116000"/>
            <a:ext cx="4246200" cy="265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0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40680" y="178452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1" name="TextBox 4"/>
          <p:cNvSpPr/>
          <p:nvPr/>
        </p:nvSpPr>
        <p:spPr>
          <a:xfrm>
            <a:off x="239040" y="5484600"/>
            <a:ext cx="4724640" cy="46116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BBB40D7B-E396-4F20-9519-9C3AF4185958}" type="slidenum">
              <a:t>41</a:t>
            </a:fld>
          </a:p>
        </p:txBody>
      </p:sp>
    </p:spTree>
  </p:cSld>
  <p:transition spd="slow">
    <p:fade/>
  </p:transition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1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Critical Intensity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1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15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116000"/>
            <a:ext cx="4246200" cy="265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16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40680" y="178452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7" name="Freeform: Shape 4"/>
          <p:cNvSpPr/>
          <p:nvPr/>
        </p:nvSpPr>
        <p:spPr>
          <a:xfrm>
            <a:off x="3685680" y="1178280"/>
            <a:ext cx="4353480" cy="1670040"/>
          </a:xfrm>
          <a:custGeom>
            <a:avLst/>
            <a:gdLst>
              <a:gd name="textAreaLeft" fmla="*/ 0 w 4353480"/>
              <a:gd name="textAreaRight" fmla="*/ 4353840 w 4353480"/>
              <a:gd name="textAreaTop" fmla="*/ 0 h 1670040"/>
              <a:gd name="textAreaBottom" fmla="*/ 1670400 h 1670040"/>
              <a:gd name="GluePoint1X" fmla="*/ 0 w 4353951"/>
              <a:gd name="GluePoint1Y" fmla="*/ 608350 h 1670461"/>
              <a:gd name="GluePoint2X" fmla="*/ 1280160 w 4353951"/>
              <a:gd name="GluePoint2Y" fmla="*/ 3439 h 1670461"/>
              <a:gd name="GluePoint3X" fmla="*/ 3523957 w 4353951"/>
              <a:gd name="GluePoint3Y" fmla="*/ 425470 h 1670461"/>
              <a:gd name="GluePoint4X" fmla="*/ 4353951 w 4353951"/>
              <a:gd name="GluePoint4Y" fmla="*/ 1670461 h 1670461"/>
            </a:gdLst>
            <a:ahLst/>
            <a:cxnLst>
              <a:cxn ang="0">
                <a:pos x="GluePoint1X" y="GluePoint1Y"/>
              </a:cxn>
              <a:cxn ang="0">
                <a:pos x="GluePoint2X" y="GluePoint2Y"/>
              </a:cxn>
              <a:cxn ang="0">
                <a:pos x="GluePoint3X" y="GluePoint3Y"/>
              </a:cxn>
              <a:cxn ang="0">
                <a:pos x="GluePoint4X" y="GluePoint4Y"/>
              </a:cxn>
            </a:cxnLst>
            <a:rect l="textAreaLeft" t="textAreaTop" r="textAreaRight" b="textAreaBottom"/>
            <a:pathLst>
              <a:path w="4353951" h="1670461">
                <a:moveTo>
                  <a:pt x="0" y="608350"/>
                </a:moveTo>
                <a:cubicBezTo>
                  <a:pt x="346417" y="321134"/>
                  <a:pt x="692834" y="33919"/>
                  <a:pt x="1280160" y="3439"/>
                </a:cubicBezTo>
                <a:cubicBezTo>
                  <a:pt x="1867486" y="-27041"/>
                  <a:pt x="3011659" y="147633"/>
                  <a:pt x="3523957" y="425470"/>
                </a:cubicBezTo>
                <a:cubicBezTo>
                  <a:pt x="4036255" y="703307"/>
                  <a:pt x="4195103" y="1186884"/>
                  <a:pt x="4353951" y="1670461"/>
                </a:cubicBezTo>
              </a:path>
            </a:pathLst>
          </a:custGeom>
          <a:noFill/>
          <a:ln w="76200">
            <a:solidFill>
              <a:srgbClr val="000000"/>
            </a:solidFill>
            <a:headEnd len="med" type="triangle" w="med"/>
            <a:tailEnd len="med" type="triangle" w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418" name="TextBox 7"/>
          <p:cNvSpPr/>
          <p:nvPr/>
        </p:nvSpPr>
        <p:spPr>
          <a:xfrm>
            <a:off x="335880" y="4002480"/>
            <a:ext cx="402480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At some </a:t>
            </a: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critical intensity</a:t>
            </a: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, buildup occurs for the </a:t>
            </a:r>
            <a:r>
              <a:rPr lang="en-US" sz="2400" b="0" i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lowest</a:t>
            </a: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 SEY.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9" name="TextBox 8"/>
          <p:cNvSpPr/>
          <p:nvPr/>
        </p:nvSpPr>
        <p:spPr>
          <a:xfrm>
            <a:off x="6675840" y="3454920"/>
            <a:ext cx="488016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As intensity increases, its effect on the saturation density diminishes.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0" name="TextBox 10"/>
          <p:cNvSpPr/>
          <p:nvPr/>
        </p:nvSpPr>
        <p:spPr>
          <a:xfrm>
            <a:off x="239040" y="5484600"/>
            <a:ext cx="4724640" cy="46116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FD40873-7352-468B-8611-9950936CC9C4}" type="slidenum">
              <a:t>42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9" dur="indefinite" restart="never" nodeType="tmRoot">
          <p:childTnLst>
            <p:seq>
              <p:cTn id="310" dur="indefinite" nodeType="mainSeq"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1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22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Beta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23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24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1925280" y="1044000"/>
            <a:ext cx="8340840" cy="5213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5" name="TextBox 7"/>
          <p:cNvSpPr/>
          <p:nvPr/>
        </p:nvSpPr>
        <p:spPr>
          <a:xfrm>
            <a:off x="3499200" y="6257520"/>
            <a:ext cx="5193360" cy="4611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6" name="TextBox 10"/>
          <p:cNvSpPr/>
          <p:nvPr/>
        </p:nvSpPr>
        <p:spPr>
          <a:xfrm>
            <a:off x="2967120" y="1475640"/>
            <a:ext cx="231408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These shapes look familiar(?)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27" name="Picture 13"/>
          <p:cNvPicPr/>
          <p:nvPr/>
        </p:nvPicPr>
        <p:blipFill>
          <a:blip r:embed="rId4"/>
          <a:stretch/>
        </p:blipFill>
        <p:spPr>
          <a:xfrm>
            <a:off x="1974960" y="1105200"/>
            <a:ext cx="6561360" cy="5104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28" name="Picture 8"/>
          <p:cNvPicPr/>
          <p:nvPr/>
        </p:nvPicPr>
        <p:blipFill>
          <a:blip r:embed="rId5">
            <a:alphaModFix amt="50000"/>
          </a:blip>
          <a:srcRect l="0" t="0" r="48136" b="0"/>
          <a:stretch/>
        </p:blipFill>
        <p:spPr>
          <a:xfrm>
            <a:off x="1341000" y="1037880"/>
            <a:ext cx="10938960" cy="5169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BB5438C-8769-4AFB-BC43-82A2E3E73850}" type="slidenum">
              <a:t>43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9" dur="indefinite" restart="never" nodeType="tmRoot">
          <p:childTnLst>
            <p:seq>
              <p:cTn id="320" dur="indefinite" nodeType="mainSeq"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7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2000"/>
                            </p:stCondLst>
                            <p:childTnLst>
                              <p:par>
                                <p:cTn id="341" presetID="10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342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000"/>
                            </p:stCondLst>
                            <p:childTnLst>
                              <p:par>
                                <p:cTn id="345" presetID="22" presetClass="entr" fill="hold" nodeType="afterEffect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47" dur="2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3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Aside: the SEY function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32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A730DAD-E25B-4C08-9662-8F5DE0A5D743}" type="slidenum">
              <a:t>44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3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Beta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3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36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041840"/>
            <a:ext cx="8340840" cy="5213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7" name="TextBox 7"/>
          <p:cNvSpPr/>
          <p:nvPr/>
        </p:nvSpPr>
        <p:spPr>
          <a:xfrm>
            <a:off x="8938800" y="1104120"/>
            <a:ext cx="2086560" cy="119988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8" name="TextBox 4"/>
          <p:cNvSpPr/>
          <p:nvPr/>
        </p:nvSpPr>
        <p:spPr>
          <a:xfrm>
            <a:off x="8938800" y="4415040"/>
            <a:ext cx="2852280" cy="156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For low intensities, there are not many points in the “steep” region.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3C293B2-2CA8-4D59-AC95-818DF4DFB2CD}" type="slidenum">
              <a:t>45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4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Beta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42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116000"/>
            <a:ext cx="4246200" cy="265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3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40680" y="178452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4" name="TextBox 7"/>
          <p:cNvSpPr/>
          <p:nvPr/>
        </p:nvSpPr>
        <p:spPr>
          <a:xfrm>
            <a:off x="335880" y="4002480"/>
            <a:ext cx="402480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The scale factor </a:t>
            </a: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B</a:t>
            </a: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 of the function increases with intensity.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5" name="TextBox 8"/>
          <p:cNvSpPr/>
          <p:nvPr/>
        </p:nvSpPr>
        <p:spPr>
          <a:xfrm>
            <a:off x="6809760" y="2301120"/>
            <a:ext cx="4880160" cy="83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The other parameters have less clear, possibly linear trends.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6" name="TextBox 10"/>
          <p:cNvSpPr/>
          <p:nvPr/>
        </p:nvSpPr>
        <p:spPr>
          <a:xfrm>
            <a:off x="239040" y="5484600"/>
            <a:ext cx="4724640" cy="87156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696D991E-635C-4CA3-B877-D2A047455B1E}" type="slidenum">
              <a:t>46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8" dur="indefinite" restart="never" nodeType="tmRoot">
          <p:childTnLst>
            <p:seq>
              <p:cTn id="349" dur="indefinite" nodeType="mainSeq"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48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Summary of predictive models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9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50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AC64D64-7C26-480A-A309-5328D6D8B4E5}" type="slidenum">
              <a:t>47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52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Beta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3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54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041840"/>
            <a:ext cx="8340840" cy="5213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5" name="TextBox 7"/>
          <p:cNvSpPr/>
          <p:nvPr/>
        </p:nvSpPr>
        <p:spPr>
          <a:xfrm>
            <a:off x="8938800" y="1104120"/>
            <a:ext cx="2852280" cy="119988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6" name="TextBox 4"/>
          <p:cNvSpPr/>
          <p:nvPr/>
        </p:nvSpPr>
        <p:spPr>
          <a:xfrm>
            <a:off x="8938800" y="4415040"/>
            <a:ext cx="285228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Visually, the quality of some fits appears to degrade.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47E9BB8-79AF-455E-B363-0A41342C1A79}" type="slidenum">
              <a:t>48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58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Predictive models: </a:t>
              </a:r>
              <a:r>
                <a:rPr lang="en-US" sz="4800" b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Beta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9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pic>
        <p:nvPicPr>
          <p:cNvPr id="460" name="Graphic 6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335880" y="1116000"/>
            <a:ext cx="4246200" cy="265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1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540680" y="178452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2" name="TextBox 7"/>
          <p:cNvSpPr/>
          <p:nvPr/>
        </p:nvSpPr>
        <p:spPr>
          <a:xfrm>
            <a:off x="335880" y="4002480"/>
            <a:ext cx="4246200" cy="156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We largely still see the same behavior of the parameters.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However, now we only really have three </a:t>
            </a:r>
            <a:r>
              <a:rPr lang="en-US" sz="2400" b="0" i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new</a:t>
            </a: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 parameters.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3" name="TextBox 8"/>
          <p:cNvSpPr/>
          <p:nvPr/>
        </p:nvSpPr>
        <p:spPr>
          <a:xfrm>
            <a:off x="6739200" y="3239280"/>
            <a:ext cx="4880160" cy="8305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4" name="TextBox 4"/>
          <p:cNvSpPr/>
          <p:nvPr/>
        </p:nvSpPr>
        <p:spPr>
          <a:xfrm>
            <a:off x="246240" y="5548680"/>
            <a:ext cx="4724640" cy="87156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D23C29C-D69D-4B88-A3F2-81E072FF0859}" type="slidenum">
              <a:t>49</a:t>
            </a:fld>
          </a:p>
        </p:txBody>
      </p:sp>
    </p:spTree>
  </p:cSld>
  <p:transition spd="slow">
    <p:fade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17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8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19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electrons are kicked by the electromagnetic force of a passing bunch and hit the beam chamber wall.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20" name="Group 25"/>
          <p:cNvGrpSpPr/>
          <p:nvPr/>
        </p:nvGrpSpPr>
        <p:grpSpPr>
          <a:xfrm>
            <a:off x="7155360" y="2583360"/>
            <a:ext cx="3599640" cy="3599640"/>
            <a:chOff x="7155360" y="2583360"/>
            <a:chExt cx="3599640" cy="3599640"/>
          </a:xfrm>
        </p:grpSpPr>
        <p:sp>
          <p:nvSpPr>
            <p:cNvPr id="121" name="Oval 5"/>
            <p:cNvSpPr/>
            <p:nvPr/>
          </p:nvSpPr>
          <p:spPr>
            <a:xfrm>
              <a:off x="7155360" y="258336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122" name="Oval 24"/>
            <p:cNvSpPr/>
            <p:nvPr/>
          </p:nvSpPr>
          <p:spPr>
            <a:xfrm>
              <a:off x="7227360" y="265536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123" name="Group 7"/>
          <p:cNvGrpSpPr/>
          <p:nvPr/>
        </p:nvGrpSpPr>
        <p:grpSpPr>
          <a:xfrm>
            <a:off x="1103760" y="2167560"/>
            <a:ext cx="5833440" cy="4038120"/>
            <a:chOff x="1103760" y="2167560"/>
            <a:chExt cx="5833440" cy="4038120"/>
          </a:xfrm>
        </p:grpSpPr>
        <p:grpSp>
          <p:nvGrpSpPr>
            <p:cNvPr id="124" name="Group 28"/>
            <p:cNvGrpSpPr/>
            <p:nvPr/>
          </p:nvGrpSpPr>
          <p:grpSpPr>
            <a:xfrm>
              <a:off x="1135440" y="2167560"/>
              <a:ext cx="3157920" cy="4038120"/>
              <a:chOff x="1135440" y="2167560"/>
              <a:chExt cx="3157920" cy="4038120"/>
            </a:xfrm>
          </p:grpSpPr>
          <p:grpSp>
            <p:nvGrpSpPr>
              <p:cNvPr id="125" name="Group 14"/>
              <p:cNvGrpSpPr/>
              <p:nvPr/>
            </p:nvGrpSpPr>
            <p:grpSpPr>
              <a:xfrm>
                <a:off x="1135440" y="2606040"/>
                <a:ext cx="1403640" cy="3599640"/>
                <a:chOff x="1135440" y="2606040"/>
                <a:chExt cx="1403640" cy="3599640"/>
              </a:xfrm>
            </p:grpSpPr>
            <p:sp>
              <p:nvSpPr>
                <p:cNvPr id="126" name="Freeform: Shape 11"/>
                <p:cNvSpPr/>
                <p:nvPr/>
              </p:nvSpPr>
              <p:spPr>
                <a:xfrm>
                  <a:off x="1135440" y="2606040"/>
                  <a:ext cx="359640" cy="3599640"/>
                </a:xfrm>
                <a:custGeom>
                  <a:avLst/>
                  <a:gdLst>
                    <a:gd name="textAreaLeft" fmla="*/ 0 w 359640"/>
                    <a:gd name="textAreaRight" fmla="*/ 360000 w 359640"/>
                    <a:gd name="textAreaTop" fmla="*/ 0 h 3599640"/>
                    <a:gd name="textAreaBottom" fmla="*/ 3600000 h 3599640"/>
                    <a:gd name="GluePoint1X" fmla="*/ 0 w 365760"/>
                    <a:gd name="GluePoint1Y" fmla="*/ 4038600 h 4038600"/>
                    <a:gd name="GluePoint2X" fmla="*/ 68580 w 365760"/>
                    <a:gd name="GluePoint2Y" fmla="*/ 2270760 h 4038600"/>
                    <a:gd name="GluePoint3X" fmla="*/ 365760 w 365760"/>
                    <a:gd name="GluePoint3Y" fmla="*/ 0 h 4038600"/>
                  </a:gdLst>
                  <a:ahLst/>
                  <a:cxnLst>
                    <a:cxn ang="0">
                      <a:pos x="GluePoint1X" y="GluePoint1Y"/>
                    </a:cxn>
                    <a:cxn ang="0">
                      <a:pos x="GluePoint2X" y="GluePoint2Y"/>
                    </a:cxn>
                    <a:cxn ang="0">
                      <a:pos x="GluePoint3X" y="GluePoint3Y"/>
                    </a:cxn>
                  </a:cxnLst>
                  <a:rect l="textAreaLeft" t="textAreaTop" r="textAreaRight" b="textAreaBottom"/>
                  <a:pathLst>
                    <a:path w="365760" h="4038600">
                      <a:moveTo>
                        <a:pt x="0" y="4038600"/>
                      </a:moveTo>
                      <a:cubicBezTo>
                        <a:pt x="3810" y="3491230"/>
                        <a:pt x="7620" y="2943860"/>
                        <a:pt x="68580" y="2270760"/>
                      </a:cubicBezTo>
                      <a:cubicBezTo>
                        <a:pt x="129540" y="1597660"/>
                        <a:pt x="247650" y="798830"/>
                        <a:pt x="365760" y="0"/>
                      </a:cubicBezTo>
                    </a:path>
                  </a:pathLst>
                </a:custGeom>
                <a:noFill/>
                <a:ln cap="rnd" w="762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p>
                  <a:endParaRPr lang="en-US" sz="1800" b="0" u="none" strike="noStrike">
                    <a:solidFill>
                      <a:schemeClr val="lt1"/>
                    </a:solidFill>
                    <a:effectLst/>
                    <a:uFillTx/>
                    <a:latin typeface="Aptos"/>
                  </a:endParaRPr>
                </a:p>
              </p:txBody>
            </p:sp>
            <p:sp>
              <p:nvSpPr>
                <p:cNvPr id="127" name="Freeform: Shape 12"/>
                <p:cNvSpPr/>
                <p:nvPr/>
              </p:nvSpPr>
              <p:spPr>
                <a:xfrm>
                  <a:off x="2179440" y="2606040"/>
                  <a:ext cx="359640" cy="3599640"/>
                </a:xfrm>
                <a:custGeom>
                  <a:avLst/>
                  <a:gdLst>
                    <a:gd name="textAreaLeft" fmla="*/ 0 w 359640"/>
                    <a:gd name="textAreaRight" fmla="*/ 360000 w 359640"/>
                    <a:gd name="textAreaTop" fmla="*/ 0 h 3599640"/>
                    <a:gd name="textAreaBottom" fmla="*/ 3600000 h 3599640"/>
                    <a:gd name="GluePoint1X" fmla="*/ 0 w 365760"/>
                    <a:gd name="GluePoint1Y" fmla="*/ 4038600 h 4038600"/>
                    <a:gd name="GluePoint2X" fmla="*/ 68580 w 365760"/>
                    <a:gd name="GluePoint2Y" fmla="*/ 2270760 h 4038600"/>
                    <a:gd name="GluePoint3X" fmla="*/ 365760 w 365760"/>
                    <a:gd name="GluePoint3Y" fmla="*/ 0 h 4038600"/>
                  </a:gdLst>
                  <a:ahLst/>
                  <a:cxnLst>
                    <a:cxn ang="0">
                      <a:pos x="GluePoint1X" y="GluePoint1Y"/>
                    </a:cxn>
                    <a:cxn ang="0">
                      <a:pos x="GluePoint2X" y="GluePoint2Y"/>
                    </a:cxn>
                    <a:cxn ang="0">
                      <a:pos x="GluePoint3X" y="GluePoint3Y"/>
                    </a:cxn>
                  </a:cxnLst>
                  <a:rect l="textAreaLeft" t="textAreaTop" r="textAreaRight" b="textAreaBottom"/>
                  <a:pathLst>
                    <a:path w="365760" h="4038600">
                      <a:moveTo>
                        <a:pt x="0" y="4038600"/>
                      </a:moveTo>
                      <a:cubicBezTo>
                        <a:pt x="3810" y="3491230"/>
                        <a:pt x="7620" y="2943860"/>
                        <a:pt x="68580" y="2270760"/>
                      </a:cubicBezTo>
                      <a:cubicBezTo>
                        <a:pt x="129540" y="1597660"/>
                        <a:pt x="247650" y="798830"/>
                        <a:pt x="365760" y="0"/>
                      </a:cubicBezTo>
                    </a:path>
                  </a:pathLst>
                </a:custGeom>
                <a:noFill/>
                <a:ln cap="rnd" w="762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p>
                  <a:endParaRPr lang="en-US" sz="1800" b="0" u="none" strike="noStrike">
                    <a:solidFill>
                      <a:schemeClr val="lt1"/>
                    </a:solidFill>
                    <a:effectLst/>
                    <a:uFillTx/>
                    <a:latin typeface="Aptos"/>
                  </a:endParaRPr>
                </a:p>
              </p:txBody>
            </p:sp>
            <p:sp>
              <p:nvSpPr>
                <p:cNvPr id="128" name="Freeform: Shape 13"/>
                <p:cNvSpPr/>
                <p:nvPr/>
              </p:nvSpPr>
              <p:spPr>
                <a:xfrm>
                  <a:off x="1647000" y="2606040"/>
                  <a:ext cx="359640" cy="3599640"/>
                </a:xfrm>
                <a:custGeom>
                  <a:avLst/>
                  <a:gdLst>
                    <a:gd name="textAreaLeft" fmla="*/ 0 w 359640"/>
                    <a:gd name="textAreaRight" fmla="*/ 360000 w 359640"/>
                    <a:gd name="textAreaTop" fmla="*/ 0 h 3599640"/>
                    <a:gd name="textAreaBottom" fmla="*/ 3600000 h 3599640"/>
                    <a:gd name="GluePoint1X" fmla="*/ 0 w 365760"/>
                    <a:gd name="GluePoint1Y" fmla="*/ 4038600 h 4038600"/>
                    <a:gd name="GluePoint2X" fmla="*/ 68580 w 365760"/>
                    <a:gd name="GluePoint2Y" fmla="*/ 2270760 h 4038600"/>
                    <a:gd name="GluePoint3X" fmla="*/ 365760 w 365760"/>
                    <a:gd name="GluePoint3Y" fmla="*/ 0 h 4038600"/>
                  </a:gdLst>
                  <a:ahLst/>
                  <a:cxnLst>
                    <a:cxn ang="0">
                      <a:pos x="GluePoint1X" y="GluePoint1Y"/>
                    </a:cxn>
                    <a:cxn ang="0">
                      <a:pos x="GluePoint2X" y="GluePoint2Y"/>
                    </a:cxn>
                    <a:cxn ang="0">
                      <a:pos x="GluePoint3X" y="GluePoint3Y"/>
                    </a:cxn>
                  </a:cxnLst>
                  <a:rect l="textAreaLeft" t="textAreaTop" r="textAreaRight" b="textAreaBottom"/>
                  <a:pathLst>
                    <a:path w="365760" h="4038600">
                      <a:moveTo>
                        <a:pt x="0" y="4038600"/>
                      </a:moveTo>
                      <a:cubicBezTo>
                        <a:pt x="3810" y="3491230"/>
                        <a:pt x="7620" y="2943860"/>
                        <a:pt x="68580" y="2270760"/>
                      </a:cubicBezTo>
                      <a:cubicBezTo>
                        <a:pt x="129540" y="1597660"/>
                        <a:pt x="247650" y="798830"/>
                        <a:pt x="365760" y="0"/>
                      </a:cubicBezTo>
                    </a:path>
                  </a:pathLst>
                </a:custGeom>
                <a:noFill/>
                <a:ln cap="rnd" w="76200">
                  <a:solidFill>
                    <a:srgbClr val="A02B93">
                      <a:lumMod val="20000"/>
                      <a:lumOff val="80000"/>
                    </a:srgbClr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p>
                  <a:endParaRPr lang="en-US" sz="1800" b="0" u="none" strike="noStrike">
                    <a:solidFill>
                      <a:schemeClr val="lt1"/>
                    </a:solidFill>
                    <a:effectLst/>
                    <a:uFillTx/>
                    <a:latin typeface="Aptos"/>
                  </a:endParaRPr>
                </a:p>
              </p:txBody>
            </p:sp>
          </p:grpSp>
          <p:sp>
            <p:nvSpPr>
              <p:cNvPr id="129" name="TextBox 27"/>
              <p:cNvSpPr/>
              <p:nvPr/>
            </p:nvSpPr>
            <p:spPr>
              <a:xfrm>
                <a:off x="2769840" y="2167560"/>
                <a:ext cx="1523520" cy="830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tIns="45000" rIns="90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lang="en-US" sz="2400" b="0" u="none" strike="noStrike">
                    <a:solidFill>
                      <a:schemeClr val="dk1"/>
                    </a:solidFill>
                    <a:effectLst/>
                    <a:uFillTx/>
                    <a:latin typeface="CMU Serif"/>
                    <a:ea typeface="CMU Serif"/>
                  </a:rPr>
                  <a:t>Beam Chamber</a:t>
                </a:r>
                <a:endParaRPr lang="en-US" sz="2400" b="0" u="none" strike="noStrik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grpSp>
          <p:nvGrpSpPr>
            <p:cNvPr id="130" name="Group 30"/>
            <p:cNvGrpSpPr/>
            <p:nvPr/>
          </p:nvGrpSpPr>
          <p:grpSpPr>
            <a:xfrm>
              <a:off x="1103760" y="2583360"/>
              <a:ext cx="3544920" cy="3621960"/>
              <a:chOff x="1103760" y="2583360"/>
              <a:chExt cx="3544920" cy="3621960"/>
            </a:xfrm>
          </p:grpSpPr>
          <p:grpSp>
            <p:nvGrpSpPr>
              <p:cNvPr id="131" name="Group 17"/>
              <p:cNvGrpSpPr/>
              <p:nvPr/>
            </p:nvGrpSpPr>
            <p:grpSpPr>
              <a:xfrm>
                <a:off x="1103760" y="2583360"/>
                <a:ext cx="985680" cy="3621960"/>
                <a:chOff x="1103760" y="2583360"/>
                <a:chExt cx="985680" cy="3621960"/>
              </a:xfrm>
            </p:grpSpPr>
            <p:sp>
              <p:nvSpPr>
                <p:cNvPr id="132" name="Isosceles Triangle 15"/>
                <p:cNvSpPr/>
                <p:nvPr/>
              </p:nvSpPr>
              <p:spPr>
                <a:xfrm flipV="1">
                  <a:off x="1195560" y="2605320"/>
                  <a:ext cx="893880" cy="359964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p>
                  <a:endParaRPr lang="en-US" sz="1800" b="0" u="none" strike="noStrike">
                    <a:solidFill>
                      <a:schemeClr val="lt1"/>
                    </a:solidFill>
                    <a:effectLst/>
                    <a:uFillTx/>
                    <a:latin typeface="Aptos"/>
                  </a:endParaRPr>
                </a:p>
              </p:txBody>
            </p:sp>
            <p:sp>
              <p:nvSpPr>
                <p:cNvPr id="133" name="Freeform: Shape 16"/>
                <p:cNvSpPr/>
                <p:nvPr/>
              </p:nvSpPr>
              <p:spPr>
                <a:xfrm>
                  <a:off x="1103760" y="2583360"/>
                  <a:ext cx="365400" cy="1135080"/>
                </a:xfrm>
                <a:custGeom>
                  <a:avLst/>
                  <a:gdLst>
                    <a:gd name="textAreaLeft" fmla="*/ 0 w 365400"/>
                    <a:gd name="textAreaRight" fmla="*/ 365760 w 365400"/>
                    <a:gd name="textAreaTop" fmla="*/ 0 h 1135080"/>
                    <a:gd name="textAreaBottom" fmla="*/ 1135440 h 1135080"/>
                    <a:gd name="GluePoint1X" fmla="*/ 175260 w 365760"/>
                    <a:gd name="GluePoint1Y" fmla="*/ 1135380 h 1135380"/>
                    <a:gd name="GluePoint2X" fmla="*/ 365760 w 365760"/>
                    <a:gd name="GluePoint2Y" fmla="*/ 7620 h 1135380"/>
                    <a:gd name="GluePoint3X" fmla="*/ 0 w 365760"/>
                    <a:gd name="GluePoint3Y" fmla="*/ 0 h 1135380"/>
                  </a:gdLst>
                  <a:ahLst/>
                  <a:cxnLst>
                    <a:cxn ang="0">
                      <a:pos x="GluePoint1X" y="GluePoint1Y"/>
                    </a:cxn>
                    <a:cxn ang="0">
                      <a:pos x="GluePoint2X" y="GluePoint2Y"/>
                    </a:cxn>
                    <a:cxn ang="0">
                      <a:pos x="GluePoint3X" y="GluePoint3Y"/>
                    </a:cxn>
                  </a:cxnLst>
                  <a:rect l="textAreaLeft" t="textAreaTop" r="textAreaRight" b="textAreaBottom"/>
                  <a:pathLst>
                    <a:path w="365760" h="1135380">
                      <a:moveTo>
                        <a:pt x="175260" y="1135380"/>
                      </a:moveTo>
                      <a:lnTo>
                        <a:pt x="365760" y="762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p>
                  <a:endParaRPr lang="en-US" sz="1800" b="0" u="none" strike="noStrike">
                    <a:solidFill>
                      <a:schemeClr val="lt1"/>
                    </a:solidFill>
                    <a:effectLst/>
                    <a:uFillTx/>
                    <a:latin typeface="Aptos"/>
                  </a:endParaRPr>
                </a:p>
              </p:txBody>
            </p:sp>
          </p:grpSp>
          <p:sp>
            <p:nvSpPr>
              <p:cNvPr id="134" name="TextBox 29"/>
              <p:cNvSpPr/>
              <p:nvPr/>
            </p:nvSpPr>
            <p:spPr>
              <a:xfrm>
                <a:off x="2808720" y="4556880"/>
                <a:ext cx="1839960" cy="83052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tIns="45000" rIns="90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lang="en-US" sz="2400" b="0" u="none" strike="noStrike">
                    <a:solidFill>
                      <a:srgbClr val="FFFFCC"/>
                    </a:solidFill>
                    <a:effectLst/>
                    <a:uFillTx/>
                    <a:latin typeface="CMU Serif"/>
                    <a:ea typeface="CMU Serif"/>
                  </a:rPr>
                  <a:t>Synchrotron Radiation</a:t>
                </a:r>
                <a:endParaRPr lang="en-US" sz="2400" b="0" u="none" strike="noStrik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  <p:cxnSp>
          <p:nvCxnSpPr>
            <p:cNvPr id="135" name="Straight Connector 23"/>
            <p:cNvCxnSpPr/>
            <p:nvPr/>
          </p:nvCxnSpPr>
          <p:spPr>
            <a:xfrm flipH="1">
              <a:off x="1158480" y="3306960"/>
              <a:ext cx="1470600" cy="360"/>
            </a:xfrm>
            <a:prstGeom prst="straightConnector1">
              <a:avLst/>
            </a:prstGeom>
            <a:ln w="63500">
              <a:solidFill>
                <a:srgbClr val="00B0F0"/>
              </a:solidFill>
            </a:ln>
          </p:spPr>
        </p:cxnSp>
        <p:cxnSp>
          <p:nvCxnSpPr>
            <p:cNvPr id="136" name="Straight Arrow Connector 10"/>
            <p:cNvCxnSpPr/>
            <p:nvPr/>
          </p:nvCxnSpPr>
          <p:spPr>
            <a:xfrm>
              <a:off x="5786640" y="3306960"/>
              <a:ext cx="1150920" cy="360"/>
            </a:xfrm>
            <a:prstGeom prst="straightConnector1">
              <a:avLst/>
            </a:prstGeom>
            <a:ln cap="sq" w="127000">
              <a:solidFill>
                <a:srgbClr val="00B050"/>
              </a:solidFill>
              <a:tailEnd len="med" type="triangle" w="med"/>
            </a:ln>
          </p:spPr>
        </p:cxnSp>
      </p:grpSp>
      <p:sp>
        <p:nvSpPr>
          <p:cNvPr id="137" name="Oval 22"/>
          <p:cNvSpPr/>
          <p:nvPr/>
        </p:nvSpPr>
        <p:spPr>
          <a:xfrm>
            <a:off x="9517320" y="429336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38" name="Oval 26"/>
          <p:cNvSpPr/>
          <p:nvPr/>
        </p:nvSpPr>
        <p:spPr>
          <a:xfrm rot="1439400">
            <a:off x="8388000" y="4069440"/>
            <a:ext cx="995040" cy="626400"/>
          </a:xfrm>
          <a:prstGeom prst="ellipse">
            <a:avLst/>
          </a:prstGeom>
          <a:gradFill rotWithShape="0">
            <a:gsLst>
              <a:gs pos="5000">
                <a:srgbClr val="47D45A"/>
              </a:gs>
              <a:gs pos="91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0B9215B-3756-4A51-8322-F36905E852B7}" type="slidenum">
              <a:t>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8" dur="indefinite" restart="never" nodeType="tmRoot">
          <p:childTnLst>
            <p:seq>
              <p:cTn id="69" dur="indefinite" nodeType="mainSeq"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07 -3.7037E-007 L -0.18112 0.05926 E">
                                      <p:cBhvr>
                                        <p:cTn id="73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7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6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Counting parameters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6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68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6ACA0C20-7056-4B9B-9478-B5EB4AF0FBC3}" type="slidenum">
              <a:t>50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7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Including photoemission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7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72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14673DC-5961-4B4A-900B-1E852FCC2A4B}" type="slidenum">
              <a:t>51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7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Including photoemission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7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76" name="TextBox 8"/>
          <p:cNvSpPr/>
          <p:nvPr/>
        </p:nvSpPr>
        <p:spPr>
          <a:xfrm>
            <a:off x="335880" y="945360"/>
            <a:ext cx="11519640" cy="1046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77" name="Graphic 6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335880" y="1746720"/>
            <a:ext cx="7707960" cy="4609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78" name="TextBox 7"/>
          <p:cNvSpPr/>
          <p:nvPr/>
        </p:nvSpPr>
        <p:spPr>
          <a:xfrm>
            <a:off x="8044200" y="1992600"/>
            <a:ext cx="3811320" cy="230796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468EB9E3-4B20-46FA-B4ED-3C9A1B4E1E61}" type="slidenum">
              <a:t>52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8" dur="indefinite" restart="never" nodeType="tmRoot">
          <p:childTnLst>
            <p:seq>
              <p:cTn id="359" dur="indefinite" nodeType="mainSeq"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8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Including photoemission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8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82" name="TextBox 8"/>
          <p:cNvSpPr/>
          <p:nvPr/>
        </p:nvSpPr>
        <p:spPr>
          <a:xfrm>
            <a:off x="335880" y="945360"/>
            <a:ext cx="11519640" cy="1046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83" name="Graphic 6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335880" y="1992600"/>
            <a:ext cx="7374960" cy="4609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84" name="TextBox 7"/>
          <p:cNvSpPr/>
          <p:nvPr/>
        </p:nvSpPr>
        <p:spPr>
          <a:xfrm>
            <a:off x="8076240" y="5153760"/>
            <a:ext cx="3811320" cy="83052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3E6B3B9-298B-4C3C-86CF-6EBB3255D4CB}" type="slidenum">
              <a:t>53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8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Including photoemission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8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88" name="TextBox 8"/>
          <p:cNvSpPr/>
          <p:nvPr/>
        </p:nvSpPr>
        <p:spPr>
          <a:xfrm>
            <a:off x="335880" y="945360"/>
            <a:ext cx="11519640" cy="1046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89" name="Graphic 6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335880" y="1992600"/>
            <a:ext cx="7374960" cy="4609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0" name="TextBox 7"/>
          <p:cNvSpPr/>
          <p:nvPr/>
        </p:nvSpPr>
        <p:spPr>
          <a:xfrm>
            <a:off x="7877520" y="1992600"/>
            <a:ext cx="3811320" cy="230796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3E22D06-4EFE-4067-B1B4-DC86530283F1}" type="slidenum">
              <a:t>54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492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blipFill rotWithShape="0">
              <a:blip r:embed="rId1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93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494" name="TextBox 8"/>
          <p:cNvSpPr/>
          <p:nvPr/>
        </p:nvSpPr>
        <p:spPr>
          <a:xfrm>
            <a:off x="335880" y="945360"/>
            <a:ext cx="11519640" cy="12067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95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35880" y="214956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496" name="Group 16"/>
          <p:cNvGrpSpPr/>
          <p:nvPr/>
        </p:nvGrpSpPr>
        <p:grpSpPr>
          <a:xfrm>
            <a:off x="7884720" y="2149560"/>
            <a:ext cx="4221000" cy="461160"/>
            <a:chOff x="7884720" y="2149560"/>
            <a:chExt cx="4221000" cy="461160"/>
          </a:xfrm>
        </p:grpSpPr>
        <p:sp>
          <p:nvSpPr>
            <p:cNvPr id="497" name="TextBox 10"/>
            <p:cNvSpPr/>
            <p:nvPr/>
          </p:nvSpPr>
          <p:spPr>
            <a:xfrm>
              <a:off x="8953920" y="2149560"/>
              <a:ext cx="3151800" cy="461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Prediction correct.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498" name="Straight Arrow Connector 13"/>
            <p:cNvCxnSpPr>
              <a:stCxn id="497" idx="1"/>
            </p:cNvCxnSpPr>
            <p:nvPr/>
          </p:nvCxnSpPr>
          <p:spPr>
            <a:xfrm flipH="1" flipV="1">
              <a:off x="7884720" y="2379960"/>
              <a:ext cx="1069560" cy="720"/>
            </a:xfrm>
            <a:prstGeom prst="straightConnector1">
              <a:avLst/>
            </a:prstGeom>
            <a:ln w="57150">
              <a:solidFill>
                <a:srgbClr val="196B24">
                  <a:lumMod val="60000"/>
                  <a:lumOff val="40000"/>
                </a:srgbClr>
              </a:solidFill>
              <a:tailEnd len="med" type="triangle" w="med"/>
            </a:ln>
          </p:spPr>
        </p:cxnSp>
      </p:grpSp>
      <p:grpSp>
        <p:nvGrpSpPr>
          <p:cNvPr id="499" name="Group 15"/>
          <p:cNvGrpSpPr/>
          <p:nvPr/>
        </p:nvGrpSpPr>
        <p:grpSpPr>
          <a:xfrm>
            <a:off x="7884720" y="5753880"/>
            <a:ext cx="4221000" cy="461160"/>
            <a:chOff x="7884720" y="5753880"/>
            <a:chExt cx="4221000" cy="461160"/>
          </a:xfrm>
        </p:grpSpPr>
        <p:sp>
          <p:nvSpPr>
            <p:cNvPr id="500" name="TextBox 11"/>
            <p:cNvSpPr/>
            <p:nvPr/>
          </p:nvSpPr>
          <p:spPr>
            <a:xfrm>
              <a:off x="8953920" y="5753880"/>
              <a:ext cx="3151800" cy="461160"/>
            </a:xfrm>
            <a:prstGeom prst="rect">
              <a:avLst/>
            </a:prstGeom>
            <a:blipFill rotWithShape="0">
              <a:blip r:embed="rId5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501" name="Straight Arrow Connector 14"/>
            <p:cNvCxnSpPr/>
            <p:nvPr/>
          </p:nvCxnSpPr>
          <p:spPr>
            <a:xfrm flipH="1">
              <a:off x="7884720" y="5984640"/>
              <a:ext cx="1069560" cy="360"/>
            </a:xfrm>
            <a:prstGeom prst="straightConnector1">
              <a:avLst/>
            </a:prstGeom>
            <a:ln w="57150">
              <a:solidFill>
                <a:srgbClr val="196B24">
                  <a:lumMod val="60000"/>
                  <a:lumOff val="40000"/>
                </a:srgbClr>
              </a:solidFill>
              <a:tailEnd len="med" type="triangle" w="med"/>
            </a:ln>
          </p:spPr>
        </p:cxn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C0A36650-DB69-4EBF-81CC-1E325D7B374D}" type="slidenum">
              <a:t>55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8" dur="indefinite" restart="never" nodeType="tmRoot">
          <p:childTnLst>
            <p:seq>
              <p:cTn id="369" dur="indefinite" nodeType="mainSeq"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0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blipFill rotWithShape="0">
              <a:blip r:embed="rId1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0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05" name="TextBox 8"/>
          <p:cNvSpPr/>
          <p:nvPr/>
        </p:nvSpPr>
        <p:spPr>
          <a:xfrm>
            <a:off x="335880" y="945360"/>
            <a:ext cx="11519640" cy="12067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06" name="Graphic 9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335880" y="2149560"/>
            <a:ext cx="7314840" cy="4571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7" name="TextBox 10"/>
          <p:cNvSpPr/>
          <p:nvPr/>
        </p:nvSpPr>
        <p:spPr>
          <a:xfrm>
            <a:off x="4499280" y="2318400"/>
            <a:ext cx="3151800" cy="156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Simulations that build up slowly are more sensitive to photoelectrons.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8" name="TextBox 11"/>
          <p:cNvSpPr/>
          <p:nvPr/>
        </p:nvSpPr>
        <p:spPr>
          <a:xfrm>
            <a:off x="1230840" y="4311720"/>
            <a:ext cx="293292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Photoemitted electrons are a tiny fraction of total.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9" name="Oval 4"/>
          <p:cNvSpPr/>
          <p:nvPr/>
        </p:nvSpPr>
        <p:spPr>
          <a:xfrm>
            <a:off x="668160" y="4057560"/>
            <a:ext cx="3723840" cy="2561760"/>
          </a:xfrm>
          <a:prstGeom prst="ellipse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solidFill>
              <a:srgbClr val="092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510" name="Oval 6"/>
          <p:cNvSpPr/>
          <p:nvPr/>
        </p:nvSpPr>
        <p:spPr>
          <a:xfrm>
            <a:off x="4075560" y="1948680"/>
            <a:ext cx="3723840" cy="2561760"/>
          </a:xfrm>
          <a:prstGeom prst="ellipse">
            <a:avLst/>
          </a:prstGeom>
          <a:solidFill>
            <a:srgbClr val="FFFFCC">
              <a:alpha val="20000"/>
            </a:srgbClr>
          </a:solidFill>
          <a:ln>
            <a:solidFill>
              <a:srgbClr val="092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grpSp>
        <p:nvGrpSpPr>
          <p:cNvPr id="511" name="Group 7"/>
          <p:cNvGrpSpPr/>
          <p:nvPr/>
        </p:nvGrpSpPr>
        <p:grpSpPr>
          <a:xfrm>
            <a:off x="7799400" y="2745000"/>
            <a:ext cx="4221360" cy="1199880"/>
            <a:chOff x="7799400" y="2745000"/>
            <a:chExt cx="4221360" cy="1199880"/>
          </a:xfrm>
        </p:grpSpPr>
        <p:sp>
          <p:nvSpPr>
            <p:cNvPr id="512" name="TextBox 12"/>
            <p:cNvSpPr/>
            <p:nvPr/>
          </p:nvSpPr>
          <p:spPr>
            <a:xfrm>
              <a:off x="8868960" y="2745000"/>
              <a:ext cx="3151800" cy="1199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May be another instance of “critical intensity” behavior.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513" name="Straight Arrow Connector 17"/>
            <p:cNvCxnSpPr>
              <a:stCxn id="512" idx="1"/>
            </p:cNvCxnSpPr>
            <p:nvPr/>
          </p:nvCxnSpPr>
          <p:spPr>
            <a:xfrm flipH="1" flipV="1">
              <a:off x="7799400" y="2975760"/>
              <a:ext cx="1069920" cy="369720"/>
            </a:xfrm>
            <a:prstGeom prst="straightConnector1">
              <a:avLst/>
            </a:prstGeom>
            <a:ln w="57150">
              <a:solidFill>
                <a:srgbClr val="196B24">
                  <a:lumMod val="60000"/>
                  <a:lumOff val="40000"/>
                </a:srgbClr>
              </a:solidFill>
              <a:tailEnd len="med" type="triangle" w="med"/>
            </a:ln>
          </p:spPr>
        </p:cxnSp>
      </p:grpSp>
      <p:sp>
        <p:nvSpPr>
          <p:cNvPr id="514" name="TextBox 19"/>
          <p:cNvSpPr/>
          <p:nvPr/>
        </p:nvSpPr>
        <p:spPr>
          <a:xfrm>
            <a:off x="7983360" y="4911840"/>
            <a:ext cx="404244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Increases the complexity of predicting simulations with photoemission.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6088DBE-E81B-4C7F-BADB-285C02158D5E}" type="slidenum">
              <a:t>56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4" dur="indefinite" restart="never" nodeType="tmRoot">
          <p:childTnLst>
            <p:seq>
              <p:cTn id="385" dur="indefinite" nodeType="mainSeq"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6" fill="hold">
                      <p:stCondLst>
                        <p:cond delay="indefinite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1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Photoemission distributions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1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18" name="TextBox 8"/>
          <p:cNvSpPr/>
          <p:nvPr/>
        </p:nvSpPr>
        <p:spPr>
          <a:xfrm>
            <a:off x="3516840" y="1058400"/>
            <a:ext cx="8398080" cy="310500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19" name="Picture 6"/>
          <p:cNvPicPr/>
          <p:nvPr/>
        </p:nvPicPr>
        <p:blipFill>
          <a:blip r:embed="rId2"/>
          <a:stretch/>
        </p:blipFill>
        <p:spPr>
          <a:xfrm>
            <a:off x="335880" y="945360"/>
            <a:ext cx="3047040" cy="57798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520" name="Group 7"/>
          <p:cNvGrpSpPr/>
          <p:nvPr/>
        </p:nvGrpSpPr>
        <p:grpSpPr>
          <a:xfrm>
            <a:off x="1905840" y="4786560"/>
            <a:ext cx="5943240" cy="1297440"/>
            <a:chOff x="1905840" y="4786560"/>
            <a:chExt cx="5943240" cy="1297440"/>
          </a:xfrm>
        </p:grpSpPr>
        <p:sp>
          <p:nvSpPr>
            <p:cNvPr id="521" name="TextBox 10"/>
            <p:cNvSpPr/>
            <p:nvPr/>
          </p:nvSpPr>
          <p:spPr>
            <a:xfrm>
              <a:off x="4581360" y="4786560"/>
              <a:ext cx="3267720" cy="80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Absorber structures in the FCC-ee lattice.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522" name="Straight Arrow Connector 11"/>
            <p:cNvCxnSpPr>
              <a:stCxn id="521" idx="1"/>
            </p:cNvCxnSpPr>
            <p:nvPr/>
          </p:nvCxnSpPr>
          <p:spPr>
            <a:xfrm flipH="1">
              <a:off x="1905840" y="5188680"/>
              <a:ext cx="2675880" cy="895680"/>
            </a:xfrm>
            <a:prstGeom prst="straightConnector1">
              <a:avLst/>
            </a:prstGeom>
            <a:ln w="57150">
              <a:solidFill>
                <a:srgbClr val="A02B93">
                  <a:lumMod val="20000"/>
                  <a:lumOff val="80000"/>
                </a:srgbClr>
              </a:solidFill>
              <a:tailEnd len="med" type="triangle" w="med"/>
            </a:ln>
          </p:spPr>
        </p:cxn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F13D359-47C7-4129-9B00-932C240535F0}" type="slidenum">
              <a:t>57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2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Photoemission distributions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2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26" name="TextBox 8"/>
          <p:cNvSpPr/>
          <p:nvPr/>
        </p:nvSpPr>
        <p:spPr>
          <a:xfrm>
            <a:off x="335880" y="945360"/>
            <a:ext cx="1151964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LCC lattice synchrotron radiation flux distributions.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27" name=""/>
          <p:cNvPicPr/>
          <p:nvPr/>
        </p:nvPicPr>
        <p:blipFill>
          <a:blip r:embed="rId1"/>
          <a:stretch/>
        </p:blipFill>
        <p:spPr>
          <a:xfrm>
            <a:off x="0" y="1919880"/>
            <a:ext cx="11658600" cy="4023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B7D03C4-C6AB-4EC8-BF18-F74B28A613CD}" type="slidenum">
              <a:t>58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Group 1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29" name="TextBox 2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Evaluating Filling Schemes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30" name="Rectangle 1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31" name="TextBox 3"/>
          <p:cNvSpPr/>
          <p:nvPr/>
        </p:nvSpPr>
        <p:spPr>
          <a:xfrm>
            <a:off x="335880" y="945360"/>
            <a:ext cx="1151964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model easily compares different design options.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32" name=""/>
          <p:cNvPicPr/>
          <p:nvPr/>
        </p:nvPicPr>
        <p:blipFill>
          <a:blip r:embed="rId1"/>
          <a:stretch/>
        </p:blipFill>
        <p:spPr>
          <a:xfrm>
            <a:off x="1600200" y="1534320"/>
            <a:ext cx="8178480" cy="532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3FA23530-638A-4C16-9B6D-01E7814B2814}" type="slidenum">
              <a:t>59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20"/>
          <p:cNvGrpSpPr/>
          <p:nvPr/>
        </p:nvGrpSpPr>
        <p:grpSpPr>
          <a:xfrm>
            <a:off x="6757920" y="2194560"/>
            <a:ext cx="5097960" cy="4412880"/>
            <a:chOff x="6757920" y="2194560"/>
            <a:chExt cx="5097960" cy="4412880"/>
          </a:xfrm>
        </p:grpSpPr>
        <p:pic>
          <p:nvPicPr>
            <p:cNvPr id="140" name="Picture 18"/>
            <p:cNvPicPr/>
            <p:nvPr/>
          </p:nvPicPr>
          <p:blipFill>
            <a:blip r:embed="rId1"/>
            <a:stretch/>
          </p:blipFill>
          <p:spPr>
            <a:xfrm>
              <a:off x="6757920" y="2194560"/>
              <a:ext cx="5097960" cy="39657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41" name="TextBox 19"/>
            <p:cNvSpPr/>
            <p:nvPr/>
          </p:nvSpPr>
          <p:spPr>
            <a:xfrm>
              <a:off x="7155360" y="6146280"/>
              <a:ext cx="4700520" cy="46116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Image: </a:t>
              </a:r>
              <a:r>
                <a:rPr lang="en-US" sz="2400" b="0" i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Giovanni Iadarola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42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43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4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45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The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secondary electron yield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(SEY) curve, a material property, defines secondary electron emission based on incident energy.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46" name="Group 6"/>
          <p:cNvGrpSpPr/>
          <p:nvPr/>
        </p:nvGrpSpPr>
        <p:grpSpPr>
          <a:xfrm>
            <a:off x="7155360" y="2583360"/>
            <a:ext cx="3599640" cy="3599640"/>
            <a:chOff x="7155360" y="2583360"/>
            <a:chExt cx="3599640" cy="3599640"/>
          </a:xfrm>
        </p:grpSpPr>
        <p:grpSp>
          <p:nvGrpSpPr>
            <p:cNvPr id="147" name="Group 25"/>
            <p:cNvGrpSpPr/>
            <p:nvPr/>
          </p:nvGrpSpPr>
          <p:grpSpPr>
            <a:xfrm>
              <a:off x="7155360" y="2583360"/>
              <a:ext cx="3599640" cy="3599640"/>
              <a:chOff x="7155360" y="2583360"/>
              <a:chExt cx="3599640" cy="3599640"/>
            </a:xfrm>
          </p:grpSpPr>
          <p:sp>
            <p:nvSpPr>
              <p:cNvPr id="148" name="Oval 5"/>
              <p:cNvSpPr/>
              <p:nvPr/>
            </p:nvSpPr>
            <p:spPr>
              <a:xfrm>
                <a:off x="7155360" y="2583360"/>
                <a:ext cx="3599640" cy="3599640"/>
              </a:xfrm>
              <a:prstGeom prst="ellipse">
                <a:avLst/>
              </a:prstGeom>
              <a:noFill/>
              <a:ln w="635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  <p:sp>
            <p:nvSpPr>
              <p:cNvPr id="149" name="Oval 24"/>
              <p:cNvSpPr/>
              <p:nvPr/>
            </p:nvSpPr>
            <p:spPr>
              <a:xfrm>
                <a:off x="7227360" y="2655360"/>
                <a:ext cx="3455640" cy="3455640"/>
              </a:xfrm>
              <a:prstGeom prst="ellipse">
                <a:avLst/>
              </a:prstGeom>
              <a:noFill/>
              <a:ln w="635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p>
                <a:endParaRPr lang="en-US" sz="1800" b="0" u="none" strike="noStrike">
                  <a:solidFill>
                    <a:schemeClr val="lt1"/>
                  </a:solidFill>
                  <a:effectLst/>
                  <a:uFillTx/>
                  <a:latin typeface="Aptos"/>
                </a:endParaRPr>
              </a:p>
            </p:txBody>
          </p:sp>
        </p:grpSp>
        <p:sp>
          <p:nvSpPr>
            <p:cNvPr id="150" name="Oval 9"/>
            <p:cNvSpPr/>
            <p:nvPr/>
          </p:nvSpPr>
          <p:spPr>
            <a:xfrm>
              <a:off x="7291800" y="4629960"/>
              <a:ext cx="179640" cy="1796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A523BA5-FDFC-4664-90C5-EB26F8B95D99}" type="slidenum">
              <a:t>6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0" dur="indefinite" restart="never" nodeType="tmRoot">
          <p:childTnLst>
            <p:seq>
              <p:cTn id="81" dur="indefinite" nodeType="mainSeq"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06 -3.7037E-007 L -0.48646 0.00069 E">
                                      <p:cBhvr>
                                        <p:cTn id="88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3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 summary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3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536" name="Group 6"/>
          <p:cNvGrpSpPr/>
          <p:nvPr/>
        </p:nvGrpSpPr>
        <p:grpSpPr>
          <a:xfrm>
            <a:off x="335880" y="1035000"/>
            <a:ext cx="11520000" cy="1882800"/>
            <a:chOff x="335880" y="1035000"/>
            <a:chExt cx="11520000" cy="1882800"/>
          </a:xfrm>
        </p:grpSpPr>
        <p:sp>
          <p:nvSpPr>
            <p:cNvPr id="537" name="TextBox 8"/>
            <p:cNvSpPr/>
            <p:nvPr/>
          </p:nvSpPr>
          <p:spPr>
            <a:xfrm>
              <a:off x="3770280" y="146088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understand how different parameters can change electron cloud behavior.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38" name="Graphic 4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335880" y="103500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39" name="Group 10"/>
          <p:cNvGrpSpPr/>
          <p:nvPr/>
        </p:nvGrpSpPr>
        <p:grpSpPr>
          <a:xfrm>
            <a:off x="335880" y="3007800"/>
            <a:ext cx="11520000" cy="1882800"/>
            <a:chOff x="335880" y="3007800"/>
            <a:chExt cx="11520000" cy="1882800"/>
          </a:xfrm>
        </p:grpSpPr>
        <p:sp>
          <p:nvSpPr>
            <p:cNvPr id="540" name="TextBox 11"/>
            <p:cNvSpPr/>
            <p:nvPr/>
          </p:nvSpPr>
          <p:spPr>
            <a:xfrm>
              <a:off x="3770280" y="343368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adopt and expand an existing model for average electron cloud density over time.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41" name="Graphic 12"/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>
            <a:xfrm>
              <a:off x="335880" y="300780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42" name="Group 13"/>
          <p:cNvGrpSpPr/>
          <p:nvPr/>
        </p:nvGrpSpPr>
        <p:grpSpPr>
          <a:xfrm>
            <a:off x="335880" y="4974840"/>
            <a:ext cx="11520000" cy="1882800"/>
            <a:chOff x="335880" y="4974840"/>
            <a:chExt cx="11520000" cy="1882800"/>
          </a:xfrm>
        </p:grpSpPr>
        <p:sp>
          <p:nvSpPr>
            <p:cNvPr id="543" name="TextBox 14"/>
            <p:cNvSpPr/>
            <p:nvPr/>
          </p:nvSpPr>
          <p:spPr>
            <a:xfrm>
              <a:off x="3770280" y="540072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fit this model successfully to simulations.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44" name="Graphic 15"/>
            <p:cNvPicPr/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/>
          </p:blipFill>
          <p:spPr>
            <a:xfrm>
              <a:off x="335880" y="497484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0D75DDF-5235-4E0B-BAB6-AA70D1DEC401}" type="slidenum">
              <a:t>60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0" dur="indefinite" restart="never" nodeType="tmRoot">
          <p:childTnLst>
            <p:seq>
              <p:cTn id="411" dur="indefinite" nodeType="mainSeq">
                <p:childTnLst>
                  <p:par>
                    <p:cTn id="412" fill="hold">
                      <p:stCondLst>
                        <p:cond delay="0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4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In summary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4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548" name="Group 6"/>
          <p:cNvGrpSpPr/>
          <p:nvPr/>
        </p:nvGrpSpPr>
        <p:grpSpPr>
          <a:xfrm>
            <a:off x="335880" y="1035000"/>
            <a:ext cx="11520000" cy="1882800"/>
            <a:chOff x="335880" y="1035000"/>
            <a:chExt cx="11520000" cy="1882800"/>
          </a:xfrm>
        </p:grpSpPr>
        <p:sp>
          <p:nvSpPr>
            <p:cNvPr id="549" name="TextBox 8"/>
            <p:cNvSpPr/>
            <p:nvPr/>
          </p:nvSpPr>
          <p:spPr>
            <a:xfrm>
              <a:off x="3770280" y="146088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can predict our model parameters from simulation inputs… 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50" name="Graphic 4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335880" y="103500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51" name="Group 10"/>
          <p:cNvGrpSpPr/>
          <p:nvPr/>
        </p:nvGrpSpPr>
        <p:grpSpPr>
          <a:xfrm>
            <a:off x="335880" y="3007800"/>
            <a:ext cx="11520000" cy="1882800"/>
            <a:chOff x="335880" y="3007800"/>
            <a:chExt cx="11520000" cy="1882800"/>
          </a:xfrm>
        </p:grpSpPr>
        <p:sp>
          <p:nvSpPr>
            <p:cNvPr id="552" name="TextBox 11"/>
            <p:cNvSpPr/>
            <p:nvPr/>
          </p:nvSpPr>
          <p:spPr>
            <a:xfrm>
              <a:off x="3770280" y="343368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… as a function of both SEY and bunch intensity, finding clear trends.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53" name="Graphic 12"/>
            <p:cNvPicPr/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>
            <a:xfrm>
              <a:off x="335880" y="300780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54" name="Group 13"/>
          <p:cNvGrpSpPr/>
          <p:nvPr/>
        </p:nvGrpSpPr>
        <p:grpSpPr>
          <a:xfrm>
            <a:off x="335880" y="5015520"/>
            <a:ext cx="11520000" cy="1801440"/>
            <a:chOff x="335880" y="5015520"/>
            <a:chExt cx="11520000" cy="1801440"/>
          </a:xfrm>
        </p:grpSpPr>
        <p:sp>
          <p:nvSpPr>
            <p:cNvPr id="555" name="TextBox 14"/>
            <p:cNvSpPr/>
            <p:nvPr/>
          </p:nvSpPr>
          <p:spPr>
            <a:xfrm>
              <a:off x="3770280" y="540072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And we understand how photoemission can be added and when it has a strong effect.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56" name="Graphic 15"/>
            <p:cNvPicPr/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/>
          </p:blipFill>
          <p:spPr>
            <a:xfrm>
              <a:off x="335880" y="5015520"/>
              <a:ext cx="3012480" cy="180144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85262EC5-73A2-4BC6-805D-1609E12A8814}" type="slidenum">
              <a:t>61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6" dur="indefinite" restart="never" nodeType="tmRoot">
          <p:childTnLst>
            <p:seq>
              <p:cTn id="427" dur="indefinite" nodeType="mainSeq">
                <p:childTnLst>
                  <p:par>
                    <p:cTn id="428" fill="hold">
                      <p:stCondLst>
                        <p:cond delay="0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7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58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But there are some limitations.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59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grpSp>
        <p:nvGrpSpPr>
          <p:cNvPr id="560" name="Group 6"/>
          <p:cNvGrpSpPr/>
          <p:nvPr/>
        </p:nvGrpSpPr>
        <p:grpSpPr>
          <a:xfrm>
            <a:off x="335880" y="1035000"/>
            <a:ext cx="11520000" cy="1882800"/>
            <a:chOff x="335880" y="1035000"/>
            <a:chExt cx="11520000" cy="1882800"/>
          </a:xfrm>
        </p:grpSpPr>
        <p:sp>
          <p:nvSpPr>
            <p:cNvPr id="561" name="TextBox 8"/>
            <p:cNvSpPr/>
            <p:nvPr/>
          </p:nvSpPr>
          <p:spPr>
            <a:xfrm>
              <a:off x="3770280" y="1460880"/>
              <a:ext cx="8085600" cy="1030680"/>
            </a:xfrm>
            <a:prstGeom prst="rect">
              <a:avLst/>
            </a:prstGeom>
            <a:blipFill rotWithShape="0">
              <a:blip r:embed="rId1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1800" b="0" u="none" strike="noStrike">
                  <a:solidFill>
                    <a:srgbClr val="FFFFFF">
                      <a:alpha val="1000"/>
                    </a:srgbClr>
                  </a:solidFill>
                  <a:effectLst/>
                  <a:uFillTx/>
                  <a:latin typeface="Aptos"/>
                </a:rPr>
                <a:t> </a:t>
              </a:r>
              <a:endParaRPr lang="en-US" sz="1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62" name="Graphic 4"/>
            <p:cNvPicPr/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/>
          </p:blipFill>
          <p:spPr>
            <a:xfrm>
              <a:off x="335880" y="1035000"/>
              <a:ext cx="301248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63" name="Group 13"/>
          <p:cNvGrpSpPr/>
          <p:nvPr/>
        </p:nvGrpSpPr>
        <p:grpSpPr>
          <a:xfrm>
            <a:off x="917640" y="5015520"/>
            <a:ext cx="10938240" cy="1801440"/>
            <a:chOff x="917640" y="5015520"/>
            <a:chExt cx="10938240" cy="1801440"/>
          </a:xfrm>
        </p:grpSpPr>
        <p:sp>
          <p:nvSpPr>
            <p:cNvPr id="564" name="TextBox 14"/>
            <p:cNvSpPr/>
            <p:nvPr/>
          </p:nvSpPr>
          <p:spPr>
            <a:xfrm>
              <a:off x="3770280" y="540072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don’t capture any information about the spatial distribution of electrons.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65" name="Graphic 15"/>
            <p:cNvPicPr/>
            <p:nvPr/>
          </p:nvPicPr>
          <p:blipFill>
            <a:blip r:embed="rId4"/>
            <a:stretch/>
          </p:blipFill>
          <p:spPr>
            <a:xfrm>
              <a:off x="917640" y="5015520"/>
              <a:ext cx="1849680" cy="180144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566" name="Group 16"/>
          <p:cNvGrpSpPr/>
          <p:nvPr/>
        </p:nvGrpSpPr>
        <p:grpSpPr>
          <a:xfrm>
            <a:off x="915120" y="3007800"/>
            <a:ext cx="10940760" cy="1882800"/>
            <a:chOff x="915120" y="3007800"/>
            <a:chExt cx="10940760" cy="1882800"/>
          </a:xfrm>
        </p:grpSpPr>
        <p:sp>
          <p:nvSpPr>
            <p:cNvPr id="567" name="TextBox 11"/>
            <p:cNvSpPr/>
            <p:nvPr/>
          </p:nvSpPr>
          <p:spPr>
            <a:xfrm>
              <a:off x="3770280" y="3433680"/>
              <a:ext cx="8085600" cy="1030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We know the model cannot fully account for magnetic fields </a:t>
              </a:r>
              <a:r>
                <a:rPr lang="en-US" sz="3200" b="0" i="1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(but a fix is coming soon!)</a:t>
              </a:r>
              <a:r>
                <a:rPr lang="en-US" sz="3200" b="0" u="none" strike="noStrike">
                  <a:solidFill>
                    <a:schemeClr val="dk1"/>
                  </a:solidFill>
                  <a:effectLst/>
                  <a:uFillTx/>
                  <a:latin typeface="CMU Bright"/>
                  <a:ea typeface="CMU Bright"/>
                </a:rPr>
                <a:t>.</a:t>
              </a:r>
              <a:endPara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pic>
          <p:nvPicPr>
            <p:cNvPr id="568" name="Picture 9"/>
            <p:cNvPicPr/>
            <p:nvPr/>
          </p:nvPicPr>
          <p:blipFill>
            <a:blip r:embed="rId5"/>
            <a:stretch/>
          </p:blipFill>
          <p:spPr>
            <a:xfrm>
              <a:off x="915120" y="3007800"/>
              <a:ext cx="1980720" cy="18828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01855863-F128-4E68-87E8-F5962AA34336}" type="slidenum">
              <a:t>62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2" dur="indefinite" restart="never" nodeType="tmRoot">
          <p:childTnLst>
            <p:seq>
              <p:cTn id="443" dur="indefinite" nodeType="mainSeq"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70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Outlook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71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72" name="TextBox 8"/>
          <p:cNvSpPr/>
          <p:nvPr/>
        </p:nvSpPr>
        <p:spPr>
          <a:xfrm>
            <a:off x="335880" y="945360"/>
            <a:ext cx="11519640" cy="5588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FC0FD60D-DC17-46B4-BCAB-92C84E68F303}" type="slidenum">
              <a:t>63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57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Tools developed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57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576" name="TextBox 8"/>
          <p:cNvSpPr/>
          <p:nvPr/>
        </p:nvSpPr>
        <p:spPr>
          <a:xfrm>
            <a:off x="335880" y="945360"/>
            <a:ext cx="1151964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Developed the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E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lectron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C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loud </a:t>
            </a:r>
            <a:r>
              <a:rPr lang="en-US" sz="32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A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nalysis package.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7" name="TextBox 7"/>
          <p:cNvSpPr/>
          <p:nvPr/>
        </p:nvSpPr>
        <p:spPr>
          <a:xfrm>
            <a:off x="228600" y="4603320"/>
            <a:ext cx="1151964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https://github.com/furmada/Electron-Cloud-Analysis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8" name="TextBox 9"/>
          <p:cNvSpPr/>
          <p:nvPr/>
        </p:nvSpPr>
        <p:spPr>
          <a:xfrm>
            <a:off x="6589080" y="1600200"/>
            <a:ext cx="5266440" cy="30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Generating, running, curve fitting, and working with PyECLOUD simulations made much easier through a common API.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Transforms hundreds of individual output files into a single database which can easily be queried.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79" name=""/>
          <p:cNvPicPr/>
          <p:nvPr/>
        </p:nvPicPr>
        <p:blipFill>
          <a:blip r:embed="rId1"/>
          <a:stretch/>
        </p:blipFill>
        <p:spPr>
          <a:xfrm>
            <a:off x="324720" y="1828440"/>
            <a:ext cx="6049800" cy="274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0" name=""/>
          <p:cNvPicPr/>
          <p:nvPr/>
        </p:nvPicPr>
        <p:blipFill>
          <a:blip r:embed="rId2"/>
          <a:stretch/>
        </p:blipFill>
        <p:spPr>
          <a:xfrm>
            <a:off x="9952920" y="4572000"/>
            <a:ext cx="1934280" cy="1600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5B82543B-02B0-475C-AADF-D3F7FC62FA08}" type="slidenum">
              <a:t>64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1" name="Picture 2" descr="CERN - Wikipedia"/>
          <p:cNvPicPr/>
          <p:nvPr/>
        </p:nvPicPr>
        <p:blipFill>
          <a:blip r:embed="rId1"/>
          <a:stretch/>
        </p:blipFill>
        <p:spPr>
          <a:xfrm>
            <a:off x="0" y="5778000"/>
            <a:ext cx="1079640" cy="107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2" name="Picture 4" descr="Organization and identity ‐ EPFL"/>
          <p:cNvPicPr/>
          <p:nvPr/>
        </p:nvPicPr>
        <p:blipFill>
          <a:blip r:embed="rId2"/>
          <a:stretch/>
        </p:blipFill>
        <p:spPr>
          <a:xfrm>
            <a:off x="9139320" y="5778000"/>
            <a:ext cx="1919520" cy="107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3" name="Picture 5"/>
          <p:cNvPicPr/>
          <p:nvPr/>
        </p:nvPicPr>
        <p:blipFill>
          <a:blip r:embed="rId3"/>
          <a:stretch/>
        </p:blipFill>
        <p:spPr>
          <a:xfrm>
            <a:off x="11059200" y="5778000"/>
            <a:ext cx="1132200" cy="107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4" name="Rectangle 12"/>
          <p:cNvSpPr/>
          <p:nvPr/>
        </p:nvSpPr>
        <p:spPr>
          <a:xfrm>
            <a:off x="1080000" y="6733440"/>
            <a:ext cx="8058960" cy="124200"/>
          </a:xfrm>
          <a:prstGeom prst="rect">
            <a:avLst/>
          </a:prstGeom>
          <a:gradFill rotWithShape="0">
            <a:gsLst>
              <a:gs pos="0">
                <a:srgbClr val="0033A0"/>
              </a:gs>
              <a:gs pos="50000">
                <a:srgbClr val="8B1749"/>
              </a:gs>
              <a:gs pos="100000">
                <a:srgbClr val="FF0000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585" name="TextBox 13"/>
          <p:cNvSpPr/>
          <p:nvPr/>
        </p:nvSpPr>
        <p:spPr>
          <a:xfrm>
            <a:off x="1080000" y="5778000"/>
            <a:ext cx="8058960" cy="955080"/>
          </a:xfrm>
          <a:prstGeom prst="rect">
            <a:avLst/>
          </a:prstGeom>
          <a:solidFill>
            <a:schemeClr val="lt2">
              <a:alpha val="9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lang="en-US" sz="2400" b="1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LPAP Activity Meeting</a:t>
            </a:r>
            <a:br>
              <a:rPr sz="2400"/>
            </a:b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07 May 2026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6" name="TextBox 14"/>
          <p:cNvSpPr/>
          <p:nvPr/>
        </p:nvSpPr>
        <p:spPr>
          <a:xfrm>
            <a:off x="540000" y="297360"/>
            <a:ext cx="8122680" cy="119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72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Thank you.</a:t>
            </a:r>
            <a:endParaRPr lang="en-US" sz="7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20"/>
          <p:cNvGrpSpPr/>
          <p:nvPr/>
        </p:nvGrpSpPr>
        <p:grpSpPr>
          <a:xfrm>
            <a:off x="3512520" y="2068560"/>
            <a:ext cx="5097960" cy="4413240"/>
            <a:chOff x="3512520" y="2068560"/>
            <a:chExt cx="5097960" cy="4413240"/>
          </a:xfrm>
        </p:grpSpPr>
        <p:pic>
          <p:nvPicPr>
            <p:cNvPr id="152" name="Picture 18"/>
            <p:cNvPicPr/>
            <p:nvPr/>
          </p:nvPicPr>
          <p:blipFill>
            <a:blip r:embed="rId1"/>
            <a:stretch/>
          </p:blipFill>
          <p:spPr>
            <a:xfrm>
              <a:off x="3512520" y="2068560"/>
              <a:ext cx="5097960" cy="39657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53" name="TextBox 19"/>
            <p:cNvSpPr/>
            <p:nvPr/>
          </p:nvSpPr>
          <p:spPr>
            <a:xfrm>
              <a:off x="3909960" y="6020640"/>
              <a:ext cx="4700520" cy="46116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Image: </a:t>
              </a:r>
              <a:r>
                <a:rPr lang="en-US" sz="2400" b="0" i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Giovanni Iadarola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54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55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6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57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Some (low energy) electrons are </a:t>
            </a:r>
            <a:r>
              <a:rPr lang="en-US" sz="3200" b="0" u="none" strike="noStrike">
                <a:solidFill>
                  <a:srgbClr val="02FF02"/>
                </a:solidFill>
                <a:effectLst/>
                <a:uFillTx/>
                <a:latin typeface="CMU Bright"/>
                <a:ea typeface="CMU Bright"/>
              </a:rPr>
              <a:t>reflected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 off the wall. Higher energy electrons trigger the emission of </a:t>
            </a:r>
            <a:r>
              <a:rPr lang="en-US" sz="3200" b="0" u="none" strike="noStrike">
                <a:solidFill>
                  <a:srgbClr val="FF0000"/>
                </a:solidFill>
                <a:effectLst/>
                <a:uFillTx/>
                <a:latin typeface="CMU Bright"/>
                <a:ea typeface="CMU Bright"/>
              </a:rPr>
              <a:t>true secondaries</a:t>
            </a: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TextBox 5"/>
          <p:cNvSpPr/>
          <p:nvPr/>
        </p:nvSpPr>
        <p:spPr>
          <a:xfrm>
            <a:off x="5470560" y="2482920"/>
            <a:ext cx="1703520" cy="46116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59" name="Straight Arrow Connector 9"/>
          <p:cNvCxnSpPr/>
          <p:nvPr/>
        </p:nvCxnSpPr>
        <p:spPr>
          <a:xfrm flipH="1">
            <a:off x="4600080" y="2714760"/>
            <a:ext cx="851400" cy="360"/>
          </a:xfrm>
          <a:prstGeom prst="straightConnector1">
            <a:avLst/>
          </a:prstGeom>
          <a:ln w="38100">
            <a:solidFill>
              <a:srgbClr val="000000"/>
            </a:solidFill>
            <a:headEnd len="med" type="oval" w="med"/>
            <a:tailEnd len="med" type="oval" w="med"/>
          </a:ln>
        </p:spPr>
      </p:cxn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CC1A5FE-2EFB-4460-BE0D-BAAD7114BE2A}" type="slidenum">
              <a:t>7</a:t>
            </a:fld>
          </a:p>
        </p:txBody>
      </p:sp>
    </p:spTree>
  </p:cSld>
  <p:transition spd="slow">
    <p:fade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20"/>
          <p:cNvGrpSpPr/>
          <p:nvPr/>
        </p:nvGrpSpPr>
        <p:grpSpPr>
          <a:xfrm>
            <a:off x="6757920" y="2194560"/>
            <a:ext cx="5097960" cy="4412880"/>
            <a:chOff x="6757920" y="2194560"/>
            <a:chExt cx="5097960" cy="4412880"/>
          </a:xfrm>
        </p:grpSpPr>
        <p:pic>
          <p:nvPicPr>
            <p:cNvPr id="161" name="Picture 18"/>
            <p:cNvPicPr/>
            <p:nvPr/>
          </p:nvPicPr>
          <p:blipFill>
            <a:blip r:embed="rId1"/>
            <a:stretch/>
          </p:blipFill>
          <p:spPr>
            <a:xfrm>
              <a:off x="6757920" y="2194560"/>
              <a:ext cx="5097960" cy="39657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62" name="TextBox 19"/>
            <p:cNvSpPr/>
            <p:nvPr/>
          </p:nvSpPr>
          <p:spPr>
            <a:xfrm>
              <a:off x="7155360" y="6146280"/>
              <a:ext cx="4700520" cy="46116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45000" rIns="90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lang="en-US" sz="24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Image: </a:t>
              </a:r>
              <a:r>
                <a:rPr lang="en-US" sz="2400" b="0" i="1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Giovanni Iadarola</a:t>
              </a:r>
              <a:endParaRPr lang="en-US" sz="24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63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64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5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66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1800" b="0" u="none" strike="noStrike">
                <a:solidFill>
                  <a:srgbClr val="FFFFFF">
                    <a:alpha val="1000"/>
                  </a:srgbClr>
                </a:solidFill>
                <a:effectLst/>
                <a:uFillTx/>
                <a:latin typeface="Aptos"/>
              </a:rPr>
              <a:t> 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67" name="Group 31"/>
          <p:cNvGrpSpPr/>
          <p:nvPr/>
        </p:nvGrpSpPr>
        <p:grpSpPr>
          <a:xfrm>
            <a:off x="1216080" y="2588400"/>
            <a:ext cx="3599640" cy="3599640"/>
            <a:chOff x="1216080" y="2588400"/>
            <a:chExt cx="3599640" cy="3599640"/>
          </a:xfrm>
        </p:grpSpPr>
        <p:sp>
          <p:nvSpPr>
            <p:cNvPr id="168" name="Oval 33"/>
            <p:cNvSpPr/>
            <p:nvPr/>
          </p:nvSpPr>
          <p:spPr>
            <a:xfrm>
              <a:off x="1216080" y="258840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169" name="Oval 34"/>
            <p:cNvSpPr/>
            <p:nvPr/>
          </p:nvSpPr>
          <p:spPr>
            <a:xfrm>
              <a:off x="1288080" y="266040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70" name="Oval 7"/>
          <p:cNvSpPr/>
          <p:nvPr/>
        </p:nvSpPr>
        <p:spPr>
          <a:xfrm>
            <a:off x="4447800" y="477540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71" name="Oval 10"/>
          <p:cNvSpPr/>
          <p:nvPr/>
        </p:nvSpPr>
        <p:spPr>
          <a:xfrm>
            <a:off x="4463280" y="477540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72" name="Oval 11"/>
          <p:cNvSpPr/>
          <p:nvPr/>
        </p:nvSpPr>
        <p:spPr>
          <a:xfrm>
            <a:off x="4466160" y="4775400"/>
            <a:ext cx="179640" cy="179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173" name="Oval 5"/>
          <p:cNvSpPr/>
          <p:nvPr/>
        </p:nvSpPr>
        <p:spPr>
          <a:xfrm rot="1439400">
            <a:off x="2518200" y="7106400"/>
            <a:ext cx="995040" cy="626400"/>
          </a:xfrm>
          <a:prstGeom prst="ellipse">
            <a:avLst/>
          </a:prstGeom>
          <a:gradFill rotWithShape="0">
            <a:gsLst>
              <a:gs pos="5000">
                <a:srgbClr val="47D45A"/>
              </a:gs>
              <a:gs pos="91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lang="en-US" sz="1800" b="0" u="none" strike="noStrike">
              <a:solidFill>
                <a:schemeClr val="lt1"/>
              </a:solidFill>
              <a:effectLst/>
              <a:uFillTx/>
              <a:latin typeface="Aptos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1097C39C-B327-40A3-8E0E-47F59CF2E8E7}" type="slidenum">
              <a:t>8</a:t>
            </a:fld>
          </a:p>
        </p:txBody>
      </p:sp>
    </p:spTree>
  </p:cSld>
  <p:transition spd="slow">
    <p:fade/>
  </p:transition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006 -7.40741E-007 L -0.09102 -0.30741 E">
                                      <p:cBhvr>
                                        <p:cTn id="100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-7.40741E-007 L -0.05716 0.07245 E">
                                      <p:cBhvr>
                                        <p:cTn id="102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42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006 -7.40741E-007 L -0.10573 -0.0713 E">
                                      <p:cBhvr>
                                        <p:cTn id="104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4" presetClass="pat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06 -4.44444E-006 L 0.00104 -0.45092 E">
                                      <p:cBhvr>
                                        <p:cTn id="10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0" presetClass="exit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0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6"/>
          <p:cNvPicPr/>
          <p:nvPr/>
        </p:nvPicPr>
        <p:blipFill>
          <a:blip r:embed="rId1"/>
          <a:stretch/>
        </p:blipFill>
        <p:spPr>
          <a:xfrm>
            <a:off x="207720" y="2039040"/>
            <a:ext cx="6158160" cy="431964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75" name="Group 3"/>
          <p:cNvGrpSpPr/>
          <p:nvPr/>
        </p:nvGrpSpPr>
        <p:grpSpPr>
          <a:xfrm>
            <a:off x="335880" y="114480"/>
            <a:ext cx="11519640" cy="830520"/>
            <a:chOff x="335880" y="114480"/>
            <a:chExt cx="11519640" cy="830520"/>
          </a:xfrm>
        </p:grpSpPr>
        <p:sp>
          <p:nvSpPr>
            <p:cNvPr id="176" name="TextBox 1"/>
            <p:cNvSpPr/>
            <p:nvPr/>
          </p:nvSpPr>
          <p:spPr>
            <a:xfrm>
              <a:off x="335880" y="114480"/>
              <a:ext cx="11519640" cy="830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tIns="0" rIns="90000" bIns="72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lang="en-US" sz="4800" b="0" u="none" strike="noStrike">
                  <a:solidFill>
                    <a:schemeClr val="dk1"/>
                  </a:solidFill>
                  <a:effectLst/>
                  <a:uFillTx/>
                  <a:latin typeface="CMU Serif"/>
                  <a:ea typeface="CMU Serif"/>
                </a:rPr>
                <a:t>A brief overview of electron clouds</a:t>
              </a:r>
              <a:endParaRPr lang="en-US" sz="4800" b="0" u="none" strike="noStrik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7" name="Rectangle 2"/>
            <p:cNvSpPr/>
            <p:nvPr/>
          </p:nvSpPr>
          <p:spPr>
            <a:xfrm>
              <a:off x="335880" y="873360"/>
              <a:ext cx="11519640" cy="71640"/>
            </a:xfrm>
            <a:prstGeom prst="rect">
              <a:avLst/>
            </a:prstGeom>
            <a:gradFill rotWithShape="0">
              <a:gsLst>
                <a:gs pos="0">
                  <a:srgbClr val="0033A0"/>
                </a:gs>
                <a:gs pos="50000">
                  <a:srgbClr val="8B1749"/>
                </a:gs>
                <a:gs pos="100000">
                  <a:srgbClr val="FF0000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27000" rIns="90000" bIns="27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78" name="TextBox 4"/>
          <p:cNvSpPr/>
          <p:nvPr/>
        </p:nvSpPr>
        <p:spPr>
          <a:xfrm>
            <a:off x="335880" y="1074600"/>
            <a:ext cx="11519640" cy="111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lang="en-US" sz="3200" b="0" u="none" strike="noStrike">
                <a:solidFill>
                  <a:schemeClr val="dk1"/>
                </a:solidFill>
                <a:effectLst/>
                <a:uFillTx/>
                <a:latin typeface="CMU Bright"/>
                <a:ea typeface="CMU Bright"/>
              </a:rPr>
              <a:t>Magnetic fields influence the shape of the electron cloud.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79" name="Group 31"/>
          <p:cNvGrpSpPr/>
          <p:nvPr/>
        </p:nvGrpSpPr>
        <p:grpSpPr>
          <a:xfrm>
            <a:off x="1216080" y="2588400"/>
            <a:ext cx="3599640" cy="3599640"/>
            <a:chOff x="1216080" y="2588400"/>
            <a:chExt cx="3599640" cy="3599640"/>
          </a:xfrm>
        </p:grpSpPr>
        <p:sp>
          <p:nvSpPr>
            <p:cNvPr id="180" name="Oval 33"/>
            <p:cNvSpPr/>
            <p:nvPr/>
          </p:nvSpPr>
          <p:spPr>
            <a:xfrm>
              <a:off x="1216080" y="2588400"/>
              <a:ext cx="3599640" cy="3599640"/>
            </a:xfrm>
            <a:prstGeom prst="ellipse">
              <a:avLst/>
            </a:prstGeom>
            <a:noFill/>
            <a:ln w="635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  <p:sp>
          <p:nvSpPr>
            <p:cNvPr id="181" name="Oval 34"/>
            <p:cNvSpPr/>
            <p:nvPr/>
          </p:nvSpPr>
          <p:spPr>
            <a:xfrm>
              <a:off x="1288080" y="2660400"/>
              <a:ext cx="3455640" cy="3455640"/>
            </a:xfrm>
            <a:prstGeom prst="ellipse">
              <a:avLst/>
            </a:prstGeom>
            <a:noFill/>
            <a:ln w="635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p>
              <a:endParaRPr lang="en-US" sz="1800" b="0" u="none" strike="noStrike">
                <a:solidFill>
                  <a:schemeClr val="lt1"/>
                </a:solidFill>
                <a:effectLst/>
                <a:uFillTx/>
                <a:latin typeface="Aptos"/>
              </a:endParaRPr>
            </a:p>
          </p:txBody>
        </p:sp>
      </p:grpSp>
      <p:sp>
        <p:nvSpPr>
          <p:cNvPr id="182" name="TextBox 8"/>
          <p:cNvSpPr/>
          <p:nvPr/>
        </p:nvSpPr>
        <p:spPr>
          <a:xfrm>
            <a:off x="207720" y="6351840"/>
            <a:ext cx="4700520" cy="4611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lang="en-US" sz="2400" b="0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Images: </a:t>
            </a:r>
            <a:r>
              <a:rPr lang="en-US" sz="2400" b="0" i="1" u="none" strike="noStrike">
                <a:solidFill>
                  <a:schemeClr val="dk1"/>
                </a:solidFill>
                <a:effectLst/>
                <a:uFillTx/>
                <a:latin typeface="CMU Serif"/>
                <a:ea typeface="CMU Serif"/>
              </a:rPr>
              <a:t>Giovanni Iadarola</a:t>
            </a:r>
            <a:endParaRPr lang="en-US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3" name="Picture 12"/>
          <p:cNvPicPr/>
          <p:nvPr/>
        </p:nvPicPr>
        <p:blipFill>
          <a:blip r:embed="rId2"/>
          <a:stretch/>
        </p:blipFill>
        <p:spPr>
          <a:xfrm>
            <a:off x="6864120" y="2194560"/>
            <a:ext cx="4872600" cy="4079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B0E97988-2AC3-46F2-A4AD-641F277057E7}" type="slidenum">
              <a:t>9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6" dur="indefinite" restart="never" nodeType="tmRoot">
          <p:childTnLst>
            <p:seq>
              <p:cTn id="117" dur="indefinite" nodeType="mainSeq"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4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Application>LibreOffice/26.2.2.2$Linux_X86_64 LibreOffice_project/1f77d10d6938fd34972958f64b2bcfa54f8b1ba5</Application>
  <AppVersion>15.0000</AppVersion>
  <Words>2421</Words>
  <Paragraphs>390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2026-03-30T13:58:44Z</dcterms:created>
  <dc:creator>Adam Furman</dc:creator>
  <dc:description/>
  <dc:language>en-US</dc:language>
  <cp:lastModifiedBy/>
  <dcterms:modified xsi:type="dcterms:W3CDTF">2026-05-04T18:28:53Z</dcterms:modified>
  <cp:revision>113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68</vt:i4>
  </property>
</Properties>
</file>