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4" r:id="rId3"/>
    <p:sldId id="272" r:id="rId4"/>
    <p:sldId id="273" r:id="rId5"/>
    <p:sldId id="279" r:id="rId6"/>
    <p:sldId id="276" r:id="rId7"/>
    <p:sldId id="277" r:id="rId8"/>
    <p:sldId id="275" r:id="rId9"/>
    <p:sldId id="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0D1"/>
    <a:srgbClr val="FFFFFF"/>
    <a:srgbClr val="D7EEF4"/>
    <a:srgbClr val="00FEFF"/>
    <a:srgbClr val="F10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498"/>
    <p:restoredTop sz="91555" autoAdjust="0"/>
  </p:normalViewPr>
  <p:slideViewPr>
    <p:cSldViewPr snapToGrid="0" snapToObjects="1">
      <p:cViewPr varScale="1">
        <p:scale>
          <a:sx n="95" d="100"/>
          <a:sy n="95" d="100"/>
        </p:scale>
        <p:origin x="208" y="31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CB7BAD-2422-8C4C-818D-AAE20EC02899}" type="datetimeFigureOut">
              <a:rPr lang="en-US" smtClean="0"/>
              <a:t>9/8/23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9AF29-BFF0-EC42-8983-D935FC8D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631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9AF29-BFF0-EC42-8983-D935FC8D5A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04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>
                <a:effectLst/>
                <a:latin typeface="Helvetica" pitchFamily="2" charset="0"/>
              </a:rPr>
              <a:t>Looking at STEM subjects together, 81% of male students named a STEM subject as leading to the highest salary, compared to 77% of females. So while females perceived STEM subjects to be more profitable, they believed non-STEM subjects were more likely to lead to a job in the future.</a:t>
            </a:r>
            <a:endParaRPr lang="en-GB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9AF29-BFF0-EC42-8983-D935FC8D5A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37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9AF29-BFF0-EC42-8983-D935FC8D5AE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87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1" dirty="0">
                <a:effectLst/>
                <a:latin typeface="Helvetica" pitchFamily="2" charset="0"/>
              </a:rPr>
              <a:t>Looking at STEM subjects together, 81% of male students named a STEM subject as leading to the highest salary, compared to 77% of females. So while females perceived STEM subjects to be more profitable, they believed non-STEM subjects were more likely to lead to a job in the future.</a:t>
            </a:r>
            <a:endParaRPr lang="en-GB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9AF29-BFF0-EC42-8983-D935FC8D5AE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47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29AF29-BFF0-EC42-8983-D935FC8D5A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61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2057401"/>
            <a:ext cx="10363200" cy="1470025"/>
          </a:xfrm>
        </p:spPr>
        <p:txBody>
          <a:bodyPr anchor="b"/>
          <a:lstStyle>
            <a:lvl1pPr>
              <a:defRPr sz="54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567330E-F3A7-1945-85F2-CE6AEEACE2F8}" type="datetime1">
              <a:rPr lang="en-GB" smtClean="0"/>
              <a:t>08/09/2023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C32DA4A0-24F2-A141-ADA3-A59E29827865}" type="datetime1">
              <a:rPr lang="en-GB" smtClean="0"/>
              <a:t>08/09/2023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390C747-AAB9-9B46-9472-B17969AA7520}" type="datetime1">
              <a:rPr lang="en-GB" smtClean="0"/>
              <a:t>08/09/2023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069" y="0"/>
            <a:ext cx="10605931" cy="1350301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9F7A312-166F-DD43-8EB5-92C5AAD580AC}" type="datetime1">
              <a:rPr lang="en-GB" smtClean="0"/>
              <a:t>08/09/2023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6908EF-C3E1-FA4F-BD8B-FA03D415132A}" type="datetime1">
              <a:rPr lang="en-GB" smtClean="0"/>
              <a:t>08/09/2023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124B052-7260-8E4D-9FAC-075B2B915524}" type="datetime1">
              <a:rPr lang="en-GB" smtClean="0"/>
              <a:t>08/09/2023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BF8870F-BB86-2D48-BD36-9B4C3E7F5582}" type="datetime1">
              <a:rPr lang="en-GB" smtClean="0"/>
              <a:t>08/09/2023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2CEE58E-8242-0348-87A9-84A91ADA10B9}" type="datetime1">
              <a:rPr lang="en-GB" smtClean="0"/>
              <a:t>08/09/2023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9837020-A9C7-6E4F-88C9-AD3328DFCD4C}" type="datetime1">
              <a:rPr lang="en-GB" smtClean="0"/>
              <a:t>08/09/2023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5F856AD-9B48-C04F-B699-5CF766E45ADD}" type="datetime1">
              <a:rPr lang="en-GB" smtClean="0"/>
              <a:t>08/09/2023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31E5808-AF80-274A-9953-7D91A27AA52B}" type="datetime1">
              <a:rPr lang="en-GB" smtClean="0"/>
              <a:t>08/09/2023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Daniela Bortoletto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6824" y="0"/>
            <a:ext cx="11385176" cy="13503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824" y="1350302"/>
            <a:ext cx="11385176" cy="50060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46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Daniela Bortoletto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13620" y="64246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673600" y="0"/>
            <a:ext cx="2814213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673600" y="0"/>
            <a:ext cx="2814213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673600" y="0"/>
            <a:ext cx="2814213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673600" y="0"/>
            <a:ext cx="2814213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471892" y="0"/>
            <a:ext cx="2814213" cy="685800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EE7B83E-E1E2-2709-B428-B8C0FDE77492}"/>
              </a:ext>
            </a:extLst>
          </p:cNvPr>
          <p:cNvGrpSpPr/>
          <p:nvPr userDrawn="1"/>
        </p:nvGrpSpPr>
        <p:grpSpPr>
          <a:xfrm>
            <a:off x="33581" y="-3407"/>
            <a:ext cx="649153" cy="6793146"/>
            <a:chOff x="33581" y="-3407"/>
            <a:chExt cx="649153" cy="679314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F2B8239-6314-035B-2091-5B4BDBD070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765388" y="795562"/>
              <a:ext cx="2247090" cy="64915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CC8DF79-CFD4-00DB-0A3E-92201ACD52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776106" y="3062373"/>
              <a:ext cx="2268528" cy="64915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F881D4D-2AA0-D3C4-80D4-61B3F313F4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734054" y="5372951"/>
              <a:ext cx="2184424" cy="649152"/>
            </a:xfrm>
            <a:prstGeom prst="rect">
              <a:avLst/>
            </a:prstGeom>
          </p:spPr>
        </p:pic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rgbClr val="D7EEF4"/>
          </a:solidFill>
          <a:latin typeface="Arial Rounded MT Bold" charset="0"/>
          <a:ea typeface="Arial Rounded MT Bold" charset="0"/>
          <a:cs typeface="Arial Rounded MT Bold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8.xml"/><Relationship Id="rId7" Type="http://schemas.microsoft.com/office/2007/relationships/hdphoto" Target="../media/hdphoto1.wdp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6071" y="6528547"/>
            <a:ext cx="7579699" cy="32945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D. Bortoletto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0512D-E8FF-C561-7A96-A0DD612D3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9F36F-3107-1642-89D0-7152B2B668B1}" type="datetime1">
              <a:rPr lang="en-GB" smtClean="0"/>
              <a:t>08/09/2023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B6FD18-8411-2B6A-3073-A3C2D6F1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E07A55-B167-B94B-3D7C-D9F01DBF8D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58420" cy="3613158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DF2464D7-5EB4-41BD-8DD7-99233776C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2282" y="4065216"/>
            <a:ext cx="10363200" cy="1470025"/>
          </a:xfrm>
        </p:spPr>
        <p:txBody>
          <a:bodyPr/>
          <a:lstStyle/>
          <a:p>
            <a:r>
              <a:rPr lang="en-GB" dirty="0"/>
              <a:t>Final thoughts</a:t>
            </a:r>
          </a:p>
        </p:txBody>
      </p:sp>
    </p:spTree>
    <p:extLst>
      <p:ext uri="{BB962C8B-B14F-4D97-AF65-F5344CB8AC3E}">
        <p14:creationId xmlns:p14="http://schemas.microsoft.com/office/powerpoint/2010/main" val="184658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064" y="28949"/>
            <a:ext cx="11209355" cy="830996"/>
          </a:xfrm>
        </p:spPr>
        <p:txBody>
          <a:bodyPr/>
          <a:lstStyle/>
          <a:p>
            <a:r>
              <a:rPr lang="en-GB" sz="4800" dirty="0"/>
              <a:t>Poster competition winner (I)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223CE-866F-338F-C382-263FBE55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4B7F-72F2-CB43-B3D6-F48D9C41A344}" type="datetime1">
              <a:rPr lang="en-GB" smtClean="0"/>
              <a:t>08/09/2023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3113E-3E0B-FFCD-1A29-06FDD2D59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2725BC-A7B2-5115-4AA8-73B20DCE35D6}"/>
              </a:ext>
            </a:extLst>
          </p:cNvPr>
          <p:cNvSpPr txBox="1"/>
          <p:nvPr/>
        </p:nvSpPr>
        <p:spPr>
          <a:xfrm>
            <a:off x="5027936" y="1058518"/>
            <a:ext cx="27172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MCP-PMT simulation produced using CST Studio Suite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919 pores simulated, 25 incident photons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Uniform magnetic fields applied in different directions, with different field strengths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Gain, timing and spatial performance are produced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C06E749-C989-7BC5-B20B-CD66C5A9ADA1}"/>
              </a:ext>
            </a:extLst>
          </p:cNvPr>
          <p:cNvGrpSpPr/>
          <p:nvPr/>
        </p:nvGrpSpPr>
        <p:grpSpPr>
          <a:xfrm>
            <a:off x="7745179" y="871580"/>
            <a:ext cx="4088221" cy="4424008"/>
            <a:chOff x="2935672" y="2271809"/>
            <a:chExt cx="4088221" cy="4424008"/>
          </a:xfrm>
        </p:grpSpPr>
        <p:pic>
          <p:nvPicPr>
            <p:cNvPr id="11" name="PMT - Trk multi pore - poster_01">
              <a:hlinkClick r:id="" action="ppaction://media"/>
              <a:extLst>
                <a:ext uri="{FF2B5EF4-FFF2-40B4-BE49-F238E27FC236}">
                  <a16:creationId xmlns:a16="http://schemas.microsoft.com/office/drawing/2014/main" id="{F2593D20-AA6D-0D7A-65C7-F76F06F8E4A7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 rotWithShape="1">
            <a:blip r:embed="rId5"/>
            <a:srcRect l="64048"/>
            <a:stretch/>
          </p:blipFill>
          <p:spPr>
            <a:xfrm>
              <a:off x="2973722" y="2271809"/>
              <a:ext cx="4050171" cy="4424008"/>
            </a:xfrm>
            <a:prstGeom prst="rect">
              <a:avLst/>
            </a:prstGeom>
          </p:spPr>
        </p:pic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id="{B8D50864-8576-07E0-BDB0-0682A24E51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5672" y="2324398"/>
              <a:ext cx="1483515" cy="911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kern="100" dirty="0">
                  <a:solidFill>
                    <a:srgbClr val="0C00D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Magnetic Field Direction:  </a:t>
              </a:r>
              <a:r>
                <a:rPr lang="en-GB" sz="1100" kern="100" dirty="0">
                  <a:solidFill>
                    <a:srgbClr val="0C00D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↓</a:t>
              </a:r>
              <a:r>
                <a:rPr lang="en-GB" sz="1100" kern="100" dirty="0">
                  <a:solidFill>
                    <a:srgbClr val="0C00D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 kern="100" dirty="0">
                  <a:solidFill>
                    <a:srgbClr val="0C00D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Magnetic Field Strength: 0.5 T 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B17B8AF-C219-6636-126B-DB03D64438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69509" b="75747" l="95403" r="99452">
                          <a14:foregroundMark x1="99010" y1="70185" x2="99010" y2="70185"/>
                          <a14:foregroundMark x1="96198" y1="75278" x2="96198" y2="75278"/>
                        </a14:backgroundRemoval>
                      </a14:imgEffect>
                    </a14:imgLayer>
                  </a14:imgProps>
                </a:ext>
              </a:extLst>
            </a:blip>
            <a:srcRect l="94897" t="68729" r="42" b="23473"/>
            <a:stretch/>
          </p:blipFill>
          <p:spPr>
            <a:xfrm>
              <a:off x="2973722" y="3258868"/>
              <a:ext cx="838200" cy="726534"/>
            </a:xfrm>
            <a:prstGeom prst="rect">
              <a:avLst/>
            </a:prstGeom>
          </p:spPr>
        </p:pic>
      </p:grpSp>
      <p:pic>
        <p:nvPicPr>
          <p:cNvPr id="1026" name="Picture 2" descr="Profile photo of Emily Baldwin">
            <a:extLst>
              <a:ext uri="{FF2B5EF4-FFF2-40B4-BE49-F238E27FC236}">
                <a16:creationId xmlns:a16="http://schemas.microsoft.com/office/drawing/2014/main" id="{D54C8842-6042-DBEB-3379-A6DD7647F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64" y="929574"/>
            <a:ext cx="4228207" cy="42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FF2F80-BC60-D49D-91AC-B3D18A261DD6}"/>
              </a:ext>
            </a:extLst>
          </p:cNvPr>
          <p:cNvSpPr txBox="1"/>
          <p:nvPr/>
        </p:nvSpPr>
        <p:spPr>
          <a:xfrm>
            <a:off x="33580" y="5249236"/>
            <a:ext cx="12124840" cy="150810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457200" algn="l"/>
            <a:r>
              <a:rPr lang="en-GB" sz="3600" b="1" i="0" u="none" strike="noStrike" dirty="0">
                <a:effectLst/>
                <a:latin typeface="Helvetica" pitchFamily="2" charset="0"/>
              </a:rPr>
              <a:t>Emily Baldwin</a:t>
            </a:r>
          </a:p>
          <a:p>
            <a:pPr marL="457200" algn="l"/>
            <a:r>
              <a:rPr lang="en-GB" sz="2800" b="0" i="0" u="none" strike="noStrike" dirty="0">
                <a:effectLst/>
                <a:latin typeface="Helvetica" pitchFamily="2" charset="0"/>
              </a:rPr>
              <a:t>Simulating Performance of Microchannel Plate Photomultipliers in Magnetic Fields</a:t>
            </a:r>
          </a:p>
        </p:txBody>
      </p:sp>
    </p:spTree>
    <p:extLst>
      <p:ext uri="{BB962C8B-B14F-4D97-AF65-F5344CB8AC3E}">
        <p14:creationId xmlns:p14="http://schemas.microsoft.com/office/powerpoint/2010/main" val="3042271432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065" y="28949"/>
            <a:ext cx="10844006" cy="830996"/>
          </a:xfrm>
        </p:spPr>
        <p:txBody>
          <a:bodyPr/>
          <a:lstStyle/>
          <a:p>
            <a:r>
              <a:rPr lang="en-GB" sz="4800" dirty="0"/>
              <a:t>Poster competition winner (II)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223CE-866F-338F-C382-263FBE55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4B7F-72F2-CB43-B3D6-F48D9C41A344}" type="datetime1">
              <a:rPr lang="en-GB" smtClean="0"/>
              <a:t>08/09/2023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3113E-3E0B-FFCD-1A29-06FDD2D59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FF2F80-BC60-D49D-91AC-B3D18A261DD6}"/>
              </a:ext>
            </a:extLst>
          </p:cNvPr>
          <p:cNvSpPr txBox="1"/>
          <p:nvPr/>
        </p:nvSpPr>
        <p:spPr>
          <a:xfrm>
            <a:off x="33580" y="5249236"/>
            <a:ext cx="12124840" cy="150810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457200" algn="l"/>
            <a:r>
              <a:rPr lang="en-GB" sz="3600" b="1" i="0" u="none" strike="noStrike" dirty="0" err="1">
                <a:effectLst/>
                <a:latin typeface="Helvetica" pitchFamily="2" charset="0"/>
              </a:rPr>
              <a:t>Ibrahym</a:t>
            </a:r>
            <a:r>
              <a:rPr lang="en-GB" sz="3600" b="1" i="0" u="none" strike="noStrike" dirty="0">
                <a:effectLst/>
                <a:latin typeface="Helvetica" pitchFamily="2" charset="0"/>
              </a:rPr>
              <a:t> </a:t>
            </a:r>
            <a:r>
              <a:rPr lang="en-GB" sz="3600" b="1" i="0" u="none" strike="noStrike" dirty="0" err="1">
                <a:effectLst/>
                <a:latin typeface="Helvetica" pitchFamily="2" charset="0"/>
              </a:rPr>
              <a:t>Dourki</a:t>
            </a:r>
            <a:r>
              <a:rPr lang="en-GB" sz="3600" b="1" i="0" u="none" strike="noStrike" dirty="0">
                <a:effectLst/>
                <a:latin typeface="Helvetica" pitchFamily="2" charset="0"/>
              </a:rPr>
              <a:t>  </a:t>
            </a:r>
          </a:p>
          <a:p>
            <a:pPr marL="457200" algn="l"/>
            <a:r>
              <a:rPr lang="en-GB" sz="2800" b="0" i="0" u="none" strike="noStrike" dirty="0">
                <a:effectLst/>
                <a:latin typeface="Helvetica" pitchFamily="2" charset="0"/>
              </a:rPr>
              <a:t>Experimental investigation of the imaging capabilities of a DEPFET ladder of the DSSC X-ray camera at the European XFEL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1FB25D4-192A-F03D-41C3-0DB078B96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116" y="859945"/>
            <a:ext cx="2830074" cy="41688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46F08C-6DD2-0B1A-79D5-E2ACE3208E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1571" y="859945"/>
            <a:ext cx="6104449" cy="4232138"/>
          </a:xfrm>
          <a:prstGeom prst="rect">
            <a:avLst/>
          </a:prstGeom>
          <a:solidFill>
            <a:srgbClr val="D7EEF4"/>
          </a:solidFill>
        </p:spPr>
      </p:pic>
    </p:spTree>
    <p:extLst>
      <p:ext uri="{BB962C8B-B14F-4D97-AF65-F5344CB8AC3E}">
        <p14:creationId xmlns:p14="http://schemas.microsoft.com/office/powerpoint/2010/main" val="1442881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065" y="28949"/>
            <a:ext cx="11087578" cy="830996"/>
          </a:xfrm>
        </p:spPr>
        <p:txBody>
          <a:bodyPr/>
          <a:lstStyle/>
          <a:p>
            <a:r>
              <a:rPr lang="en-GB" sz="4800" dirty="0"/>
              <a:t>Poster competition winner (III)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223CE-866F-338F-C382-263FBE558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4B7F-72F2-CB43-B3D6-F48D9C41A344}" type="datetime1">
              <a:rPr lang="en-GB" smtClean="0"/>
              <a:t>08/09/2023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3113E-3E0B-FFCD-1A29-06FDD2D59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A36693-1386-1C2B-5C28-8947024ED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24" y="859945"/>
            <a:ext cx="3895845" cy="4614889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7126B75F-7482-17BB-7539-C2BE66A93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4834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FE35C7-6EDB-93A2-9315-824F650B7C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6895" y="908656"/>
            <a:ext cx="7169748" cy="41205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FF2F80-BC60-D49D-91AC-B3D18A261DD6}"/>
              </a:ext>
            </a:extLst>
          </p:cNvPr>
          <p:cNvSpPr txBox="1"/>
          <p:nvPr/>
        </p:nvSpPr>
        <p:spPr>
          <a:xfrm>
            <a:off x="0" y="5474834"/>
            <a:ext cx="12124840" cy="126188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marL="457200" algn="l"/>
            <a:r>
              <a:rPr lang="en-GB" sz="3600" b="0" i="0" u="none" strike="noStrike" dirty="0">
                <a:effectLst/>
                <a:latin typeface="Helvetica" pitchFamily="2" charset="0"/>
              </a:rPr>
              <a:t>Miha Mali  </a:t>
            </a:r>
            <a:endParaRPr lang="en-GB" sz="3600" dirty="0">
              <a:latin typeface="Helvetica" pitchFamily="2" charset="0"/>
            </a:endParaRPr>
          </a:p>
          <a:p>
            <a:pPr marL="457200" algn="l"/>
            <a:r>
              <a:rPr lang="en-GB" sz="2000" b="0" i="0" u="none" strike="noStrike" dirty="0">
                <a:effectLst/>
                <a:latin typeface="Helvetica" pitchFamily="2" charset="0"/>
                <a:cs typeface="Arial" panose="020B0604020202020204" pitchFamily="34" charset="0"/>
              </a:rPr>
              <a:t>Development of the BCM system for beam abort and luminosity monitoring in ATLAS based on a segmented polycrystalline CVD diamond system and dedicated front-end ASIC</a:t>
            </a:r>
          </a:p>
        </p:txBody>
      </p:sp>
    </p:spTree>
    <p:extLst>
      <p:ext uri="{BB962C8B-B14F-4D97-AF65-F5344CB8AC3E}">
        <p14:creationId xmlns:p14="http://schemas.microsoft.com/office/powerpoint/2010/main" val="2421039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EB96A-D11D-B366-1864-EEE2BB06F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3050"/>
            <a:ext cx="9690846" cy="1162050"/>
          </a:xfrm>
        </p:spPr>
        <p:txBody>
          <a:bodyPr/>
          <a:lstStyle/>
          <a:p>
            <a:r>
              <a:rPr lang="en-GB" sz="6000" dirty="0"/>
              <a:t>Proceedings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B9B2F4-8156-F49E-B3C3-84ED2D129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56AD-9B48-C04F-B699-5CF766E45ADD}" type="datetime1">
              <a:rPr lang="en-GB" smtClean="0"/>
              <a:t>08/09/2023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1E5A2-2D20-2A63-BB27-A05DEF507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56E369-D45A-1881-74F9-46D36C51254F}"/>
              </a:ext>
            </a:extLst>
          </p:cNvPr>
          <p:cNvSpPr txBox="1"/>
          <p:nvPr/>
        </p:nvSpPr>
        <p:spPr>
          <a:xfrm>
            <a:off x="1062317" y="1656463"/>
            <a:ext cx="10327342" cy="438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>
              <a:effectLst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Published by NIM A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Helvetica" pitchFamily="2" charset="0"/>
              </a:rPr>
              <a:t>Submission Open Date:   10/09/2023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Instructions will appear shortly on our web site</a:t>
            </a: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Keynote presentation: 6 pages </a:t>
            </a: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Talk:4 pages</a:t>
            </a: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itchFamily="2" charset="0"/>
              </a:rPr>
              <a:t>Posters: 3 pages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Helvetica" pitchFamily="2" charset="0"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GB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55228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52B3D-17FE-B1DC-4BBB-D6F19771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56AD-9B48-C04F-B699-5CF766E45ADD}" type="datetime1">
              <a:rPr lang="en-GB" smtClean="0"/>
              <a:t>08/09/2023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E6B8C-9A4E-D8BD-58F8-F4B047DEE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29677B-3CB2-7473-8FC3-39CF70B31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3955" y="1463079"/>
            <a:ext cx="6815667" cy="585311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03E4268-A469-13F6-1D04-BDBB6E0CA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4799" y="15932"/>
            <a:ext cx="7020154" cy="1162050"/>
          </a:xfrm>
        </p:spPr>
        <p:txBody>
          <a:bodyPr/>
          <a:lstStyle/>
          <a:p>
            <a:r>
              <a:rPr lang="en-GB" sz="6600" dirty="0"/>
              <a:t>PSD14 in 2026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269F571-8C66-2BCA-E306-050BD4AB3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7" y="1273014"/>
            <a:ext cx="9347985" cy="533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98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E7188-83FA-D1B2-96BD-10E6ADAA2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0458" y="-262030"/>
            <a:ext cx="4011084" cy="1162050"/>
          </a:xfrm>
        </p:spPr>
        <p:txBody>
          <a:bodyPr/>
          <a:lstStyle/>
          <a:p>
            <a:r>
              <a:rPr lang="en-GB" sz="4400" dirty="0"/>
              <a:t>PSD14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5F2C0-B6AA-EDB1-C233-D422AA3ED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754062"/>
            <a:ext cx="6046694" cy="5853113"/>
          </a:xfrm>
        </p:spPr>
        <p:txBody>
          <a:bodyPr>
            <a:normAutofit lnSpcReduction="10000"/>
          </a:bodyPr>
          <a:lstStyle/>
          <a:p>
            <a:r>
              <a:rPr lang="en-GB" sz="25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Queen Mary University of London </a:t>
            </a:r>
            <a:endParaRPr lang="en-GB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research intensive university: 33000 students and 5400 staff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Three Faculties: </a:t>
            </a:r>
          </a:p>
          <a:p>
            <a:pPr marL="457200" lvl="1" indent="0">
              <a:buNone/>
            </a:pPr>
            <a:r>
              <a:rPr lang="en-GB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 Science and Engineering </a:t>
            </a:r>
          </a:p>
          <a:p>
            <a:pPr marL="457200" lvl="1" indent="0">
              <a:buNone/>
            </a:pPr>
            <a:r>
              <a:rPr lang="en-GB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 Medicine and Dentistry </a:t>
            </a:r>
          </a:p>
          <a:p>
            <a:pPr marL="457200" lvl="1" indent="0">
              <a:buNone/>
            </a:pPr>
            <a:r>
              <a:rPr lang="en-GB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 Humanities and Social Sciences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Five campuses in East/Central London: </a:t>
            </a:r>
          </a:p>
          <a:p>
            <a:pPr marL="457200" lvl="1" indent="0">
              <a:buNone/>
            </a:pPr>
            <a:r>
              <a:rPr lang="en-GB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 </a:t>
            </a:r>
            <a:r>
              <a:rPr lang="en-GB" sz="1800" b="1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MileEnd</a:t>
            </a:r>
            <a:r>
              <a:rPr lang="en-GB" sz="18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800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 Whitechapel </a:t>
            </a:r>
            <a:endParaRPr lang="en-GB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 West Smithfield </a:t>
            </a:r>
          </a:p>
          <a:p>
            <a:pPr marL="457200" lvl="1" indent="0">
              <a:buNone/>
            </a:pPr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 Charterhouse Square </a:t>
            </a:r>
          </a:p>
          <a:p>
            <a:pPr marL="457200" lvl="1" indent="0">
              <a:buNone/>
            </a:pPr>
            <a:r>
              <a:rPr lang="en-GB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 Lincolns Inn </a:t>
            </a:r>
            <a:endParaRPr lang="en-GB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849611-78C8-7182-F475-89B323C8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56AD-9B48-C04F-B699-5CF766E45ADD}" type="datetime1">
              <a:rPr lang="en-GB" smtClean="0"/>
              <a:t>08/09/2023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F7EC9-4538-5C45-BB24-7725C9F17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61259C-99BD-C255-202F-8967F65FF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7246" y="-13754"/>
            <a:ext cx="4634754" cy="30270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DB618A-4F81-4CCA-5C2A-D97F08895B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3667" y="2539002"/>
            <a:ext cx="4634753" cy="35018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6781A8-BB11-320E-E125-EFBC3520B81A}"/>
              </a:ext>
            </a:extLst>
          </p:cNvPr>
          <p:cNvSpPr txBox="1"/>
          <p:nvPr/>
        </p:nvSpPr>
        <p:spPr>
          <a:xfrm>
            <a:off x="4851756" y="4910000"/>
            <a:ext cx="7340244" cy="175432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</a:rPr>
              <a:t>Compact campus with excellent connections to Central London and Airports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</a:rPr>
              <a:t>Close to Liverpool St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</a:rPr>
              <a:t>Mile End tube station - 7 minutes walk from campus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</a:rPr>
              <a:t>Quick connections to Elizabeth Line which runs to Reading &amp; Heathrow in the </a:t>
            </a:r>
            <a:r>
              <a:rPr lang="en-GB" dirty="0">
                <a:latin typeface="Arial" panose="020B0604020202020204" pitchFamily="34" charset="0"/>
              </a:rPr>
              <a:t>W</a:t>
            </a:r>
            <a:r>
              <a:rPr lang="en-GB" dirty="0">
                <a:effectLst/>
                <a:latin typeface="Arial" panose="020B0604020202020204" pitchFamily="34" charset="0"/>
              </a:rPr>
              <a:t>est.</a:t>
            </a:r>
          </a:p>
        </p:txBody>
      </p:sp>
    </p:spTree>
    <p:extLst>
      <p:ext uri="{BB962C8B-B14F-4D97-AF65-F5344CB8AC3E}">
        <p14:creationId xmlns:p14="http://schemas.microsoft.com/office/powerpoint/2010/main" val="3896432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2DD53-4BBA-F956-BF79-28E2CA0F7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789" y="97866"/>
            <a:ext cx="10766611" cy="1162050"/>
          </a:xfrm>
        </p:spPr>
        <p:txBody>
          <a:bodyPr/>
          <a:lstStyle/>
          <a:p>
            <a:r>
              <a:rPr lang="en-GB" sz="6600" dirty="0"/>
              <a:t>Many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4E349-9D50-4446-2384-CAD19C442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483" y="1259915"/>
            <a:ext cx="5760611" cy="413599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The support of Sue Geddes and the excellent team at Catz (especially Belinda, Fatima,…..)</a:t>
            </a:r>
          </a:p>
          <a:p>
            <a:pPr>
              <a:lnSpc>
                <a:spcPct val="100000"/>
              </a:lnSpc>
            </a:pPr>
            <a:r>
              <a:rPr lang="en-GB" sz="2400" dirty="0"/>
              <a:t>The excellent work of the Local, National, and International organizing committees</a:t>
            </a:r>
          </a:p>
          <a:p>
            <a:pPr>
              <a:lnSpc>
                <a:spcPct val="100000"/>
              </a:lnSpc>
            </a:pPr>
            <a:r>
              <a:rPr lang="en-GB" sz="2400" dirty="0"/>
              <a:t>The speaker and the poster presenters</a:t>
            </a:r>
          </a:p>
          <a:p>
            <a:pPr>
              <a:lnSpc>
                <a:spcPct val="100000"/>
              </a:lnSpc>
            </a:pPr>
            <a:r>
              <a:rPr lang="en-GB" sz="2400" dirty="0"/>
              <a:t>The OPMD team who gave you a great visit of our facility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52B3D-17FE-B1DC-4BBB-D6F19771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56AD-9B48-C04F-B699-5CF766E45ADD}" type="datetime1">
              <a:rPr lang="en-GB" smtClean="0"/>
              <a:t>08/09/2023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E6B8C-9A4E-D8BD-58F8-F4B047DEE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098" name="Picture 2" descr="Mrs Sue Geddes | University of Oxford Department of Physics">
            <a:extLst>
              <a:ext uri="{FF2B5EF4-FFF2-40B4-BE49-F238E27FC236}">
                <a16:creationId xmlns:a16="http://schemas.microsoft.com/office/drawing/2014/main" id="{9F74F2BE-17C6-EF21-484A-19818E04C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212" y="246531"/>
            <a:ext cx="2026769" cy="202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Belinda Gardner RITTech MBCS - Head of Conferencing, St. Catherine's  College, University of Oxford - St Catherine's College Conferences |  LinkedIn">
            <a:extLst>
              <a:ext uri="{FF2B5EF4-FFF2-40B4-BE49-F238E27FC236}">
                <a16:creationId xmlns:a16="http://schemas.microsoft.com/office/drawing/2014/main" id="{35139B6D-D6C1-7344-A1B5-B2C47CEBE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740" y="246531"/>
            <a:ext cx="2026769" cy="202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átima Pulido - Operations Assistant - St catherine's College | LinkedIn">
            <a:extLst>
              <a:ext uri="{FF2B5EF4-FFF2-40B4-BE49-F238E27FC236}">
                <a16:creationId xmlns:a16="http://schemas.microsoft.com/office/drawing/2014/main" id="{0959C16A-BF24-BC86-7083-4D7122131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370" y="327890"/>
            <a:ext cx="1864050" cy="18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6BBCC7-A63E-6AD9-64A3-6246790819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212" y="2596835"/>
            <a:ext cx="5652534" cy="3585603"/>
          </a:xfrm>
          <a:prstGeom prst="rect">
            <a:avLst/>
          </a:prstGeom>
        </p:spPr>
      </p:pic>
      <p:pic>
        <p:nvPicPr>
          <p:cNvPr id="4104" name="Picture 8" descr="Dr Richard Plackett | University of Oxford Department of Physics">
            <a:extLst>
              <a:ext uri="{FF2B5EF4-FFF2-40B4-BE49-F238E27FC236}">
                <a16:creationId xmlns:a16="http://schemas.microsoft.com/office/drawing/2014/main" id="{54BD1D03-CACB-2B8F-BB46-751FD8C8D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41" y="5203961"/>
            <a:ext cx="1563553" cy="156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Dr Daniel Hynds | University of Oxford Department of Physics">
            <a:extLst>
              <a:ext uri="{FF2B5EF4-FFF2-40B4-BE49-F238E27FC236}">
                <a16:creationId xmlns:a16="http://schemas.microsoft.com/office/drawing/2014/main" id="{7558AB5A-59AD-4EC9-AA77-4988EBAB7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712" y="5203961"/>
            <a:ext cx="1462086" cy="146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Dr Umberto Molinatti | University of Oxford Department of Physics">
            <a:extLst>
              <a:ext uri="{FF2B5EF4-FFF2-40B4-BE49-F238E27FC236}">
                <a16:creationId xmlns:a16="http://schemas.microsoft.com/office/drawing/2014/main" id="{DB0670E5-D017-914B-21D3-E7A7758DA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005" y="5196581"/>
            <a:ext cx="1563553" cy="156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OPMD: people | University of Oxford Department of Physics">
            <a:extLst>
              <a:ext uri="{FF2B5EF4-FFF2-40B4-BE49-F238E27FC236}">
                <a16:creationId xmlns:a16="http://schemas.microsoft.com/office/drawing/2014/main" id="{5A93F269-94D9-45B5-8246-B3D759B77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200" y="5250051"/>
            <a:ext cx="1462086" cy="146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33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0BC9A-8D8E-29A6-16ED-FD9DA1F2E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906" y="136524"/>
            <a:ext cx="10116671" cy="2028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6000" dirty="0"/>
              <a:t>Have a safe trip home!</a:t>
            </a:r>
          </a:p>
          <a:p>
            <a:endParaRPr lang="en-GB" sz="6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E30E27-14AC-27AA-5C90-81695CCBD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56AD-9B48-C04F-B699-5CF766E45ADD}" type="datetime1">
              <a:rPr lang="en-GB" smtClean="0"/>
              <a:t>08/09/2023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501850-1159-4457-64FE-AD9F11D15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146" name="Picture 2" descr="Observing Oxford: The Radcliffe Camera - Cherwell">
            <a:extLst>
              <a:ext uri="{FF2B5EF4-FFF2-40B4-BE49-F238E27FC236}">
                <a16:creationId xmlns:a16="http://schemas.microsoft.com/office/drawing/2014/main" id="{6DA64F98-4E02-95EB-7B5B-AF648C432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173" y="1567677"/>
            <a:ext cx="7287653" cy="485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135813"/>
      </p:ext>
    </p:extLst>
  </p:cSld>
  <p:clrMapOvr>
    <a:masterClrMapping/>
  </p:clrMapOvr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8990</TotalTime>
  <Words>446</Words>
  <Application>Microsoft Macintosh PowerPoint</Application>
  <PresentationFormat>Widescreen</PresentationFormat>
  <Paragraphs>76</Paragraphs>
  <Slides>9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Rounded MT Bold</vt:lpstr>
      <vt:lpstr>Calibri</vt:lpstr>
      <vt:lpstr>Corbel</vt:lpstr>
      <vt:lpstr>Helvetica</vt:lpstr>
      <vt:lpstr>Twilight</vt:lpstr>
      <vt:lpstr>Final thoughts</vt:lpstr>
      <vt:lpstr>Poster competition winner (I) </vt:lpstr>
      <vt:lpstr>Poster competition winner (II)  </vt:lpstr>
      <vt:lpstr>Poster competition winner (III)  </vt:lpstr>
      <vt:lpstr>Proceedings</vt:lpstr>
      <vt:lpstr>PSD14 in 2026</vt:lpstr>
      <vt:lpstr>PSD14</vt:lpstr>
      <vt:lpstr>Many thanks</vt:lpstr>
      <vt:lpstr>PowerPoint Presentation</vt:lpstr>
    </vt:vector>
  </TitlesOfParts>
  <Company>Purdue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a conference for Women?</dc:title>
  <dc:creator>Daniela Bortoletto</dc:creator>
  <cp:lastModifiedBy>Daniela Bortoletto</cp:lastModifiedBy>
  <cp:revision>218</cp:revision>
  <cp:lastPrinted>2017-07-17T21:03:24Z</cp:lastPrinted>
  <dcterms:created xsi:type="dcterms:W3CDTF">2015-03-11T18:06:19Z</dcterms:created>
  <dcterms:modified xsi:type="dcterms:W3CDTF">2023-09-08T11:38:31Z</dcterms:modified>
</cp:coreProperties>
</file>