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8" r:id="rId2"/>
    <p:sldMasterId id="2147483661" r:id="rId3"/>
  </p:sldMasterIdLst>
  <p:notesMasterIdLst>
    <p:notesMasterId r:id="rId25"/>
  </p:notesMasterIdLst>
  <p:handoutMasterIdLst>
    <p:handoutMasterId r:id="rId26"/>
  </p:handoutMasterIdLst>
  <p:sldIdLst>
    <p:sldId id="256" r:id="rId4"/>
    <p:sldId id="272" r:id="rId5"/>
    <p:sldId id="276" r:id="rId6"/>
    <p:sldId id="262" r:id="rId7"/>
    <p:sldId id="263" r:id="rId8"/>
    <p:sldId id="259" r:id="rId9"/>
    <p:sldId id="269" r:id="rId10"/>
    <p:sldId id="277" r:id="rId11"/>
    <p:sldId id="273" r:id="rId12"/>
    <p:sldId id="281" r:id="rId13"/>
    <p:sldId id="282" r:id="rId14"/>
    <p:sldId id="270" r:id="rId15"/>
    <p:sldId id="271" r:id="rId16"/>
    <p:sldId id="278" r:id="rId17"/>
    <p:sldId id="264" r:id="rId18"/>
    <p:sldId id="261" r:id="rId19"/>
    <p:sldId id="266" r:id="rId20"/>
    <p:sldId id="265" r:id="rId21"/>
    <p:sldId id="267" r:id="rId22"/>
    <p:sldId id="268" r:id="rId23"/>
    <p:sldId id="279" r:id="rId24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8F8F8"/>
    <a:srgbClr val="3131FF"/>
    <a:srgbClr val="008000"/>
    <a:srgbClr val="009D2D"/>
    <a:srgbClr val="FDBB63"/>
    <a:srgbClr val="FF5454"/>
    <a:srgbClr val="000000"/>
    <a:srgbClr val="333333"/>
    <a:srgbClr val="66666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55" autoAdjust="0"/>
  </p:normalViewPr>
  <p:slideViewPr>
    <p:cSldViewPr snapToGrid="0" snapToObjects="1">
      <p:cViewPr>
        <p:scale>
          <a:sx n="90" d="100"/>
          <a:sy n="90" d="100"/>
        </p:scale>
        <p:origin x="828" y="5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01.09.2023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01.09.2023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CA692C-F3E3-4D61-9F18-066689367BFA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426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74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9E4A19-012C-4FC3-9B23-3FFA31220B68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8396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50716A1C-18EB-1742-BCAC-8F37B2C6FF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9716" y="1212688"/>
            <a:ext cx="8429105" cy="535893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68751" y="3650764"/>
            <a:ext cx="8810021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4430630"/>
            <a:ext cx="85344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538789" y="6650182"/>
            <a:ext cx="4495031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686554" y="0"/>
            <a:ext cx="9089623" cy="496430"/>
          </a:xfrm>
          <a:prstGeom prst="rect">
            <a:avLst/>
          </a:prstGeom>
          <a:solidFill>
            <a:srgbClr val="EAEAEA"/>
          </a:solidFill>
        </p:spPr>
        <p:txBody>
          <a:bodyPr vert="horz" lIns="91440" tIns="45720" rIns="91440" bIns="45720" rtlCol="0" anchor="b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" y="1"/>
            <a:ext cx="686553" cy="496430"/>
          </a:xfrm>
          <a:prstGeom prst="rect">
            <a:avLst/>
          </a:prstGeom>
          <a:solidFill>
            <a:srgbClr val="FDB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 userDrawn="1"/>
        </p:nvSpPr>
        <p:spPr>
          <a:xfrm>
            <a:off x="9776176" y="0"/>
            <a:ext cx="2415824" cy="49643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2490" y="140945"/>
            <a:ext cx="1055522" cy="3514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096" y="49146"/>
            <a:ext cx="615722" cy="512869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" y="6637873"/>
            <a:ext cx="304432" cy="220127"/>
          </a:xfrm>
          <a:prstGeom prst="rect">
            <a:avLst/>
          </a:prstGeom>
          <a:solidFill>
            <a:srgbClr val="FDB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304434" y="6637873"/>
            <a:ext cx="11887567" cy="246221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de-DE" sz="1000">
                <a:latin typeface="Arial" panose="020B0604020202020204" pitchFamily="34" charset="0"/>
                <a:cs typeface="Arial" panose="020B0604020202020204" pitchFamily="34" charset="0"/>
              </a:rPr>
              <a:t>Fair GmbH | GSI GmbH   Dr. Michael Deveaux </a:t>
            </a:r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249872" y="6574435"/>
            <a:ext cx="942128" cy="365125"/>
          </a:xfrm>
        </p:spPr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15" name="Datumsplatzhalter 4"/>
          <p:cNvSpPr>
            <a:spLocks noGrp="1"/>
          </p:cNvSpPr>
          <p:nvPr>
            <p:ph type="dt" sz="half" idx="2"/>
          </p:nvPr>
        </p:nvSpPr>
        <p:spPr>
          <a:xfrm>
            <a:off x="10102409" y="6574436"/>
            <a:ext cx="10748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24663" y="6582404"/>
            <a:ext cx="6119483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/>
              <a:t>M. Deveaux</a:t>
            </a:r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 hasCustomPrompt="1"/>
          </p:nvPr>
        </p:nvSpPr>
        <p:spPr>
          <a:xfrm>
            <a:off x="686553" y="0"/>
            <a:ext cx="9254615" cy="486196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de-DE"/>
              <a:t>Click to insert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87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686554" y="0"/>
            <a:ext cx="9089623" cy="496430"/>
          </a:xfrm>
          <a:prstGeom prst="rect">
            <a:avLst/>
          </a:prstGeom>
          <a:solidFill>
            <a:srgbClr val="EAEAEA"/>
          </a:solidFill>
        </p:spPr>
        <p:txBody>
          <a:bodyPr vert="horz" lIns="91440" tIns="45720" rIns="91440" bIns="45720" rtlCol="0" anchor="b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2400"/>
              <a:t> </a:t>
            </a:r>
            <a:endParaRPr lang="de-DE" sz="2400"/>
          </a:p>
        </p:txBody>
      </p:sp>
      <p:sp>
        <p:nvSpPr>
          <p:cNvPr id="8" name="Rectangle 7"/>
          <p:cNvSpPr/>
          <p:nvPr userDrawn="1"/>
        </p:nvSpPr>
        <p:spPr>
          <a:xfrm>
            <a:off x="1" y="1"/>
            <a:ext cx="686553" cy="496430"/>
          </a:xfrm>
          <a:prstGeom prst="rect">
            <a:avLst/>
          </a:prstGeom>
          <a:solidFill>
            <a:srgbClr val="FDB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9776176" y="0"/>
            <a:ext cx="2415824" cy="49643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3220" y="201314"/>
            <a:ext cx="889505" cy="2951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1184" y="136685"/>
            <a:ext cx="527884" cy="440596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" y="6637873"/>
            <a:ext cx="304432" cy="220127"/>
          </a:xfrm>
          <a:prstGeom prst="rect">
            <a:avLst/>
          </a:prstGeom>
          <a:solidFill>
            <a:srgbClr val="FDB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304434" y="6637873"/>
            <a:ext cx="11887567" cy="246221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de-DE" sz="1000">
                <a:solidFill>
                  <a:prstClr val="black"/>
                </a:solidFill>
                <a:cs typeface="Arial" panose="020B0604020202020204" pitchFamily="34" charset="0"/>
              </a:rPr>
              <a:t>Fair GmbH|GSI GmbH  -  Dr. Michael Deveaux - </a:t>
            </a:r>
            <a:endParaRPr lang="en-US" sz="100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4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249872" y="6574435"/>
            <a:ext cx="942128" cy="365125"/>
          </a:xfrm>
        </p:spPr>
        <p:txBody>
          <a:bodyPr/>
          <a:lstStyle>
            <a:lvl1pPr>
              <a:defRPr/>
            </a:lvl1pPr>
          </a:lstStyle>
          <a:p>
            <a:fld id="{8EFF1ADF-9389-4A0D-80E6-D0C20F26924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395537" y="6582404"/>
            <a:ext cx="6737683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>
                <a:solidFill>
                  <a:prstClr val="black"/>
                </a:solidFill>
              </a:rPr>
              <a:t>M. Deveaux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7" name="Titel 1"/>
          <p:cNvSpPr>
            <a:spLocks noGrp="1"/>
          </p:cNvSpPr>
          <p:nvPr>
            <p:ph type="title"/>
          </p:nvPr>
        </p:nvSpPr>
        <p:spPr>
          <a:xfrm>
            <a:off x="820095" y="40792"/>
            <a:ext cx="9061827" cy="42316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1942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pour modifier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764704"/>
            <a:ext cx="12192000" cy="5544616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chemeClr val="tx1"/>
                </a:solidFill>
              </a:rPr>
              <a:t>M. Deveaux</a:t>
            </a:r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62335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906F29-7EC5-0445-3E36-4D4A015AAC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4484" y="1122363"/>
            <a:ext cx="9949680" cy="2119315"/>
          </a:xfrm>
        </p:spPr>
        <p:txBody>
          <a:bodyPr anchor="b"/>
          <a:lstStyle>
            <a:lvl1pPr algn="l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Single Event </a:t>
            </a:r>
            <a:r>
              <a:rPr lang="de-DE" dirty="0" err="1"/>
              <a:t>Effect</a:t>
            </a:r>
            <a:r>
              <a:rPr lang="de-DE" dirty="0"/>
              <a:t> Tests </a:t>
            </a:r>
            <a:r>
              <a:rPr lang="de-DE" dirty="0" err="1"/>
              <a:t>with</a:t>
            </a:r>
            <a:r>
              <a:rPr lang="de-DE" dirty="0"/>
              <a:t> MIMOSIS-1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EA735E8-FED4-282A-C9C1-65E24C4CB9B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4485" y="3604075"/>
            <a:ext cx="9949679" cy="1792922"/>
          </a:xfrm>
        </p:spPr>
        <p:txBody>
          <a:bodyPr/>
          <a:lstStyle>
            <a:lvl1pPr marL="0" indent="0" algn="l">
              <a:buNone/>
              <a:defRPr sz="240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Benedict Arnoldi-Meadows</a:t>
            </a:r>
          </a:p>
          <a:p>
            <a:r>
              <a:rPr lang="de-DE" i="1" dirty="0" err="1"/>
              <a:t>for</a:t>
            </a:r>
            <a:r>
              <a:rPr lang="de-DE" i="1" dirty="0"/>
              <a:t> </a:t>
            </a:r>
            <a:r>
              <a:rPr lang="de-DE" i="1" dirty="0" err="1"/>
              <a:t>the</a:t>
            </a:r>
            <a:r>
              <a:rPr lang="de-DE" i="1" dirty="0"/>
              <a:t> CBM-MVD </a:t>
            </a:r>
            <a:r>
              <a:rPr lang="de-DE" i="1" dirty="0" err="1"/>
              <a:t>Collaboration</a:t>
            </a:r>
            <a:endParaRPr lang="de-DE" i="1" dirty="0"/>
          </a:p>
          <a:p>
            <a:endParaRPr lang="de-DE" i="1" dirty="0"/>
          </a:p>
          <a:p>
            <a:r>
              <a:rPr lang="de-DE" i="0" dirty="0"/>
              <a:t>Riva del Garda, June 28th, 2022</a:t>
            </a:r>
            <a:endParaRPr lang="de-DE" dirty="0"/>
          </a:p>
        </p:txBody>
      </p:sp>
      <p:pic>
        <p:nvPicPr>
          <p:cNvPr id="7" name="Picture 12">
            <a:extLst>
              <a:ext uri="{FF2B5EF4-FFF2-40B4-BE49-F238E27FC236}">
                <a16:creationId xmlns:a16="http://schemas.microsoft.com/office/drawing/2014/main" id="{FCEF617F-A110-FAD9-49CB-B7B706A8F1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70708"/>
            <a:ext cx="2497680" cy="60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1816151E-E6C4-A45A-BCA2-BE105E29D45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600" y="191668"/>
            <a:ext cx="1266120" cy="7840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2AECE631-2F4E-C769-425B-5D450D17075B}"/>
              </a:ext>
            </a:extLst>
          </p:cNvPr>
          <p:cNvSpPr/>
          <p:nvPr userDrawn="1"/>
        </p:nvSpPr>
        <p:spPr>
          <a:xfrm>
            <a:off x="5629079" y="789063"/>
            <a:ext cx="1054006" cy="23980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/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(05P19RFFC1)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1DDD878B-9D17-C107-1784-8E3AAB7E5F09}"/>
              </a:ext>
            </a:extLst>
          </p:cNvPr>
          <p:cNvSpPr txBox="1"/>
          <p:nvPr userDrawn="1"/>
        </p:nvSpPr>
        <p:spPr>
          <a:xfrm>
            <a:off x="5691360" y="131908"/>
            <a:ext cx="871201" cy="224998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 err="1">
                <a:solidFill>
                  <a:srgbClr val="000000"/>
                </a:solidFill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Supported</a:t>
            </a:r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 </a:t>
            </a:r>
            <a:r>
              <a:rPr lang="de-DE" sz="900" dirty="0" err="1">
                <a:solidFill>
                  <a:srgbClr val="000000"/>
                </a:solidFill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by</a:t>
            </a:r>
            <a:endParaRPr lang="de-DE" sz="900" dirty="0">
              <a:solidFill>
                <a:srgbClr val="000000"/>
              </a:solidFill>
              <a:latin typeface="Arial" panose="020B0604020202020204" pitchFamily="34" charset="0"/>
              <a:ea typeface="Noto Sans CJK SC Regular" pitchFamily="2"/>
              <a:cs typeface="Arial" panose="020B0604020202020204" pitchFamily="34" charset="0"/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B8E87FB2-BB5D-7646-B8F1-EF6DAEDABA9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42600" y="126508"/>
            <a:ext cx="1080000" cy="724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539F646-4EED-9119-F9A3-991354FDEB7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34600" y="26428"/>
            <a:ext cx="1007999" cy="10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C1ED7C6-2730-338E-7CC4-8DC7C14D8AF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8600" y="132628"/>
            <a:ext cx="1368000" cy="744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1810CA84-DB9B-1E8B-72C9-190662CD3B5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>
            <a:lum/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53094" y="3241678"/>
            <a:ext cx="4068000" cy="3219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10D810F-EBA4-2824-381F-68BAAF31F9D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139" y="31762"/>
            <a:ext cx="1741041" cy="67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944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7CF89B61-58F3-87B2-960D-10C9C36E4C42}"/>
              </a:ext>
            </a:extLst>
          </p:cNvPr>
          <p:cNvSpPr>
            <a:spLocks/>
          </p:cNvSpPr>
          <p:nvPr userDrawn="1"/>
        </p:nvSpPr>
        <p:spPr>
          <a:xfrm>
            <a:off x="-4356" y="-96"/>
            <a:ext cx="12192000" cy="39399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52C1E43-D1BB-1C10-56A7-6301A68C24F1}"/>
              </a:ext>
            </a:extLst>
          </p:cNvPr>
          <p:cNvSpPr>
            <a:spLocks/>
          </p:cNvSpPr>
          <p:nvPr userDrawn="1"/>
        </p:nvSpPr>
        <p:spPr>
          <a:xfrm flipV="1">
            <a:off x="4357" y="-102"/>
            <a:ext cx="375472" cy="393991"/>
          </a:xfrm>
          <a:prstGeom prst="rect">
            <a:avLst/>
          </a:prstGeom>
          <a:solidFill>
            <a:srgbClr val="FFA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8DC160-F3B2-FAAE-7FA6-7A1B2DB318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609" y="10523"/>
            <a:ext cx="10515600" cy="393991"/>
          </a:xfrm>
        </p:spPr>
        <p:txBody>
          <a:bodyPr>
            <a:no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Folienüberschrift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7008B7-ADF4-6FE4-45D8-AE9351A7A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19AC8079-8AA2-E099-A27C-82AB353E93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2093" y="6666332"/>
            <a:ext cx="8153400" cy="191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>
                <a:solidFill>
                  <a:prstClr val="black"/>
                </a:solidFill>
              </a:rPr>
              <a:t>M. Deveaux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41F5E888-EE24-6996-CF84-55C70F6A7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4863" y="6666332"/>
            <a:ext cx="2743200" cy="191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400"/>
            <a:fld id="{29023446-43A6-4CDC-9F35-3AECD81F11A0}" type="slidenum">
              <a:rPr lang="de-DE" smtClean="0">
                <a:solidFill>
                  <a:prstClr val="black"/>
                </a:solidFill>
              </a:rPr>
              <a:pPr defTabSz="914400"/>
              <a:t>‹#›</a:t>
            </a:fld>
            <a:r>
              <a:rPr lang="de-DE" dirty="0">
                <a:solidFill>
                  <a:prstClr val="black"/>
                </a:solidFill>
              </a:rPr>
              <a:t> / 14</a:t>
            </a:r>
          </a:p>
        </p:txBody>
      </p:sp>
    </p:spTree>
    <p:extLst>
      <p:ext uri="{BB962C8B-B14F-4D97-AF65-F5344CB8AC3E}">
        <p14:creationId xmlns:p14="http://schemas.microsoft.com/office/powerpoint/2010/main" val="4111667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906F29-7EC5-0445-3E36-4D4A015AAC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4484" y="1122363"/>
            <a:ext cx="9949680" cy="2119315"/>
          </a:xfrm>
        </p:spPr>
        <p:txBody>
          <a:bodyPr anchor="b"/>
          <a:lstStyle>
            <a:lvl1pPr algn="l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Single Event </a:t>
            </a:r>
            <a:r>
              <a:rPr lang="de-DE" dirty="0" err="1"/>
              <a:t>Effect</a:t>
            </a:r>
            <a:r>
              <a:rPr lang="de-DE" dirty="0"/>
              <a:t> Tests </a:t>
            </a:r>
            <a:r>
              <a:rPr lang="de-DE" dirty="0" err="1"/>
              <a:t>with</a:t>
            </a:r>
            <a:r>
              <a:rPr lang="de-DE" dirty="0"/>
              <a:t> MIMOSIS-1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EA735E8-FED4-282A-C9C1-65E24C4CB9B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4485" y="3604075"/>
            <a:ext cx="9949679" cy="1792922"/>
          </a:xfrm>
        </p:spPr>
        <p:txBody>
          <a:bodyPr/>
          <a:lstStyle>
            <a:lvl1pPr marL="0" indent="0" algn="l">
              <a:buNone/>
              <a:defRPr sz="240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Benedict Arnoldi-Meadows</a:t>
            </a:r>
          </a:p>
          <a:p>
            <a:r>
              <a:rPr lang="de-DE" i="1" dirty="0" err="1"/>
              <a:t>for</a:t>
            </a:r>
            <a:r>
              <a:rPr lang="de-DE" i="1" dirty="0"/>
              <a:t> </a:t>
            </a:r>
            <a:r>
              <a:rPr lang="de-DE" i="1" dirty="0" err="1"/>
              <a:t>the</a:t>
            </a:r>
            <a:r>
              <a:rPr lang="de-DE" i="1" dirty="0"/>
              <a:t> CBM-MVD </a:t>
            </a:r>
            <a:r>
              <a:rPr lang="de-DE" i="1" dirty="0" err="1"/>
              <a:t>Collaboration</a:t>
            </a:r>
            <a:endParaRPr lang="de-DE" i="1" dirty="0"/>
          </a:p>
          <a:p>
            <a:endParaRPr lang="de-DE" i="1" dirty="0"/>
          </a:p>
          <a:p>
            <a:r>
              <a:rPr lang="de-DE" i="0" dirty="0"/>
              <a:t>Riva del Garda, June 28th, 2022</a:t>
            </a:r>
            <a:endParaRPr lang="de-DE" dirty="0"/>
          </a:p>
        </p:txBody>
      </p:sp>
      <p:pic>
        <p:nvPicPr>
          <p:cNvPr id="7" name="Picture 12">
            <a:extLst>
              <a:ext uri="{FF2B5EF4-FFF2-40B4-BE49-F238E27FC236}">
                <a16:creationId xmlns:a16="http://schemas.microsoft.com/office/drawing/2014/main" id="{FCEF617F-A110-FAD9-49CB-B7B706A8F1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70708"/>
            <a:ext cx="2497680" cy="60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1816151E-E6C4-A45A-BCA2-BE105E29D45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600" y="191668"/>
            <a:ext cx="1266120" cy="7840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2AECE631-2F4E-C769-425B-5D450D17075B}"/>
              </a:ext>
            </a:extLst>
          </p:cNvPr>
          <p:cNvSpPr/>
          <p:nvPr userDrawn="1"/>
        </p:nvSpPr>
        <p:spPr>
          <a:xfrm>
            <a:off x="5629079" y="789063"/>
            <a:ext cx="1054006" cy="23980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/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(05P19RFFC1)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1DDD878B-9D17-C107-1784-8E3AAB7E5F09}"/>
              </a:ext>
            </a:extLst>
          </p:cNvPr>
          <p:cNvSpPr txBox="1"/>
          <p:nvPr userDrawn="1"/>
        </p:nvSpPr>
        <p:spPr>
          <a:xfrm>
            <a:off x="5691360" y="131908"/>
            <a:ext cx="871201" cy="224998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 err="1">
                <a:solidFill>
                  <a:srgbClr val="000000"/>
                </a:solidFill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Supported</a:t>
            </a:r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 </a:t>
            </a:r>
            <a:r>
              <a:rPr lang="de-DE" sz="900" dirty="0" err="1">
                <a:solidFill>
                  <a:srgbClr val="000000"/>
                </a:solidFill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by</a:t>
            </a:r>
            <a:endParaRPr lang="de-DE" sz="900" dirty="0">
              <a:solidFill>
                <a:srgbClr val="000000"/>
              </a:solidFill>
              <a:latin typeface="Arial" panose="020B0604020202020204" pitchFamily="34" charset="0"/>
              <a:ea typeface="Noto Sans CJK SC Regular" pitchFamily="2"/>
              <a:cs typeface="Arial" panose="020B0604020202020204" pitchFamily="34" charset="0"/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B8E87FB2-BB5D-7646-B8F1-EF6DAEDABA9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42600" y="126508"/>
            <a:ext cx="1080000" cy="724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539F646-4EED-9119-F9A3-991354FDEB7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34600" y="26428"/>
            <a:ext cx="1007999" cy="10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C1ED7C6-2730-338E-7CC4-8DC7C14D8AF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8600" y="132628"/>
            <a:ext cx="1368000" cy="744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1810CA84-DB9B-1E8B-72C9-190662CD3B5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>
            <a:lum/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53094" y="3241678"/>
            <a:ext cx="4068000" cy="3219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10D810F-EBA4-2824-381F-68BAAF31F9D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139" y="31762"/>
            <a:ext cx="1741041" cy="67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97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7CF89B61-58F3-87B2-960D-10C9C36E4C42}"/>
              </a:ext>
            </a:extLst>
          </p:cNvPr>
          <p:cNvSpPr>
            <a:spLocks/>
          </p:cNvSpPr>
          <p:nvPr userDrawn="1"/>
        </p:nvSpPr>
        <p:spPr>
          <a:xfrm>
            <a:off x="-4356" y="-96"/>
            <a:ext cx="12192000" cy="39399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52C1E43-D1BB-1C10-56A7-6301A68C24F1}"/>
              </a:ext>
            </a:extLst>
          </p:cNvPr>
          <p:cNvSpPr>
            <a:spLocks/>
          </p:cNvSpPr>
          <p:nvPr userDrawn="1"/>
        </p:nvSpPr>
        <p:spPr>
          <a:xfrm flipV="1">
            <a:off x="4357" y="-102"/>
            <a:ext cx="375472" cy="393991"/>
          </a:xfrm>
          <a:prstGeom prst="rect">
            <a:avLst/>
          </a:prstGeom>
          <a:solidFill>
            <a:srgbClr val="FFA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8DC160-F3B2-FAAE-7FA6-7A1B2DB318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609" y="10523"/>
            <a:ext cx="10515600" cy="393991"/>
          </a:xfrm>
        </p:spPr>
        <p:txBody>
          <a:bodyPr>
            <a:no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Folienüberschrift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7008B7-ADF4-6FE4-45D8-AE9351A7A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19AC8079-8AA2-E099-A27C-82AB353E93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2093" y="6666332"/>
            <a:ext cx="8153400" cy="191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>
                <a:solidFill>
                  <a:prstClr val="black"/>
                </a:solidFill>
              </a:rPr>
              <a:t>B. Arnoldi-Meadows, </a:t>
            </a:r>
            <a:r>
              <a:rPr lang="de-DE" i="1" dirty="0" err="1">
                <a:solidFill>
                  <a:prstClr val="black"/>
                </a:solidFill>
              </a:rPr>
              <a:t>Results</a:t>
            </a:r>
            <a:r>
              <a:rPr lang="de-DE" i="1" dirty="0">
                <a:solidFill>
                  <a:prstClr val="black"/>
                </a:solidFill>
              </a:rPr>
              <a:t> </a:t>
            </a:r>
            <a:r>
              <a:rPr lang="de-DE" i="1" dirty="0" err="1">
                <a:solidFill>
                  <a:prstClr val="black"/>
                </a:solidFill>
              </a:rPr>
              <a:t>from</a:t>
            </a:r>
            <a:r>
              <a:rPr lang="de-DE" i="1" dirty="0">
                <a:solidFill>
                  <a:prstClr val="black"/>
                </a:solidFill>
              </a:rPr>
              <a:t> SEE Tests </a:t>
            </a:r>
            <a:r>
              <a:rPr lang="de-DE" i="1" dirty="0" err="1">
                <a:solidFill>
                  <a:prstClr val="black"/>
                </a:solidFill>
              </a:rPr>
              <a:t>with</a:t>
            </a:r>
            <a:r>
              <a:rPr lang="de-DE" i="1" dirty="0">
                <a:solidFill>
                  <a:prstClr val="black"/>
                </a:solidFill>
              </a:rPr>
              <a:t> MIMOSIS-1</a:t>
            </a:r>
            <a:r>
              <a:rPr lang="de-DE" dirty="0">
                <a:solidFill>
                  <a:prstClr val="black"/>
                </a:solidFill>
              </a:rPr>
              <a:t>, IWORID2022, June 28th, 2022.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41F5E888-EE24-6996-CF84-55C70F6A7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4863" y="6666332"/>
            <a:ext cx="2743200" cy="191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400"/>
            <a:fld id="{29023446-43A6-4CDC-9F35-3AECD81F11A0}" type="slidenum">
              <a:rPr lang="de-DE" smtClean="0">
                <a:solidFill>
                  <a:prstClr val="black"/>
                </a:solidFill>
              </a:rPr>
              <a:pPr defTabSz="914400"/>
              <a:t>‹#›</a:t>
            </a:fld>
            <a:r>
              <a:rPr lang="de-DE" dirty="0">
                <a:solidFill>
                  <a:prstClr val="black"/>
                </a:solidFill>
              </a:rPr>
              <a:t> / 14</a:t>
            </a:r>
          </a:p>
        </p:txBody>
      </p:sp>
    </p:spTree>
    <p:extLst>
      <p:ext uri="{BB962C8B-B14F-4D97-AF65-F5344CB8AC3E}">
        <p14:creationId xmlns:p14="http://schemas.microsoft.com/office/powerpoint/2010/main" val="350022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12192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63420" y="1450685"/>
            <a:ext cx="10949112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19990" y="6552644"/>
            <a:ext cx="9931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61" y="583588"/>
            <a:ext cx="1127771" cy="376847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12192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580357" y="6616076"/>
            <a:ext cx="2704711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srgbClr val="333333"/>
                </a:solidFill>
                <a:latin typeface="Arial"/>
                <a:cs typeface="Arial"/>
              </a:rPr>
              <a:t>FAIR GmbH | GSI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63421" y="270001"/>
            <a:ext cx="7446047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3408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3408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467275" y="6552644"/>
            <a:ext cx="1131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031068" y="6560612"/>
            <a:ext cx="6434265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M. Deveaux</a:t>
            </a:r>
            <a:endParaRPr lang="de-DE" dirty="0"/>
          </a:p>
        </p:txBody>
      </p:sp>
      <p:pic>
        <p:nvPicPr>
          <p:cNvPr id="13" name="Bild 12" descr="FAIR_Logo_rgb.png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1227" y="430945"/>
            <a:ext cx="775862" cy="64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7" r:id="rId4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88D507A-9F5E-15BC-7E8F-AABA2F7F9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B48AB2-2222-204C-E52B-466A61B3C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D8EB6F1-C1BE-F41C-A639-54953972E4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666332"/>
            <a:ext cx="12192000" cy="19166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62CDBC5-CA3E-6CA0-571C-B07389BA9B3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2065000" y="6666332"/>
            <a:ext cx="127000" cy="191668"/>
          </a:xfrm>
          <a:prstGeom prst="rect">
            <a:avLst/>
          </a:prstGeom>
          <a:solidFill>
            <a:srgbClr val="FFA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E40F2776-3854-153A-92C5-F72527A715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663" y="6668872"/>
            <a:ext cx="8153400" cy="191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400"/>
            <a:r>
              <a:rPr lang="de-DE">
                <a:solidFill>
                  <a:prstClr val="black"/>
                </a:solidFill>
              </a:rPr>
              <a:t>M. Deveaux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1721191C-7E0A-4087-FFC7-0C0A185084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4863" y="6666332"/>
            <a:ext cx="2743200" cy="191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400"/>
            <a:fld id="{29023446-43A6-4CDC-9F35-3AECD81F11A0}" type="slidenum">
              <a:rPr lang="de-DE" smtClean="0">
                <a:solidFill>
                  <a:prstClr val="black"/>
                </a:solidFill>
              </a:rPr>
              <a:pPr defTabSz="914400"/>
              <a:t>‹#›</a:t>
            </a:fld>
            <a:r>
              <a:rPr lang="de-DE" dirty="0">
                <a:solidFill>
                  <a:prstClr val="black"/>
                </a:solidFill>
              </a:rPr>
              <a:t> / 14</a:t>
            </a:r>
          </a:p>
        </p:txBody>
      </p:sp>
    </p:spTree>
    <p:extLst>
      <p:ext uri="{BB962C8B-B14F-4D97-AF65-F5344CB8AC3E}">
        <p14:creationId xmlns:p14="http://schemas.microsoft.com/office/powerpoint/2010/main" val="2094319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88D507A-9F5E-15BC-7E8F-AABA2F7F9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B48AB2-2222-204C-E52B-466A61B3C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D8EB6F1-C1BE-F41C-A639-54953972E4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666332"/>
            <a:ext cx="12192000" cy="19166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62CDBC5-CA3E-6CA0-571C-B07389BA9B3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2065000" y="6666332"/>
            <a:ext cx="127000" cy="191668"/>
          </a:xfrm>
          <a:prstGeom prst="rect">
            <a:avLst/>
          </a:prstGeom>
          <a:solidFill>
            <a:srgbClr val="FFA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E40F2776-3854-153A-92C5-F72527A715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663" y="6668872"/>
            <a:ext cx="8153400" cy="191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400"/>
            <a:r>
              <a:rPr lang="de-DE" dirty="0">
                <a:solidFill>
                  <a:prstClr val="black"/>
                </a:solidFill>
              </a:rPr>
              <a:t>B. Arnoldi-Meadows, </a:t>
            </a:r>
            <a:r>
              <a:rPr lang="de-DE" i="1" dirty="0" err="1">
                <a:solidFill>
                  <a:prstClr val="black"/>
                </a:solidFill>
              </a:rPr>
              <a:t>Results</a:t>
            </a:r>
            <a:r>
              <a:rPr lang="de-DE" i="1" dirty="0">
                <a:solidFill>
                  <a:prstClr val="black"/>
                </a:solidFill>
              </a:rPr>
              <a:t> </a:t>
            </a:r>
            <a:r>
              <a:rPr lang="de-DE" i="1" dirty="0" err="1">
                <a:solidFill>
                  <a:prstClr val="black"/>
                </a:solidFill>
              </a:rPr>
              <a:t>from</a:t>
            </a:r>
            <a:r>
              <a:rPr lang="de-DE" i="1" dirty="0">
                <a:solidFill>
                  <a:prstClr val="black"/>
                </a:solidFill>
              </a:rPr>
              <a:t> SEE Tests </a:t>
            </a:r>
            <a:r>
              <a:rPr lang="de-DE" i="1" dirty="0" err="1">
                <a:solidFill>
                  <a:prstClr val="black"/>
                </a:solidFill>
              </a:rPr>
              <a:t>with</a:t>
            </a:r>
            <a:r>
              <a:rPr lang="de-DE" i="1" dirty="0">
                <a:solidFill>
                  <a:prstClr val="black"/>
                </a:solidFill>
              </a:rPr>
              <a:t> MIMOSIS-1</a:t>
            </a:r>
            <a:r>
              <a:rPr lang="de-DE" dirty="0">
                <a:solidFill>
                  <a:prstClr val="black"/>
                </a:solidFill>
              </a:rPr>
              <a:t>, IWORID2022, June 28th, 2022.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1721191C-7E0A-4087-FFC7-0C0A185084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4863" y="6666332"/>
            <a:ext cx="2743200" cy="191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400"/>
            <a:fld id="{29023446-43A6-4CDC-9F35-3AECD81F11A0}" type="slidenum">
              <a:rPr lang="de-DE" smtClean="0">
                <a:solidFill>
                  <a:prstClr val="black"/>
                </a:solidFill>
              </a:rPr>
              <a:pPr defTabSz="914400"/>
              <a:t>‹#›</a:t>
            </a:fld>
            <a:r>
              <a:rPr lang="de-DE" dirty="0">
                <a:solidFill>
                  <a:prstClr val="black"/>
                </a:solidFill>
              </a:rPr>
              <a:t> / 14</a:t>
            </a:r>
          </a:p>
        </p:txBody>
      </p:sp>
    </p:spTree>
    <p:extLst>
      <p:ext uri="{BB962C8B-B14F-4D97-AF65-F5344CB8AC3E}">
        <p14:creationId xmlns:p14="http://schemas.microsoft.com/office/powerpoint/2010/main" val="3703900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9.png"/><Relationship Id="rId7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Relationship Id="rId4" Type="http://schemas.openxmlformats.org/officeDocument/2006/relationships/image" Target="../media/image43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image" Target="../media/image44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8.jpeg"/><Relationship Id="rId7" Type="http://schemas.openxmlformats.org/officeDocument/2006/relationships/image" Target="../media/image14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11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52.png"/><Relationship Id="rId4" Type="http://schemas.openxmlformats.org/officeDocument/2006/relationships/image" Target="../media/image11.jpg"/><Relationship Id="rId9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6" Type="http://schemas.openxmlformats.org/officeDocument/2006/relationships/image" Target="../media/image19.jp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1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gif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6" Type="http://schemas.openxmlformats.org/officeDocument/2006/relationships/image" Target="../media/image29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MIMOSIS-1 CMOS MAPS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/>
              <a:t>M. Deveaux </a:t>
            </a:r>
            <a:r>
              <a:rPr lang="en-US"/>
              <a:t>on behalf of the </a:t>
            </a:r>
          </a:p>
          <a:p>
            <a:r>
              <a:rPr lang="en-US"/>
              <a:t>IPHC-IKF-GSI (CBM-MVD) Collaboration</a:t>
            </a:r>
          </a:p>
          <a:p>
            <a:endParaRPr lang="de-DE"/>
          </a:p>
          <a:p>
            <a:endParaRPr lang="de-DE" dirty="0"/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FCEF617F-A110-FAD9-49CB-B7B706A8F1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320" y="5983783"/>
            <a:ext cx="2497680" cy="6001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roup 11"/>
          <p:cNvGrpSpPr/>
          <p:nvPr/>
        </p:nvGrpSpPr>
        <p:grpSpPr>
          <a:xfrm>
            <a:off x="122488" y="5644685"/>
            <a:ext cx="1312485" cy="896964"/>
            <a:chOff x="5370600" y="131908"/>
            <a:chExt cx="1312485" cy="896964"/>
          </a:xfrm>
        </p:grpSpPr>
        <p:pic>
          <p:nvPicPr>
            <p:cNvPr id="5" name="Picture 10">
              <a:extLst>
                <a:ext uri="{FF2B5EF4-FFF2-40B4-BE49-F238E27FC236}">
                  <a16:creationId xmlns:a16="http://schemas.microsoft.com/office/drawing/2014/main" id="{1816151E-E6C4-A45A-BCA2-BE105E29D4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0600" y="191668"/>
              <a:ext cx="1266120" cy="7840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Rectangle 3">
              <a:extLst>
                <a:ext uri="{FF2B5EF4-FFF2-40B4-BE49-F238E27FC236}">
                  <a16:creationId xmlns:a16="http://schemas.microsoft.com/office/drawing/2014/main" id="{2AECE631-2F4E-C769-425B-5D450D17075B}"/>
                </a:ext>
              </a:extLst>
            </p:cNvPr>
            <p:cNvSpPr/>
            <p:nvPr/>
          </p:nvSpPr>
          <p:spPr>
            <a:xfrm>
              <a:off x="5629079" y="789063"/>
              <a:ext cx="1054006" cy="239809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none" lIns="91440" tIns="45720" rIns="91440" bIns="45720" anchor="ctr" anchorCtr="0" compatLnSpc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hangingPunct="0"/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ea typeface="Noto Sans CJK SC Regular" pitchFamily="2"/>
                  <a:cs typeface="Arial" panose="020B0604020202020204" pitchFamily="34" charset="0"/>
                </a:rPr>
                <a:t>(05P19RFFC1)</a:t>
              </a:r>
            </a:p>
          </p:txBody>
        </p:sp>
        <p:sp>
          <p:nvSpPr>
            <p:cNvPr id="7" name="TextBox 12">
              <a:extLst>
                <a:ext uri="{FF2B5EF4-FFF2-40B4-BE49-F238E27FC236}">
                  <a16:creationId xmlns:a16="http://schemas.microsoft.com/office/drawing/2014/main" id="{1DDD878B-9D17-C107-1784-8E3AAB7E5F09}"/>
                </a:ext>
              </a:extLst>
            </p:cNvPr>
            <p:cNvSpPr txBox="1"/>
            <p:nvPr/>
          </p:nvSpPr>
          <p:spPr>
            <a:xfrm>
              <a:off x="5691360" y="131908"/>
              <a:ext cx="871201" cy="22499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 err="1">
                  <a:solidFill>
                    <a:srgbClr val="000000"/>
                  </a:solidFill>
                  <a:latin typeface="Arial" panose="020B0604020202020204" pitchFamily="34" charset="0"/>
                  <a:ea typeface="Noto Sans CJK SC Regular" pitchFamily="2"/>
                  <a:cs typeface="Arial" panose="020B0604020202020204" pitchFamily="34" charset="0"/>
                </a:rPr>
                <a:t>Supported</a:t>
              </a:r>
              <a:r>
                <a:rPr lang="de-DE" sz="900" dirty="0">
                  <a:solidFill>
                    <a:srgbClr val="000000"/>
                  </a:solidFill>
                  <a:latin typeface="Arial" panose="020B0604020202020204" pitchFamily="34" charset="0"/>
                  <a:ea typeface="Noto Sans CJK SC Regular" pitchFamily="2"/>
                  <a:cs typeface="Arial" panose="020B0604020202020204" pitchFamily="34" charset="0"/>
                </a:rPr>
                <a:t> </a:t>
              </a:r>
              <a:r>
                <a:rPr lang="de-DE" sz="900" dirty="0" err="1">
                  <a:solidFill>
                    <a:srgbClr val="000000"/>
                  </a:solidFill>
                  <a:latin typeface="Arial" panose="020B0604020202020204" pitchFamily="34" charset="0"/>
                  <a:ea typeface="Noto Sans CJK SC Regular" pitchFamily="2"/>
                  <a:cs typeface="Arial" panose="020B0604020202020204" pitchFamily="34" charset="0"/>
                </a:rPr>
                <a:t>by</a:t>
              </a:r>
              <a:endParaRPr lang="de-DE" sz="900" dirty="0">
                <a:solidFill>
                  <a:srgbClr val="000000"/>
                </a:solidFill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endParaRPr>
            </a:p>
          </p:txBody>
        </p:sp>
      </p:grpSp>
      <p:pic>
        <p:nvPicPr>
          <p:cNvPr id="8" name="Picture 8">
            <a:extLst>
              <a:ext uri="{FF2B5EF4-FFF2-40B4-BE49-F238E27FC236}">
                <a16:creationId xmlns:a16="http://schemas.microsoft.com/office/drawing/2014/main" id="{B8E87FB2-BB5D-7646-B8F1-EF6DAEDABA9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7970" y="126508"/>
            <a:ext cx="1080000" cy="724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13">
            <a:extLst>
              <a:ext uri="{FF2B5EF4-FFF2-40B4-BE49-F238E27FC236}">
                <a16:creationId xmlns:a16="http://schemas.microsoft.com/office/drawing/2014/main" id="{4C1ED7C6-2730-338E-7CC4-8DC7C14D8AF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09931" y="132628"/>
            <a:ext cx="1368000" cy="744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4">
            <a:extLst>
              <a:ext uri="{FF2B5EF4-FFF2-40B4-BE49-F238E27FC236}">
                <a16:creationId xmlns:a16="http://schemas.microsoft.com/office/drawing/2014/main" id="{F10D810F-EBA4-2824-381F-68BAAF31F9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5305587"/>
            <a:ext cx="1741041" cy="6781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88" y="187584"/>
            <a:ext cx="663604" cy="6636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48" y="255228"/>
            <a:ext cx="1214582" cy="52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287"/>
    </mc:Choice>
    <mc:Fallback>
      <p:transition spd="slow" advTm="928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Response </a:t>
            </a:r>
            <a:r>
              <a:rPr lang="de-DE" dirty="0" err="1"/>
              <a:t>to</a:t>
            </a:r>
            <a:r>
              <a:rPr lang="de-DE" dirty="0"/>
              <a:t> different </a:t>
            </a:r>
            <a:r>
              <a:rPr lang="de-DE" dirty="0" err="1"/>
              <a:t>dE</a:t>
            </a:r>
            <a:r>
              <a:rPr lang="de-DE" dirty="0"/>
              <a:t>/dx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400"/>
            <a:fld id="{29023446-43A6-4CDC-9F35-3AECD81F11A0}" type="slidenum">
              <a:rPr lang="de-DE" smtClean="0">
                <a:solidFill>
                  <a:prstClr val="black"/>
                </a:solidFill>
              </a:rPr>
              <a:pPr defTabSz="914400"/>
              <a:t>10</a:t>
            </a:fld>
            <a:r>
              <a:rPr lang="de-DE">
                <a:solidFill>
                  <a:prstClr val="black"/>
                </a:solidFill>
              </a:rPr>
              <a:t> / 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 flipH="1">
            <a:off x="274198" y="505770"/>
            <a:ext cx="72492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solidFill>
                  <a:srgbClr val="FF0000"/>
                </a:solidFill>
              </a:rPr>
              <a:t>K</a:t>
            </a:r>
            <a:r>
              <a:rPr lang="de-DE" sz="2400" dirty="0" err="1"/>
              <a:t>nown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elder</a:t>
            </a:r>
            <a:r>
              <a:rPr lang="de-DE" sz="2400" dirty="0"/>
              <a:t> </a:t>
            </a:r>
            <a:r>
              <a:rPr lang="de-DE" sz="2400" dirty="0" err="1"/>
              <a:t>sensors</a:t>
            </a:r>
            <a:r>
              <a:rPr lang="de-DE" sz="2400" dirty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Individual </a:t>
            </a:r>
            <a:r>
              <a:rPr lang="de-DE" sz="2000" dirty="0" err="1"/>
              <a:t>pixel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not </a:t>
            </a:r>
            <a:r>
              <a:rPr lang="de-DE" sz="2000" dirty="0" err="1"/>
              <a:t>energy</a:t>
            </a:r>
            <a:r>
              <a:rPr lang="de-DE" sz="2000" dirty="0"/>
              <a:t> sensitiv but: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Pixel </a:t>
            </a:r>
            <a:r>
              <a:rPr lang="de-DE" sz="2000" dirty="0" err="1"/>
              <a:t>multiplicity</a:t>
            </a:r>
            <a:r>
              <a:rPr lang="de-DE" sz="2000" dirty="0"/>
              <a:t> </a:t>
            </a:r>
            <a:r>
              <a:rPr lang="de-DE" sz="2000" dirty="0" err="1"/>
              <a:t>scales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dE</a:t>
            </a:r>
            <a:r>
              <a:rPr lang="de-DE" sz="2000" dirty="0"/>
              <a:t>/dx [1,2].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/>
              <a:t>Does</a:t>
            </a:r>
            <a:r>
              <a:rPr lang="de-DE" sz="2000" dirty="0"/>
              <a:t> </a:t>
            </a:r>
            <a:r>
              <a:rPr lang="de-DE" sz="2000" dirty="0" err="1"/>
              <a:t>this</a:t>
            </a:r>
            <a:r>
              <a:rPr lang="de-DE" sz="2000" dirty="0"/>
              <a:t> hold </a:t>
            </a:r>
            <a:r>
              <a:rPr lang="de-DE" sz="2000" dirty="0" err="1"/>
              <a:t>for</a:t>
            </a:r>
            <a:r>
              <a:rPr lang="de-DE" sz="2000" dirty="0"/>
              <a:t> MIMOSIS (</a:t>
            </a:r>
            <a:r>
              <a:rPr lang="de-DE" sz="2000" dirty="0" err="1"/>
              <a:t>dependence</a:t>
            </a:r>
            <a:r>
              <a:rPr lang="de-DE" sz="2000" dirty="0"/>
              <a:t> on </a:t>
            </a:r>
            <a:r>
              <a:rPr lang="de-DE" sz="2000" dirty="0" err="1"/>
              <a:t>depletion</a:t>
            </a:r>
            <a:r>
              <a:rPr lang="de-DE" sz="2000" dirty="0"/>
              <a:t>)?</a:t>
            </a:r>
          </a:p>
        </p:txBody>
      </p:sp>
      <p:sp>
        <p:nvSpPr>
          <p:cNvPr id="35" name="Textfeld 34"/>
          <p:cNvSpPr txBox="1"/>
          <p:nvPr/>
        </p:nvSpPr>
        <p:spPr>
          <a:xfrm rot="5400000">
            <a:off x="9823946" y="2401836"/>
            <a:ext cx="43633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[1] </a:t>
            </a:r>
            <a:r>
              <a:rPr lang="en-US" sz="1100"/>
              <a:t>C. A. Reidel et al., "Response of the Mimosa-28 pixel sensor to a wide range of ion species and energies", NIM-A Vol. 1017 (2021) 165807</a:t>
            </a:r>
          </a:p>
        </p:txBody>
      </p:sp>
      <p:sp>
        <p:nvSpPr>
          <p:cNvPr id="36" name="Textfeld 35"/>
          <p:cNvSpPr txBox="1"/>
          <p:nvPr/>
        </p:nvSpPr>
        <p:spPr>
          <a:xfrm flipH="1">
            <a:off x="254640" y="2188187"/>
            <a:ext cx="532520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FF0000"/>
                </a:solidFill>
              </a:rPr>
              <a:t>E</a:t>
            </a:r>
            <a:r>
              <a:rPr lang="de-DE" sz="2400" dirty="0"/>
              <a:t>xperimental </a:t>
            </a:r>
            <a:r>
              <a:rPr lang="de-DE" sz="2400" dirty="0" err="1"/>
              <a:t>approach</a:t>
            </a:r>
            <a:r>
              <a:rPr lang="de-DE" sz="2400" dirty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Use </a:t>
            </a:r>
            <a:r>
              <a:rPr lang="de-DE" sz="2000" dirty="0" err="1"/>
              <a:t>deuterium</a:t>
            </a:r>
            <a:r>
              <a:rPr lang="de-DE" sz="2000" dirty="0"/>
              <a:t> beam </a:t>
            </a:r>
            <a:r>
              <a:rPr lang="de-DE" sz="2000" dirty="0" err="1"/>
              <a:t>of</a:t>
            </a:r>
            <a:r>
              <a:rPr lang="de-DE" sz="2000" dirty="0"/>
              <a:t> COSY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create</a:t>
            </a:r>
            <a:r>
              <a:rPr lang="de-DE" sz="2000" dirty="0"/>
              <a:t> </a:t>
            </a:r>
            <a:r>
              <a:rPr lang="de-DE" sz="2000" dirty="0" err="1"/>
              <a:t>dE</a:t>
            </a:r>
            <a:r>
              <a:rPr lang="de-DE" sz="2000" dirty="0"/>
              <a:t>/dx </a:t>
            </a:r>
            <a:r>
              <a:rPr lang="de-DE" sz="2000" dirty="0" err="1"/>
              <a:t>higher</a:t>
            </a:r>
            <a:r>
              <a:rPr lang="de-DE" sz="2000" dirty="0"/>
              <a:t> </a:t>
            </a:r>
            <a:r>
              <a:rPr lang="de-DE" sz="2000" dirty="0" err="1"/>
              <a:t>than</a:t>
            </a:r>
            <a:r>
              <a:rPr lang="de-DE" sz="2000" dirty="0"/>
              <a:t> </a:t>
            </a:r>
            <a:r>
              <a:rPr lang="de-DE" sz="2000" dirty="0" err="1"/>
              <a:t>m.i.p</a:t>
            </a:r>
            <a:r>
              <a:rPr lang="de-DE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/>
              <a:t>Histogram</a:t>
            </a:r>
            <a:r>
              <a:rPr lang="de-DE" sz="2000" dirty="0"/>
              <a:t> </a:t>
            </a:r>
            <a:r>
              <a:rPr lang="de-DE" sz="2000" dirty="0" err="1"/>
              <a:t>multiplicity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hits</a:t>
            </a:r>
            <a:r>
              <a:rPr lang="de-DE" sz="2000" dirty="0"/>
              <a:t> </a:t>
            </a:r>
            <a:r>
              <a:rPr lang="de-DE" sz="2000" dirty="0" err="1"/>
              <a:t>associated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a </a:t>
            </a:r>
            <a:r>
              <a:rPr lang="de-DE" sz="2000" dirty="0" err="1"/>
              <a:t>identified</a:t>
            </a:r>
            <a:r>
              <a:rPr lang="de-DE" sz="2000" dirty="0"/>
              <a:t> track.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B2B4E1-8FD2-F364-5D2D-458152A234EF}"/>
              </a:ext>
            </a:extLst>
          </p:cNvPr>
          <p:cNvSpPr txBox="1"/>
          <p:nvPr/>
        </p:nvSpPr>
        <p:spPr>
          <a:xfrm>
            <a:off x="8409274" y="6649800"/>
            <a:ext cx="274947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13th POS </a:t>
            </a:r>
            <a:r>
              <a:rPr lang="de-DE" sz="1100" dirty="0" err="1">
                <a:solidFill>
                  <a:prstClr val="black"/>
                </a:solidFill>
                <a:latin typeface="Arial"/>
              </a:rPr>
              <a:t>conference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, Oxford, Sept 2023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6C7820B-7CB8-7D15-4800-3E105677B72A}"/>
              </a:ext>
            </a:extLst>
          </p:cNvPr>
          <p:cNvGrpSpPr/>
          <p:nvPr/>
        </p:nvGrpSpPr>
        <p:grpSpPr>
          <a:xfrm>
            <a:off x="7827482" y="604870"/>
            <a:ext cx="3341060" cy="1532073"/>
            <a:chOff x="4205115" y="1430034"/>
            <a:chExt cx="3341060" cy="153207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4570A63-C1C3-B80F-A06E-5A47106A6D14}"/>
                </a:ext>
              </a:extLst>
            </p:cNvPr>
            <p:cNvSpPr txBox="1"/>
            <p:nvPr/>
          </p:nvSpPr>
          <p:spPr>
            <a:xfrm>
              <a:off x="4331675" y="2377332"/>
              <a:ext cx="1338764" cy="58477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600">
                  <a:solidFill>
                    <a:srgbClr val="FF0000"/>
                  </a:solidFill>
                </a:rPr>
                <a:t>M</a:t>
              </a:r>
              <a:r>
                <a:rPr lang="en-US" sz="1600">
                  <a:solidFill>
                    <a:prstClr val="black"/>
                  </a:solidFill>
                </a:rPr>
                <a:t>IP (proton)</a:t>
              </a:r>
            </a:p>
            <a:p>
              <a:pPr defTabSz="914400"/>
              <a:r>
                <a:rPr lang="en-US" sz="1600">
                  <a:solidFill>
                    <a:prstClr val="black"/>
                  </a:solidFill>
                </a:rPr>
                <a:t>~2 fired pixels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82CA05E-056A-F9F1-3B30-10750F99AF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30" t="58488" r="36865" b="26241"/>
            <a:stretch/>
          </p:blipFill>
          <p:spPr>
            <a:xfrm>
              <a:off x="5940014" y="1430034"/>
              <a:ext cx="1606161" cy="151524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495DDCE-9E7C-2648-FA46-8349DF3F4C18}"/>
                </a:ext>
              </a:extLst>
            </p:cNvPr>
            <p:cNvSpPr txBox="1"/>
            <p:nvPr/>
          </p:nvSpPr>
          <p:spPr>
            <a:xfrm>
              <a:off x="6754189" y="1440712"/>
              <a:ext cx="76655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100">
                  <a:solidFill>
                    <a:prstClr val="black"/>
                  </a:solidFill>
                </a:rPr>
                <a:t>~2x2 mm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04C17F5-59B7-4246-3D52-8742EBA91280}"/>
                </a:ext>
              </a:extLst>
            </p:cNvPr>
            <p:cNvSpPr/>
            <p:nvPr/>
          </p:nvSpPr>
          <p:spPr>
            <a:xfrm>
              <a:off x="4205115" y="1621650"/>
              <a:ext cx="1547155" cy="584775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600">
                  <a:solidFill>
                    <a:srgbClr val="FF0000"/>
                  </a:solidFill>
                </a:rPr>
                <a:t>H</a:t>
              </a:r>
              <a:r>
                <a:rPr lang="en-US" sz="1600">
                  <a:solidFill>
                    <a:prstClr val="black"/>
                  </a:solidFill>
                </a:rPr>
                <a:t>eavy ion: </a:t>
              </a:r>
            </a:p>
            <a:p>
              <a:pPr defTabSz="914400"/>
              <a:r>
                <a:rPr lang="en-US" sz="1600">
                  <a:solidFill>
                    <a:prstClr val="black"/>
                  </a:solidFill>
                </a:rPr>
                <a:t>~200 fired pixels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E6631C3-9951-65AA-C7EF-DC09A6AD3C13}"/>
                </a:ext>
              </a:extLst>
            </p:cNvPr>
            <p:cNvCxnSpPr/>
            <p:nvPr/>
          </p:nvCxnSpPr>
          <p:spPr>
            <a:xfrm>
              <a:off x="5747140" y="1919572"/>
              <a:ext cx="973654" cy="21217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626AB8A-4AEA-F580-805A-082152967BE4}"/>
                </a:ext>
              </a:extLst>
            </p:cNvPr>
            <p:cNvCxnSpPr/>
            <p:nvPr/>
          </p:nvCxnSpPr>
          <p:spPr>
            <a:xfrm flipV="1">
              <a:off x="5664033" y="2514666"/>
              <a:ext cx="1334497" cy="15271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F6D4B601-E412-DE19-37EE-0B1C38B5406C}"/>
              </a:ext>
            </a:extLst>
          </p:cNvPr>
          <p:cNvSpPr txBox="1"/>
          <p:nvPr/>
        </p:nvSpPr>
        <p:spPr>
          <a:xfrm rot="5400000">
            <a:off x="10260438" y="1752673"/>
            <a:ext cx="28963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200" dirty="0">
                <a:solidFill>
                  <a:prstClr val="black"/>
                </a:solidFill>
              </a:rPr>
              <a:t>[2] M. </a:t>
            </a:r>
            <a:r>
              <a:rPr lang="en-US" sz="1200" dirty="0" err="1">
                <a:solidFill>
                  <a:prstClr val="black"/>
                </a:solidFill>
              </a:rPr>
              <a:t>Deveaux</a:t>
            </a:r>
            <a:r>
              <a:rPr lang="en-US" sz="1200" dirty="0">
                <a:solidFill>
                  <a:prstClr val="black"/>
                </a:solidFill>
              </a:rPr>
              <a:t> for NA61/SHINE, SQM 2017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7695686-9D07-B5CC-BE16-CF289C46E4A5}"/>
              </a:ext>
            </a:extLst>
          </p:cNvPr>
          <p:cNvCxnSpPr/>
          <p:nvPr/>
        </p:nvCxnSpPr>
        <p:spPr>
          <a:xfrm flipV="1">
            <a:off x="5038880" y="1353470"/>
            <a:ext cx="2363913" cy="103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feld 35">
            <a:extLst>
              <a:ext uri="{FF2B5EF4-FFF2-40B4-BE49-F238E27FC236}">
                <a16:creationId xmlns:a16="http://schemas.microsoft.com/office/drawing/2014/main" id="{6733655D-0E28-3FED-2E89-ED6954572079}"/>
              </a:ext>
            </a:extLst>
          </p:cNvPr>
          <p:cNvSpPr txBox="1"/>
          <p:nvPr/>
        </p:nvSpPr>
        <p:spPr>
          <a:xfrm flipH="1">
            <a:off x="271793" y="4520824"/>
            <a:ext cx="532520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FF0000"/>
                </a:solidFill>
              </a:rPr>
              <a:t>F</a:t>
            </a:r>
            <a:r>
              <a:rPr lang="de-DE" sz="2400" dirty="0"/>
              <a:t>irst </a:t>
            </a:r>
            <a:r>
              <a:rPr lang="de-DE" sz="2400" dirty="0" err="1"/>
              <a:t>observation</a:t>
            </a:r>
            <a:r>
              <a:rPr lang="de-DE" sz="2400" dirty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Fully </a:t>
            </a:r>
            <a:r>
              <a:rPr lang="de-DE" sz="2000" dirty="0" err="1"/>
              <a:t>depleted</a:t>
            </a:r>
            <a:r>
              <a:rPr lang="de-DE" sz="2000" dirty="0"/>
              <a:t> </a:t>
            </a:r>
            <a:r>
              <a:rPr lang="de-DE" sz="2000" dirty="0" err="1"/>
              <a:t>pixels</a:t>
            </a:r>
            <a:r>
              <a:rPr lang="de-DE" sz="2000" dirty="0"/>
              <a:t> (p-</a:t>
            </a:r>
            <a:r>
              <a:rPr lang="de-DE" sz="2000" dirty="0" err="1"/>
              <a:t>stop</a:t>
            </a:r>
            <a:r>
              <a:rPr lang="de-DE" sz="2000" dirty="0"/>
              <a:t>) </a:t>
            </a:r>
            <a:r>
              <a:rPr lang="de-DE" sz="2000" dirty="0" err="1"/>
              <a:t>show</a:t>
            </a:r>
            <a:r>
              <a:rPr lang="de-DE" sz="2000" dirty="0"/>
              <a:t> marginal </a:t>
            </a:r>
            <a:r>
              <a:rPr lang="de-DE" sz="2000" dirty="0" err="1"/>
              <a:t>sensitivity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dE</a:t>
            </a:r>
            <a:r>
              <a:rPr lang="de-DE" sz="2000" dirty="0"/>
              <a:t>/dx.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Standard DC-pixel (</a:t>
            </a:r>
            <a:r>
              <a:rPr lang="de-DE" sz="2000" dirty="0" err="1"/>
              <a:t>lowest</a:t>
            </a:r>
            <a:r>
              <a:rPr lang="de-DE" sz="2000" dirty="0"/>
              <a:t> </a:t>
            </a:r>
            <a:r>
              <a:rPr lang="de-DE" sz="2000" dirty="0" err="1"/>
              <a:t>depletion</a:t>
            </a:r>
            <a:r>
              <a:rPr lang="de-DE" sz="2000" dirty="0"/>
              <a:t>) </a:t>
            </a:r>
            <a:r>
              <a:rPr lang="de-DE" sz="2000" dirty="0" err="1"/>
              <a:t>shows</a:t>
            </a:r>
            <a:r>
              <a:rPr lang="de-DE" sz="2000" dirty="0"/>
              <a:t> </a:t>
            </a:r>
            <a:r>
              <a:rPr lang="de-DE" sz="2000" dirty="0" err="1"/>
              <a:t>response</a:t>
            </a:r>
            <a:r>
              <a:rPr lang="de-DE" sz="2000" dirty="0"/>
              <a:t>. </a:t>
            </a:r>
            <a:r>
              <a:rPr lang="de-DE" sz="2000" dirty="0" err="1"/>
              <a:t>Significant</a:t>
            </a:r>
            <a:r>
              <a:rPr lang="de-DE" sz="2000" dirty="0"/>
              <a:t>?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1D79D03-9D05-E3EB-2F44-607F524AEA2B}"/>
              </a:ext>
            </a:extLst>
          </p:cNvPr>
          <p:cNvGrpSpPr/>
          <p:nvPr/>
        </p:nvGrpSpPr>
        <p:grpSpPr>
          <a:xfrm>
            <a:off x="5689898" y="3334871"/>
            <a:ext cx="6438285" cy="3351985"/>
            <a:chOff x="5689898" y="3334871"/>
            <a:chExt cx="6438285" cy="3351985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35B2E22-99DB-EB95-1521-A9EB688BD182}"/>
                </a:ext>
              </a:extLst>
            </p:cNvPr>
            <p:cNvGrpSpPr/>
            <p:nvPr/>
          </p:nvGrpSpPr>
          <p:grpSpPr>
            <a:xfrm>
              <a:off x="5689898" y="3334871"/>
              <a:ext cx="6438285" cy="3351985"/>
              <a:chOff x="5689898" y="3334871"/>
              <a:chExt cx="6438285" cy="3351985"/>
            </a:xfrm>
          </p:grpSpPr>
          <p:grpSp>
            <p:nvGrpSpPr>
              <p:cNvPr id="22" name="Gruppieren 21"/>
              <p:cNvGrpSpPr/>
              <p:nvPr/>
            </p:nvGrpSpPr>
            <p:grpSpPr>
              <a:xfrm>
                <a:off x="5689898" y="3334871"/>
                <a:ext cx="4686658" cy="3003176"/>
                <a:chOff x="5174972" y="480453"/>
                <a:chExt cx="5170559" cy="3313256"/>
              </a:xfrm>
            </p:grpSpPr>
            <p:pic>
              <p:nvPicPr>
                <p:cNvPr id="7" name="Grafik 6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5581" b="13528"/>
                <a:stretch/>
              </p:blipFill>
              <p:spPr>
                <a:xfrm>
                  <a:off x="5174972" y="480453"/>
                  <a:ext cx="5170559" cy="3313256"/>
                </a:xfrm>
                <a:prstGeom prst="rect">
                  <a:avLst/>
                </a:prstGeom>
              </p:spPr>
            </p:pic>
            <p:cxnSp>
              <p:nvCxnSpPr>
                <p:cNvPr id="9" name="Gerader Verbinder 8"/>
                <p:cNvCxnSpPr/>
                <p:nvPr/>
              </p:nvCxnSpPr>
              <p:spPr>
                <a:xfrm flipV="1">
                  <a:off x="6463551" y="1365558"/>
                  <a:ext cx="0" cy="2184466"/>
                </a:xfrm>
                <a:prstGeom prst="line">
                  <a:avLst/>
                </a:prstGeom>
                <a:ln w="28575">
                  <a:solidFill>
                    <a:schemeClr val="bg1">
                      <a:lumMod val="6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Textfeld 9"/>
                <p:cNvSpPr txBox="1"/>
                <p:nvPr/>
              </p:nvSpPr>
              <p:spPr>
                <a:xfrm flipH="1">
                  <a:off x="6177700" y="996226"/>
                  <a:ext cx="662493" cy="3735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600"/>
                    <a:t>m.i.p</a:t>
                  </a:r>
                  <a:endParaRPr lang="en-US" sz="1600"/>
                </a:p>
              </p:txBody>
            </p:sp>
            <p:cxnSp>
              <p:nvCxnSpPr>
                <p:cNvPr id="11" name="Gerader Verbinder 10"/>
                <p:cNvCxnSpPr/>
                <p:nvPr/>
              </p:nvCxnSpPr>
              <p:spPr>
                <a:xfrm flipV="1">
                  <a:off x="7548280" y="1366187"/>
                  <a:ext cx="0" cy="2183837"/>
                </a:xfrm>
                <a:prstGeom prst="line">
                  <a:avLst/>
                </a:prstGeom>
                <a:ln w="28575">
                  <a:solidFill>
                    <a:schemeClr val="bg1">
                      <a:lumMod val="6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feld 11"/>
                <p:cNvSpPr txBox="1"/>
                <p:nvPr/>
              </p:nvSpPr>
              <p:spPr>
                <a:xfrm flipH="1">
                  <a:off x="7007790" y="996855"/>
                  <a:ext cx="1147483" cy="3735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600"/>
                    <a:t>1.4 GeV d</a:t>
                  </a:r>
                  <a:endParaRPr lang="en-US" sz="1600"/>
                </a:p>
              </p:txBody>
            </p:sp>
            <p:cxnSp>
              <p:nvCxnSpPr>
                <p:cNvPr id="13" name="Gerader Verbinder 12"/>
                <p:cNvCxnSpPr/>
                <p:nvPr/>
              </p:nvCxnSpPr>
              <p:spPr>
                <a:xfrm flipV="1">
                  <a:off x="9726703" y="1308847"/>
                  <a:ext cx="0" cy="2241177"/>
                </a:xfrm>
                <a:prstGeom prst="line">
                  <a:avLst/>
                </a:prstGeom>
                <a:ln w="28575">
                  <a:solidFill>
                    <a:schemeClr val="bg1">
                      <a:lumMod val="6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feld 14"/>
                <p:cNvSpPr txBox="1"/>
                <p:nvPr/>
              </p:nvSpPr>
              <p:spPr>
                <a:xfrm flipH="1">
                  <a:off x="9152961" y="947222"/>
                  <a:ext cx="1147483" cy="3735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600"/>
                    <a:t>0.8 GeV d</a:t>
                  </a:r>
                  <a:endParaRPr lang="en-US" sz="1600"/>
                </a:p>
              </p:txBody>
            </p:sp>
          </p:grpSp>
          <p:sp>
            <p:nvSpPr>
              <p:cNvPr id="37" name="Textfeld 36"/>
              <p:cNvSpPr txBox="1"/>
              <p:nvPr/>
            </p:nvSpPr>
            <p:spPr>
              <a:xfrm>
                <a:off x="7670851" y="6317524"/>
                <a:ext cx="16640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 err="1"/>
                  <a:t>dE</a:t>
                </a:r>
                <a:r>
                  <a:rPr lang="de-DE" b="1" dirty="0"/>
                  <a:t>/dx [</a:t>
                </a:r>
                <a:r>
                  <a:rPr lang="de-DE" b="1" dirty="0" err="1"/>
                  <a:t>m.i.p</a:t>
                </a:r>
                <a:r>
                  <a:rPr lang="de-DE" b="1" dirty="0"/>
                  <a:t>]</a:t>
                </a:r>
                <a:endParaRPr lang="en-US" b="1" dirty="0"/>
              </a:p>
            </p:txBody>
          </p:sp>
          <p:sp>
            <p:nvSpPr>
              <p:cNvPr id="38" name="Textfeld 37"/>
              <p:cNvSpPr txBox="1"/>
              <p:nvPr/>
            </p:nvSpPr>
            <p:spPr>
              <a:xfrm rot="20504443" flipH="1">
                <a:off x="8136120" y="4267119"/>
                <a:ext cx="11286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/>
                  <a:t>DC - pixel</a:t>
                </a:r>
                <a:endParaRPr lang="en-US"/>
              </a:p>
            </p:txBody>
          </p:sp>
          <p:sp>
            <p:nvSpPr>
              <p:cNvPr id="39" name="Textfeld 38"/>
              <p:cNvSpPr txBox="1"/>
              <p:nvPr/>
            </p:nvSpPr>
            <p:spPr>
              <a:xfrm rot="21170682" flipH="1">
                <a:off x="8246558" y="4878912"/>
                <a:ext cx="11286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/>
                  <a:t>AC - pixel</a:t>
                </a:r>
                <a:endParaRPr lang="en-US"/>
              </a:p>
            </p:txBody>
          </p:sp>
          <p:sp>
            <p:nvSpPr>
              <p:cNvPr id="40" name="Textfeld 39"/>
              <p:cNvSpPr txBox="1"/>
              <p:nvPr/>
            </p:nvSpPr>
            <p:spPr>
              <a:xfrm flipH="1">
                <a:off x="10054481" y="5310824"/>
                <a:ext cx="207370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Fully </a:t>
                </a:r>
                <a:r>
                  <a:rPr lang="de-DE" dirty="0" err="1"/>
                  <a:t>depleted</a:t>
                </a:r>
                <a:endParaRPr lang="en-US" dirty="0"/>
              </a:p>
            </p:txBody>
          </p:sp>
          <p:sp>
            <p:nvSpPr>
              <p:cNvPr id="42" name="Textfeld 39">
                <a:extLst>
                  <a:ext uri="{FF2B5EF4-FFF2-40B4-BE49-F238E27FC236}">
                    <a16:creationId xmlns:a16="http://schemas.microsoft.com/office/drawing/2014/main" id="{4B76AA7A-1F09-4855-A1D4-7A2A78595485}"/>
                  </a:ext>
                </a:extLst>
              </p:cNvPr>
              <p:cNvSpPr txBox="1"/>
              <p:nvPr/>
            </p:nvSpPr>
            <p:spPr>
              <a:xfrm flipH="1">
                <a:off x="10054481" y="4520986"/>
                <a:ext cx="207370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Standard </a:t>
                </a:r>
                <a:r>
                  <a:rPr lang="de-DE" dirty="0" err="1"/>
                  <a:t>pixel</a:t>
                </a:r>
                <a:endParaRPr lang="en-US" dirty="0"/>
              </a:p>
            </p:txBody>
          </p:sp>
        </p:grpSp>
        <p:sp>
          <p:nvSpPr>
            <p:cNvPr id="43" name="Right Brace 42">
              <a:extLst>
                <a:ext uri="{FF2B5EF4-FFF2-40B4-BE49-F238E27FC236}">
                  <a16:creationId xmlns:a16="http://schemas.microsoft.com/office/drawing/2014/main" id="{DD776DC3-CC65-636A-BB8A-4E09691D2715}"/>
                </a:ext>
              </a:extLst>
            </p:cNvPr>
            <p:cNvSpPr/>
            <p:nvPr/>
          </p:nvSpPr>
          <p:spPr>
            <a:xfrm>
              <a:off x="9913870" y="4141498"/>
              <a:ext cx="140611" cy="1115916"/>
            </a:xfrm>
            <a:prstGeom prst="rightBrace">
              <a:avLst/>
            </a:prstGeom>
            <a:ln w="28575">
              <a:solidFill>
                <a:srgbClr val="009D2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ight Brace 44">
              <a:extLst>
                <a:ext uri="{FF2B5EF4-FFF2-40B4-BE49-F238E27FC236}">
                  <a16:creationId xmlns:a16="http://schemas.microsoft.com/office/drawing/2014/main" id="{BFD1A095-EC18-0879-FF58-20E3D6653A35}"/>
                </a:ext>
              </a:extLst>
            </p:cNvPr>
            <p:cNvSpPr/>
            <p:nvPr/>
          </p:nvSpPr>
          <p:spPr>
            <a:xfrm>
              <a:off x="9913871" y="5345667"/>
              <a:ext cx="140610" cy="327128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50472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8178"/>
    </mc:Choice>
    <mc:Fallback>
      <p:transition spd="slow" advTm="1181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3DF593B-C288-DC0F-7CF4-3BAEEE1B4C4B}"/>
              </a:ext>
            </a:extLst>
          </p:cNvPr>
          <p:cNvGrpSpPr/>
          <p:nvPr/>
        </p:nvGrpSpPr>
        <p:grpSpPr>
          <a:xfrm>
            <a:off x="5612466" y="461325"/>
            <a:ext cx="6306632" cy="3979985"/>
            <a:chOff x="5612466" y="461325"/>
            <a:chExt cx="6306632" cy="397998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5469CB2-2B32-27A1-8384-D49412A47A03}"/>
                </a:ext>
              </a:extLst>
            </p:cNvPr>
            <p:cNvGrpSpPr/>
            <p:nvPr/>
          </p:nvGrpSpPr>
          <p:grpSpPr>
            <a:xfrm>
              <a:off x="5612466" y="702618"/>
              <a:ext cx="6306632" cy="3738692"/>
              <a:chOff x="2726109" y="3079573"/>
              <a:chExt cx="6306632" cy="3738692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56BED17E-4A45-1FC4-7443-44AEF7E1785E}"/>
                  </a:ext>
                </a:extLst>
              </p:cNvPr>
              <p:cNvGrpSpPr/>
              <p:nvPr/>
            </p:nvGrpSpPr>
            <p:grpSpPr>
              <a:xfrm>
                <a:off x="2726109" y="3161945"/>
                <a:ext cx="6306632" cy="3059394"/>
                <a:chOff x="2726109" y="3161945"/>
                <a:chExt cx="6306632" cy="3059394"/>
              </a:xfrm>
            </p:grpSpPr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FC08F45F-CC38-B048-F111-51ED4767BC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aturation sat="4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9244" r="6427" b="6284"/>
                <a:stretch/>
              </p:blipFill>
              <p:spPr>
                <a:xfrm>
                  <a:off x="2726109" y="3161945"/>
                  <a:ext cx="6306632" cy="3059394"/>
                </a:xfrm>
                <a:prstGeom prst="rect">
                  <a:avLst/>
                </a:prstGeom>
              </p:spPr>
            </p:pic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0AE92315-4CC9-A645-D6A3-0940BF40AA25}"/>
                    </a:ext>
                  </a:extLst>
                </p:cNvPr>
                <p:cNvSpPr/>
                <p:nvPr/>
              </p:nvSpPr>
              <p:spPr>
                <a:xfrm>
                  <a:off x="5417520" y="3292809"/>
                  <a:ext cx="1924179" cy="616047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5403320C-39F9-2963-E934-0F1422E7915C}"/>
                    </a:ext>
                  </a:extLst>
                </p:cNvPr>
                <p:cNvGrpSpPr/>
                <p:nvPr/>
              </p:nvGrpSpPr>
              <p:grpSpPr>
                <a:xfrm>
                  <a:off x="5600620" y="3309713"/>
                  <a:ext cx="1842767" cy="572896"/>
                  <a:chOff x="3312520" y="1791632"/>
                  <a:chExt cx="1842767" cy="572896"/>
                </a:xfrm>
              </p:grpSpPr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F94D4E02-D300-B2C7-FA46-5BA76555F21F}"/>
                      </a:ext>
                    </a:extLst>
                  </p:cNvPr>
                  <p:cNvSpPr/>
                  <p:nvPr/>
                </p:nvSpPr>
                <p:spPr>
                  <a:xfrm>
                    <a:off x="3315044" y="1922274"/>
                    <a:ext cx="309648" cy="46495"/>
                  </a:xfrm>
                  <a:prstGeom prst="rect">
                    <a:avLst/>
                  </a:prstGeom>
                  <a:solidFill>
                    <a:srgbClr val="3131FF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id="{E0D5B9E0-971B-1994-50B9-1F15D75AEB6C}"/>
                      </a:ext>
                    </a:extLst>
                  </p:cNvPr>
                  <p:cNvSpPr/>
                  <p:nvPr/>
                </p:nvSpPr>
                <p:spPr>
                  <a:xfrm>
                    <a:off x="3312520" y="2162497"/>
                    <a:ext cx="309648" cy="46495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629AAFDD-F0BE-AB3A-A8DB-AB072E8BD577}"/>
                      </a:ext>
                    </a:extLst>
                  </p:cNvPr>
                  <p:cNvSpPr/>
                  <p:nvPr/>
                </p:nvSpPr>
                <p:spPr>
                  <a:xfrm>
                    <a:off x="3671187" y="1882387"/>
                    <a:ext cx="1286678" cy="369332"/>
                  </a:xfrm>
                  <a:prstGeom prst="rect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F1953B5B-8157-01D8-1353-D104D59A1980}"/>
                      </a:ext>
                    </a:extLst>
                  </p:cNvPr>
                  <p:cNvSpPr txBox="1"/>
                  <p:nvPr/>
                </p:nvSpPr>
                <p:spPr>
                  <a:xfrm>
                    <a:off x="3622167" y="1791632"/>
                    <a:ext cx="1387313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600" dirty="0"/>
                      <a:t>CERN SPS </a:t>
                    </a:r>
                    <a:r>
                      <a:rPr lang="de-DE" sz="1600" dirty="0" err="1"/>
                      <a:t>pion</a:t>
                    </a:r>
                    <a:endParaRPr lang="en-US" sz="1600" dirty="0"/>
                  </a:p>
                </p:txBody>
              </p: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629BCCFB-739C-0691-BFE1-0F5895BE0A21}"/>
                      </a:ext>
                    </a:extLst>
                  </p:cNvPr>
                  <p:cNvSpPr txBox="1"/>
                  <p:nvPr/>
                </p:nvSpPr>
                <p:spPr>
                  <a:xfrm>
                    <a:off x="3622167" y="2025974"/>
                    <a:ext cx="153312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600" dirty="0"/>
                      <a:t>COSY 0.8 </a:t>
                    </a:r>
                    <a:r>
                      <a:rPr lang="de-DE" sz="1600" dirty="0" err="1"/>
                      <a:t>GeV</a:t>
                    </a:r>
                    <a:r>
                      <a:rPr lang="de-DE" sz="1600" dirty="0"/>
                      <a:t> d</a:t>
                    </a:r>
                    <a:endParaRPr lang="en-US" sz="1600" dirty="0"/>
                  </a:p>
                </p:txBody>
              </p:sp>
            </p:grp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8AE3676-62DE-5252-B55B-C0499E2953C2}"/>
                  </a:ext>
                </a:extLst>
              </p:cNvPr>
              <p:cNvSpPr txBox="1"/>
              <p:nvPr/>
            </p:nvSpPr>
            <p:spPr>
              <a:xfrm>
                <a:off x="3589234" y="6122330"/>
                <a:ext cx="30168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en-US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54ED60F-C3FA-2364-F895-F81E31CF9141}"/>
                  </a:ext>
                </a:extLst>
              </p:cNvPr>
              <p:cNvSpPr txBox="1"/>
              <p:nvPr/>
            </p:nvSpPr>
            <p:spPr>
              <a:xfrm>
                <a:off x="5714147" y="6108113"/>
                <a:ext cx="30168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5</a:t>
                </a:r>
                <a:endParaRPr lang="en-US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112EA97-AC5A-11D3-6DC5-36699695C8EA}"/>
                  </a:ext>
                </a:extLst>
              </p:cNvPr>
              <p:cNvSpPr txBox="1"/>
              <p:nvPr/>
            </p:nvSpPr>
            <p:spPr>
              <a:xfrm>
                <a:off x="8301082" y="6113517"/>
                <a:ext cx="41870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10</a:t>
                </a:r>
                <a:endParaRPr lang="en-US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0CE079-6217-38D6-62D4-E967FB1EED1D}"/>
                  </a:ext>
                </a:extLst>
              </p:cNvPr>
              <p:cNvSpPr txBox="1"/>
              <p:nvPr/>
            </p:nvSpPr>
            <p:spPr>
              <a:xfrm>
                <a:off x="7443387" y="6448933"/>
                <a:ext cx="14228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Pixels/</a:t>
                </a:r>
                <a:r>
                  <a:rPr lang="de-DE" dirty="0" err="1"/>
                  <a:t>cluster</a:t>
                </a:r>
                <a:endParaRPr lang="en-US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266326-7889-EC12-CBC2-DA029C74295F}"/>
                  </a:ext>
                </a:extLst>
              </p:cNvPr>
              <p:cNvSpPr txBox="1"/>
              <p:nvPr/>
            </p:nvSpPr>
            <p:spPr>
              <a:xfrm>
                <a:off x="2859719" y="5306939"/>
                <a:ext cx="58381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10%</a:t>
                </a:r>
                <a:endParaRPr lang="en-US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BB82605-3606-BFAE-1AF8-3ACCF10A6AF8}"/>
                  </a:ext>
                </a:extLst>
              </p:cNvPr>
              <p:cNvSpPr txBox="1"/>
              <p:nvPr/>
            </p:nvSpPr>
            <p:spPr>
              <a:xfrm>
                <a:off x="2859719" y="4777100"/>
                <a:ext cx="58381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20%</a:t>
                </a:r>
                <a:endParaRPr lang="en-US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A073C61-5C0A-A5BC-F7FB-7E868FF2C829}"/>
                  </a:ext>
                </a:extLst>
              </p:cNvPr>
              <p:cNvSpPr txBox="1"/>
              <p:nvPr/>
            </p:nvSpPr>
            <p:spPr>
              <a:xfrm>
                <a:off x="2859719" y="4214792"/>
                <a:ext cx="58381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30%</a:t>
                </a:r>
                <a:endParaRPr lang="en-US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63EA2EA-B251-1355-94D5-50A66999FC27}"/>
                  </a:ext>
                </a:extLst>
              </p:cNvPr>
              <p:cNvSpPr txBox="1"/>
              <p:nvPr/>
            </p:nvSpPr>
            <p:spPr>
              <a:xfrm>
                <a:off x="2859719" y="3652485"/>
                <a:ext cx="58381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40%</a:t>
                </a:r>
                <a:endParaRPr lang="en-US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0EE60EF-BEEC-E91D-23D1-DD25EA6912FC}"/>
                  </a:ext>
                </a:extLst>
              </p:cNvPr>
              <p:cNvSpPr txBox="1"/>
              <p:nvPr/>
            </p:nvSpPr>
            <p:spPr>
              <a:xfrm>
                <a:off x="2859719" y="3079573"/>
                <a:ext cx="58381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50%</a:t>
                </a:r>
                <a:endParaRPr lang="en-US" dirty="0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27E28C6-CF93-1DEE-38ED-CA158D8844AE}"/>
                    </a:ext>
                  </a:extLst>
                </p:cNvPr>
                <p:cNvSpPr txBox="1"/>
                <p:nvPr/>
              </p:nvSpPr>
              <p:spPr>
                <a:xfrm>
                  <a:off x="8850423" y="3223477"/>
                  <a:ext cx="1139286" cy="369332"/>
                </a:xfrm>
                <a:prstGeom prst="rect">
                  <a:avLst/>
                </a:prstGeom>
                <a:solidFill>
                  <a:srgbClr val="F8F8F8">
                    <a:alpha val="74902"/>
                  </a:srgbClr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=8.8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27E28C6-CF93-1DEE-38ED-CA158D8844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50423" y="3223477"/>
                  <a:ext cx="1139286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46DE1A3C-1916-7844-B256-95D5C6BFB195}"/>
                    </a:ext>
                  </a:extLst>
                </p:cNvPr>
                <p:cNvSpPr txBox="1"/>
                <p:nvPr/>
              </p:nvSpPr>
              <p:spPr>
                <a:xfrm>
                  <a:off x="6493955" y="3227325"/>
                  <a:ext cx="1091196" cy="369332"/>
                </a:xfrm>
                <a:prstGeom prst="rect">
                  <a:avLst/>
                </a:prstGeom>
                <a:solidFill>
                  <a:srgbClr val="F8F8F8">
                    <a:alpha val="80000"/>
                  </a:srgbClr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&gt;70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46DE1A3C-1916-7844-B256-95D5C6BFB1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3955" y="3227325"/>
                  <a:ext cx="1091196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525BEEF-245C-A93A-48D8-16A0F7E025E7}"/>
                </a:ext>
              </a:extLst>
            </p:cNvPr>
            <p:cNvSpPr txBox="1"/>
            <p:nvPr/>
          </p:nvSpPr>
          <p:spPr>
            <a:xfrm>
              <a:off x="6557325" y="461325"/>
              <a:ext cx="44785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Cluster </a:t>
              </a:r>
              <a:r>
                <a:rPr lang="de-DE" dirty="0" err="1"/>
                <a:t>distribution</a:t>
              </a:r>
              <a:r>
                <a:rPr lang="de-DE" dirty="0"/>
                <a:t> (DC </a:t>
              </a:r>
              <a:r>
                <a:rPr lang="de-DE" dirty="0" err="1"/>
                <a:t>standard</a:t>
              </a:r>
              <a:r>
                <a:rPr lang="de-DE" dirty="0"/>
                <a:t>, </a:t>
              </a:r>
              <a:r>
                <a:rPr lang="de-DE" dirty="0" err="1"/>
                <a:t>normalized</a:t>
              </a:r>
              <a:r>
                <a:rPr lang="de-DE" dirty="0"/>
                <a:t>)</a:t>
              </a:r>
              <a:endParaRPr lang="en-US" dirty="0"/>
            </a:p>
          </p:txBody>
        </p:sp>
      </p:grp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DC77836C-764A-014F-F6CD-90271C41EF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356675"/>
              </p:ext>
            </p:extLst>
          </p:nvPr>
        </p:nvGraphicFramePr>
        <p:xfrm>
          <a:off x="101823" y="311962"/>
          <a:ext cx="5196570" cy="3976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3920760" imgH="3000960" progId="Origin95.Graph">
                  <p:embed/>
                </p:oleObj>
              </mc:Choice>
              <mc:Fallback>
                <p:oleObj name="Graph" r:id="rId7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1823" y="311962"/>
                        <a:ext cx="5196570" cy="3976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80694B5-2183-8D6F-D4A9-743924891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Response </a:t>
            </a:r>
            <a:r>
              <a:rPr lang="de-DE" dirty="0" err="1"/>
              <a:t>to</a:t>
            </a:r>
            <a:r>
              <a:rPr lang="de-DE" dirty="0"/>
              <a:t> different </a:t>
            </a:r>
            <a:r>
              <a:rPr lang="de-DE" dirty="0" err="1"/>
              <a:t>dE</a:t>
            </a:r>
            <a:r>
              <a:rPr lang="de-DE" dirty="0"/>
              <a:t>/dx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E7D501-A875-C24F-0B83-99D6D5F95F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>
                <a:solidFill>
                  <a:prstClr val="black"/>
                </a:solidFill>
              </a:rPr>
              <a:t>B. Arnoldi-Meadows, </a:t>
            </a:r>
            <a:r>
              <a:rPr lang="de-DE" i="1">
                <a:solidFill>
                  <a:prstClr val="black"/>
                </a:solidFill>
              </a:rPr>
              <a:t>Results from SEE Tests with MIMOSIS-1</a:t>
            </a:r>
            <a:r>
              <a:rPr lang="de-DE">
                <a:solidFill>
                  <a:prstClr val="black"/>
                </a:solidFill>
              </a:rPr>
              <a:t>, IWORID2022, June 28th, 2022.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DE2C4D-4861-5751-3EAD-0E794F471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400"/>
            <a:fld id="{29023446-43A6-4CDC-9F35-3AECD81F11A0}" type="slidenum">
              <a:rPr lang="de-DE" smtClean="0">
                <a:solidFill>
                  <a:prstClr val="black"/>
                </a:solidFill>
              </a:rPr>
              <a:pPr defTabSz="914400"/>
              <a:t>11</a:t>
            </a:fld>
            <a:r>
              <a:rPr lang="de-DE">
                <a:solidFill>
                  <a:prstClr val="black"/>
                </a:solidFill>
              </a:rPr>
              <a:t> / 14</a:t>
            </a:r>
            <a:endParaRPr lang="de-DE" dirty="0">
              <a:solidFill>
                <a:prstClr val="black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6B1ED2F-7B68-B764-6B39-A1A27F954DF7}"/>
              </a:ext>
            </a:extLst>
          </p:cNvPr>
          <p:cNvGrpSpPr/>
          <p:nvPr/>
        </p:nvGrpSpPr>
        <p:grpSpPr>
          <a:xfrm>
            <a:off x="981342" y="1359886"/>
            <a:ext cx="8273753" cy="1665005"/>
            <a:chOff x="981342" y="1359886"/>
            <a:chExt cx="8273753" cy="1665005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DC0391CC-2996-1114-5FC9-0A3B8C230C45}"/>
                </a:ext>
              </a:extLst>
            </p:cNvPr>
            <p:cNvSpPr/>
            <p:nvPr/>
          </p:nvSpPr>
          <p:spPr>
            <a:xfrm>
              <a:off x="3785787" y="1359886"/>
              <a:ext cx="452927" cy="45292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A5DE4BA-D5EA-F6EC-FD24-ED95DF2A615C}"/>
                </a:ext>
              </a:extLst>
            </p:cNvPr>
            <p:cNvSpPr/>
            <p:nvPr/>
          </p:nvSpPr>
          <p:spPr>
            <a:xfrm>
              <a:off x="981342" y="2571964"/>
              <a:ext cx="452927" cy="452927"/>
            </a:xfrm>
            <a:prstGeom prst="ellipse">
              <a:avLst/>
            </a:prstGeom>
            <a:noFill/>
            <a:ln w="38100">
              <a:solidFill>
                <a:srgbClr val="3131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5734B3BA-50C3-D1D3-3AAF-CB4F10DF9298}"/>
                </a:ext>
              </a:extLst>
            </p:cNvPr>
            <p:cNvCxnSpPr>
              <a:cxnSpLocks/>
              <a:stCxn id="34" idx="6"/>
            </p:cNvCxnSpPr>
            <p:nvPr/>
          </p:nvCxnSpPr>
          <p:spPr>
            <a:xfrm flipV="1">
              <a:off x="1434269" y="2782561"/>
              <a:ext cx="5041931" cy="15867"/>
            </a:xfrm>
            <a:prstGeom prst="straightConnector1">
              <a:avLst/>
            </a:prstGeom>
            <a:ln w="38100">
              <a:solidFill>
                <a:srgbClr val="3131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or: Elbow 37">
              <a:extLst>
                <a:ext uri="{FF2B5EF4-FFF2-40B4-BE49-F238E27FC236}">
                  <a16:creationId xmlns:a16="http://schemas.microsoft.com/office/drawing/2014/main" id="{8D379FF3-8F02-D833-B2D0-80D5D5FDCBF4}"/>
                </a:ext>
              </a:extLst>
            </p:cNvPr>
            <p:cNvCxnSpPr>
              <a:cxnSpLocks/>
              <a:stCxn id="31" idx="6"/>
            </p:cNvCxnSpPr>
            <p:nvPr/>
          </p:nvCxnSpPr>
          <p:spPr>
            <a:xfrm>
              <a:off x="4238714" y="1586350"/>
              <a:ext cx="5016381" cy="264089"/>
            </a:xfrm>
            <a:prstGeom prst="bentConnector3">
              <a:avLst>
                <a:gd name="adj1" fmla="val 99915"/>
              </a:avLst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feld 23">
            <a:extLst>
              <a:ext uri="{FF2B5EF4-FFF2-40B4-BE49-F238E27FC236}">
                <a16:creationId xmlns:a16="http://schemas.microsoft.com/office/drawing/2014/main" id="{A2AF5DAF-4FB2-B4BD-E1A1-1BBE930C8DE5}"/>
              </a:ext>
            </a:extLst>
          </p:cNvPr>
          <p:cNvSpPr txBox="1"/>
          <p:nvPr/>
        </p:nvSpPr>
        <p:spPr>
          <a:xfrm>
            <a:off x="376549" y="4501020"/>
            <a:ext cx="11556882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P</a:t>
            </a:r>
            <a:r>
              <a:rPr lang="en-US" sz="2200" dirty="0"/>
              <a:t>reliminary conclusion: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Response to increasing </a:t>
            </a:r>
            <a:r>
              <a:rPr lang="en-US" sz="2200" dirty="0" err="1"/>
              <a:t>dE</a:t>
            </a:r>
            <a:r>
              <a:rPr lang="en-US" sz="2200" dirty="0"/>
              <a:t>/dx observed (usefulness for PID to be studied in detail).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High rad. tolerance configuration with high depletion not compatible with good </a:t>
            </a:r>
            <a:r>
              <a:rPr lang="en-US" sz="2200" dirty="0" err="1"/>
              <a:t>dE</a:t>
            </a:r>
            <a:r>
              <a:rPr lang="en-US" sz="2200" dirty="0"/>
              <a:t>/dx response.</a:t>
            </a:r>
          </a:p>
          <a:p>
            <a:endParaRPr lang="en-US" sz="2200" dirty="0"/>
          </a:p>
          <a:p>
            <a:r>
              <a:rPr lang="en-US" sz="2200" dirty="0">
                <a:solidFill>
                  <a:srgbClr val="FF0000"/>
                </a:solidFill>
              </a:rPr>
              <a:t>N</a:t>
            </a:r>
            <a:r>
              <a:rPr lang="en-US" sz="2200" dirty="0"/>
              <a:t>ext step: Reproduce findings in device simulation.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9138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8347"/>
    </mc:Choice>
    <mc:Fallback>
      <p:transition spd="slow" advTm="783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>
                <a:solidFill>
                  <a:srgbClr val="FF0000"/>
                </a:solidFill>
              </a:rPr>
              <a:t>S</a:t>
            </a:r>
            <a:r>
              <a:rPr lang="de-DE"/>
              <a:t>ummary and conclusion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M. Deveaux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12</a:t>
            </a:fld>
            <a:endParaRPr lang="de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D346F0-C287-424E-9E12-22106010EE6C}"/>
              </a:ext>
            </a:extLst>
          </p:cNvPr>
          <p:cNvSpPr txBox="1"/>
          <p:nvPr/>
        </p:nvSpPr>
        <p:spPr>
          <a:xfrm>
            <a:off x="262253" y="768578"/>
            <a:ext cx="12101197" cy="5116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50" dirty="0">
              <a:latin typeface="Calisto MT" panose="02040603050505030304" pitchFamily="18" charset="0"/>
            </a:endParaRPr>
          </a:p>
          <a:p>
            <a:pPr indent="-114300"/>
            <a:r>
              <a:rPr lang="en-US" sz="2000" dirty="0">
                <a:solidFill>
                  <a:srgbClr val="FF0000"/>
                </a:solidFill>
              </a:rPr>
              <a:t>M</a:t>
            </a:r>
            <a:r>
              <a:rPr lang="en-US" sz="2000" dirty="0"/>
              <a:t>IMOSIS-1 forms the first full size prototype of the MIMOSIS sensor for the CBM-MVD.</a:t>
            </a:r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1028700" lvl="2" indent="-342900">
              <a:buFont typeface="Wingdings" panose="05000000000000000000" pitchFamily="2" charset="2"/>
              <a:buChar char="ü"/>
            </a:pPr>
            <a:r>
              <a:rPr lang="en-US" dirty="0"/>
              <a:t>5 µs / 5 µm time/spatial resolution.</a:t>
            </a:r>
          </a:p>
          <a:p>
            <a:pPr marL="1028700" lvl="2" indent="-342900">
              <a:buFont typeface="Wingdings" panose="05000000000000000000" pitchFamily="2" charset="2"/>
              <a:buChar char="ü"/>
            </a:pPr>
            <a:r>
              <a:rPr lang="de-DE" dirty="0"/>
              <a:t>80 MHz/cm² </a:t>
            </a:r>
            <a:r>
              <a:rPr lang="de-DE" dirty="0" err="1"/>
              <a:t>peak</a:t>
            </a:r>
            <a:r>
              <a:rPr lang="de-DE" dirty="0"/>
              <a:t> rate.</a:t>
            </a:r>
          </a:p>
          <a:p>
            <a:pPr marL="685800" lvl="2"/>
            <a:endParaRPr lang="de-DE" sz="1600" dirty="0"/>
          </a:p>
          <a:p>
            <a:pPr indent="-228600"/>
            <a:r>
              <a:rPr lang="de-DE" sz="2000" dirty="0">
                <a:solidFill>
                  <a:srgbClr val="FF0000"/>
                </a:solidFill>
              </a:rPr>
              <a:t>M</a:t>
            </a:r>
            <a:r>
              <a:rPr lang="de-DE" sz="2000" dirty="0"/>
              <a:t>IMOSIS-1 </a:t>
            </a:r>
            <a:r>
              <a:rPr lang="de-DE" sz="2000" dirty="0" err="1"/>
              <a:t>irradiated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up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3x10</a:t>
            </a:r>
            <a:r>
              <a:rPr lang="de-DE" sz="2000" baseline="30000" dirty="0"/>
              <a:t>14</a:t>
            </a:r>
            <a:r>
              <a:rPr lang="de-DE" sz="2000" dirty="0"/>
              <a:t> </a:t>
            </a:r>
            <a:r>
              <a:rPr lang="de-DE" sz="2000" dirty="0" err="1"/>
              <a:t>n</a:t>
            </a:r>
            <a:r>
              <a:rPr lang="de-DE" sz="2000" baseline="-25000" dirty="0" err="1"/>
              <a:t>eq</a:t>
            </a:r>
            <a:r>
              <a:rPr lang="de-DE" sz="2000" dirty="0"/>
              <a:t>/cm² </a:t>
            </a:r>
            <a:r>
              <a:rPr lang="de-DE" sz="2000" dirty="0" err="1"/>
              <a:t>were</a:t>
            </a:r>
            <a:r>
              <a:rPr lang="de-DE" sz="2000" dirty="0"/>
              <a:t> </a:t>
            </a:r>
            <a:r>
              <a:rPr lang="de-DE" sz="2000" dirty="0" err="1"/>
              <a:t>tested</a:t>
            </a:r>
            <a:r>
              <a:rPr lang="de-DE" sz="2000" dirty="0"/>
              <a:t> in </a:t>
            </a:r>
            <a:r>
              <a:rPr lang="de-DE" sz="2000" dirty="0" err="1"/>
              <a:t>laboratory</a:t>
            </a:r>
            <a:r>
              <a:rPr lang="de-DE" sz="2000" dirty="0"/>
              <a:t> and in beam.</a:t>
            </a:r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de-DE" sz="1600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de-DE" dirty="0"/>
              <a:t>&gt;&gt; 99% </a:t>
            </a:r>
            <a:r>
              <a:rPr lang="de-DE" dirty="0" err="1"/>
              <a:t>detection</a:t>
            </a:r>
            <a:r>
              <a:rPr lang="de-DE" dirty="0"/>
              <a:t> </a:t>
            </a:r>
            <a:r>
              <a:rPr lang="de-DE" dirty="0" err="1"/>
              <a:t>efficiency</a:t>
            </a:r>
            <a:r>
              <a:rPr lang="de-DE" dirty="0"/>
              <a:t> after 10</a:t>
            </a:r>
            <a:r>
              <a:rPr lang="de-DE" baseline="30000" dirty="0"/>
              <a:t>14 </a:t>
            </a:r>
            <a:r>
              <a:rPr lang="de-DE" dirty="0" err="1"/>
              <a:t>n</a:t>
            </a:r>
            <a:r>
              <a:rPr lang="de-DE" baseline="-25000" dirty="0" err="1"/>
              <a:t>eq</a:t>
            </a:r>
            <a:r>
              <a:rPr lang="de-DE" dirty="0"/>
              <a:t>/cm², 5 </a:t>
            </a:r>
            <a:r>
              <a:rPr lang="de-DE" dirty="0" err="1"/>
              <a:t>MRad</a:t>
            </a:r>
            <a:r>
              <a:rPr lang="de-DE" dirty="0"/>
              <a:t> and a </a:t>
            </a:r>
            <a:r>
              <a:rPr lang="de-DE" dirty="0" err="1"/>
              <a:t>combination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both</a:t>
            </a:r>
            <a:endParaRPr lang="de-DE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de-DE" dirty="0"/>
              <a:t>&lt;10</a:t>
            </a:r>
            <a:r>
              <a:rPr lang="de-DE" baseline="30000" dirty="0"/>
              <a:t>-6</a:t>
            </a:r>
            <a:r>
              <a:rPr lang="de-DE" dirty="0"/>
              <a:t> fake </a:t>
            </a:r>
            <a:r>
              <a:rPr lang="de-DE" dirty="0" err="1"/>
              <a:t>hit</a:t>
            </a:r>
            <a:r>
              <a:rPr lang="de-DE" dirty="0"/>
              <a:t> rate (after 10</a:t>
            </a:r>
            <a:r>
              <a:rPr lang="de-DE" baseline="30000" dirty="0"/>
              <a:t>14 </a:t>
            </a:r>
            <a:r>
              <a:rPr lang="de-DE" dirty="0" err="1"/>
              <a:t>n</a:t>
            </a:r>
            <a:r>
              <a:rPr lang="de-DE" baseline="-25000" dirty="0" err="1"/>
              <a:t>eq</a:t>
            </a:r>
            <a:r>
              <a:rPr lang="de-DE" dirty="0"/>
              <a:t>/cm², &lt;0.05% </a:t>
            </a:r>
            <a:r>
              <a:rPr lang="de-DE" dirty="0" err="1"/>
              <a:t>of</a:t>
            </a:r>
            <a:r>
              <a:rPr lang="de-DE" dirty="0"/>
              <a:t> all </a:t>
            </a:r>
            <a:r>
              <a:rPr lang="de-DE" dirty="0" err="1"/>
              <a:t>pixels</a:t>
            </a:r>
            <a:r>
              <a:rPr lang="de-DE" dirty="0"/>
              <a:t> </a:t>
            </a:r>
            <a:r>
              <a:rPr lang="de-DE" dirty="0" err="1"/>
              <a:t>masked</a:t>
            </a:r>
            <a:r>
              <a:rPr lang="de-DE" dirty="0"/>
              <a:t>)</a:t>
            </a:r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de-DE" dirty="0"/>
              <a:t>~5 µm </a:t>
            </a:r>
            <a:r>
              <a:rPr lang="de-DE" dirty="0" err="1"/>
              <a:t>spatial</a:t>
            </a:r>
            <a:r>
              <a:rPr lang="de-DE" dirty="0"/>
              <a:t> </a:t>
            </a:r>
            <a:r>
              <a:rPr lang="de-DE" dirty="0" err="1"/>
              <a:t>resolution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and after </a:t>
            </a:r>
            <a:r>
              <a:rPr lang="de-DE" dirty="0" err="1"/>
              <a:t>irradiation</a:t>
            </a:r>
            <a:r>
              <a:rPr lang="de-DE" dirty="0"/>
              <a:t> =&gt; Matches </a:t>
            </a:r>
            <a:r>
              <a:rPr lang="de-DE" dirty="0" err="1"/>
              <a:t>requirement</a:t>
            </a:r>
            <a:r>
              <a:rPr lang="de-DE" dirty="0"/>
              <a:t>.</a:t>
            </a:r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de-DE" dirty="0" err="1"/>
              <a:t>Tolerates</a:t>
            </a:r>
            <a:r>
              <a:rPr lang="de-DE" dirty="0"/>
              <a:t> HI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LET=20 MeV cm² / mg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observed</a:t>
            </a:r>
            <a:r>
              <a:rPr lang="de-DE" dirty="0"/>
              <a:t> </a:t>
            </a:r>
            <a:r>
              <a:rPr lang="de-DE" dirty="0" err="1"/>
              <a:t>latch-up</a:t>
            </a:r>
            <a:r>
              <a:rPr lang="de-DE" dirty="0"/>
              <a:t>.</a:t>
            </a:r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de-DE" dirty="0"/>
              <a:t>Response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partially</a:t>
            </a:r>
            <a:r>
              <a:rPr lang="de-DE" dirty="0"/>
              <a:t> </a:t>
            </a:r>
            <a:r>
              <a:rPr lang="de-DE" dirty="0" err="1"/>
              <a:t>depleted</a:t>
            </a:r>
            <a:r>
              <a:rPr lang="de-DE" dirty="0"/>
              <a:t> MIMOSIS-1 </a:t>
            </a:r>
            <a:r>
              <a:rPr lang="de-DE" dirty="0" err="1"/>
              <a:t>to</a:t>
            </a:r>
            <a:r>
              <a:rPr lang="de-DE" dirty="0"/>
              <a:t> different </a:t>
            </a:r>
            <a:r>
              <a:rPr lang="de-DE" dirty="0" err="1"/>
              <a:t>dE</a:t>
            </a:r>
            <a:r>
              <a:rPr lang="de-DE" dirty="0"/>
              <a:t>/dx </a:t>
            </a:r>
            <a:r>
              <a:rPr lang="de-DE" dirty="0" err="1"/>
              <a:t>may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CBM-PID </a:t>
            </a:r>
          </a:p>
          <a:p>
            <a:pPr marL="1143000" lvl="3"/>
            <a:r>
              <a:rPr lang="de-DE" dirty="0"/>
              <a:t>(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followed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).</a:t>
            </a:r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indent="-228600"/>
            <a:endParaRPr lang="de-DE" sz="1600" dirty="0"/>
          </a:p>
          <a:p>
            <a:pPr marL="685800" lvl="2"/>
            <a:endParaRPr lang="de-DE" sz="1600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de-DE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A4C22B-D33B-B3B8-C15F-44AD5BD6A499}"/>
              </a:ext>
            </a:extLst>
          </p:cNvPr>
          <p:cNvSpPr txBox="1"/>
          <p:nvPr/>
        </p:nvSpPr>
        <p:spPr>
          <a:xfrm>
            <a:off x="697283" y="5254075"/>
            <a:ext cx="10797434" cy="70788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IMOSIS-1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matches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requirements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CBM-MVD…</a:t>
            </a:r>
          </a:p>
          <a:p>
            <a:pPr marL="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	… and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forms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mile-stone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toward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sensor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higgs-factories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E34F03-8BFC-9DF8-3C29-8D63AFF2A070}"/>
              </a:ext>
            </a:extLst>
          </p:cNvPr>
          <p:cNvSpPr txBox="1"/>
          <p:nvPr/>
        </p:nvSpPr>
        <p:spPr>
          <a:xfrm>
            <a:off x="8409274" y="6649800"/>
            <a:ext cx="274947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13th POS </a:t>
            </a:r>
            <a:r>
              <a:rPr lang="de-DE" sz="1100" dirty="0" err="1">
                <a:solidFill>
                  <a:prstClr val="black"/>
                </a:solidFill>
                <a:latin typeface="Arial"/>
              </a:rPr>
              <a:t>conference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, Oxford, Sept 2023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5923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4972"/>
    </mc:Choice>
    <mc:Fallback>
      <p:transition spd="slow" advTm="1149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FB37EA-FDD4-91A3-D984-F124A4F9E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CBM-MVD collaboration members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F776506-0AE8-3044-0BBE-73A4F58CEFC5}"/>
              </a:ext>
            </a:extLst>
          </p:cNvPr>
          <p:cNvSpPr txBox="1"/>
          <p:nvPr/>
        </p:nvSpPr>
        <p:spPr>
          <a:xfrm>
            <a:off x="2435470" y="1213008"/>
            <a:ext cx="705308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Julio Andary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Benedict Arnoldi-Meadows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Ole Artz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Jérôme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Baudot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Arial" panose="020B0604020202020204" pitchFamily="34" charset="0"/>
              </a:rPr>
              <a:t>Grégory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 Bertolone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Auguste Besson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Norbert Bialas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Roma Bugiel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Gilles Claus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Claude Colledani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Hasan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Darwish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1,2,3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</a:t>
            </a: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</a:rPr>
              <a:t>Michael Deveaux</a:t>
            </a:r>
            <a:r>
              <a:rPr lang="en-US" baseline="30000" dirty="0">
                <a:solidFill>
                  <a:srgbClr val="4472C4"/>
                </a:solidFill>
                <a:latin typeface="Arial" panose="020B0604020202020204" pitchFamily="34" charset="0"/>
              </a:rPr>
              <a:t>1,3,6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Andrei Dorokhov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Guy Dozière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Ziad El Bitar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Ingo Fröhlich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1,3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Mathieu Goffe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Benedict Gutsche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Fabian Hebermehl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Abdelkader Himmi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Christine Hu-Guo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Kimmo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Jaaskelainen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Oliver Michael Keller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6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Michal Koziel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Franz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Matejcek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Jan Michel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Frédéric Morel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Christian Müntz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Hung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Pham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Christian Joachim Schmidt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3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Stefan Schreiber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Matthieu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Specht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Dennis Spicker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</a:t>
            </a:r>
            <a:r>
              <a:rPr lang="en-US" dirty="0">
                <a:latin typeface="Arial" panose="020B0604020202020204" pitchFamily="34" charset="0"/>
              </a:rPr>
              <a:t>Joachim Stroth</a:t>
            </a:r>
            <a:r>
              <a:rPr lang="en-US" baseline="30000" dirty="0">
                <a:latin typeface="Arial" panose="020B0604020202020204" pitchFamily="34" charset="0"/>
              </a:rPr>
              <a:t>1,3,4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Isabelle Valin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, Roland Weirich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1,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 Marc Winter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5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</a:rPr>
              <a:t>and Yue Zhao</a:t>
            </a:r>
            <a:r>
              <a:rPr lang="en-US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</a:rPr>
              <a:t>1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</a:rPr>
              <a:t>Goethe-Universität Frankfurt, Germany</a:t>
            </a:r>
            <a:br>
              <a:rPr lang="en-US" sz="1400" dirty="0">
                <a:solidFill>
                  <a:prstClr val="black"/>
                </a:solidFill>
              </a:rPr>
            </a:b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</a:rPr>
              <a:t>2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</a:rPr>
              <a:t>Université de Strasbourg, CNRS, IPHC UMR 7178, Strasbourg, France</a:t>
            </a:r>
            <a:br>
              <a:rPr lang="en-US" sz="1400" dirty="0">
                <a:solidFill>
                  <a:prstClr val="black"/>
                </a:solidFill>
              </a:rPr>
            </a:b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</a:rPr>
              <a:t>3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</a:rPr>
              <a:t>GSI </a:t>
            </a:r>
            <a:r>
              <a:rPr lang="en-US" sz="1400" dirty="0" err="1">
                <a:solidFill>
                  <a:prstClr val="black"/>
                </a:solidFill>
                <a:latin typeface="Arial" panose="020B0604020202020204" pitchFamily="34" charset="0"/>
              </a:rPr>
              <a:t>Helmholtzzentrum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</a:rPr>
              <a:t> für </a:t>
            </a:r>
            <a:r>
              <a:rPr lang="en-US" sz="1400" dirty="0" err="1">
                <a:solidFill>
                  <a:prstClr val="black"/>
                </a:solidFill>
                <a:latin typeface="Arial" panose="020B0604020202020204" pitchFamily="34" charset="0"/>
              </a:rPr>
              <a:t>Schwerionenforschung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</a:rPr>
              <a:t> GmbH, Germany</a:t>
            </a:r>
            <a:br>
              <a:rPr lang="en-US" sz="1400" dirty="0">
                <a:solidFill>
                  <a:prstClr val="black"/>
                </a:solidFill>
              </a:rPr>
            </a:b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</a:rPr>
              <a:t>4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</a:rPr>
              <a:t>Helmholtz </a:t>
            </a:r>
            <a:r>
              <a:rPr lang="en-US" sz="1400" dirty="0" err="1">
                <a:solidFill>
                  <a:prstClr val="black"/>
                </a:solidFill>
                <a:latin typeface="Arial" panose="020B0604020202020204" pitchFamily="34" charset="0"/>
              </a:rPr>
              <a:t>Forschungsakademie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</a:rPr>
              <a:t> Hessen für FAIR, Germany</a:t>
            </a:r>
            <a:br>
              <a:rPr lang="en-US" sz="1400" dirty="0">
                <a:solidFill>
                  <a:prstClr val="black"/>
                </a:solidFill>
              </a:rPr>
            </a:b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</a:rPr>
              <a:t>5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</a:rPr>
              <a:t>IJCLab, UMR9012 – CNRS / Université Paris-</a:t>
            </a:r>
            <a:r>
              <a:rPr lang="en-US" sz="1400" dirty="0" err="1">
                <a:solidFill>
                  <a:prstClr val="black"/>
                </a:solidFill>
                <a:latin typeface="Arial" panose="020B0604020202020204" pitchFamily="34" charset="0"/>
              </a:rPr>
              <a:t>Saclay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</a:rPr>
              <a:t> / Université de Paris, France</a:t>
            </a:r>
            <a:br>
              <a:rPr lang="en-US" sz="1400" dirty="0">
                <a:solidFill>
                  <a:prstClr val="black"/>
                </a:solidFill>
              </a:rPr>
            </a:br>
            <a:r>
              <a:rPr lang="en-US" sz="1400" baseline="30000" dirty="0">
                <a:solidFill>
                  <a:prstClr val="black"/>
                </a:solidFill>
                <a:latin typeface="Arial" panose="020B0604020202020204" pitchFamily="34" charset="0"/>
              </a:rPr>
              <a:t>6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</a:rPr>
              <a:t>Facility for Antiproton and Ion Research in Europe </a:t>
            </a:r>
            <a:r>
              <a:rPr lang="en-US" sz="1400" dirty="0" err="1">
                <a:solidFill>
                  <a:prstClr val="black"/>
                </a:solidFill>
                <a:latin typeface="Arial" panose="020B0604020202020204" pitchFamily="34" charset="0"/>
              </a:rPr>
              <a:t>GmbH,Germany</a:t>
            </a:r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3" name="Picture 8">
            <a:extLst>
              <a:ext uri="{FF2B5EF4-FFF2-40B4-BE49-F238E27FC236}">
                <a16:creationId xmlns:a16="http://schemas.microsoft.com/office/drawing/2014/main" id="{70A256EC-145E-00C7-5AD5-375145D3AD4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0113" y="3708932"/>
            <a:ext cx="1847164" cy="1239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FAE79E9-853E-796C-34D1-1D31587D3AC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0113" y="1727610"/>
            <a:ext cx="1557575" cy="1552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C8C1D3E-11B7-6D1C-35AB-85E80B75470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5382" y="1009652"/>
            <a:ext cx="1478858" cy="80442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709E36F1-4135-68D5-174A-6E1CDF368BF2}"/>
              </a:ext>
            </a:extLst>
          </p:cNvPr>
          <p:cNvSpPr txBox="1"/>
          <p:nvPr/>
        </p:nvSpPr>
        <p:spPr>
          <a:xfrm>
            <a:off x="9488557" y="837788"/>
            <a:ext cx="1509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prstClr val="black"/>
                </a:solidFill>
              </a:rPr>
              <a:t>Supported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by</a:t>
            </a:r>
            <a:r>
              <a:rPr lang="de-DE" dirty="0">
                <a:solidFill>
                  <a:prstClr val="black"/>
                </a:solidFill>
              </a:rPr>
              <a:t>: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5" name="Grafik 24" descr="Ein Bild, das Text enthält.&#10;&#10;Automatisch generierte Beschreibung">
            <a:extLst>
              <a:ext uri="{FF2B5EF4-FFF2-40B4-BE49-F238E27FC236}">
                <a16:creationId xmlns:a16="http://schemas.microsoft.com/office/drawing/2014/main" id="{387605FF-E5E6-227D-F4A2-D90F704058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557" y="1374297"/>
            <a:ext cx="1890089" cy="1004761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FA5F758A-286C-0C0E-2C0C-04343BC225F5}"/>
              </a:ext>
            </a:extLst>
          </p:cNvPr>
          <p:cNvSpPr txBox="1"/>
          <p:nvPr/>
        </p:nvSpPr>
        <p:spPr>
          <a:xfrm>
            <a:off x="10168765" y="2077089"/>
            <a:ext cx="1055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>
                <a:solidFill>
                  <a:prstClr val="black"/>
                </a:solidFill>
              </a:rPr>
              <a:t>(</a:t>
            </a:r>
            <a:r>
              <a:rPr lang="en-US" sz="1200"/>
              <a:t>05P21RFFC2</a:t>
            </a:r>
            <a:r>
              <a:rPr lang="de-DE" sz="1200">
                <a:solidFill>
                  <a:prstClr val="black"/>
                </a:solidFill>
              </a:rPr>
              <a:t>)</a:t>
            </a:r>
            <a:endParaRPr lang="en-US" sz="1200" dirty="0">
              <a:solidFill>
                <a:prstClr val="black"/>
              </a:solidFill>
            </a:endParaRP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0C6061AB-EF93-69CF-7CA0-C30964C1F0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078" y="2631059"/>
            <a:ext cx="1741041" cy="678196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2FF7EA34-0171-D721-EEDC-8AC05C5DCF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557" y="3309255"/>
            <a:ext cx="1741041" cy="413659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DFF70D0-AABE-8FBB-8711-F56E84A432B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106" y="3931628"/>
            <a:ext cx="1825416" cy="794056"/>
          </a:xfrm>
          <a:prstGeom prst="rect">
            <a:avLst/>
          </a:prstGeom>
        </p:spPr>
      </p:pic>
      <p:pic>
        <p:nvPicPr>
          <p:cNvPr id="36" name="Grafik 35" descr="Ein Bild, das Text enthält.&#10;&#10;Automatisch generierte Beschreibung">
            <a:extLst>
              <a:ext uri="{FF2B5EF4-FFF2-40B4-BE49-F238E27FC236}">
                <a16:creationId xmlns:a16="http://schemas.microsoft.com/office/drawing/2014/main" id="{43A68541-7010-3AE3-3EFC-9AFE6F99ABA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106" y="4958494"/>
            <a:ext cx="1839256" cy="459814"/>
          </a:xfrm>
          <a:prstGeom prst="rect">
            <a:avLst/>
          </a:prstGeom>
        </p:spPr>
      </p:pic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F1BB96E7-6171-7E3E-D9F4-44F02B9A50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  <p:sp>
        <p:nvSpPr>
          <p:cNvPr id="17" name="Fußzeilenplatzhalter 3">
            <a:extLst>
              <a:ext uri="{FF2B5EF4-FFF2-40B4-BE49-F238E27FC236}">
                <a16:creationId xmlns:a16="http://schemas.microsoft.com/office/drawing/2014/main" id="{55755830-EE89-51F6-39D1-CFB49BD8E5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647492"/>
            <a:ext cx="8153400" cy="191668"/>
          </a:xfrm>
        </p:spPr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M. Deveaux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9" y="3352539"/>
            <a:ext cx="663604" cy="66360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9" y="4910881"/>
            <a:ext cx="1214582" cy="5283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6FB1E4-300F-6ACC-1813-9148CFEE29DB}"/>
              </a:ext>
            </a:extLst>
          </p:cNvPr>
          <p:cNvSpPr txBox="1"/>
          <p:nvPr/>
        </p:nvSpPr>
        <p:spPr>
          <a:xfrm>
            <a:off x="8409274" y="6649800"/>
            <a:ext cx="274947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13th POS </a:t>
            </a:r>
            <a:r>
              <a:rPr lang="de-DE" sz="1100" dirty="0" err="1">
                <a:solidFill>
                  <a:prstClr val="black"/>
                </a:solidFill>
                <a:latin typeface="Arial"/>
              </a:rPr>
              <a:t>conference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, Oxford, Sept 2023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3563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3BFD4-07BC-273F-1BD7-F1D918ADA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F0521B-0342-D8CF-B82B-87FE53084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>
                <a:solidFill>
                  <a:prstClr val="black"/>
                </a:solidFill>
              </a:rPr>
              <a:t>M. Deveaux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9648F-6463-7620-25A3-9D768F1C3A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400"/>
            <a:fld id="{29023446-43A6-4CDC-9F35-3AECD81F11A0}" type="slidenum">
              <a:rPr lang="de-DE" smtClean="0">
                <a:solidFill>
                  <a:prstClr val="black"/>
                </a:solidFill>
              </a:rPr>
              <a:pPr defTabSz="914400"/>
              <a:t>14</a:t>
            </a:fld>
            <a:r>
              <a:rPr lang="de-DE">
                <a:solidFill>
                  <a:prstClr val="black"/>
                </a:solidFill>
              </a:rPr>
              <a:t> / 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D32909-CC0A-4095-D3C3-C109ADA807C6}"/>
              </a:ext>
            </a:extLst>
          </p:cNvPr>
          <p:cNvSpPr txBox="1"/>
          <p:nvPr/>
        </p:nvSpPr>
        <p:spPr>
          <a:xfrm>
            <a:off x="3895725" y="2533650"/>
            <a:ext cx="38046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600" dirty="0"/>
              <a:t>Backup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481577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1ADF-9389-4A0D-80E6-D0C20F26924F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Beam tests (MIMOSIS-1)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99293287"/>
                  </p:ext>
                </p:extLst>
              </p:nvPr>
            </p:nvGraphicFramePr>
            <p:xfrm>
              <a:off x="29041" y="561083"/>
              <a:ext cx="10274968" cy="335889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4063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204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6837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89823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294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Date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Location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Beam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Goal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2943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/>
                            <a:t>13. – 14.  Mar 2021 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GSI /</a:t>
                          </a:r>
                          <a:r>
                            <a:rPr lang="de-DE" sz="1600" baseline="0"/>
                            <a:t> mCBM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1 AGeV Pb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Single-Event-Effects (SEE)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2943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/>
                            <a:t>23. – 24. May 2021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GSI / mCBM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1 AGeV Xe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600"/>
                            <a:t>SEE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2943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/>
                            <a:t>07. – 13.  Jun 2021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DESY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5 GeV e</a:t>
                          </a:r>
                          <a:r>
                            <a:rPr lang="de-DE" sz="1600" baseline="30000"/>
                            <a:t>-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Performance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2943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/>
                            <a:t>19. – 26.</a:t>
                          </a:r>
                          <a:r>
                            <a:rPr lang="de-DE" sz="1600" baseline="0"/>
                            <a:t> Sep 2021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DESY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5 GeV e-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Performance (X-ray</a:t>
                          </a:r>
                          <a:r>
                            <a:rPr lang="de-DE" sz="1600" baseline="0"/>
                            <a:t> irradiated)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2943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/>
                            <a:t>05.</a:t>
                          </a:r>
                          <a:r>
                            <a:rPr lang="de-DE" sz="1600" baseline="0"/>
                            <a:t> – 12.  Oct 2021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CERN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~100</a:t>
                          </a:r>
                          <a:r>
                            <a:rPr lang="de-DE" sz="1600" baseline="0"/>
                            <a:t> GeV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sz="16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sz="1600" b="0" i="0" baseline="0" smtClean="0">
                                      <a:latin typeface="Cambria Math" panose="02040503050406030204" pitchFamily="18" charset="0"/>
                                    </a:rPr>
                                    <m:t>π</m:t>
                                  </m:r>
                                </m:e>
                                <m:sup>
                                  <m:r>
                                    <a:rPr lang="de-DE" sz="1600" b="0" i="0" baseline="0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sz="1600" baseline="0"/>
                            <a:t> 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Performance (neutron</a:t>
                          </a:r>
                          <a:r>
                            <a:rPr lang="de-DE" sz="1600" baseline="0"/>
                            <a:t> irradiated)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2943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/>
                            <a:t>14.</a:t>
                          </a:r>
                          <a:r>
                            <a:rPr lang="de-DE" sz="1600" baseline="0"/>
                            <a:t> – 20. Feb 2022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DESY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5 GeV e-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Performance (mixed irradiated) ++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2943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/>
                            <a:t>21. – 28. Mar</a:t>
                          </a:r>
                          <a:r>
                            <a:rPr lang="de-DE" sz="1600" baseline="0"/>
                            <a:t> 2022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COSY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0.3 – 3 GeV p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Performance,</a:t>
                          </a:r>
                          <a:r>
                            <a:rPr lang="de-DE" sz="1600" baseline="0"/>
                            <a:t> dE/dx?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12943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/>
                            <a:t>23.</a:t>
                          </a:r>
                          <a:r>
                            <a:rPr lang="de-DE" sz="1600" baseline="0"/>
                            <a:t> – 29. May 2022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GSI/UNILAC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~4 MeV Ca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SEE, slow fragments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12943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/>
                            <a:t>01.</a:t>
                          </a:r>
                          <a:r>
                            <a:rPr lang="de-DE" sz="1600" baseline="0"/>
                            <a:t> – 07.  Sep 2022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CERN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~100</a:t>
                          </a:r>
                          <a:r>
                            <a:rPr lang="de-DE" sz="1600" baseline="0"/>
                            <a:t> GeV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sz="16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sz="1600" b="0" i="0" baseline="0" smtClean="0">
                                      <a:latin typeface="Cambria Math" panose="02040503050406030204" pitchFamily="18" charset="0"/>
                                    </a:rPr>
                                    <m:t>π</m:t>
                                  </m:r>
                                </m:e>
                                <m:sup>
                                  <m:r>
                                    <a:rPr lang="de-DE" sz="1600" b="0" i="0" baseline="0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sz="1600" baseline="0"/>
                            <a:t> 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Response to inclined tracks,…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99293287"/>
                  </p:ext>
                </p:extLst>
              </p:nvPr>
            </p:nvGraphicFramePr>
            <p:xfrm>
              <a:off x="29041" y="561083"/>
              <a:ext cx="10274968" cy="335889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406316"/>
                    <a:gridCol w="2302042"/>
                    <a:gridCol w="1668379"/>
                    <a:gridCol w="3898231"/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Date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Location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Beam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Goal</a:t>
                          </a:r>
                          <a:endParaRPr lang="en-US" sz="1600"/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smtClean="0"/>
                            <a:t>13. – 14.  Mar 2021 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GSI /</a:t>
                          </a:r>
                          <a:r>
                            <a:rPr lang="de-DE" sz="1600" baseline="0" smtClean="0"/>
                            <a:t> mCBM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1 AGeV Pb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Single-Event-Effects (SEE)</a:t>
                          </a:r>
                          <a:endParaRPr lang="en-US" sz="1600"/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smtClean="0"/>
                            <a:t>23. – 24. May 2021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GSI / mCBM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1 AGeV Xe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600" smtClean="0"/>
                            <a:t>SEE</a:t>
                          </a:r>
                          <a:endParaRPr lang="en-US" sz="1600" smtClean="0"/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smtClean="0"/>
                            <a:t>07. – 13.  Jun 2021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DESY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5 GeV e</a:t>
                          </a:r>
                          <a:r>
                            <a:rPr lang="de-DE" sz="1600" baseline="30000" smtClean="0"/>
                            <a:t>-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Performance</a:t>
                          </a:r>
                          <a:endParaRPr lang="en-US" sz="1600"/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smtClean="0"/>
                            <a:t>19. – 26.</a:t>
                          </a:r>
                          <a:r>
                            <a:rPr lang="de-DE" sz="1600" baseline="0" smtClean="0"/>
                            <a:t> Sep 2021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DESY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5 GeV e-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Performance (X-ray</a:t>
                          </a:r>
                          <a:r>
                            <a:rPr lang="de-DE" sz="1600" baseline="0" smtClean="0"/>
                            <a:t> irradiated)</a:t>
                          </a:r>
                          <a:endParaRPr lang="en-US" sz="1600"/>
                        </a:p>
                      </a:txBody>
                      <a:tcPr/>
                    </a:tc>
                  </a:tr>
                  <a:tr h="338328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smtClean="0"/>
                            <a:t>05.</a:t>
                          </a:r>
                          <a:r>
                            <a:rPr lang="de-DE" sz="1600" baseline="0" smtClean="0"/>
                            <a:t> – 12.  Oct 2021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CERN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82482" t="-496429" r="-235036" b="-4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Performance (neutron</a:t>
                          </a:r>
                          <a:r>
                            <a:rPr lang="de-DE" sz="1600" baseline="0" smtClean="0"/>
                            <a:t> irradiated)</a:t>
                          </a:r>
                          <a:endParaRPr lang="en-US" sz="1600"/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smtClean="0"/>
                            <a:t>14.</a:t>
                          </a:r>
                          <a:r>
                            <a:rPr lang="de-DE" sz="1600" baseline="0" smtClean="0"/>
                            <a:t> – 20. Feb 2022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DESY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5 GeV e-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Performance (mixed irradiated) ++</a:t>
                          </a:r>
                          <a:endParaRPr lang="en-US" sz="1600"/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smtClean="0"/>
                            <a:t>21. – 28. Mar</a:t>
                          </a:r>
                          <a:r>
                            <a:rPr lang="de-DE" sz="1600" baseline="0" smtClean="0"/>
                            <a:t> 2022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COSY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0.3 – 3 GeV p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Performance,</a:t>
                          </a:r>
                          <a:r>
                            <a:rPr lang="de-DE" sz="1600" baseline="0" smtClean="0"/>
                            <a:t> dE/dx?</a:t>
                          </a:r>
                          <a:endParaRPr lang="en-US" sz="1600"/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smtClean="0"/>
                            <a:t>23.</a:t>
                          </a:r>
                          <a:r>
                            <a:rPr lang="de-DE" sz="1600" baseline="0" smtClean="0"/>
                            <a:t> – 29. May 2022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GSI/UNILAC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~4 MeV </a:t>
                          </a:r>
                          <a:r>
                            <a:rPr lang="de-DE" sz="1600" smtClean="0"/>
                            <a:t>Ca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SEE, slow fragments</a:t>
                          </a:r>
                          <a:endParaRPr lang="en-US" sz="1600"/>
                        </a:p>
                      </a:txBody>
                      <a:tcPr/>
                    </a:tc>
                  </a:tr>
                  <a:tr h="338328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600" smtClean="0"/>
                            <a:t>01.</a:t>
                          </a:r>
                          <a:r>
                            <a:rPr lang="de-DE" sz="1600" baseline="0" smtClean="0"/>
                            <a:t> – 07.  Sep 2022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CERN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82482" t="-891071" r="-235036" b="-232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smtClean="0"/>
                            <a:t>Response to inclined tracks,…</a:t>
                          </a:r>
                          <a:endParaRPr lang="en-US" sz="160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01230" y="4422522"/>
          <a:ext cx="6861044" cy="13649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134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7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04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1245">
                <a:tc>
                  <a:txBody>
                    <a:bodyPr/>
                    <a:lstStyle/>
                    <a:p>
                      <a:pPr algn="ctr"/>
                      <a:r>
                        <a:rPr lang="de-DE" sz="1600"/>
                        <a:t>Date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/>
                        <a:t>Location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/>
                        <a:t>Radiation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245">
                <a:tc>
                  <a:txBody>
                    <a:bodyPr/>
                    <a:lstStyle/>
                    <a:p>
                      <a:pPr algn="r"/>
                      <a:r>
                        <a:rPr lang="de-DE" sz="1600"/>
                        <a:t>Jul – Aug 2021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/>
                        <a:t>Ljubjana (TRIGA)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/>
                        <a:t>~1 MeV reactor neutrons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1245">
                <a:tc>
                  <a:txBody>
                    <a:bodyPr/>
                    <a:lstStyle/>
                    <a:p>
                      <a:pPr algn="r"/>
                      <a:r>
                        <a:rPr lang="de-DE" sz="1600"/>
                        <a:t>Sep 2021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/>
                        <a:t>Karlsruhe</a:t>
                      </a:r>
                      <a:r>
                        <a:rPr lang="de-DE" sz="1600" baseline="0"/>
                        <a:t> (KIT)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/>
                        <a:t>~10 keV X-rays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1245">
                <a:tc>
                  <a:txBody>
                    <a:bodyPr/>
                    <a:lstStyle/>
                    <a:p>
                      <a:pPr algn="r"/>
                      <a:r>
                        <a:rPr lang="de-DE" sz="1600"/>
                        <a:t>Aug</a:t>
                      </a:r>
                      <a:r>
                        <a:rPr lang="de-DE" sz="1600" baseline="0"/>
                        <a:t> 2022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/>
                        <a:t>Karlsruhe (KIT)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/>
                        <a:t>~10</a:t>
                      </a:r>
                      <a:r>
                        <a:rPr lang="de-DE" sz="1600" baseline="0"/>
                        <a:t> keV X-rays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55313" y="5958882"/>
            <a:ext cx="7314823" cy="61555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S</a:t>
            </a:r>
            <a:r>
              <a:rPr lang="de-DE">
                <a:solidFill>
                  <a:prstClr val="black"/>
                </a:solidFill>
              </a:rPr>
              <a:t>pecial thanks to IPHC for massive support in beam time preparation.</a:t>
            </a:r>
          </a:p>
          <a:p>
            <a:r>
              <a:rPr lang="de-DE" sz="1600">
                <a:solidFill>
                  <a:prstClr val="black"/>
                </a:solidFill>
              </a:rPr>
              <a:t>Meanwhile: 14 IPHC people (9-10 FTE) involved in MIMOSIS.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041" y="4011244"/>
            <a:ext cx="2659702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b="1">
                <a:solidFill>
                  <a:prstClr val="black"/>
                </a:solidFill>
              </a:rPr>
              <a:t>Irradiation campaigns:</a:t>
            </a:r>
            <a:endParaRPr lang="en-US" b="1" dirty="0">
              <a:solidFill>
                <a:prstClr val="black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834" b="19693"/>
          <a:stretch/>
        </p:blipFill>
        <p:spPr>
          <a:xfrm>
            <a:off x="9137722" y="3958046"/>
            <a:ext cx="3054278" cy="289995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53553" y="3965077"/>
            <a:ext cx="167706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200">
                <a:solidFill>
                  <a:prstClr val="black"/>
                </a:solidFill>
              </a:rPr>
              <a:t>Shielding for PCB-ICs</a:t>
            </a:r>
          </a:p>
          <a:p>
            <a:r>
              <a:rPr lang="de-DE" sz="1200">
                <a:solidFill>
                  <a:prstClr val="black"/>
                </a:solidFill>
              </a:rPr>
              <a:t>(X-rays @ KIT)</a:t>
            </a:r>
            <a:endParaRPr lang="en-US" sz="1200" dirty="0">
              <a:solidFill>
                <a:prstClr val="black"/>
              </a:solidFill>
            </a:endParaRPr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>
          <a:xfrm>
            <a:off x="9330615" y="4195910"/>
            <a:ext cx="649092" cy="2308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>
                <a:solidFill>
                  <a:prstClr val="black"/>
                </a:solidFill>
              </a:rPr>
              <a:t>M. Deveaux</a:t>
            </a:r>
            <a:endParaRPr lang="de-DE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6525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/>
              <a:t>CBM-MVD Sensor requirements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00811" y="5923005"/>
            <a:ext cx="7661136" cy="369332"/>
          </a:xfrm>
          <a:prstGeom prst="rect">
            <a:avLst/>
          </a:prstGeom>
          <a:solidFill>
            <a:schemeClr val="bg2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>
                <a:solidFill>
                  <a:srgbClr val="FF0000"/>
                </a:solidFill>
              </a:rPr>
              <a:t>H</a:t>
            </a:r>
            <a:r>
              <a:rPr lang="de-DE"/>
              <a:t>ow to arrive there (starting from ALPIDE) based on 180 nm technology?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/>
            </p:nvGraphicFramePr>
            <p:xfrm>
              <a:off x="1386339" y="1146331"/>
              <a:ext cx="6096000" cy="37033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40942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017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/>
                            <a:t>Requirement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mpd="sng"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/>
                            <a:t>Time resolution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/>
                            <a:t>~5 µs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/>
                            <a:t>Spatial resolution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/>
                            <a:t>~5</a:t>
                          </a:r>
                          <a:r>
                            <a:rPr lang="de-DE" baseline="0"/>
                            <a:t> µm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/>
                            <a:t>Sensor thickness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/>
                            <a:t>~50 µm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/>
                            <a:t>Power dissipation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≾</m:t>
                              </m:r>
                            </m:oMath>
                          </a14:m>
                          <a:r>
                            <a:rPr lang="en-US"/>
                            <a:t>200 mW/cm²</a:t>
                          </a: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/>
                            <a:t>Radiation doses (non-ionizing)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/>
                            <a:t>&gt;</a:t>
                          </a:r>
                          <a:r>
                            <a:rPr lang="de-DE" baseline="0"/>
                            <a:t> 7x</a:t>
                          </a:r>
                          <a:r>
                            <a:rPr lang="de-DE"/>
                            <a:t>10</a:t>
                          </a:r>
                          <a:r>
                            <a:rPr lang="de-DE" baseline="30000"/>
                            <a:t>13</a:t>
                          </a:r>
                          <a:r>
                            <a:rPr lang="de-DE" baseline="0"/>
                            <a:t> n</a:t>
                          </a:r>
                          <a:r>
                            <a:rPr lang="de-DE" baseline="-25000"/>
                            <a:t>eq</a:t>
                          </a:r>
                          <a:r>
                            <a:rPr lang="de-DE" baseline="0"/>
                            <a:t>/cm²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/>
                            <a:t>Radiation</a:t>
                          </a:r>
                          <a:r>
                            <a:rPr lang="de-DE" baseline="0"/>
                            <a:t> doses (ionizing)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/>
                            <a:t>&gt; 5 Mrad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/>
                            <a:t>Radiation gradient on chip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/>
                            <a:t>100%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/>
                            <a:t>HI-tolerance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/>
                            <a:t>10 Hz/mm²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/>
                            <a:t>Rate (average/peak)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/>
                            <a:t>150/700</a:t>
                          </a:r>
                          <a:r>
                            <a:rPr lang="de-DE" baseline="0"/>
                            <a:t> kHz/mm²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69900569"/>
                  </p:ext>
                </p:extLst>
              </p:nvPr>
            </p:nvGraphicFramePr>
            <p:xfrm>
              <a:off x="1386339" y="1146331"/>
              <a:ext cx="6096000" cy="37033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4094216"/>
                    <a:gridCol w="2001784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Requirement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8100" cmpd="sng">
                          <a:noFill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smtClean="0"/>
                            <a:t>Time resolution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~5 µs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smtClean="0"/>
                            <a:t>Spatial resolution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~5</a:t>
                          </a:r>
                          <a:r>
                            <a:rPr lang="de-DE" baseline="0" smtClean="0"/>
                            <a:t> µm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mpd="sng">
                          <a:noFill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smtClean="0"/>
                            <a:t>Sensor thickness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~50 µm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smtClean="0"/>
                            <a:t>Power dissipation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04559" t="-406557" r="-608" b="-5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smtClean="0"/>
                            <a:t>Radiation doses (non-ionizing)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&gt;</a:t>
                          </a:r>
                          <a:r>
                            <a:rPr lang="de-DE" baseline="0" smtClean="0"/>
                            <a:t> </a:t>
                          </a:r>
                          <a:r>
                            <a:rPr lang="de-DE" baseline="0" smtClean="0"/>
                            <a:t>7x</a:t>
                          </a:r>
                          <a:r>
                            <a:rPr lang="de-DE" smtClean="0"/>
                            <a:t>10</a:t>
                          </a:r>
                          <a:r>
                            <a:rPr lang="de-DE" baseline="30000" smtClean="0"/>
                            <a:t>13</a:t>
                          </a:r>
                          <a:r>
                            <a:rPr lang="de-DE" baseline="0" smtClean="0"/>
                            <a:t> n</a:t>
                          </a:r>
                          <a:r>
                            <a:rPr lang="de-DE" baseline="-25000" smtClean="0"/>
                            <a:t>eq</a:t>
                          </a:r>
                          <a:r>
                            <a:rPr lang="de-DE" baseline="0" smtClean="0"/>
                            <a:t>/cm²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smtClean="0"/>
                            <a:t>Radiation</a:t>
                          </a:r>
                          <a:r>
                            <a:rPr lang="de-DE" baseline="0" smtClean="0"/>
                            <a:t> doses (ionizing)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&gt; </a:t>
                          </a:r>
                          <a:r>
                            <a:rPr lang="de-DE" smtClean="0"/>
                            <a:t>5 Mrad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smtClean="0"/>
                            <a:t>Radiation gradient on chip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100%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smtClean="0"/>
                            <a:t>HI-tolerance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10 Hz/mm²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smtClean="0"/>
                            <a:t>Rate (average/peak)</a:t>
                          </a:r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150/700</a:t>
                          </a:r>
                          <a:r>
                            <a:rPr lang="de-DE" baseline="0" smtClean="0"/>
                            <a:t> kHz/mm²</a:t>
                          </a:r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16</a:t>
            </a:fld>
            <a:endParaRPr lang="de-DE"/>
          </a:p>
        </p:txBody>
      </p:sp>
      <p:sp>
        <p:nvSpPr>
          <p:cNvPr id="15" name="TextBox 14"/>
          <p:cNvSpPr txBox="1"/>
          <p:nvPr/>
        </p:nvSpPr>
        <p:spPr>
          <a:xfrm>
            <a:off x="8409274" y="6649800"/>
            <a:ext cx="3206327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100"/>
              <a:t>3rd High-D consortium meeting, 9-10 Feb. 2023 </a:t>
            </a:r>
            <a:endParaRPr lang="en-US" sz="1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M. Deveaux</a:t>
            </a:r>
            <a:endParaRPr lang="de-DE" dirty="0"/>
          </a:p>
        </p:txBody>
      </p:sp>
      <p:grpSp>
        <p:nvGrpSpPr>
          <p:cNvPr id="16" name="Groupe 7">
            <a:extLst>
              <a:ext uri="{FF2B5EF4-FFF2-40B4-BE49-F238E27FC236}">
                <a16:creationId xmlns:a16="http://schemas.microsoft.com/office/drawing/2014/main" id="{E47CDD9F-E3C8-6FED-DBEE-3F0BEE729EE7}"/>
              </a:ext>
            </a:extLst>
          </p:cNvPr>
          <p:cNvGrpSpPr/>
          <p:nvPr/>
        </p:nvGrpSpPr>
        <p:grpSpPr>
          <a:xfrm>
            <a:off x="7630995" y="1559550"/>
            <a:ext cx="3330068" cy="1023873"/>
            <a:chOff x="5796557" y="4061933"/>
            <a:chExt cx="3330068" cy="682491"/>
          </a:xfrm>
        </p:grpSpPr>
        <p:sp>
          <p:nvSpPr>
            <p:cNvPr id="17" name="Right Brace 16"/>
            <p:cNvSpPr/>
            <p:nvPr/>
          </p:nvSpPr>
          <p:spPr>
            <a:xfrm>
              <a:off x="5796557" y="4061933"/>
              <a:ext cx="105328" cy="682491"/>
            </a:xfrm>
            <a:prstGeom prst="rightBrace">
              <a:avLst>
                <a:gd name="adj1" fmla="val 58333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/>
              <a:endParaRPr lang="en-US" sz="1200">
                <a:solidFill>
                  <a:srgbClr val="0000FF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987752" y="4213442"/>
              <a:ext cx="3138873" cy="3897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600">
                  <a:solidFill>
                    <a:srgbClr val="008000"/>
                  </a:solidFill>
                </a:rPr>
                <a:t>Mostly established </a:t>
              </a:r>
              <a:r>
                <a:rPr lang="en-US" sz="1600" dirty="0">
                  <a:solidFill>
                    <a:srgbClr val="008000"/>
                  </a:solidFill>
                </a:rPr>
                <a:t>by ALPIDE</a:t>
              </a:r>
            </a:p>
            <a:p>
              <a:pPr defTabSz="914400"/>
              <a:r>
                <a:rPr lang="en-US" sz="1600" dirty="0">
                  <a:solidFill>
                    <a:srgbClr val="008000"/>
                  </a:solidFill>
                </a:rPr>
                <a:t>(Sensor of ALICE ITS2 upgrade)</a:t>
              </a:r>
            </a:p>
          </p:txBody>
        </p:sp>
      </p:grpSp>
      <p:grpSp>
        <p:nvGrpSpPr>
          <p:cNvPr id="19" name="Groupe 11">
            <a:extLst>
              <a:ext uri="{FF2B5EF4-FFF2-40B4-BE49-F238E27FC236}">
                <a16:creationId xmlns:a16="http://schemas.microsoft.com/office/drawing/2014/main" id="{59D3E5F8-47D0-ABB9-F856-09927BF20A7C}"/>
              </a:ext>
            </a:extLst>
          </p:cNvPr>
          <p:cNvGrpSpPr/>
          <p:nvPr/>
        </p:nvGrpSpPr>
        <p:grpSpPr>
          <a:xfrm>
            <a:off x="7620231" y="4317072"/>
            <a:ext cx="3138511" cy="584775"/>
            <a:chOff x="5791778" y="5385154"/>
            <a:chExt cx="3138511" cy="584775"/>
          </a:xfrm>
        </p:grpSpPr>
        <p:sp>
          <p:nvSpPr>
            <p:cNvPr id="20" name="Right Brace 19"/>
            <p:cNvSpPr/>
            <p:nvPr/>
          </p:nvSpPr>
          <p:spPr>
            <a:xfrm>
              <a:off x="5791778" y="5545184"/>
              <a:ext cx="93374" cy="372549"/>
            </a:xfrm>
            <a:prstGeom prst="rightBrace">
              <a:avLst>
                <a:gd name="adj1" fmla="val 58333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prstClr val="black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87752" y="5385154"/>
              <a:ext cx="294253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600" dirty="0">
                  <a:solidFill>
                    <a:srgbClr val="FF0000"/>
                  </a:solidFill>
                </a:rPr>
                <a:t>Incompatible with ALPIDE</a:t>
              </a:r>
            </a:p>
            <a:p>
              <a:pPr defTabSz="914400"/>
              <a:r>
                <a:rPr lang="en-US" sz="1600" dirty="0">
                  <a:solidFill>
                    <a:srgbClr val="FF0000"/>
                  </a:solidFill>
                </a:rPr>
                <a:t>&gt; 20x internal bandwidth needed</a:t>
              </a:r>
            </a:p>
          </p:txBody>
        </p:sp>
      </p:grpSp>
      <p:grpSp>
        <p:nvGrpSpPr>
          <p:cNvPr id="22" name="Groupe 9">
            <a:extLst>
              <a:ext uri="{FF2B5EF4-FFF2-40B4-BE49-F238E27FC236}">
                <a16:creationId xmlns:a16="http://schemas.microsoft.com/office/drawing/2014/main" id="{FFE7DB32-4559-A4A7-2E8E-AB3139E5EAEB}"/>
              </a:ext>
            </a:extLst>
          </p:cNvPr>
          <p:cNvGrpSpPr/>
          <p:nvPr/>
        </p:nvGrpSpPr>
        <p:grpSpPr>
          <a:xfrm>
            <a:off x="7396255" y="3002798"/>
            <a:ext cx="2981552" cy="672821"/>
            <a:chOff x="4462048" y="4800690"/>
            <a:chExt cx="2981552" cy="672821"/>
          </a:xfrm>
        </p:grpSpPr>
        <p:sp>
          <p:nvSpPr>
            <p:cNvPr id="23" name="TextBox 22"/>
            <p:cNvSpPr txBox="1"/>
            <p:nvPr/>
          </p:nvSpPr>
          <p:spPr>
            <a:xfrm rot="19953868">
              <a:off x="4462048" y="4800690"/>
              <a:ext cx="115724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914400"/>
              <a:r>
                <a:rPr lang="de-DE" sz="1200" dirty="0">
                  <a:solidFill>
                    <a:srgbClr val="FF0000"/>
                  </a:solidFill>
                </a:rPr>
                <a:t>per </a:t>
              </a:r>
              <a:r>
                <a:rPr lang="de-DE" sz="1200" dirty="0" err="1">
                  <a:solidFill>
                    <a:srgbClr val="FF0000"/>
                  </a:solidFill>
                </a:rPr>
                <a:t>year</a:t>
              </a:r>
              <a:r>
                <a:rPr lang="de-DE" sz="1200" dirty="0">
                  <a:solidFill>
                    <a:srgbClr val="FF0000"/>
                  </a:solidFill>
                </a:rPr>
                <a:t> </a:t>
              </a:r>
            </a:p>
            <a:p>
              <a:pPr defTabSz="914400"/>
              <a:r>
                <a:rPr lang="de-DE" sz="1200" dirty="0" err="1">
                  <a:solidFill>
                    <a:srgbClr val="FF0000"/>
                  </a:solidFill>
                </a:rPr>
                <a:t>no</a:t>
              </a:r>
              <a:r>
                <a:rPr lang="de-DE" sz="1200" dirty="0">
                  <a:solidFill>
                    <a:srgbClr val="FF0000"/>
                  </a:solidFill>
                </a:rPr>
                <a:t> </a:t>
              </a:r>
              <a:r>
                <a:rPr lang="de-DE" sz="1200" dirty="0" err="1">
                  <a:solidFill>
                    <a:srgbClr val="FF0000"/>
                  </a:solidFill>
                </a:rPr>
                <a:t>safety</a:t>
              </a:r>
              <a:r>
                <a:rPr lang="de-DE" sz="1200" dirty="0">
                  <a:solidFill>
                    <a:srgbClr val="FF0000"/>
                  </a:solidFill>
                </a:rPr>
                <a:t> </a:t>
              </a:r>
              <a:r>
                <a:rPr lang="de-DE" sz="1200" dirty="0" err="1">
                  <a:solidFill>
                    <a:srgbClr val="FF0000"/>
                  </a:solidFill>
                </a:rPr>
                <a:t>factor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24" name="Right Brace 23"/>
            <p:cNvSpPr/>
            <p:nvPr/>
          </p:nvSpPr>
          <p:spPr>
            <a:xfrm>
              <a:off x="5788987" y="4816097"/>
              <a:ext cx="105328" cy="657414"/>
            </a:xfrm>
            <a:prstGeom prst="rightBrace">
              <a:avLst>
                <a:gd name="adj1" fmla="val 58333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prstClr val="black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5987752" y="4923138"/>
                  <a:ext cx="145584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</m:oMath>
                  </a14:m>
                  <a:r>
                    <a:rPr lang="en-US" dirty="0">
                      <a:solidFill>
                        <a:srgbClr val="FF0000"/>
                      </a:solidFill>
                    </a:rPr>
                    <a:t>10 x ALPIDE</a:t>
                  </a: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7752" y="4923138"/>
                  <a:ext cx="1455848" cy="369332"/>
                </a:xfrm>
                <a:prstGeom prst="rect">
                  <a:avLst/>
                </a:prstGeom>
                <a:blipFill>
                  <a:blip r:embed="rId4"/>
                  <a:stretch>
                    <a:fillRect t="-6452" r="-1724" b="-2258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2499617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/>
              <a:t>MIMOSIS-1: Tolerance to non-ionizing radiation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299" y="620688"/>
            <a:ext cx="4457701" cy="26050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28384" y="2226525"/>
            <a:ext cx="994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Vbb=-3V</a:t>
            </a:r>
          </a:p>
          <a:p>
            <a:r>
              <a:rPr lang="de-DE"/>
              <a:t>HV=10V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298" y="3503922"/>
            <a:ext cx="4457701" cy="292198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5346159" y="3831166"/>
            <a:ext cx="352839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897083" y="3606964"/>
            <a:ext cx="8595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1">
                <a:solidFill>
                  <a:srgbClr val="2A6099"/>
                </a:solidFill>
              </a:rPr>
              <a:t>1 hit/frame</a:t>
            </a:r>
            <a:endParaRPr lang="en-US" sz="1100" b="1">
              <a:solidFill>
                <a:srgbClr val="2A60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1456" y="3862923"/>
            <a:ext cx="2173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/>
              <a:t>&lt;0.05% of all pixels masked</a:t>
            </a:r>
            <a:endParaRPr lang="en-US" sz="1400"/>
          </a:p>
        </p:txBody>
      </p:sp>
      <p:sp>
        <p:nvSpPr>
          <p:cNvPr id="11" name="TextBox 10"/>
          <p:cNvSpPr txBox="1"/>
          <p:nvPr/>
        </p:nvSpPr>
        <p:spPr>
          <a:xfrm>
            <a:off x="292064" y="3673347"/>
            <a:ext cx="4735079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O</a:t>
            </a:r>
            <a:r>
              <a:rPr lang="de-DE"/>
              <a:t>bservation:</a:t>
            </a:r>
          </a:p>
          <a:p>
            <a:endParaRPr lang="de-DE" sz="1600">
              <a:solidFill>
                <a:srgbClr val="3366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>
                <a:sym typeface="Wingdings" panose="05000000000000000000" pitchFamily="2" charset="2"/>
              </a:rPr>
              <a:t>Det eff. &gt;&gt; 99% for 10</a:t>
            </a:r>
            <a:r>
              <a:rPr lang="en-US" sz="1600" baseline="30000">
                <a:sym typeface="Wingdings" panose="05000000000000000000" pitchFamily="2" charset="2"/>
              </a:rPr>
              <a:t>14 </a:t>
            </a:r>
            <a:r>
              <a:rPr lang="en-US" sz="1600">
                <a:sym typeface="Wingdings" panose="05000000000000000000" pitchFamily="2" charset="2"/>
              </a:rPr>
              <a:t>n</a:t>
            </a:r>
            <a:r>
              <a:rPr lang="en-US" sz="1600" baseline="-25000">
                <a:sym typeface="Wingdings" panose="05000000000000000000" pitchFamily="2" charset="2"/>
              </a:rPr>
              <a:t>eq</a:t>
            </a:r>
            <a:r>
              <a:rPr lang="en-US" sz="1600">
                <a:sym typeface="Wingdings" panose="05000000000000000000" pitchFamily="2" charset="2"/>
              </a:rPr>
              <a:t>/cm².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>
                <a:sym typeface="Wingdings" panose="05000000000000000000" pitchFamily="2" charset="2"/>
              </a:rPr>
              <a:t>Resonable performance after 3x 10</a:t>
            </a:r>
            <a:r>
              <a:rPr lang="en-US" sz="1600" baseline="30000">
                <a:sym typeface="Wingdings" panose="05000000000000000000" pitchFamily="2" charset="2"/>
              </a:rPr>
              <a:t>14 </a:t>
            </a:r>
            <a:r>
              <a:rPr lang="en-US" sz="1600">
                <a:sym typeface="Wingdings" panose="05000000000000000000" pitchFamily="2" charset="2"/>
              </a:rPr>
              <a:t>n</a:t>
            </a:r>
            <a:r>
              <a:rPr lang="en-US" sz="1600" baseline="-25000">
                <a:sym typeface="Wingdings" panose="05000000000000000000" pitchFamily="2" charset="2"/>
              </a:rPr>
              <a:t>eq</a:t>
            </a:r>
            <a:r>
              <a:rPr lang="en-US" sz="1600">
                <a:sym typeface="Wingdings" panose="05000000000000000000" pitchFamily="2" charset="2"/>
              </a:rPr>
              <a:t>/cm².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sz="1600">
                <a:sym typeface="Wingdings" panose="05000000000000000000" pitchFamily="2" charset="2"/>
              </a:rPr>
              <a:t>AC-pixel shows better efficiency (as expected).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de-DE" sz="160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sz="1600">
                <a:sym typeface="Wingdings" panose="05000000000000000000" pitchFamily="2" charset="2"/>
              </a:rPr>
              <a:t>Dark rate &lt; 10</a:t>
            </a:r>
            <a:r>
              <a:rPr lang="de-DE" sz="1600" baseline="30000">
                <a:sym typeface="Wingdings" panose="05000000000000000000" pitchFamily="2" charset="2"/>
              </a:rPr>
              <a:t>-6</a:t>
            </a:r>
            <a:r>
              <a:rPr lang="de-DE" sz="1600">
                <a:sym typeface="Wingdings" panose="05000000000000000000" pitchFamily="2" charset="2"/>
              </a:rPr>
              <a:t> for all pixels tested.</a:t>
            </a:r>
          </a:p>
          <a:p>
            <a:pPr lvl="1"/>
            <a:r>
              <a:rPr lang="de-DE" sz="1600">
                <a:sym typeface="Wingdings" panose="05000000000000000000" pitchFamily="2" charset="2"/>
              </a:rPr>
              <a:t>=&gt; Holds for DC-pixels (not shown).</a:t>
            </a:r>
          </a:p>
          <a:p>
            <a:pPr lvl="1"/>
            <a:r>
              <a:rPr lang="de-DE" sz="1600">
                <a:sym typeface="Wingdings" panose="05000000000000000000" pitchFamily="2" charset="2"/>
              </a:rPr>
              <a:t>=&gt; Matches requirements.</a:t>
            </a:r>
          </a:p>
        </p:txBody>
      </p:sp>
      <p:sp>
        <p:nvSpPr>
          <p:cNvPr id="13" name="TextBox 12"/>
          <p:cNvSpPr txBox="1"/>
          <p:nvPr/>
        </p:nvSpPr>
        <p:spPr>
          <a:xfrm rot="20320047">
            <a:off x="7809764" y="1370064"/>
            <a:ext cx="1256819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Preliminary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0320047">
            <a:off x="7593610" y="3221894"/>
            <a:ext cx="1256819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Preliminary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M. Deveaux</a:t>
            </a:r>
            <a:endParaRPr lang="de-DE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17</a:t>
            </a:fld>
            <a:endParaRPr lang="de-DE"/>
          </a:p>
        </p:txBody>
      </p:sp>
      <p:grpSp>
        <p:nvGrpSpPr>
          <p:cNvPr id="19" name="Group 18"/>
          <p:cNvGrpSpPr/>
          <p:nvPr/>
        </p:nvGrpSpPr>
        <p:grpSpPr>
          <a:xfrm>
            <a:off x="395536" y="635336"/>
            <a:ext cx="4418813" cy="2600987"/>
            <a:chOff x="395536" y="635336"/>
            <a:chExt cx="4418813" cy="260098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635336"/>
              <a:ext cx="4067944" cy="260098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555776" y="2492896"/>
              <a:ext cx="994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Vbb=-3V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 rot="20320047">
              <a:off x="3557530" y="1248887"/>
              <a:ext cx="125681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>
                  <a:solidFill>
                    <a:srgbClr val="FF0000"/>
                  </a:solidFill>
                </a:rPr>
                <a:t>Preliminary</a:t>
              </a: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499421">
              <a:off x="3514706" y="754682"/>
              <a:ext cx="206089" cy="548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2EE2150-6F24-BBC0-FD68-98EA5C11CE68}"/>
              </a:ext>
            </a:extLst>
          </p:cNvPr>
          <p:cNvSpPr txBox="1"/>
          <p:nvPr/>
        </p:nvSpPr>
        <p:spPr>
          <a:xfrm>
            <a:off x="8409274" y="6649800"/>
            <a:ext cx="274947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13th POS </a:t>
            </a:r>
            <a:r>
              <a:rPr lang="de-DE" sz="1100" dirty="0" err="1">
                <a:solidFill>
                  <a:prstClr val="black"/>
                </a:solidFill>
                <a:latin typeface="Arial"/>
              </a:rPr>
              <a:t>conference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, Oxford, Sept 2023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7556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Mimosis-1: In beam performance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948" y="3435807"/>
            <a:ext cx="4638532" cy="303638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834248" y="4389873"/>
            <a:ext cx="108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Vbb=-3V</a:t>
            </a:r>
          </a:p>
          <a:p>
            <a:r>
              <a:rPr lang="de-DE"/>
              <a:t>HV=10V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75795" y="3538227"/>
            <a:ext cx="4486869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A</a:t>
            </a:r>
            <a:r>
              <a:rPr lang="de-DE" dirty="0"/>
              <a:t>fter 10</a:t>
            </a:r>
            <a:r>
              <a:rPr lang="de-DE" baseline="30000" dirty="0"/>
              <a:t>14</a:t>
            </a:r>
            <a:r>
              <a:rPr lang="de-DE" dirty="0"/>
              <a:t>n</a:t>
            </a:r>
            <a:r>
              <a:rPr lang="de-DE" baseline="-25000" dirty="0"/>
              <a:t>eq</a:t>
            </a:r>
            <a:r>
              <a:rPr lang="de-DE" dirty="0"/>
              <a:t>/cm² (end-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lifetime</a:t>
            </a:r>
            <a:r>
              <a:rPr lang="de-DE" dirty="0"/>
              <a:t>):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Standard </a:t>
            </a:r>
            <a:r>
              <a:rPr lang="de-DE" dirty="0" err="1"/>
              <a:t>epi-layer</a:t>
            </a:r>
            <a:r>
              <a:rPr lang="de-DE" dirty="0"/>
              <a:t> </a:t>
            </a:r>
            <a:r>
              <a:rPr lang="de-DE" dirty="0" err="1"/>
              <a:t>reaches</a:t>
            </a:r>
            <a:r>
              <a:rPr lang="de-DE" dirty="0"/>
              <a:t> </a:t>
            </a:r>
            <a:r>
              <a:rPr lang="de-DE" dirty="0" err="1"/>
              <a:t>limits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Good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p-</a:t>
            </a:r>
            <a:r>
              <a:rPr lang="de-DE" dirty="0" err="1"/>
              <a:t>stop</a:t>
            </a:r>
            <a:r>
              <a:rPr lang="de-DE" dirty="0"/>
              <a:t>, n-</a:t>
            </a:r>
            <a:r>
              <a:rPr lang="de-DE" dirty="0" err="1"/>
              <a:t>gap</a:t>
            </a:r>
            <a:r>
              <a:rPr lang="de-D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Best </a:t>
            </a:r>
            <a:r>
              <a:rPr lang="de-DE" dirty="0" err="1"/>
              <a:t>performance</a:t>
            </a:r>
            <a:r>
              <a:rPr lang="de-DE" dirty="0"/>
              <a:t>: p-</a:t>
            </a:r>
            <a:r>
              <a:rPr lang="de-DE" dirty="0" err="1"/>
              <a:t>stop</a:t>
            </a:r>
            <a:r>
              <a:rPr lang="de-DE" dirty="0"/>
              <a:t> AC </a:t>
            </a:r>
            <a:r>
              <a:rPr lang="de-DE" dirty="0" err="1"/>
              <a:t>pixel</a:t>
            </a:r>
            <a:r>
              <a:rPr lang="de-DE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n-</a:t>
            </a:r>
            <a:r>
              <a:rPr lang="de-DE" sz="1400" dirty="0" err="1"/>
              <a:t>gap</a:t>
            </a:r>
            <a:r>
              <a:rPr lang="de-DE" sz="1400" dirty="0"/>
              <a:t> AC </a:t>
            </a:r>
            <a:r>
              <a:rPr lang="de-DE" sz="1400" dirty="0" err="1"/>
              <a:t>worse</a:t>
            </a:r>
            <a:r>
              <a:rPr lang="de-DE" sz="1400" dirty="0"/>
              <a:t> </a:t>
            </a:r>
            <a:r>
              <a:rPr lang="de-DE" sz="1400" dirty="0" err="1"/>
              <a:t>than</a:t>
            </a:r>
            <a:r>
              <a:rPr lang="de-DE" sz="1400" dirty="0"/>
              <a:t> n-</a:t>
            </a:r>
            <a:r>
              <a:rPr lang="de-DE" sz="1400" dirty="0" err="1"/>
              <a:t>gap</a:t>
            </a:r>
            <a:r>
              <a:rPr lang="de-DE" sz="1400" dirty="0"/>
              <a:t> DC =&gt; follow </a:t>
            </a:r>
            <a:r>
              <a:rPr lang="de-DE" sz="1400" dirty="0" err="1"/>
              <a:t>up</a:t>
            </a:r>
            <a:r>
              <a:rPr lang="de-DE" sz="1400" dirty="0"/>
              <a:t>.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20320047">
            <a:off x="9310560" y="5013429"/>
            <a:ext cx="1338828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Preliminary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M. Deveaux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18</a:t>
            </a:fld>
            <a:endParaRPr lang="de-DE"/>
          </a:p>
        </p:txBody>
      </p:sp>
      <p:grpSp>
        <p:nvGrpSpPr>
          <p:cNvPr id="14" name="Group 13"/>
          <p:cNvGrpSpPr/>
          <p:nvPr/>
        </p:nvGrpSpPr>
        <p:grpSpPr>
          <a:xfrm>
            <a:off x="5807969" y="555486"/>
            <a:ext cx="4824536" cy="2880320"/>
            <a:chOff x="5807969" y="555486"/>
            <a:chExt cx="4824536" cy="288032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23"/>
            <a:stretch/>
          </p:blipFill>
          <p:spPr>
            <a:xfrm>
              <a:off x="5807969" y="555486"/>
              <a:ext cx="4824536" cy="288032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9192344" y="1626314"/>
              <a:ext cx="1088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Vbb=-3V</a:t>
              </a:r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 rot="20320047">
              <a:off x="9141263" y="2288013"/>
              <a:ext cx="133882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>
                  <a:solidFill>
                    <a:srgbClr val="FF0000"/>
                  </a:solidFill>
                </a:rPr>
                <a:t>Preliminary</a:t>
              </a: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537053">
              <a:off x="9528548" y="711195"/>
              <a:ext cx="281354" cy="1450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67E1084-D207-1527-2E64-90A96CBAC3ED}"/>
              </a:ext>
            </a:extLst>
          </p:cNvPr>
          <p:cNvSpPr txBox="1"/>
          <p:nvPr/>
        </p:nvSpPr>
        <p:spPr>
          <a:xfrm>
            <a:off x="575795" y="1602059"/>
            <a:ext cx="4384534" cy="92333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 err="1">
                <a:solidFill>
                  <a:srgbClr val="FF0000"/>
                </a:solidFill>
              </a:rPr>
              <a:t>B</a:t>
            </a:r>
            <a:r>
              <a:rPr lang="de-DE" dirty="0" err="1"/>
              <a:t>efore</a:t>
            </a:r>
            <a:r>
              <a:rPr lang="de-DE" dirty="0"/>
              <a:t> </a:t>
            </a:r>
            <a:r>
              <a:rPr lang="de-DE" dirty="0" err="1"/>
              <a:t>irradiation</a:t>
            </a:r>
            <a:r>
              <a:rPr lang="de-DE" dirty="0"/>
              <a:t>:</a:t>
            </a:r>
          </a:p>
          <a:p>
            <a:pPr algn="l"/>
            <a:endParaRPr lang="de-DE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dirty="0"/>
              <a:t>All </a:t>
            </a:r>
            <a:r>
              <a:rPr lang="de-DE" dirty="0" err="1"/>
              <a:t>pixels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excellent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.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5B9FF9-865F-B5EF-7174-748A2CDA80CF}"/>
              </a:ext>
            </a:extLst>
          </p:cNvPr>
          <p:cNvSpPr txBox="1"/>
          <p:nvPr/>
        </p:nvSpPr>
        <p:spPr>
          <a:xfrm>
            <a:off x="8409274" y="6649800"/>
            <a:ext cx="274947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13th POS </a:t>
            </a:r>
            <a:r>
              <a:rPr lang="de-DE" sz="1100" dirty="0" err="1">
                <a:solidFill>
                  <a:prstClr val="black"/>
                </a:solidFill>
                <a:latin typeface="Arial"/>
              </a:rPr>
              <a:t>conference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, Oxford, Sept 2023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78282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/>
              <a:t>MIMOSIS-1 spatial resolution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191" y="3546523"/>
            <a:ext cx="5004512" cy="28227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024" y="896657"/>
            <a:ext cx="4929890" cy="25106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85620" y="4330079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solidFill>
                  <a:srgbClr val="2A6099"/>
                </a:solidFill>
              </a:rPr>
              <a:t>?</a:t>
            </a:r>
            <a:endParaRPr lang="en-US" sz="1200" b="1">
              <a:solidFill>
                <a:srgbClr val="2A6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33045" y="436712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solidFill>
                  <a:srgbClr val="2A6099"/>
                </a:solidFill>
              </a:rPr>
              <a:t>?</a:t>
            </a:r>
            <a:endParaRPr lang="en-US" sz="1200" b="1">
              <a:solidFill>
                <a:srgbClr val="2A60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320047">
            <a:off x="9953311" y="930412"/>
            <a:ext cx="1256819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Preliminary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0320047">
            <a:off x="9960615" y="3781837"/>
            <a:ext cx="1256819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Preliminary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3946" y="1084378"/>
            <a:ext cx="600460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O</a:t>
            </a:r>
            <a:r>
              <a:rPr lang="de-DE" dirty="0"/>
              <a:t>bservation:</a:t>
            </a:r>
          </a:p>
          <a:p>
            <a:endParaRPr lang="de-DE" sz="1600" dirty="0">
              <a:solidFill>
                <a:srgbClr val="3366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ym typeface="Wingdings" panose="05000000000000000000" pitchFamily="2" charset="2"/>
              </a:rPr>
              <a:t>Best resolution for standard epi.</a:t>
            </a:r>
          </a:p>
          <a:p>
            <a:pPr marL="742950" lvl="1" indent="-285750">
              <a:buFont typeface="Symbol" panose="05050102010706020507" pitchFamily="18" charset="2"/>
              <a:buChar char="Þ"/>
            </a:pPr>
            <a:r>
              <a:rPr lang="de-DE" sz="1600">
                <a:sym typeface="Wingdings" panose="05000000000000000000" pitchFamily="2" charset="2"/>
              </a:rPr>
              <a:t>Larger </a:t>
            </a:r>
            <a:r>
              <a:rPr lang="de-DE" sz="1600" dirty="0" err="1">
                <a:sym typeface="Wingdings" panose="05000000000000000000" pitchFamily="2" charset="2"/>
              </a:rPr>
              <a:t>charge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sharing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050" dirty="0">
                <a:sym typeface="Wingdings" panose="05000000000000000000" pitchFamily="2" charset="2"/>
              </a:rPr>
              <a:t>(</a:t>
            </a:r>
            <a:r>
              <a:rPr lang="de-DE" sz="1050" dirty="0" err="1">
                <a:sym typeface="Wingdings" panose="05000000000000000000" pitchFamily="2" charset="2"/>
              </a:rPr>
              <a:t>measured</a:t>
            </a:r>
            <a:r>
              <a:rPr lang="de-DE" sz="1050" dirty="0">
                <a:sym typeface="Wingdings" panose="05000000000000000000" pitchFamily="2" charset="2"/>
              </a:rPr>
              <a:t>, not </a:t>
            </a:r>
            <a:r>
              <a:rPr lang="de-DE" sz="1050" dirty="0" err="1">
                <a:sym typeface="Wingdings" panose="05000000000000000000" pitchFamily="2" charset="2"/>
              </a:rPr>
              <a:t>shown</a:t>
            </a:r>
            <a:r>
              <a:rPr lang="de-DE" sz="1050" dirty="0">
                <a:sym typeface="Wingdings" panose="05000000000000000000" pitchFamily="2" charset="2"/>
              </a:rPr>
              <a:t>)</a:t>
            </a:r>
            <a:r>
              <a:rPr lang="de-DE" sz="1600" dirty="0">
                <a:sym typeface="Wingdings" panose="05000000000000000000" pitchFamily="2" charset="2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sz="1600" dirty="0">
                <a:sym typeface="Wingdings" panose="05000000000000000000" pitchFamily="2" charset="2"/>
              </a:rPr>
              <a:t>Resolution </a:t>
            </a:r>
            <a:r>
              <a:rPr lang="de-DE" sz="1600" dirty="0" err="1">
                <a:sym typeface="Wingdings" panose="05000000000000000000" pitchFamily="2" charset="2"/>
              </a:rPr>
              <a:t>mildly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worse</a:t>
            </a:r>
            <a:r>
              <a:rPr lang="de-DE" sz="1600" dirty="0">
                <a:sym typeface="Wingdings" panose="05000000000000000000" pitchFamily="2" charset="2"/>
              </a:rPr>
              <a:t> after </a:t>
            </a:r>
            <a:r>
              <a:rPr lang="de-DE" sz="1600" dirty="0" err="1">
                <a:sym typeface="Wingdings" panose="05000000000000000000" pitchFamily="2" charset="2"/>
              </a:rPr>
              <a:t>irradiation</a:t>
            </a:r>
            <a:r>
              <a:rPr lang="de-DE" sz="1600" dirty="0">
                <a:sym typeface="Wingdings" panose="05000000000000000000" pitchFamily="2" charset="2"/>
              </a:rPr>
              <a:t>.</a:t>
            </a:r>
          </a:p>
          <a:p>
            <a:pPr marL="742950" lvl="1" indent="-285750">
              <a:buFont typeface="Symbol" panose="05050102010706020507" pitchFamily="18" charset="2"/>
              <a:buChar char="Þ"/>
            </a:pPr>
            <a:r>
              <a:rPr lang="de-DE" sz="1600" dirty="0" err="1">
                <a:sym typeface="Wingdings" panose="05000000000000000000" pitchFamily="2" charset="2"/>
              </a:rPr>
              <a:t>Bulk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damage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reduces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cluster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size</a:t>
            </a:r>
            <a:r>
              <a:rPr lang="de-DE" sz="1600" dirty="0">
                <a:sym typeface="Wingdings" panose="05000000000000000000" pitchFamily="2" charset="2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sz="1600" dirty="0">
                <a:sym typeface="Wingdings" panose="05000000000000000000" pitchFamily="2" charset="2"/>
              </a:rPr>
              <a:t>Plots hold </a:t>
            </a:r>
            <a:r>
              <a:rPr lang="de-DE" sz="1600" dirty="0" err="1">
                <a:sym typeface="Wingdings" panose="05000000000000000000" pitchFamily="2" charset="2"/>
              </a:rPr>
              <a:t>for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small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dimensions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of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pixel</a:t>
            </a:r>
            <a:endParaRPr lang="de-DE" sz="1600" dirty="0">
              <a:sym typeface="Wingdings" panose="05000000000000000000" pitchFamily="2" charset="2"/>
            </a:endParaRPr>
          </a:p>
          <a:p>
            <a:pPr marL="742950" lvl="1" indent="-285750">
              <a:buFont typeface="Symbol" panose="05050102010706020507" pitchFamily="18" charset="2"/>
              <a:buChar char="Þ"/>
            </a:pPr>
            <a:r>
              <a:rPr lang="de-DE" sz="1600" dirty="0">
                <a:sym typeface="Wingdings" panose="05000000000000000000" pitchFamily="2" charset="2"/>
              </a:rPr>
              <a:t>~10 % </a:t>
            </a:r>
            <a:r>
              <a:rPr lang="de-DE" sz="1600" dirty="0" err="1">
                <a:sym typeface="Wingdings" panose="05000000000000000000" pitchFamily="2" charset="2"/>
              </a:rPr>
              <a:t>worse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resolution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for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long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dimension</a:t>
            </a:r>
            <a:r>
              <a:rPr lang="de-DE" sz="1600" dirty="0">
                <a:sym typeface="Wingdings" panose="05000000000000000000" pitchFamily="2" charset="2"/>
              </a:rPr>
              <a:t> (not </a:t>
            </a:r>
            <a:r>
              <a:rPr lang="de-DE" sz="1600" dirty="0" err="1">
                <a:sym typeface="Wingdings" panose="05000000000000000000" pitchFamily="2" charset="2"/>
              </a:rPr>
              <a:t>shown</a:t>
            </a:r>
            <a:r>
              <a:rPr lang="de-DE" sz="1600" dirty="0">
                <a:sym typeface="Wingdings" panose="05000000000000000000" pitchFamily="2" charset="2"/>
              </a:rPr>
              <a:t>).</a:t>
            </a:r>
          </a:p>
          <a:p>
            <a:pPr lvl="1"/>
            <a:endParaRPr lang="de-DE" sz="16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sz="1600" dirty="0" err="1">
                <a:sym typeface="Wingdings" panose="05000000000000000000" pitchFamily="2" charset="2"/>
              </a:rPr>
              <a:t>Results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for</a:t>
            </a:r>
            <a:r>
              <a:rPr lang="de-DE" sz="1600" dirty="0">
                <a:sym typeface="Wingdings" panose="05000000000000000000" pitchFamily="2" charset="2"/>
              </a:rPr>
              <a:t> all </a:t>
            </a:r>
            <a:r>
              <a:rPr lang="de-DE" sz="1600" dirty="0" err="1">
                <a:sym typeface="Wingdings" panose="05000000000000000000" pitchFamily="2" charset="2"/>
              </a:rPr>
              <a:t>pixels</a:t>
            </a:r>
            <a:r>
              <a:rPr lang="de-DE" sz="1600" dirty="0">
                <a:sym typeface="Wingdings" panose="05000000000000000000" pitchFamily="2" charset="2"/>
              </a:rPr>
              <a:t> match CBM </a:t>
            </a:r>
            <a:r>
              <a:rPr lang="de-DE" sz="1600" dirty="0" err="1">
                <a:sym typeface="Wingdings" panose="05000000000000000000" pitchFamily="2" charset="2"/>
              </a:rPr>
              <a:t>requirements</a:t>
            </a:r>
            <a:r>
              <a:rPr lang="de-DE" sz="1600" dirty="0">
                <a:sym typeface="Wingdings" panose="05000000000000000000" pitchFamily="2" charset="2"/>
              </a:rPr>
              <a:t> at </a:t>
            </a:r>
            <a:r>
              <a:rPr lang="de-DE" sz="1600" dirty="0" err="1">
                <a:sym typeface="Wingdings" panose="05000000000000000000" pitchFamily="2" charset="2"/>
              </a:rPr>
              <a:t>default</a:t>
            </a:r>
            <a:r>
              <a:rPr lang="de-DE" sz="1600" dirty="0">
                <a:sym typeface="Wingdings" panose="05000000000000000000" pitchFamily="2" charset="2"/>
              </a:rPr>
              <a:t> 120 – 150 </a:t>
            </a:r>
            <a:r>
              <a:rPr lang="de-DE" sz="1600" dirty="0" err="1">
                <a:sym typeface="Wingdings" panose="05000000000000000000" pitchFamily="2" charset="2"/>
              </a:rPr>
              <a:t>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threshold</a:t>
            </a:r>
            <a:r>
              <a:rPr lang="de-DE" sz="1600" dirty="0">
                <a:sym typeface="Wingdings" panose="05000000000000000000" pitchFamily="2" charset="2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de-DE" sz="1600" dirty="0">
              <a:solidFill>
                <a:srgbClr val="3366FF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de-DE" sz="1600" dirty="0">
              <a:solidFill>
                <a:srgbClr val="3366FF"/>
              </a:solidFill>
              <a:sym typeface="Wingdings" panose="05000000000000000000" pitchFamily="2" charset="2"/>
            </a:endParaRPr>
          </a:p>
          <a:p>
            <a:r>
              <a:rPr lang="de-DE" sz="1600" dirty="0">
                <a:solidFill>
                  <a:srgbClr val="FF0000"/>
                </a:solidFill>
                <a:sym typeface="Wingdings" panose="05000000000000000000" pitchFamily="2" charset="2"/>
              </a:rPr>
              <a:t>N</a:t>
            </a:r>
            <a:r>
              <a:rPr lang="de-DE" sz="1600" dirty="0">
                <a:sym typeface="Wingdings" panose="05000000000000000000" pitchFamily="2" charset="2"/>
              </a:rPr>
              <a:t>ote: </a:t>
            </a:r>
            <a:r>
              <a:rPr lang="de-DE" sz="1600" dirty="0" err="1">
                <a:sym typeface="Wingdings" panose="05000000000000000000" pitchFamily="2" charset="2"/>
              </a:rPr>
              <a:t>Preliminary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results</a:t>
            </a:r>
            <a:endParaRPr lang="de-DE" sz="1600" dirty="0">
              <a:sym typeface="Wingdings" panose="05000000000000000000" pitchFamily="2" charset="2"/>
            </a:endParaRPr>
          </a:p>
          <a:p>
            <a:endParaRPr lang="de-DE" sz="1600" dirty="0">
              <a:solidFill>
                <a:srgbClr val="3366FF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ym typeface="Wingdings" panose="05000000000000000000" pitchFamily="2" charset="2"/>
              </a:rPr>
              <a:t>Still </a:t>
            </a:r>
            <a:r>
              <a:rPr lang="de-DE" sz="1600" dirty="0" err="1">
                <a:sym typeface="Wingdings" panose="05000000000000000000" pitchFamily="2" charset="2"/>
              </a:rPr>
              <a:t>preliminary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alignment</a:t>
            </a:r>
            <a:r>
              <a:rPr lang="de-DE" sz="1600" dirty="0">
                <a:sym typeface="Wingdings" panose="05000000000000000000" pitchFamily="2" charset="2"/>
              </a:rPr>
              <a:t>.</a:t>
            </a:r>
          </a:p>
          <a:p>
            <a:pPr marL="742950" lvl="1" indent="-285750">
              <a:buFont typeface="Symbol" panose="05050102010706020507" pitchFamily="18" charset="2"/>
              <a:buChar char="Þ"/>
            </a:pPr>
            <a:r>
              <a:rPr lang="de-DE" sz="1600" dirty="0">
                <a:sym typeface="Wingdings" panose="05000000000000000000" pitchFamily="2" charset="2"/>
              </a:rPr>
              <a:t>Fixing </a:t>
            </a:r>
            <a:r>
              <a:rPr lang="de-DE" sz="1600" dirty="0" err="1">
                <a:sym typeface="Wingdings" panose="05000000000000000000" pitchFamily="2" charset="2"/>
              </a:rPr>
              <a:t>this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may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or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may</a:t>
            </a:r>
            <a:r>
              <a:rPr lang="de-DE" sz="1600" dirty="0">
                <a:sym typeface="Wingdings" panose="05000000000000000000" pitchFamily="2" charset="2"/>
              </a:rPr>
              <a:t> not </a:t>
            </a:r>
            <a:r>
              <a:rPr lang="de-DE" sz="1600" dirty="0" err="1">
                <a:sym typeface="Wingdings" panose="05000000000000000000" pitchFamily="2" charset="2"/>
              </a:rPr>
              <a:t>eliminate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outlayers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de-DE" sz="1600" dirty="0">
                <a:sym typeface="Wingdings" panose="05000000000000000000" pitchFamily="2" charset="2"/>
              </a:rPr>
              <a:t>      (</a:t>
            </a:r>
            <a:r>
              <a:rPr lang="de-DE" sz="1600" dirty="0" err="1">
                <a:sym typeface="Wingdings" panose="05000000000000000000" pitchFamily="2" charset="2"/>
              </a:rPr>
              <a:t>work</a:t>
            </a:r>
            <a:r>
              <a:rPr lang="de-DE" sz="1600" dirty="0">
                <a:sym typeface="Wingdings" panose="05000000000000000000" pitchFamily="2" charset="2"/>
              </a:rPr>
              <a:t> in </a:t>
            </a:r>
            <a:r>
              <a:rPr lang="de-DE" sz="1600" dirty="0" err="1">
                <a:sym typeface="Wingdings" panose="05000000000000000000" pitchFamily="2" charset="2"/>
              </a:rPr>
              <a:t>progress</a:t>
            </a:r>
            <a:r>
              <a:rPr lang="de-DE" sz="1600" dirty="0">
                <a:sym typeface="Wingdings" panose="05000000000000000000" pitchFamily="2" charset="2"/>
              </a:rPr>
              <a:t>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409274" y="6649800"/>
            <a:ext cx="3206327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100"/>
              <a:t>3rd High-D consortium meeting, 9-10 Feb. 2023 </a:t>
            </a:r>
            <a:endParaRPr lang="en-US" sz="11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M. Deveaux</a:t>
            </a:r>
            <a:endParaRPr lang="de-D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19</a:t>
            </a:fld>
            <a:endParaRPr lang="de-DE"/>
          </a:p>
        </p:txBody>
      </p:sp>
      <p:sp>
        <p:nvSpPr>
          <p:cNvPr id="20" name="Rectangle 19"/>
          <p:cNvSpPr/>
          <p:nvPr/>
        </p:nvSpPr>
        <p:spPr>
          <a:xfrm>
            <a:off x="10433373" y="4258638"/>
            <a:ext cx="1747934" cy="5092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0553938" y="4244678"/>
            <a:ext cx="1627369" cy="52322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400"/>
              <a:t>Approx. alignment</a:t>
            </a:r>
          </a:p>
          <a:p>
            <a:pPr algn="l"/>
            <a:r>
              <a:rPr lang="de-DE" sz="1400"/>
              <a:t>uncertainty.</a:t>
            </a:r>
            <a:endParaRPr lang="en-US" sz="14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10413635" y="4291001"/>
            <a:ext cx="13335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0415895" y="4708246"/>
            <a:ext cx="13335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0482570" y="4291001"/>
            <a:ext cx="0" cy="41724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5480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064CE5B-C235-76F5-44CD-7F68625CF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1723" y="666110"/>
            <a:ext cx="8814764" cy="587650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571B3BC-B1EA-6F2E-4A3E-F11977B73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CBM Micro Vertex Detector (MVD)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2759424-D50D-5758-DB06-9694C57E2B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  <p:sp>
        <p:nvSpPr>
          <p:cNvPr id="38" name="Rectangle 1">
            <a:extLst>
              <a:ext uri="{FF2B5EF4-FFF2-40B4-BE49-F238E27FC236}">
                <a16:creationId xmlns:a16="http://schemas.microsoft.com/office/drawing/2014/main" id="{D8155AF3-59FF-72D3-5D04-4BF944B676C0}"/>
              </a:ext>
            </a:extLst>
          </p:cNvPr>
          <p:cNvSpPr/>
          <p:nvPr/>
        </p:nvSpPr>
        <p:spPr>
          <a:xfrm>
            <a:off x="4397548" y="559856"/>
            <a:ext cx="3601489" cy="2693780"/>
          </a:xfrm>
          <a:prstGeom prst="rect">
            <a:avLst/>
          </a:prstGeom>
          <a:solidFill>
            <a:srgbClr val="CBD1CF"/>
          </a:solidFill>
          <a:ln w="28440" cap="flat">
            <a:solidFill>
              <a:srgbClr val="C0504D"/>
            </a:solidFill>
            <a:prstDash val="solid"/>
          </a:ln>
          <a:effectLst>
            <a:outerShdw dist="38184" dir="2700000" algn="tl">
              <a:srgbClr val="000000">
                <a:alpha val="40000"/>
              </a:srgbClr>
            </a:outerShdw>
          </a:effectLst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defTabSz="914400" hangingPunct="0"/>
            <a:endParaRPr lang="en-US" dirty="0">
              <a:solidFill>
                <a:prstClr val="black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39" name="Picture 4">
            <a:extLst>
              <a:ext uri="{FF2B5EF4-FFF2-40B4-BE49-F238E27FC236}">
                <a16:creationId xmlns:a16="http://schemas.microsoft.com/office/drawing/2014/main" id="{E21238BB-A5E7-FBB9-FBD5-7D5B481B26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390" y="678422"/>
            <a:ext cx="3093473" cy="2594496"/>
          </a:xfrm>
          <a:prstGeom prst="rect">
            <a:avLst/>
          </a:prstGeom>
        </p:spPr>
      </p:pic>
      <p:pic>
        <p:nvPicPr>
          <p:cNvPr id="29" name="Picture 1">
            <a:extLst>
              <a:ext uri="{FF2B5EF4-FFF2-40B4-BE49-F238E27FC236}">
                <a16:creationId xmlns:a16="http://schemas.microsoft.com/office/drawing/2014/main" id="{1048FC30-D815-52A2-087D-0A15EDA67B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81275" y="591483"/>
            <a:ext cx="3277744" cy="2633239"/>
          </a:xfrm>
          <a:prstGeom prst="rect">
            <a:avLst/>
          </a:prstGeom>
          <a:noFill/>
          <a:ln w="38160" cap="sq">
            <a:solidFill>
              <a:srgbClr val="000000"/>
            </a:solidFill>
            <a:prstDash val="solid"/>
            <a:miter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sp>
        <p:nvSpPr>
          <p:cNvPr id="30" name="Bent Arrow 19">
            <a:extLst>
              <a:ext uri="{FF2B5EF4-FFF2-40B4-BE49-F238E27FC236}">
                <a16:creationId xmlns:a16="http://schemas.microsoft.com/office/drawing/2014/main" id="{6C4E7EE9-A295-5F39-85C5-C6A083030EAE}"/>
              </a:ext>
            </a:extLst>
          </p:cNvPr>
          <p:cNvSpPr/>
          <p:nvPr/>
        </p:nvSpPr>
        <p:spPr>
          <a:xfrm rot="10800000">
            <a:off x="9430274" y="3272918"/>
            <a:ext cx="1227743" cy="596912"/>
          </a:xfrm>
          <a:custGeom>
            <a:avLst>
              <a:gd name="f13" fmla="val 25000"/>
              <a:gd name="f14" fmla="val 25000"/>
              <a:gd name="f15" fmla="val 25000"/>
              <a:gd name="f16" fmla="val 43750"/>
            </a:avLst>
            <a:gdLst>
              <a:gd name="f4" fmla="val 10800000"/>
              <a:gd name="f5" fmla="val 5400000"/>
              <a:gd name="f6" fmla="val 16200000"/>
              <a:gd name="f7" fmla="val 180"/>
              <a:gd name="f8" fmla="val w"/>
              <a:gd name="f9" fmla="val h"/>
              <a:gd name="f10" fmla="val ss"/>
              <a:gd name="f11" fmla="val 0"/>
              <a:gd name="f12" fmla="+- 0 0 5400000"/>
              <a:gd name="f13" fmla="val 25000"/>
              <a:gd name="f14" fmla="val 25000"/>
              <a:gd name="f15" fmla="val 25000"/>
              <a:gd name="f16" fmla="val 43750"/>
              <a:gd name="f17" fmla="+- 0 0 0"/>
              <a:gd name="f18" fmla="abs f8"/>
              <a:gd name="f19" fmla="abs f9"/>
              <a:gd name="f20" fmla="abs f10"/>
              <a:gd name="f21" fmla="val f11"/>
              <a:gd name="f22" fmla="val f14"/>
              <a:gd name="f23" fmla="val f13"/>
              <a:gd name="f24" fmla="val f15"/>
              <a:gd name="f25" fmla="val f16"/>
              <a:gd name="f26" fmla="*/ f17 f4 1"/>
              <a:gd name="f27" fmla="?: f18 f8 1"/>
              <a:gd name="f28" fmla="?: f19 f9 1"/>
              <a:gd name="f29" fmla="?: f20 f10 1"/>
              <a:gd name="f30" fmla="*/ f26 1 f7"/>
              <a:gd name="f31" fmla="*/ f27 1 21600"/>
              <a:gd name="f32" fmla="*/ f28 1 21600"/>
              <a:gd name="f33" fmla="*/ 21600 f27 1"/>
              <a:gd name="f34" fmla="*/ 21600 f28 1"/>
              <a:gd name="f35" fmla="+- f30 0 f5"/>
              <a:gd name="f36" fmla="min f32 f31"/>
              <a:gd name="f37" fmla="*/ f33 1 f29"/>
              <a:gd name="f38" fmla="*/ f34 1 f29"/>
              <a:gd name="f39" fmla="val f37"/>
              <a:gd name="f40" fmla="val f38"/>
              <a:gd name="f41" fmla="*/ f21 f36 1"/>
              <a:gd name="f42" fmla="+- f40 0 f21"/>
              <a:gd name="f43" fmla="+- f39 0 f21"/>
              <a:gd name="f44" fmla="*/ f39 f36 1"/>
              <a:gd name="f45" fmla="*/ f40 f36 1"/>
              <a:gd name="f46" fmla="min f43 f42"/>
              <a:gd name="f47" fmla="*/ f46 f23 1"/>
              <a:gd name="f48" fmla="*/ f46 f22 1"/>
              <a:gd name="f49" fmla="*/ f46 f24 1"/>
              <a:gd name="f50" fmla="*/ f46 f25 1"/>
              <a:gd name="f51" fmla="*/ f47 1 100000"/>
              <a:gd name="f52" fmla="*/ f48 1 100000"/>
              <a:gd name="f53" fmla="*/ f49 1 100000"/>
              <a:gd name="f54" fmla="*/ f50 1 100000"/>
              <a:gd name="f55" fmla="*/ f51 1 2"/>
              <a:gd name="f56" fmla="+- f39 0 f53"/>
              <a:gd name="f57" fmla="+- f54 0 f51"/>
              <a:gd name="f58" fmla="*/ f54 f36 1"/>
              <a:gd name="f59" fmla="*/ f52 f36 1"/>
              <a:gd name="f60" fmla="*/ f51 f36 1"/>
              <a:gd name="f61" fmla="+- f52 0 f55"/>
              <a:gd name="f62" fmla="max f57 0"/>
              <a:gd name="f63" fmla="*/ f56 f36 1"/>
              <a:gd name="f64" fmla="*/ f55 f36 1"/>
              <a:gd name="f65" fmla="+- f51 f62 0"/>
              <a:gd name="f66" fmla="+- f61 f51 0"/>
              <a:gd name="f67" fmla="+- f61 f54 0"/>
              <a:gd name="f68" fmla="*/ f61 f36 1"/>
              <a:gd name="f69" fmla="*/ f62 f36 1"/>
              <a:gd name="f70" fmla="+- f66 f61 0"/>
              <a:gd name="f71" fmla="*/ f67 f36 1"/>
              <a:gd name="f72" fmla="*/ f66 f36 1"/>
              <a:gd name="f73" fmla="*/ f65 f36 1"/>
              <a:gd name="f74" fmla="*/ f70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5">
                <a:pos x="f63" y="f41"/>
              </a:cxn>
              <a:cxn ang="f35">
                <a:pos x="f63" y="f74"/>
              </a:cxn>
              <a:cxn ang="f35">
                <a:pos x="f64" y="f45"/>
              </a:cxn>
              <a:cxn ang="f35">
                <a:pos x="f44" y="f59"/>
              </a:cxn>
            </a:cxnLst>
            <a:rect l="f41" t="f41" r="f44" b="f45"/>
            <a:pathLst>
              <a:path>
                <a:moveTo>
                  <a:pt x="f41" y="f45"/>
                </a:moveTo>
                <a:lnTo>
                  <a:pt x="f41" y="f71"/>
                </a:lnTo>
                <a:arcTo wR="f58" hR="f58" stAng="f4" swAng="f5"/>
                <a:lnTo>
                  <a:pt x="f63" y="f68"/>
                </a:lnTo>
                <a:lnTo>
                  <a:pt x="f63" y="f41"/>
                </a:lnTo>
                <a:lnTo>
                  <a:pt x="f44" y="f59"/>
                </a:lnTo>
                <a:lnTo>
                  <a:pt x="f63" y="f74"/>
                </a:lnTo>
                <a:lnTo>
                  <a:pt x="f63" y="f72"/>
                </a:lnTo>
                <a:lnTo>
                  <a:pt x="f73" y="f72"/>
                </a:lnTo>
                <a:arcTo wR="f69" hR="f69" stAng="f6" swAng="f12"/>
                <a:lnTo>
                  <a:pt x="f60" y="f45"/>
                </a:lnTo>
                <a:close/>
              </a:path>
            </a:pathLst>
          </a:custGeom>
          <a:solidFill>
            <a:srgbClr val="00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defTabSz="914400" hangingPunct="0"/>
            <a:endParaRPr lang="en-US" dirty="0">
              <a:solidFill>
                <a:prstClr val="black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40" name="Oval 1">
            <a:extLst>
              <a:ext uri="{FF2B5EF4-FFF2-40B4-BE49-F238E27FC236}">
                <a16:creationId xmlns:a16="http://schemas.microsoft.com/office/drawing/2014/main" id="{A37A7CF5-8FEC-F56A-0AA7-6D36CE57CBCD}"/>
              </a:ext>
            </a:extLst>
          </p:cNvPr>
          <p:cNvSpPr/>
          <p:nvPr/>
        </p:nvSpPr>
        <p:spPr>
          <a:xfrm>
            <a:off x="8667593" y="1798287"/>
            <a:ext cx="474329" cy="53375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noFill/>
          <a:ln w="38100" cap="flat">
            <a:solidFill>
              <a:srgbClr val="C0504D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defTabSz="914400" hangingPunct="0"/>
            <a:endParaRPr lang="en-US" dirty="0">
              <a:solidFill>
                <a:prstClr val="black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cxnSp>
        <p:nvCxnSpPr>
          <p:cNvPr id="41" name="Straight Arrow Connector 1">
            <a:extLst>
              <a:ext uri="{FF2B5EF4-FFF2-40B4-BE49-F238E27FC236}">
                <a16:creationId xmlns:a16="http://schemas.microsoft.com/office/drawing/2014/main" id="{ACFED470-97CA-0506-A098-7F72DAB26A45}"/>
              </a:ext>
            </a:extLst>
          </p:cNvPr>
          <p:cNvCxnSpPr>
            <a:cxnSpLocks/>
          </p:cNvCxnSpPr>
          <p:nvPr/>
        </p:nvCxnSpPr>
        <p:spPr>
          <a:xfrm flipH="1">
            <a:off x="7999037" y="2038573"/>
            <a:ext cx="672477" cy="0"/>
          </a:xfrm>
          <a:prstGeom prst="straightConnector1">
            <a:avLst/>
          </a:prstGeom>
          <a:noFill/>
          <a:ln w="38100" cap="flat">
            <a:solidFill>
              <a:srgbClr val="C0504D"/>
            </a:solidFill>
            <a:prstDash val="solid"/>
          </a:ln>
        </p:spPr>
      </p:cxnSp>
      <p:sp>
        <p:nvSpPr>
          <p:cNvPr id="11" name="TextBox 10"/>
          <p:cNvSpPr txBox="1"/>
          <p:nvPr/>
        </p:nvSpPr>
        <p:spPr>
          <a:xfrm>
            <a:off x="11194358" y="616077"/>
            <a:ext cx="6303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>
                <a:solidFill>
                  <a:prstClr val="black"/>
                </a:solidFill>
              </a:rPr>
              <a:t>CBM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58619" y="630864"/>
            <a:ext cx="11721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</a:rPr>
              <a:t>CBM-MVD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09274" y="6649800"/>
            <a:ext cx="274947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13th POS </a:t>
            </a:r>
            <a:r>
              <a:rPr lang="de-DE" sz="1100" dirty="0" err="1">
                <a:solidFill>
                  <a:prstClr val="black"/>
                </a:solidFill>
                <a:latin typeface="Arial"/>
              </a:rPr>
              <a:t>conference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, Oxford, Sept 2023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5" name="Footer Placeholder 3"/>
          <p:cNvSpPr txBox="1">
            <a:spLocks/>
          </p:cNvSpPr>
          <p:nvPr/>
        </p:nvSpPr>
        <p:spPr>
          <a:xfrm>
            <a:off x="3924663" y="6582404"/>
            <a:ext cx="6119483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>
                <a:solidFill>
                  <a:prstClr val="black"/>
                </a:solidFill>
                <a:latin typeface="Arial"/>
              </a:rPr>
              <a:t>M. Deveaux</a:t>
            </a:r>
            <a:endParaRPr lang="de-DE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8A10F4-DFFD-288C-434A-D362A0636F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022" y="981491"/>
            <a:ext cx="2148341" cy="17902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B0DA22-E5FA-24EB-8630-DD29508358A1}"/>
              </a:ext>
            </a:extLst>
          </p:cNvPr>
          <p:cNvSpPr txBox="1"/>
          <p:nvPr/>
        </p:nvSpPr>
        <p:spPr>
          <a:xfrm>
            <a:off x="403609" y="2806184"/>
            <a:ext cx="2141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Darmstadt, Germany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5337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675"/>
    </mc:Choice>
    <mc:Fallback>
      <p:transition spd="slow" advTm="166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0" grpId="0" animBg="1"/>
      <p:bldP spid="40" grpId="0" animBg="1"/>
      <p:bldP spid="11" grpId="0" animBg="1"/>
      <p:bldP spid="3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/>
              <a:t>MIMOSIS-1: Tolerance to ionizing radiation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8324" y="685241"/>
            <a:ext cx="5533697" cy="27992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0844" y="3428999"/>
            <a:ext cx="5963482" cy="26864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625" y="1902007"/>
            <a:ext cx="6053959" cy="286232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>
                <a:solidFill>
                  <a:srgbClr val="FF0000"/>
                </a:solidFill>
              </a:rPr>
              <a:t>O</a:t>
            </a:r>
            <a:r>
              <a:rPr lang="de-DE"/>
              <a:t>bservation:</a:t>
            </a:r>
          </a:p>
          <a:p>
            <a:pPr algn="l"/>
            <a:endParaRPr lang="de-DE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/>
              <a:t>Good detection efficiency also after ionizing doses.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/>
              <a:t>Radiation seems to improve performance sometimes</a:t>
            </a:r>
          </a:p>
          <a:p>
            <a:pPr marL="742950" lvl="1" indent="-285750">
              <a:buFont typeface="Symbol" panose="05050102010706020507" pitchFamily="18" charset="2"/>
              <a:buChar char="Þ"/>
            </a:pPr>
            <a:r>
              <a:rPr lang="de-DE"/>
              <a:t>Radiation may modify pixel tuning (7 parameters)</a:t>
            </a:r>
          </a:p>
          <a:p>
            <a:pPr marL="742950" lvl="1" indent="-285750">
              <a:buFont typeface="Symbol" panose="05050102010706020507" pitchFamily="18" charset="2"/>
              <a:buChar char="Þ"/>
            </a:pPr>
            <a:r>
              <a:rPr lang="de-DE"/>
              <a:t>Probably room for improvement.</a:t>
            </a:r>
          </a:p>
          <a:p>
            <a:pPr lvl="1"/>
            <a:endParaRPr lang="de-DE"/>
          </a:p>
          <a:p>
            <a:r>
              <a:rPr lang="de-DE">
                <a:solidFill>
                  <a:srgbClr val="FF0000"/>
                </a:solidFill>
              </a:rPr>
              <a:t>D</a:t>
            </a:r>
            <a:r>
              <a:rPr lang="de-DE"/>
              <a:t>ark rate stays below 10</a:t>
            </a:r>
            <a:r>
              <a:rPr lang="de-DE" baseline="30000"/>
              <a:t>-7</a:t>
            </a:r>
            <a:endParaRPr lang="de-DE"/>
          </a:p>
          <a:p>
            <a:pPr marL="742950" lvl="1" indent="-285750">
              <a:buFont typeface="Symbol" panose="05050102010706020507" pitchFamily="18" charset="2"/>
              <a:buChar char="Þ"/>
            </a:pPr>
            <a:endParaRPr lang="de-DE" dirty="0"/>
          </a:p>
          <a:p>
            <a:r>
              <a:rPr lang="de-DE">
                <a:solidFill>
                  <a:srgbClr val="FF0000"/>
                </a:solidFill>
              </a:rPr>
              <a:t>N</a:t>
            </a:r>
            <a:r>
              <a:rPr lang="de-DE"/>
              <a:t>o impact on spatial resolution within uncertainties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09274" y="6649800"/>
            <a:ext cx="3206327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100"/>
              <a:t>3rd High-D consortium meeting, 9-10 Feb. 2023 </a:t>
            </a:r>
            <a:endParaRPr lang="en-US" sz="11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M. Deveaux</a:t>
            </a:r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20</a:t>
            </a:fld>
            <a:endParaRPr lang="de-DE"/>
          </a:p>
        </p:txBody>
      </p:sp>
      <p:grpSp>
        <p:nvGrpSpPr>
          <p:cNvPr id="14" name="Group 13"/>
          <p:cNvGrpSpPr/>
          <p:nvPr/>
        </p:nvGrpSpPr>
        <p:grpSpPr>
          <a:xfrm>
            <a:off x="8449408" y="4427681"/>
            <a:ext cx="929723" cy="1023551"/>
            <a:chOff x="8449408" y="4427681"/>
            <a:chExt cx="929723" cy="1023551"/>
          </a:xfrm>
        </p:grpSpPr>
        <p:sp>
          <p:nvSpPr>
            <p:cNvPr id="6" name="Right Brace 5"/>
            <p:cNvSpPr/>
            <p:nvPr/>
          </p:nvSpPr>
          <p:spPr>
            <a:xfrm>
              <a:off x="8449408" y="4967655"/>
              <a:ext cx="123092" cy="483577"/>
            </a:xfrm>
            <a:prstGeom prst="righ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572500" y="5070943"/>
              <a:ext cx="806631" cy="276999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200"/>
                <a:t>standard</a:t>
              </a:r>
              <a:endParaRPr lang="en-US" sz="1200" dirty="0"/>
            </a:p>
          </p:txBody>
        </p:sp>
        <p:sp>
          <p:nvSpPr>
            <p:cNvPr id="12" name="Right Brace 11"/>
            <p:cNvSpPr/>
            <p:nvPr/>
          </p:nvSpPr>
          <p:spPr>
            <a:xfrm>
              <a:off x="8451669" y="4427681"/>
              <a:ext cx="123092" cy="483577"/>
            </a:xfrm>
            <a:prstGeom prst="righ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574761" y="4530969"/>
              <a:ext cx="611065" cy="276999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200"/>
                <a:t>p-stop</a:t>
              </a:r>
              <a:endParaRPr lang="en-US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373237" y="1865474"/>
            <a:ext cx="929723" cy="1023551"/>
            <a:chOff x="8449408" y="4427681"/>
            <a:chExt cx="929723" cy="1023551"/>
          </a:xfrm>
        </p:grpSpPr>
        <p:sp>
          <p:nvSpPr>
            <p:cNvPr id="16" name="Right Brace 15"/>
            <p:cNvSpPr/>
            <p:nvPr/>
          </p:nvSpPr>
          <p:spPr>
            <a:xfrm>
              <a:off x="8449408" y="4967655"/>
              <a:ext cx="123092" cy="483577"/>
            </a:xfrm>
            <a:prstGeom prst="righ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572500" y="5070943"/>
              <a:ext cx="806631" cy="276999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200"/>
                <a:t>standard</a:t>
              </a:r>
              <a:endParaRPr lang="en-US" sz="1200" dirty="0"/>
            </a:p>
          </p:txBody>
        </p:sp>
        <p:sp>
          <p:nvSpPr>
            <p:cNvPr id="18" name="Right Brace 17"/>
            <p:cNvSpPr/>
            <p:nvPr/>
          </p:nvSpPr>
          <p:spPr>
            <a:xfrm>
              <a:off x="8451669" y="4427681"/>
              <a:ext cx="123092" cy="483577"/>
            </a:xfrm>
            <a:prstGeom prst="righ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574761" y="4530969"/>
              <a:ext cx="611065" cy="276999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200"/>
                <a:t>p-stop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302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1EE53-CC0A-77F1-DBBF-46FE2A3AC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46A019-C276-B696-C23F-8BCD0C8C8A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>
                <a:solidFill>
                  <a:prstClr val="black"/>
                </a:solidFill>
              </a:rPr>
              <a:t>B. Arnoldi-Meadows, </a:t>
            </a:r>
            <a:r>
              <a:rPr lang="de-DE" i="1">
                <a:solidFill>
                  <a:prstClr val="black"/>
                </a:solidFill>
              </a:rPr>
              <a:t>Results from SEE Tests with MIMOSIS-1</a:t>
            </a:r>
            <a:r>
              <a:rPr lang="de-DE">
                <a:solidFill>
                  <a:prstClr val="black"/>
                </a:solidFill>
              </a:rPr>
              <a:t>, IWORID2022, June 28th, 2022.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439EF0-9AE7-2970-9623-9EF2BE0C31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400"/>
            <a:fld id="{29023446-43A6-4CDC-9F35-3AECD81F11A0}" type="slidenum">
              <a:rPr lang="de-DE" smtClean="0">
                <a:solidFill>
                  <a:prstClr val="black"/>
                </a:solidFill>
              </a:rPr>
              <a:pPr defTabSz="914400"/>
              <a:t>21</a:t>
            </a:fld>
            <a:r>
              <a:rPr lang="de-DE">
                <a:solidFill>
                  <a:prstClr val="black"/>
                </a:solidFill>
              </a:rPr>
              <a:t> / 14</a:t>
            </a:r>
            <a:endParaRPr lang="de-DE" dirty="0">
              <a:solidFill>
                <a:prstClr val="black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3CA80A-F138-43DF-8D3A-9DF84D420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638" y="814387"/>
            <a:ext cx="7134225" cy="522922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46A04A-880A-3D94-20DA-CEBF08B8C27E}"/>
              </a:ext>
            </a:extLst>
          </p:cNvPr>
          <p:cNvCxnSpPr>
            <a:cxnSpLocks/>
          </p:cNvCxnSpPr>
          <p:nvPr/>
        </p:nvCxnSpPr>
        <p:spPr>
          <a:xfrm>
            <a:off x="2781300" y="4657725"/>
            <a:ext cx="344365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741854-1222-6890-E623-3FA41E3B5596}"/>
              </a:ext>
            </a:extLst>
          </p:cNvPr>
          <p:cNvCxnSpPr>
            <a:cxnSpLocks/>
          </p:cNvCxnSpPr>
          <p:nvPr/>
        </p:nvCxnSpPr>
        <p:spPr>
          <a:xfrm>
            <a:off x="2781300" y="4267200"/>
            <a:ext cx="19907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E93D39-9E7B-83D9-94E3-DD4B6B7B392B}"/>
              </a:ext>
            </a:extLst>
          </p:cNvPr>
          <p:cNvCxnSpPr>
            <a:cxnSpLocks/>
          </p:cNvCxnSpPr>
          <p:nvPr/>
        </p:nvCxnSpPr>
        <p:spPr>
          <a:xfrm>
            <a:off x="2781300" y="3914775"/>
            <a:ext cx="18383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ED8EBF8-E6D4-0988-298A-48AD7395599A}"/>
              </a:ext>
            </a:extLst>
          </p:cNvPr>
          <p:cNvCxnSpPr>
            <a:cxnSpLocks/>
          </p:cNvCxnSpPr>
          <p:nvPr/>
        </p:nvCxnSpPr>
        <p:spPr>
          <a:xfrm>
            <a:off x="4619625" y="3914775"/>
            <a:ext cx="0" cy="8953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ACC3D2-8E38-70DA-9CA1-2B18F32484E8}"/>
              </a:ext>
            </a:extLst>
          </p:cNvPr>
          <p:cNvCxnSpPr/>
          <p:nvPr/>
        </p:nvCxnSpPr>
        <p:spPr>
          <a:xfrm>
            <a:off x="4772025" y="4257675"/>
            <a:ext cx="0" cy="5524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845A81E-8C24-ABD5-B935-95855A118305}"/>
              </a:ext>
            </a:extLst>
          </p:cNvPr>
          <p:cNvSpPr txBox="1"/>
          <p:nvPr/>
        </p:nvSpPr>
        <p:spPr>
          <a:xfrm rot="5400000">
            <a:off x="4408189" y="5122545"/>
            <a:ext cx="79220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/>
              <a:t>1.4 </a:t>
            </a:r>
            <a:r>
              <a:rPr lang="de-DE" sz="1200" dirty="0" err="1"/>
              <a:t>GeV</a:t>
            </a:r>
            <a:r>
              <a:rPr lang="de-DE" sz="1200" dirty="0"/>
              <a:t> d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1761CE-E150-BA24-645D-7D6DD6AA36D5}"/>
              </a:ext>
            </a:extLst>
          </p:cNvPr>
          <p:cNvSpPr txBox="1"/>
          <p:nvPr/>
        </p:nvSpPr>
        <p:spPr>
          <a:xfrm rot="5400000">
            <a:off x="4191256" y="5103794"/>
            <a:ext cx="79220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/>
              <a:t>0.8 </a:t>
            </a:r>
            <a:r>
              <a:rPr lang="de-DE" sz="1200" dirty="0" err="1"/>
              <a:t>GeV</a:t>
            </a:r>
            <a:r>
              <a:rPr lang="de-DE" sz="1200" dirty="0"/>
              <a:t> d</a:t>
            </a:r>
            <a:endParaRPr lang="en-US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7E06B3-2CA1-EB4F-38B2-A3EF4DCF398C}"/>
              </a:ext>
            </a:extLst>
          </p:cNvPr>
          <p:cNvSpPr txBox="1"/>
          <p:nvPr/>
        </p:nvSpPr>
        <p:spPr>
          <a:xfrm>
            <a:off x="1933004" y="4476859"/>
            <a:ext cx="6591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/>
              <a:t>m.i.p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00F387-3E77-F153-79E0-A35CC402245D}"/>
              </a:ext>
            </a:extLst>
          </p:cNvPr>
          <p:cNvSpPr txBox="1"/>
          <p:nvPr/>
        </p:nvSpPr>
        <p:spPr>
          <a:xfrm>
            <a:off x="1663700" y="4107527"/>
            <a:ext cx="9284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2x </a:t>
            </a:r>
            <a:r>
              <a:rPr lang="de-DE" dirty="0" err="1"/>
              <a:t>m.i.p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A3FBBDF-BFA6-75F7-9F7C-D175726AF9D7}"/>
              </a:ext>
            </a:extLst>
          </p:cNvPr>
          <p:cNvSpPr txBox="1"/>
          <p:nvPr/>
        </p:nvSpPr>
        <p:spPr>
          <a:xfrm>
            <a:off x="1663700" y="3697654"/>
            <a:ext cx="9284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4x </a:t>
            </a:r>
            <a:r>
              <a:rPr lang="de-DE" dirty="0" err="1"/>
              <a:t>m.i.p</a:t>
            </a:r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0CA2317-A08C-68A4-6E3F-98B3BEFDC765}"/>
              </a:ext>
            </a:extLst>
          </p:cNvPr>
          <p:cNvSpPr/>
          <p:nvPr/>
        </p:nvSpPr>
        <p:spPr>
          <a:xfrm>
            <a:off x="6843767" y="4286141"/>
            <a:ext cx="219184" cy="21918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831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F684E-0B5F-1EBC-C200-3EFD10A4A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(initial) mission: Reconstruct short - lived particles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EDCEF6-392B-CB42-EBF1-10B767EAE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400"/>
            <a:fld id="{29023446-43A6-4CDC-9F35-3AECD81F11A0}" type="slidenum">
              <a:rPr lang="de-DE" smtClean="0">
                <a:solidFill>
                  <a:prstClr val="black"/>
                </a:solidFill>
              </a:rPr>
              <a:pPr defTabSz="914400"/>
              <a:t>3</a:t>
            </a:fld>
            <a:r>
              <a:rPr lang="de-DE">
                <a:solidFill>
                  <a:prstClr val="black"/>
                </a:solidFill>
              </a:rPr>
              <a:t> / 14</a:t>
            </a:r>
            <a:endParaRPr lang="de-DE" dirty="0">
              <a:solidFill>
                <a:prstClr val="black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825638-C269-149A-5D82-345ECF9EC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74" y="539732"/>
            <a:ext cx="4248317" cy="29691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EAFE68F-C7EC-D205-3968-B2FB5FF6BD23}"/>
              </a:ext>
            </a:extLst>
          </p:cNvPr>
          <p:cNvSpPr txBox="1"/>
          <p:nvPr/>
        </p:nvSpPr>
        <p:spPr>
          <a:xfrm>
            <a:off x="4559867" y="559646"/>
            <a:ext cx="7211096" cy="330859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00"/>
                </a:solidFill>
              </a:rPr>
              <a:t>C</a:t>
            </a:r>
            <a:r>
              <a:rPr lang="en-US" sz="2000" dirty="0">
                <a:solidFill>
                  <a:prstClr val="black"/>
                </a:solidFill>
              </a:rPr>
              <a:t>ompute mother particle properties by:</a:t>
            </a:r>
          </a:p>
          <a:p>
            <a:pPr marL="285750" indent="-28575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Adding energy + momentum of daughters (invariant mass).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C</a:t>
            </a:r>
            <a:r>
              <a:rPr lang="en-US" sz="2000" dirty="0">
                <a:solidFill>
                  <a:prstClr val="black"/>
                </a:solidFill>
              </a:rPr>
              <a:t>hallenge: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</a:t>
            </a:r>
            <a:r>
              <a:rPr lang="en-US" sz="2000" dirty="0">
                <a:solidFill>
                  <a:prstClr val="black"/>
                </a:solidFill>
              </a:rPr>
              <a:t>elect good daughter particles by separating primary and secondary vertex</a:t>
            </a:r>
            <a:r>
              <a:rPr lang="en-US" sz="2000" dirty="0"/>
              <a:t>.</a:t>
            </a:r>
          </a:p>
          <a:p>
            <a:endParaRPr lang="en-US" sz="900" dirty="0">
              <a:solidFill>
                <a:prstClr val="black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2000" dirty="0">
                <a:solidFill>
                  <a:prstClr val="black"/>
                </a:solidFill>
              </a:rPr>
              <a:t>Need 5µm spatial resolution, 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2000" dirty="0">
                <a:solidFill>
                  <a:prstClr val="black"/>
                </a:solidFill>
              </a:rPr>
              <a:t>Need 300 - 500 µm Si equivalent material per station (0.3% X</a:t>
            </a:r>
            <a:r>
              <a:rPr lang="en-US" sz="2000" baseline="-25000" dirty="0">
                <a:solidFill>
                  <a:prstClr val="black"/>
                </a:solidFill>
              </a:rPr>
              <a:t>0</a:t>
            </a:r>
            <a:r>
              <a:rPr lang="en-US" sz="2000" dirty="0">
                <a:solidFill>
                  <a:prstClr val="black"/>
                </a:solidFill>
              </a:rPr>
              <a:t>).</a:t>
            </a:r>
          </a:p>
          <a:p>
            <a:r>
              <a:rPr lang="en-US" sz="1600" dirty="0">
                <a:solidFill>
                  <a:prstClr val="black"/>
                </a:solidFill>
              </a:rPr>
              <a:t>      … like ALICE ITS-2…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prstClr val="black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26C7E46-EA55-F996-AAE5-2A890DA6A408}"/>
              </a:ext>
            </a:extLst>
          </p:cNvPr>
          <p:cNvGrpSpPr/>
          <p:nvPr/>
        </p:nvGrpSpPr>
        <p:grpSpPr>
          <a:xfrm>
            <a:off x="6950990" y="3989850"/>
            <a:ext cx="4221628" cy="2676481"/>
            <a:chOff x="6950990" y="3989850"/>
            <a:chExt cx="4221628" cy="267648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33A5F83-0072-2519-70FC-BABBDA82384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38"/>
            <a:stretch/>
          </p:blipFill>
          <p:spPr bwMode="auto">
            <a:xfrm>
              <a:off x="6950990" y="3989850"/>
              <a:ext cx="4221628" cy="2676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D012CCA-5904-7E32-9DEE-C4FD71B5B964}"/>
                </a:ext>
              </a:extLst>
            </p:cNvPr>
            <p:cNvSpPr txBox="1"/>
            <p:nvPr/>
          </p:nvSpPr>
          <p:spPr>
            <a:xfrm>
              <a:off x="6950990" y="6289214"/>
              <a:ext cx="4221627" cy="369332"/>
            </a:xfrm>
            <a:prstGeom prst="rect">
              <a:avLst/>
            </a:prstGeom>
            <a:solidFill>
              <a:srgbClr val="0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solidFill>
                    <a:schemeClr val="bg1"/>
                  </a:solidFill>
                </a:rPr>
                <a:t>CBM 8 </a:t>
              </a:r>
              <a:r>
                <a:rPr lang="de-DE" dirty="0" err="1">
                  <a:solidFill>
                    <a:schemeClr val="bg1"/>
                  </a:solidFill>
                </a:rPr>
                <a:t>AGeV</a:t>
              </a:r>
              <a:r>
                <a:rPr lang="de-DE" dirty="0">
                  <a:solidFill>
                    <a:schemeClr val="bg1"/>
                  </a:solidFill>
                </a:rPr>
                <a:t>: ~10% </a:t>
              </a:r>
              <a:r>
                <a:rPr lang="de-DE" dirty="0" err="1">
                  <a:solidFill>
                    <a:schemeClr val="bg1"/>
                  </a:solidFill>
                </a:rPr>
                <a:t>of</a:t>
              </a:r>
              <a:r>
                <a:rPr lang="de-DE" dirty="0">
                  <a:solidFill>
                    <a:schemeClr val="bg1"/>
                  </a:solidFill>
                </a:rPr>
                <a:t> all </a:t>
              </a:r>
              <a:r>
                <a:rPr lang="de-DE" dirty="0" err="1">
                  <a:solidFill>
                    <a:schemeClr val="bg1"/>
                  </a:solidFill>
                </a:rPr>
                <a:t>particles</a:t>
              </a:r>
              <a:r>
                <a:rPr lang="de-DE" dirty="0">
                  <a:solidFill>
                    <a:schemeClr val="bg1"/>
                  </a:solidFill>
                </a:rPr>
                <a:t> </a:t>
              </a:r>
              <a:r>
                <a:rPr lang="de-DE" dirty="0" err="1">
                  <a:solidFill>
                    <a:schemeClr val="bg1"/>
                  </a:solidFill>
                </a:rPr>
                <a:t>shown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64E6B12-4749-C2D7-A915-C0CB8F757538}"/>
                </a:ext>
              </a:extLst>
            </p:cNvPr>
            <p:cNvGrpSpPr/>
            <p:nvPr/>
          </p:nvGrpSpPr>
          <p:grpSpPr>
            <a:xfrm>
              <a:off x="7073716" y="4006744"/>
              <a:ext cx="1335558" cy="1943313"/>
              <a:chOff x="7073716" y="3880884"/>
              <a:chExt cx="1335558" cy="1943313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786C27A2-8140-61B0-702C-72346D0C8F68}"/>
                  </a:ext>
                </a:extLst>
              </p:cNvPr>
              <p:cNvSpPr/>
              <p:nvPr/>
            </p:nvSpPr>
            <p:spPr>
              <a:xfrm>
                <a:off x="7725905" y="5279528"/>
                <a:ext cx="544669" cy="544669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A87A79-A017-D635-9328-02A7B5389668}"/>
                  </a:ext>
                </a:extLst>
              </p:cNvPr>
              <p:cNvSpPr txBox="1"/>
              <p:nvPr/>
            </p:nvSpPr>
            <p:spPr>
              <a:xfrm>
                <a:off x="7073716" y="3880884"/>
                <a:ext cx="1335558" cy="369332"/>
              </a:xfrm>
              <a:prstGeom prst="rect">
                <a:avLst/>
              </a:prstGeom>
              <a:solidFill>
                <a:srgbClr val="000000">
                  <a:alpha val="69020"/>
                </a:srgb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dirty="0" err="1">
                    <a:solidFill>
                      <a:schemeClr val="bg1"/>
                    </a:solidFill>
                  </a:rPr>
                  <a:t>We</a:t>
                </a:r>
                <a:r>
                  <a:rPr lang="de-DE" dirty="0">
                    <a:solidFill>
                      <a:schemeClr val="bg1"/>
                    </a:solidFill>
                  </a:rPr>
                  <a:t> </a:t>
                </a:r>
                <a:r>
                  <a:rPr lang="de-DE" dirty="0" err="1">
                    <a:solidFill>
                      <a:schemeClr val="bg1"/>
                    </a:solidFill>
                  </a:rPr>
                  <a:t>are</a:t>
                </a:r>
                <a:r>
                  <a:rPr lang="de-DE" dirty="0">
                    <a:solidFill>
                      <a:schemeClr val="bg1"/>
                    </a:solidFill>
                  </a:rPr>
                  <a:t> </a:t>
                </a:r>
                <a:r>
                  <a:rPr lang="de-DE" dirty="0" err="1">
                    <a:solidFill>
                      <a:schemeClr val="bg1"/>
                    </a:solidFill>
                  </a:rPr>
                  <a:t>here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71794151-9383-0025-CD0C-58AA71FEC10F}"/>
                  </a:ext>
                </a:extLst>
              </p:cNvPr>
              <p:cNvCxnSpPr>
                <a:stCxn id="14" idx="2"/>
              </p:cNvCxnSpPr>
              <p:nvPr/>
            </p:nvCxnSpPr>
            <p:spPr>
              <a:xfrm>
                <a:off x="7741495" y="4250216"/>
                <a:ext cx="216976" cy="1046205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2D13C9F-776B-402A-3103-F0663CA46A21}"/>
              </a:ext>
            </a:extLst>
          </p:cNvPr>
          <p:cNvSpPr txBox="1"/>
          <p:nvPr/>
        </p:nvSpPr>
        <p:spPr>
          <a:xfrm>
            <a:off x="271874" y="3652801"/>
            <a:ext cx="566071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H</a:t>
            </a:r>
            <a:r>
              <a:rPr lang="en-US" sz="2000" dirty="0"/>
              <a:t>igh rate capability needed: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5µs time resolution.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20 MHz/cm² (peak 80 MHz/cm²).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~10</a:t>
            </a:r>
            <a:r>
              <a:rPr lang="en-US" sz="2000" baseline="30000" dirty="0"/>
              <a:t>14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dirty="0"/>
              <a:t>/cm² radiation tolerance.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Tolerance to heavy ion hits (direct beam impacts).</a:t>
            </a:r>
          </a:p>
          <a:p>
            <a:r>
              <a:rPr lang="en-US" sz="1200" dirty="0"/>
              <a:t>(Find full list of requirements in the backup)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379AB96-B3F2-7AC8-48B2-A63F741877BA}"/>
              </a:ext>
            </a:extLst>
          </p:cNvPr>
          <p:cNvSpPr txBox="1"/>
          <p:nvPr/>
        </p:nvSpPr>
        <p:spPr>
          <a:xfrm>
            <a:off x="271874" y="5642883"/>
            <a:ext cx="6250622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/>
              <a:t>onclusion (2003, still true today):</a:t>
            </a:r>
          </a:p>
          <a:p>
            <a:r>
              <a:rPr lang="en-US" dirty="0"/>
              <a:t>Need specifically designed CMOS Monolithic Active Pixel Sensors.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275E15-8163-A671-935D-C673116CF927}"/>
              </a:ext>
            </a:extLst>
          </p:cNvPr>
          <p:cNvSpPr txBox="1"/>
          <p:nvPr/>
        </p:nvSpPr>
        <p:spPr>
          <a:xfrm>
            <a:off x="8409274" y="6649800"/>
            <a:ext cx="274947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13th POS </a:t>
            </a:r>
            <a:r>
              <a:rPr lang="de-DE" sz="1100" dirty="0" err="1">
                <a:solidFill>
                  <a:prstClr val="black"/>
                </a:solidFill>
                <a:latin typeface="Arial"/>
              </a:rPr>
              <a:t>conference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, Oxford, Sept 2023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1D56B61-D05A-D0A7-E1D3-AF2F58ADDC8E}"/>
              </a:ext>
            </a:extLst>
          </p:cNvPr>
          <p:cNvGrpSpPr/>
          <p:nvPr/>
        </p:nvGrpSpPr>
        <p:grpSpPr>
          <a:xfrm>
            <a:off x="4377791" y="4344684"/>
            <a:ext cx="1612324" cy="503762"/>
            <a:chOff x="4377791" y="4376076"/>
            <a:chExt cx="1612324" cy="472371"/>
          </a:xfrm>
        </p:grpSpPr>
        <p:sp>
          <p:nvSpPr>
            <p:cNvPr id="3" name="Right Brace 2">
              <a:extLst>
                <a:ext uri="{FF2B5EF4-FFF2-40B4-BE49-F238E27FC236}">
                  <a16:creationId xmlns:a16="http://schemas.microsoft.com/office/drawing/2014/main" id="{D7FBF8DE-79C8-D41D-2C75-CD7D6EACEAE6}"/>
                </a:ext>
              </a:extLst>
            </p:cNvPr>
            <p:cNvSpPr/>
            <p:nvPr/>
          </p:nvSpPr>
          <p:spPr>
            <a:xfrm>
              <a:off x="4377791" y="4376076"/>
              <a:ext cx="182076" cy="472371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44D0392-E9D2-52A4-5511-AA5B1A051B0F}"/>
                </a:ext>
              </a:extLst>
            </p:cNvPr>
            <p:cNvSpPr txBox="1"/>
            <p:nvPr/>
          </p:nvSpPr>
          <p:spPr>
            <a:xfrm>
              <a:off x="4588769" y="4432083"/>
              <a:ext cx="14013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~10 x ALPIDE</a:t>
              </a:r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51228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187"/>
    </mc:Choice>
    <mc:Fallback>
      <p:transition spd="slow" advTm="931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1ADF-9389-4A0D-80E6-D0C20F26924F}" type="slidenum">
              <a:rPr lang="de-DE" smtClean="0">
                <a:latin typeface="+mn-lt"/>
              </a:rPr>
              <a:pPr/>
              <a:t>4</a:t>
            </a:fld>
            <a:endParaRPr lang="de-DE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>
                <a:latin typeface="+mn-lt"/>
              </a:rPr>
              <a:t>MIMOSIS R&amp;D plan</a:t>
            </a:r>
            <a:endParaRPr lang="en-US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5071" y="601535"/>
            <a:ext cx="3956929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800">
                <a:solidFill>
                  <a:srgbClr val="FF0000"/>
                </a:solidFill>
                <a:latin typeface="+mn-lt"/>
              </a:rPr>
              <a:t>M</a:t>
            </a:r>
            <a:r>
              <a:rPr lang="de-DE" sz="1800">
                <a:latin typeface="+mn-lt"/>
              </a:rPr>
              <a:t>IMOSIS-0 (2018)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>
                <a:latin typeface="+mn-lt"/>
              </a:rPr>
              <a:t>Demonstrate pixel concept.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>
                <a:latin typeface="+mn-lt"/>
              </a:rPr>
              <a:t>Demonstrate zero suppression.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>
                <a:latin typeface="+mn-lt"/>
              </a:rPr>
              <a:t>Demonstrate readout concept.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5071" y="2262417"/>
            <a:ext cx="3576620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800">
                <a:solidFill>
                  <a:srgbClr val="FF0000"/>
                </a:solidFill>
                <a:latin typeface="+mn-lt"/>
              </a:rPr>
              <a:t>M</a:t>
            </a:r>
            <a:r>
              <a:rPr lang="de-DE" sz="1800">
                <a:latin typeface="+mn-lt"/>
              </a:rPr>
              <a:t>IMOSIS-1 (2020)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>
                <a:latin typeface="+mn-lt"/>
              </a:rPr>
              <a:t>Full dimension sensor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>
                <a:latin typeface="+mn-lt"/>
              </a:rPr>
              <a:t>Add buffer structure.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>
                <a:latin typeface="+mn-lt"/>
              </a:rPr>
              <a:t>SEE hardening 1/2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5071" y="3981959"/>
            <a:ext cx="3576620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800">
                <a:solidFill>
                  <a:srgbClr val="FF0000"/>
                </a:solidFill>
                <a:latin typeface="+mn-lt"/>
              </a:rPr>
              <a:t>M</a:t>
            </a:r>
            <a:r>
              <a:rPr lang="de-DE" sz="1800">
                <a:latin typeface="+mn-lt"/>
              </a:rPr>
              <a:t>IMOSIS-2 (Q2/2023)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>
                <a:latin typeface="+mn-lt"/>
              </a:rPr>
              <a:t>On-chip pixel grouping.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>
                <a:latin typeface="+mn-lt"/>
              </a:rPr>
              <a:t>Final pixels.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>
                <a:latin typeface="+mn-lt"/>
              </a:rPr>
              <a:t>SEE hardening 2/2</a:t>
            </a:r>
            <a:endParaRPr lang="en-US" sz="1800" dirty="0">
              <a:latin typeface="+mn-lt"/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079653" y="1844984"/>
            <a:ext cx="323728" cy="356050"/>
          </a:xfrm>
          <a:prstGeom prst="downArrow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691" y="935517"/>
            <a:ext cx="310906" cy="25266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691" y="1217514"/>
            <a:ext cx="310906" cy="25266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1500" y="2609912"/>
            <a:ext cx="310906" cy="25266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1500" y="3108565"/>
            <a:ext cx="310906" cy="252669"/>
          </a:xfrm>
          <a:prstGeom prst="rect">
            <a:avLst/>
          </a:prstGeom>
        </p:spPr>
      </p:pic>
      <p:sp>
        <p:nvSpPr>
          <p:cNvPr id="31" name="Down Arrow 30"/>
          <p:cNvSpPr/>
          <p:nvPr/>
        </p:nvSpPr>
        <p:spPr>
          <a:xfrm>
            <a:off x="2079653" y="3563269"/>
            <a:ext cx="323728" cy="356050"/>
          </a:xfrm>
          <a:prstGeom prst="downArrow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2" name="TextBox 31"/>
          <p:cNvSpPr txBox="1"/>
          <p:nvPr/>
        </p:nvSpPr>
        <p:spPr>
          <a:xfrm>
            <a:off x="4502597" y="5814556"/>
            <a:ext cx="2917344" cy="73866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400">
                <a:solidFill>
                  <a:srgbClr val="FF0000"/>
                </a:solidFill>
                <a:latin typeface="+mn-lt"/>
              </a:rPr>
              <a:t>A</a:t>
            </a:r>
            <a:r>
              <a:rPr lang="de-DE" sz="1400">
                <a:latin typeface="+mn-lt"/>
              </a:rPr>
              <a:t>ll submissions:</a:t>
            </a:r>
          </a:p>
          <a:p>
            <a:pPr algn="l"/>
            <a:r>
              <a:rPr lang="de-DE" sz="1400">
                <a:latin typeface="+mn-lt"/>
              </a:rPr>
              <a:t>Additional CE18 test structures to study specific design questions.</a:t>
            </a:r>
            <a:endParaRPr lang="en-US" sz="1400" dirty="0">
              <a:latin typeface="+mn-lt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7874632" y="2818165"/>
            <a:ext cx="3712838" cy="2318013"/>
            <a:chOff x="5972649" y="550048"/>
            <a:chExt cx="2961686" cy="1864765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821" t="18293" r="27392" b="41589"/>
            <a:stretch/>
          </p:blipFill>
          <p:spPr>
            <a:xfrm>
              <a:off x="5972650" y="550048"/>
              <a:ext cx="2961685" cy="1864765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6768060" y="2181005"/>
              <a:ext cx="1231640" cy="19807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000">
                  <a:solidFill>
                    <a:schemeClr val="bg1"/>
                  </a:solidFill>
                  <a:latin typeface="+mn-lt"/>
                </a:rPr>
                <a:t>MIMOSIS-1, 60µm thick</a:t>
              </a:r>
              <a:endParaRPr lang="en-US" sz="1000" dirty="0">
                <a:solidFill>
                  <a:schemeClr val="bg1"/>
                </a:solidFill>
                <a:latin typeface="+mn-lt"/>
              </a:endParaRPr>
            </a:p>
          </p:txBody>
        </p:sp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569" t="14823" r="3743" b="10429"/>
            <a:stretch/>
          </p:blipFill>
          <p:spPr>
            <a:xfrm>
              <a:off x="5972650" y="550048"/>
              <a:ext cx="670210" cy="519000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>
            <a:xfrm>
              <a:off x="5972649" y="550048"/>
              <a:ext cx="2961685" cy="186311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80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572000" y="2652883"/>
            <a:ext cx="206659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dirty="0" err="1">
                <a:latin typeface="+mn-lt"/>
              </a:rPr>
              <a:t>Discussed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today</a:t>
            </a:r>
            <a:endParaRPr lang="en-US" sz="2000" dirty="0">
              <a:latin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224509" y="5145175"/>
            <a:ext cx="1372262" cy="30777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400">
                <a:latin typeface="+mn-lt"/>
              </a:rPr>
              <a:t>MIMOSIS-1</a:t>
            </a:r>
            <a:endParaRPr lang="en-US" sz="1400" dirty="0">
              <a:latin typeface="+mn-lt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691" y="1470183"/>
            <a:ext cx="310906" cy="252669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8447" y="2844476"/>
            <a:ext cx="310906" cy="252669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615071" y="5629890"/>
            <a:ext cx="3576620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800">
                <a:solidFill>
                  <a:srgbClr val="FF0000"/>
                </a:solidFill>
                <a:latin typeface="+mn-lt"/>
              </a:rPr>
              <a:t>M</a:t>
            </a:r>
            <a:r>
              <a:rPr lang="de-DE"/>
              <a:t>IMOSIS-3</a:t>
            </a:r>
            <a:endParaRPr lang="de-DE" sz="1800">
              <a:latin typeface="+mn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800">
                <a:latin typeface="+mn-lt"/>
              </a:rPr>
              <a:t>Final sensor for mass production</a:t>
            </a:r>
          </a:p>
        </p:txBody>
      </p:sp>
      <p:sp>
        <p:nvSpPr>
          <p:cNvPr id="45" name="Down Arrow 44"/>
          <p:cNvSpPr/>
          <p:nvPr/>
        </p:nvSpPr>
        <p:spPr>
          <a:xfrm>
            <a:off x="2067720" y="5244928"/>
            <a:ext cx="323728" cy="356050"/>
          </a:xfrm>
          <a:prstGeom prst="downArrow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69" t="14823" r="3743" b="10429"/>
          <a:stretch/>
        </p:blipFill>
        <p:spPr>
          <a:xfrm>
            <a:off x="10174018" y="633053"/>
            <a:ext cx="943081" cy="80882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1436" y="885622"/>
            <a:ext cx="832007" cy="45600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638C3E5-2867-3393-74F5-2A92D0AC7063}"/>
              </a:ext>
            </a:extLst>
          </p:cNvPr>
          <p:cNvGrpSpPr/>
          <p:nvPr/>
        </p:nvGrpSpPr>
        <p:grpSpPr>
          <a:xfrm>
            <a:off x="7912035" y="733036"/>
            <a:ext cx="2030531" cy="657630"/>
            <a:chOff x="10027257" y="1604787"/>
            <a:chExt cx="2030531" cy="657630"/>
          </a:xfrm>
        </p:grpSpPr>
        <p:pic>
          <p:nvPicPr>
            <p:cNvPr id="48" name="Grafik 14">
              <a:extLst>
                <a:ext uri="{FF2B5EF4-FFF2-40B4-BE49-F238E27FC236}">
                  <a16:creationId xmlns:a16="http://schemas.microsoft.com/office/drawing/2014/main" id="{F10D810F-EBA4-2824-381F-68BAAF31F9D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0728" y="1808536"/>
              <a:ext cx="1115675" cy="434594"/>
            </a:xfrm>
            <a:prstGeom prst="rect">
              <a:avLst/>
            </a:prstGeom>
          </p:spPr>
        </p:pic>
        <p:sp>
          <p:nvSpPr>
            <p:cNvPr id="49" name="Rectangle 48"/>
            <p:cNvSpPr/>
            <p:nvPr/>
          </p:nvSpPr>
          <p:spPr>
            <a:xfrm>
              <a:off x="10027258" y="1604787"/>
              <a:ext cx="2030530" cy="6576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0027257" y="1604787"/>
              <a:ext cx="1162498" cy="26161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100">
                  <a:solidFill>
                    <a:srgbClr val="FF0000"/>
                  </a:solidFill>
                </a:rPr>
                <a:t>I</a:t>
              </a:r>
              <a:r>
                <a:rPr lang="de-DE" sz="1100"/>
                <a:t>n synergy with:</a:t>
              </a:r>
              <a:endParaRPr lang="en-US" sz="1100" dirty="0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>
                <a:solidFill>
                  <a:prstClr val="black"/>
                </a:solidFill>
              </a:rPr>
              <a:t>M. Deveaux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4B238067-0A6C-1439-176F-02BBA75E1699}"/>
              </a:ext>
            </a:extLst>
          </p:cNvPr>
          <p:cNvSpPr/>
          <p:nvPr/>
        </p:nvSpPr>
        <p:spPr>
          <a:xfrm>
            <a:off x="4395537" y="2243130"/>
            <a:ext cx="176463" cy="1219616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6646D-F124-D36C-A05F-56E6E2884673}"/>
              </a:ext>
            </a:extLst>
          </p:cNvPr>
          <p:cNvSpPr txBox="1"/>
          <p:nvPr/>
        </p:nvSpPr>
        <p:spPr>
          <a:xfrm>
            <a:off x="8409274" y="6649800"/>
            <a:ext cx="274947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13th POS </a:t>
            </a:r>
            <a:r>
              <a:rPr lang="de-DE" sz="1100" dirty="0" err="1">
                <a:solidFill>
                  <a:prstClr val="black"/>
                </a:solidFill>
                <a:latin typeface="Arial"/>
              </a:rPr>
              <a:t>conference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, Oxford, Sept 2023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6991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996"/>
    </mc:Choice>
    <mc:Fallback>
      <p:transition spd="slow" advTm="2699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id="{2DEB14EC-766E-232C-A03A-ACF9D6B32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53" y="4320816"/>
            <a:ext cx="3402709" cy="186835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F1ADF-9389-4A0D-80E6-D0C20F26924F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MIMOSIS-1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18670" y="581458"/>
            <a:ext cx="5500288" cy="92333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>
                <a:solidFill>
                  <a:srgbClr val="FF0000"/>
                </a:solidFill>
              </a:rPr>
              <a:t>S</a:t>
            </a:r>
            <a:r>
              <a:rPr lang="de-DE" dirty="0"/>
              <a:t>ize: 504 x 1024 </a:t>
            </a:r>
            <a:r>
              <a:rPr lang="de-DE" dirty="0" err="1"/>
              <a:t>pixels</a:t>
            </a:r>
            <a:r>
              <a:rPr lang="de-DE" dirty="0"/>
              <a:t> (27x30µm²)</a:t>
            </a:r>
          </a:p>
          <a:p>
            <a:pPr algn="l"/>
            <a:r>
              <a:rPr lang="de-DE" dirty="0">
                <a:solidFill>
                  <a:srgbClr val="FF0000"/>
                </a:solidFill>
              </a:rPr>
              <a:t>F</a:t>
            </a:r>
            <a:r>
              <a:rPr lang="de-DE" dirty="0"/>
              <a:t>EE </a:t>
            </a:r>
            <a:r>
              <a:rPr lang="de-DE" dirty="0" err="1"/>
              <a:t>integrated</a:t>
            </a:r>
            <a:r>
              <a:rPr lang="de-DE" dirty="0"/>
              <a:t>.</a:t>
            </a:r>
          </a:p>
          <a:p>
            <a:r>
              <a:rPr lang="de-DE" dirty="0">
                <a:solidFill>
                  <a:srgbClr val="FF0000"/>
                </a:solidFill>
              </a:rPr>
              <a:t>P</a:t>
            </a:r>
            <a:r>
              <a:rPr lang="de-DE" dirty="0"/>
              <a:t>ixels </a:t>
            </a:r>
            <a:r>
              <a:rPr lang="de-DE" dirty="0" err="1"/>
              <a:t>types</a:t>
            </a:r>
            <a:r>
              <a:rPr lang="de-DE" dirty="0"/>
              <a:t>: 2x DC, </a:t>
            </a:r>
            <a:r>
              <a:rPr lang="de-DE" dirty="0">
                <a:solidFill>
                  <a:srgbClr val="3366FF"/>
                </a:solidFill>
              </a:rPr>
              <a:t>2x AC (&gt;20V </a:t>
            </a:r>
            <a:r>
              <a:rPr lang="de-DE" dirty="0" err="1">
                <a:solidFill>
                  <a:srgbClr val="3366FF"/>
                </a:solidFill>
              </a:rPr>
              <a:t>depletion</a:t>
            </a:r>
            <a:r>
              <a:rPr lang="de-DE" dirty="0">
                <a:solidFill>
                  <a:srgbClr val="3366FF"/>
                </a:solidFill>
              </a:rPr>
              <a:t> </a:t>
            </a:r>
            <a:r>
              <a:rPr lang="de-DE" dirty="0" err="1">
                <a:solidFill>
                  <a:srgbClr val="3366FF"/>
                </a:solidFill>
              </a:rPr>
              <a:t>voltage</a:t>
            </a:r>
            <a:r>
              <a:rPr lang="de-DE" dirty="0">
                <a:solidFill>
                  <a:srgbClr val="3366FF"/>
                </a:solidFill>
              </a:rPr>
              <a:t>)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33575" y="554641"/>
            <a:ext cx="3712838" cy="2318013"/>
            <a:chOff x="8316075" y="586631"/>
            <a:chExt cx="3712838" cy="2318013"/>
          </a:xfrm>
        </p:grpSpPr>
        <p:grpSp>
          <p:nvGrpSpPr>
            <p:cNvPr id="4" name="Group 3"/>
            <p:cNvGrpSpPr/>
            <p:nvPr/>
          </p:nvGrpSpPr>
          <p:grpSpPr>
            <a:xfrm>
              <a:off x="8316075" y="586631"/>
              <a:ext cx="3712838" cy="2318013"/>
              <a:chOff x="5972649" y="550048"/>
              <a:chExt cx="2961686" cy="1864765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4821" t="18293" r="27392" b="41589"/>
              <a:stretch/>
            </p:blipFill>
            <p:spPr>
              <a:xfrm>
                <a:off x="5972650" y="550048"/>
                <a:ext cx="2961685" cy="1864765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6768060" y="2181005"/>
                <a:ext cx="1231640" cy="198077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de-DE" sz="1000">
                    <a:solidFill>
                      <a:schemeClr val="bg1"/>
                    </a:solidFill>
                    <a:latin typeface="+mn-lt"/>
                  </a:rPr>
                  <a:t>MIMOSIS-1, 60µm thick</a:t>
                </a:r>
                <a:endParaRPr lang="en-US" sz="1000" dirty="0">
                  <a:solidFill>
                    <a:schemeClr val="bg1"/>
                  </a:solidFill>
                  <a:latin typeface="+mn-lt"/>
                </a:endParaRPr>
              </a:p>
            </p:txBody>
          </p:sp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569" t="14823" r="3743" b="10429"/>
              <a:stretch/>
            </p:blipFill>
            <p:spPr>
              <a:xfrm>
                <a:off x="5972650" y="550048"/>
                <a:ext cx="670210" cy="519000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5972649" y="550048"/>
                <a:ext cx="2961685" cy="18631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800"/>
              </a:p>
            </p:txBody>
          </p:sp>
        </p:grpSp>
        <p:cxnSp>
          <p:nvCxnSpPr>
            <p:cNvPr id="11" name="Straight Connector 10"/>
            <p:cNvCxnSpPr/>
            <p:nvPr/>
          </p:nvCxnSpPr>
          <p:spPr>
            <a:xfrm flipH="1">
              <a:off x="9638655" y="1266834"/>
              <a:ext cx="11016" cy="101365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0471533" y="1273863"/>
              <a:ext cx="5508" cy="101365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298903" y="1266834"/>
              <a:ext cx="31947" cy="97651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7465448" y="4091489"/>
            <a:ext cx="3297698" cy="2145202"/>
            <a:chOff x="307975" y="638596"/>
            <a:chExt cx="3297698" cy="214520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5A70D79-A96D-4F71-9DAD-64950D9967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0000"/>
            <a:stretch/>
          </p:blipFill>
          <p:spPr>
            <a:xfrm>
              <a:off x="307975" y="638596"/>
              <a:ext cx="3297698" cy="214520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365155" y="1719663"/>
              <a:ext cx="1184940" cy="52322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2800"/>
                <a:t>p-stop</a:t>
              </a:r>
              <a:endParaRPr lang="en-US" sz="28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768989" y="4212315"/>
            <a:ext cx="3318843" cy="2048472"/>
            <a:chOff x="4398618" y="656006"/>
            <a:chExt cx="3318843" cy="2048472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98618" y="656006"/>
              <a:ext cx="3318843" cy="2048472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4662853" y="1737526"/>
              <a:ext cx="1106393" cy="523220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2800"/>
                <a:t>n-gap</a:t>
              </a:r>
              <a:endParaRPr lang="en-US" sz="28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69643" y="5184981"/>
            <a:ext cx="1585690" cy="52322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800"/>
              <a:t>standard</a:t>
            </a:r>
            <a:endParaRPr lang="en-US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1017600" y="6339092"/>
            <a:ext cx="1120820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/>
              <a:t>Standard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854977" y="6317257"/>
            <a:ext cx="2518638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/>
              <a:t>Rad. hard, candidate 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127167" y="6317472"/>
            <a:ext cx="2518638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/>
              <a:t>Rad. hard, candidate 2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 rot="2469552">
            <a:off x="9488234" y="5083788"/>
            <a:ext cx="2909771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100"/>
              <a:t>First proposed by W. Snoeys et al.</a:t>
            </a:r>
          </a:p>
          <a:p>
            <a:r>
              <a:rPr lang="de-DE" sz="1100"/>
              <a:t>H. Pernegger et al., 2017 JINST 12 P06008</a:t>
            </a:r>
            <a:endParaRPr lang="en-US" sz="110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9059" y="5578407"/>
            <a:ext cx="624426" cy="61076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8267" y="5578407"/>
            <a:ext cx="624426" cy="610767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017600" y="1492636"/>
            <a:ext cx="338554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/>
              <a:t>A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580148" y="1499994"/>
            <a:ext cx="351378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/>
              <a:t>B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452048" y="1499994"/>
            <a:ext cx="351378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/>
              <a:t>C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041690" y="1499994"/>
            <a:ext cx="351378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/>
              <a:t>D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4223965" y="1611099"/>
            <a:ext cx="7728581" cy="1288863"/>
            <a:chOff x="243019" y="4213235"/>
            <a:chExt cx="7728581" cy="1288863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9"/>
            <a:srcRect t="9823" b="46023"/>
            <a:stretch/>
          </p:blipFill>
          <p:spPr>
            <a:xfrm>
              <a:off x="2966350" y="4349970"/>
              <a:ext cx="5005250" cy="1152128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243019" y="4213235"/>
              <a:ext cx="1250663" cy="43088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>
                  <a:solidFill>
                    <a:srgbClr val="FF0000"/>
                  </a:solidFill>
                </a:rPr>
                <a:t>A</a:t>
              </a:r>
              <a:r>
                <a:rPr lang="de-DE"/>
                <a:t>C-pixel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376482" y="2056535"/>
            <a:ext cx="3029504" cy="369332"/>
            <a:chOff x="849080" y="4972526"/>
            <a:chExt cx="3029504" cy="369332"/>
          </a:xfrm>
        </p:grpSpPr>
        <p:sp>
          <p:nvSpPr>
            <p:cNvPr id="41" name="TextBox 40"/>
            <p:cNvSpPr txBox="1"/>
            <p:nvPr/>
          </p:nvSpPr>
          <p:spPr>
            <a:xfrm>
              <a:off x="849080" y="4972526"/>
              <a:ext cx="1986441" cy="369332"/>
            </a:xfrm>
            <a:prstGeom prst="rect">
              <a:avLst/>
            </a:prstGeom>
            <a:ln>
              <a:solidFill>
                <a:srgbClr val="0066FF"/>
              </a:solidFill>
            </a:ln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800">
                  <a:solidFill>
                    <a:srgbClr val="0066FF"/>
                  </a:solidFill>
                </a:rPr>
                <a:t>&gt;20V HV top bias</a:t>
              </a:r>
              <a:endParaRPr lang="en-US" sz="1800" dirty="0">
                <a:solidFill>
                  <a:srgbClr val="0066FF"/>
                </a:solidFill>
              </a:endParaRPr>
            </a:p>
          </p:txBody>
        </p:sp>
        <p:cxnSp>
          <p:nvCxnSpPr>
            <p:cNvPr id="42" name="Straight Arrow Connector 41"/>
            <p:cNvCxnSpPr>
              <a:stCxn id="41" idx="3"/>
            </p:cNvCxnSpPr>
            <p:nvPr/>
          </p:nvCxnSpPr>
          <p:spPr>
            <a:xfrm>
              <a:off x="2835521" y="5157192"/>
              <a:ext cx="1043063" cy="1"/>
            </a:xfrm>
            <a:prstGeom prst="straightConnector1">
              <a:avLst/>
            </a:prstGeom>
            <a:ln w="28575">
              <a:solidFill>
                <a:srgbClr val="0066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7925929" y="2493737"/>
            <a:ext cx="3730978" cy="955434"/>
            <a:chOff x="1248931" y="5017231"/>
            <a:chExt cx="3730978" cy="955434"/>
          </a:xfrm>
        </p:grpSpPr>
        <p:cxnSp>
          <p:nvCxnSpPr>
            <p:cNvPr id="44" name="Straight Arrow Connector 43"/>
            <p:cNvCxnSpPr/>
            <p:nvPr/>
          </p:nvCxnSpPr>
          <p:spPr>
            <a:xfrm flipH="1" flipV="1">
              <a:off x="1248931" y="5017231"/>
              <a:ext cx="2609306" cy="586104"/>
            </a:xfrm>
            <a:prstGeom prst="straightConnector1">
              <a:avLst/>
            </a:prstGeom>
            <a:ln>
              <a:solidFill>
                <a:srgbClr val="0066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2704927" y="5603333"/>
              <a:ext cx="2274982" cy="369332"/>
            </a:xfrm>
            <a:prstGeom prst="rect">
              <a:avLst/>
            </a:prstGeom>
            <a:ln>
              <a:solidFill>
                <a:srgbClr val="0066FF"/>
              </a:solidFill>
            </a:ln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 err="1">
                  <a:solidFill>
                    <a:srgbClr val="0066FF"/>
                  </a:solidFill>
                </a:rPr>
                <a:t>Ca</a:t>
              </a:r>
              <a:r>
                <a:rPr lang="de-DE" sz="1800" dirty="0" err="1">
                  <a:solidFill>
                    <a:srgbClr val="0066FF"/>
                  </a:solidFill>
                </a:rPr>
                <a:t>pacitor</a:t>
              </a:r>
              <a:r>
                <a:rPr lang="de-DE" sz="1800" dirty="0">
                  <a:solidFill>
                    <a:srgbClr val="0066FF"/>
                  </a:solidFill>
                </a:rPr>
                <a:t> </a:t>
              </a:r>
              <a:r>
                <a:rPr lang="de-DE" sz="1800" dirty="0" err="1">
                  <a:solidFill>
                    <a:srgbClr val="0066FF"/>
                  </a:solidFill>
                </a:rPr>
                <a:t>blocks</a:t>
              </a:r>
              <a:r>
                <a:rPr lang="de-DE" sz="1800" dirty="0">
                  <a:solidFill>
                    <a:srgbClr val="0066FF"/>
                  </a:solidFill>
                </a:rPr>
                <a:t> HV</a:t>
              </a:r>
              <a:endParaRPr lang="en-US" sz="1800" dirty="0">
                <a:solidFill>
                  <a:srgbClr val="0066FF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360355" y="2493737"/>
            <a:ext cx="3112471" cy="523220"/>
            <a:chOff x="849080" y="4972526"/>
            <a:chExt cx="3112471" cy="523220"/>
          </a:xfrm>
        </p:grpSpPr>
        <p:sp>
          <p:nvSpPr>
            <p:cNvPr id="47" name="TextBox 46"/>
            <p:cNvSpPr txBox="1"/>
            <p:nvPr/>
          </p:nvSpPr>
          <p:spPr>
            <a:xfrm>
              <a:off x="849080" y="4972526"/>
              <a:ext cx="2603533" cy="523220"/>
            </a:xfrm>
            <a:prstGeom prst="rect">
              <a:avLst/>
            </a:prstGeom>
            <a:ln>
              <a:solidFill>
                <a:srgbClr val="0066FF"/>
              </a:solidFill>
            </a:ln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400">
                  <a:solidFill>
                    <a:srgbClr val="0066FF"/>
                  </a:solidFill>
                </a:rPr>
                <a:t>Back bias possible.</a:t>
              </a:r>
            </a:p>
            <a:p>
              <a:pPr algn="l"/>
              <a:r>
                <a:rPr lang="de-DE" sz="1400">
                  <a:solidFill>
                    <a:srgbClr val="0066FF"/>
                  </a:solidFill>
                </a:rPr>
                <a:t>P-Well bias (ALPIDE) possible</a:t>
              </a:r>
              <a:endParaRPr lang="en-US" sz="1400" dirty="0">
                <a:solidFill>
                  <a:srgbClr val="0066FF"/>
                </a:solidFill>
              </a:endParaRPr>
            </a:p>
          </p:txBody>
        </p:sp>
        <p:cxnSp>
          <p:nvCxnSpPr>
            <p:cNvPr id="48" name="Straight Arrow Connector 47"/>
            <p:cNvCxnSpPr>
              <a:stCxn id="47" idx="3"/>
            </p:cNvCxnSpPr>
            <p:nvPr/>
          </p:nvCxnSpPr>
          <p:spPr>
            <a:xfrm flipV="1">
              <a:off x="3452613" y="5223648"/>
              <a:ext cx="508938" cy="10488"/>
            </a:xfrm>
            <a:prstGeom prst="straightConnector1">
              <a:avLst/>
            </a:prstGeom>
            <a:ln w="28575">
              <a:solidFill>
                <a:srgbClr val="0066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ight Brace 9"/>
          <p:cNvSpPr/>
          <p:nvPr/>
        </p:nvSpPr>
        <p:spPr>
          <a:xfrm rot="16200000">
            <a:off x="7110783" y="481326"/>
            <a:ext cx="285809" cy="6799598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103376" y="3326175"/>
            <a:ext cx="2419252" cy="369332"/>
          </a:xfrm>
          <a:prstGeom prst="rect">
            <a:avLst/>
          </a:prstGeom>
          <a:solidFill>
            <a:schemeClr val="bg2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100"/>
              <a:t>Most likely </a:t>
            </a:r>
            <a:r>
              <a:rPr lang="de-DE"/>
              <a:t>Fully Depleted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>
                <a:solidFill>
                  <a:prstClr val="black"/>
                </a:solidFill>
              </a:rPr>
              <a:t>M. Deveaux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25F079-458D-7516-788A-8D14AC4D4A2F}"/>
              </a:ext>
            </a:extLst>
          </p:cNvPr>
          <p:cNvSpPr txBox="1"/>
          <p:nvPr/>
        </p:nvSpPr>
        <p:spPr>
          <a:xfrm>
            <a:off x="8409274" y="6649800"/>
            <a:ext cx="274947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13th POS </a:t>
            </a:r>
            <a:r>
              <a:rPr lang="de-DE" sz="1100" dirty="0" err="1">
                <a:solidFill>
                  <a:prstClr val="black"/>
                </a:solidFill>
                <a:latin typeface="Arial"/>
              </a:rPr>
              <a:t>conference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, Oxford, Sept 2023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5065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1950"/>
    </mc:Choice>
    <mc:Fallback>
      <p:transition spd="slow" advTm="919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28" grpId="0" animBg="1"/>
      <p:bldP spid="10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/>
              <a:t>MIMOSIS-1 beam test setup</a:t>
            </a:r>
            <a:endParaRPr lang="en-US"/>
          </a:p>
        </p:txBody>
      </p:sp>
      <p:pic>
        <p:nvPicPr>
          <p:cNvPr id="3" name="Image 4">
            <a:extLst>
              <a:ext uri="{FF2B5EF4-FFF2-40B4-BE49-F238E27FC236}">
                <a16:creationId xmlns:a16="http://schemas.microsoft.com/office/drawing/2014/main" id="{EA706BA2-1093-718C-CF7F-0B5E88AD9E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 t="3801" r="20075" b="14300"/>
          <a:stretch/>
        </p:blipFill>
        <p:spPr>
          <a:xfrm>
            <a:off x="6440214" y="966469"/>
            <a:ext cx="5187105" cy="4350477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439991" y="674390"/>
            <a:ext cx="5090994" cy="5304016"/>
            <a:chOff x="323528" y="692696"/>
            <a:chExt cx="5090994" cy="5304016"/>
          </a:xfrm>
        </p:grpSpPr>
        <p:sp>
          <p:nvSpPr>
            <p:cNvPr id="5" name="TextBox 4"/>
            <p:cNvSpPr txBox="1"/>
            <p:nvPr/>
          </p:nvSpPr>
          <p:spPr>
            <a:xfrm>
              <a:off x="323528" y="692696"/>
              <a:ext cx="4871334" cy="5304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FF0000"/>
                  </a:solidFill>
                </a:rPr>
                <a:t>M</a:t>
              </a:r>
              <a:r>
                <a:rPr lang="de-DE" dirty="0"/>
                <a:t>IMOSIS-1 beam </a:t>
              </a:r>
              <a:r>
                <a:rPr lang="de-DE" dirty="0" err="1"/>
                <a:t>telescope</a:t>
              </a:r>
              <a:r>
                <a:rPr lang="de-DE" dirty="0"/>
                <a:t>:</a:t>
              </a:r>
            </a:p>
            <a:p>
              <a:endParaRPr lang="de-DE" dirty="0">
                <a:solidFill>
                  <a:srgbClr val="3366FF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de-DE" sz="1600" dirty="0"/>
                <a:t>6 MIMOSIS-1 </a:t>
              </a:r>
              <a:r>
                <a:rPr lang="de-DE" sz="1600" dirty="0" err="1"/>
                <a:t>sensors</a:t>
              </a:r>
              <a:endParaRPr lang="de-DE" sz="1600" dirty="0"/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de-DE" sz="1600" dirty="0"/>
                <a:t>4 </a:t>
              </a:r>
              <a:r>
                <a:rPr lang="de-DE" sz="1600" dirty="0" err="1"/>
                <a:t>reference</a:t>
              </a:r>
              <a:r>
                <a:rPr lang="de-DE" sz="1600" dirty="0"/>
                <a:t> </a:t>
              </a:r>
              <a:r>
                <a:rPr lang="de-DE" sz="1600" dirty="0" err="1"/>
                <a:t>sensors</a:t>
              </a:r>
              <a:r>
                <a:rPr lang="de-DE" sz="1600" dirty="0"/>
                <a:t> (</a:t>
              </a:r>
              <a:r>
                <a:rPr lang="de-DE" sz="1600" dirty="0" err="1"/>
                <a:t>standard</a:t>
              </a:r>
              <a:r>
                <a:rPr lang="de-DE" sz="1600" dirty="0"/>
                <a:t> </a:t>
              </a:r>
              <a:r>
                <a:rPr lang="de-DE" sz="1600" dirty="0" err="1"/>
                <a:t>epi-layer</a:t>
              </a:r>
              <a:r>
                <a:rPr lang="de-DE" sz="1600" dirty="0"/>
                <a:t>)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de-DE" sz="1600" dirty="0"/>
                <a:t>2 </a:t>
              </a:r>
              <a:r>
                <a:rPr lang="de-DE" sz="1600" dirty="0" err="1"/>
                <a:t>device</a:t>
              </a:r>
              <a:r>
                <a:rPr lang="de-DE" sz="1600" dirty="0"/>
                <a:t> </a:t>
              </a:r>
              <a:r>
                <a:rPr lang="de-DE" sz="1600" dirty="0" err="1"/>
                <a:t>under</a:t>
              </a:r>
              <a:r>
                <a:rPr lang="de-DE" sz="1600" dirty="0"/>
                <a:t> </a:t>
              </a:r>
              <a:r>
                <a:rPr lang="de-DE" sz="1600" dirty="0" err="1"/>
                <a:t>test</a:t>
              </a:r>
              <a:endParaRPr lang="de-DE" sz="1600" dirty="0"/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de-DE" sz="1600" dirty="0"/>
                <a:t>Reference Track </a:t>
              </a:r>
              <a:r>
                <a:rPr lang="de-DE" sz="1600" dirty="0" err="1"/>
                <a:t>Uncertainty</a:t>
              </a:r>
              <a:r>
                <a:rPr lang="de-DE" sz="1600" dirty="0"/>
                <a:t>: </a:t>
              </a:r>
            </a:p>
            <a:p>
              <a:pPr lvl="1"/>
              <a:r>
                <a:rPr lang="de-DE" sz="1600" dirty="0"/>
                <a:t>2.5 µm  + 1.5 µm </a:t>
              </a:r>
              <a:r>
                <a:rPr lang="de-DE" sz="1600" dirty="0" err="1"/>
                <a:t>Mult</a:t>
              </a:r>
              <a:r>
                <a:rPr lang="de-DE" sz="1600" dirty="0"/>
                <a:t>. </a:t>
              </a:r>
              <a:r>
                <a:rPr lang="de-DE" sz="1600" dirty="0" err="1"/>
                <a:t>Scattering</a:t>
              </a:r>
              <a:r>
                <a:rPr lang="de-DE" sz="1600" dirty="0"/>
                <a:t> (DESY </a:t>
              </a:r>
              <a:r>
                <a:rPr lang="de-DE" sz="1600" dirty="0" err="1"/>
                <a:t>only</a:t>
              </a:r>
              <a:r>
                <a:rPr lang="de-DE" sz="1600" dirty="0"/>
                <a:t>)</a:t>
              </a:r>
            </a:p>
            <a:p>
              <a:endParaRPr lang="de-DE" sz="1600" i="1" dirty="0">
                <a:solidFill>
                  <a:srgbClr val="3366FF"/>
                </a:solidFill>
              </a:endParaRPr>
            </a:p>
            <a:p>
              <a:r>
                <a:rPr lang="de-DE" dirty="0">
                  <a:solidFill>
                    <a:srgbClr val="FF0000"/>
                  </a:solidFill>
                </a:rPr>
                <a:t>I</a:t>
              </a:r>
              <a:r>
                <a:rPr lang="de-DE" dirty="0"/>
                <a:t>rradiation:</a:t>
              </a:r>
            </a:p>
            <a:p>
              <a:endParaRPr lang="de-DE" sz="1600" dirty="0">
                <a:solidFill>
                  <a:srgbClr val="3366FF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de-DE" sz="1600" dirty="0"/>
                <a:t>1 MeV </a:t>
              </a:r>
              <a:r>
                <a:rPr lang="de-DE" sz="1600" dirty="0" err="1"/>
                <a:t>reactor</a:t>
              </a:r>
              <a:r>
                <a:rPr lang="de-DE" sz="1600" dirty="0"/>
                <a:t> </a:t>
              </a:r>
              <a:r>
                <a:rPr lang="de-DE" sz="1600" dirty="0" err="1"/>
                <a:t>neutrons</a:t>
              </a:r>
              <a:r>
                <a:rPr lang="de-DE" sz="1600" dirty="0"/>
                <a:t> (TRIGA, </a:t>
              </a:r>
              <a:r>
                <a:rPr lang="de-DE" sz="1600" dirty="0" err="1"/>
                <a:t>Ljubjana</a:t>
              </a:r>
              <a:r>
                <a:rPr lang="de-DE" sz="1600" dirty="0"/>
                <a:t>).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de-DE" sz="1600" dirty="0" err="1"/>
                <a:t>Few</a:t>
              </a:r>
              <a:r>
                <a:rPr lang="de-DE" sz="1600" dirty="0"/>
                <a:t> 10 keV X-</a:t>
              </a:r>
              <a:r>
                <a:rPr lang="de-DE" sz="1600" dirty="0" err="1"/>
                <a:t>rays</a:t>
              </a:r>
              <a:r>
                <a:rPr lang="de-DE" sz="1600" dirty="0"/>
                <a:t> (KIT)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de-DE" sz="1600" dirty="0"/>
                <a:t>Storage at </a:t>
              </a:r>
              <a:r>
                <a:rPr lang="de-DE" sz="1600" dirty="0" err="1"/>
                <a:t>room</a:t>
              </a:r>
              <a:r>
                <a:rPr lang="de-DE" sz="1600" dirty="0"/>
                <a:t> </a:t>
              </a:r>
              <a:r>
                <a:rPr lang="de-DE" sz="1600" dirty="0" err="1"/>
                <a:t>temperature</a:t>
              </a:r>
              <a:r>
                <a:rPr lang="de-DE" sz="1600" dirty="0"/>
                <a:t>.       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de-DE" sz="1600" dirty="0">
                <a:solidFill>
                  <a:srgbClr val="3366FF"/>
                </a:solidFill>
              </a:endParaRPr>
            </a:p>
            <a:p>
              <a:r>
                <a:rPr lang="de-DE" dirty="0">
                  <a:solidFill>
                    <a:srgbClr val="FF0000"/>
                  </a:solidFill>
                </a:rPr>
                <a:t>B</a:t>
              </a:r>
              <a:r>
                <a:rPr lang="de-DE" dirty="0"/>
                <a:t>eam </a:t>
              </a:r>
              <a:r>
                <a:rPr lang="de-DE" dirty="0" err="1"/>
                <a:t>test</a:t>
              </a:r>
              <a:r>
                <a:rPr lang="de-DE" dirty="0"/>
                <a:t>:</a:t>
              </a:r>
            </a:p>
            <a:p>
              <a:endParaRPr lang="de-DE" sz="1600" dirty="0">
                <a:solidFill>
                  <a:srgbClr val="3366FF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dirty="0">
                  <a:sym typeface="Wingdings" panose="05000000000000000000" pitchFamily="2" charset="2"/>
                </a:rPr>
                <a:t>5 GeV e- Beam @ DESY 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dirty="0">
                  <a:sym typeface="Wingdings" panose="05000000000000000000" pitchFamily="2" charset="2"/>
                </a:rPr>
                <a:t>120 GeV Pion Beam @SPS-CERN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dirty="0">
                  <a:sym typeface="Wingdings" panose="05000000000000000000" pitchFamily="2" charset="2"/>
                </a:rPr>
                <a:t>~ 1 GeV d – beam @ COSY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de-DE" sz="1600" dirty="0" err="1">
                  <a:sym typeface="Wingdings" panose="05000000000000000000" pitchFamily="2" charset="2"/>
                </a:rPr>
                <a:t>Stabilized</a:t>
              </a:r>
              <a:r>
                <a:rPr lang="de-DE" sz="1600" dirty="0">
                  <a:sym typeface="Wingdings" panose="05000000000000000000" pitchFamily="2" charset="2"/>
                </a:rPr>
                <a:t> </a:t>
              </a:r>
              <a:r>
                <a:rPr lang="de-DE" sz="1600" dirty="0" err="1">
                  <a:sym typeface="Wingdings" panose="05000000000000000000" pitchFamily="2" charset="2"/>
                </a:rPr>
                <a:t>room</a:t>
              </a:r>
              <a:r>
                <a:rPr lang="de-DE" sz="1600" dirty="0">
                  <a:sym typeface="Wingdings" panose="05000000000000000000" pitchFamily="2" charset="2"/>
                </a:rPr>
                <a:t> </a:t>
              </a:r>
              <a:r>
                <a:rPr lang="de-DE" sz="1600" dirty="0" err="1">
                  <a:sym typeface="Wingdings" panose="05000000000000000000" pitchFamily="2" charset="2"/>
                </a:rPr>
                <a:t>temperature</a:t>
              </a:r>
              <a:endParaRPr lang="de-DE" sz="1600" dirty="0">
                <a:sym typeface="Wingdings" panose="05000000000000000000" pitchFamily="2" charset="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1473969">
              <a:off x="4154497" y="1953859"/>
              <a:ext cx="1260025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>
                  <a:solidFill>
                    <a:srgbClr val="FF0000"/>
                  </a:solidFill>
                </a:rPr>
                <a:t>preliminary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M. Deveaux</a:t>
            </a:r>
            <a:endParaRPr lang="de-DE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6</a:t>
            </a:fld>
            <a:endParaRPr lang="de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2D5726-844A-409F-49E6-3DC1816E6298}"/>
              </a:ext>
            </a:extLst>
          </p:cNvPr>
          <p:cNvSpPr txBox="1"/>
          <p:nvPr/>
        </p:nvSpPr>
        <p:spPr>
          <a:xfrm>
            <a:off x="8409274" y="6649800"/>
            <a:ext cx="274947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13th POS </a:t>
            </a:r>
            <a:r>
              <a:rPr lang="de-DE" sz="1100" dirty="0" err="1">
                <a:solidFill>
                  <a:prstClr val="black"/>
                </a:solidFill>
                <a:latin typeface="Arial"/>
              </a:rPr>
              <a:t>conference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, Oxford, Sept 2023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985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852"/>
    </mc:Choice>
    <mc:Fallback>
      <p:transition spd="slow" advTm="4485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dirty="0"/>
              <a:t>Sensor </a:t>
            </a:r>
            <a:r>
              <a:rPr lang="de-DE" dirty="0" err="1"/>
              <a:t>performance</a:t>
            </a:r>
            <a:r>
              <a:rPr lang="de-DE" dirty="0"/>
              <a:t>: New and after 5 </a:t>
            </a:r>
            <a:r>
              <a:rPr lang="de-DE" dirty="0" err="1"/>
              <a:t>MRad</a:t>
            </a:r>
            <a:r>
              <a:rPr lang="de-DE" dirty="0"/>
              <a:t> + 10</a:t>
            </a:r>
            <a:r>
              <a:rPr lang="de-DE" baseline="30000" dirty="0"/>
              <a:t>14</a:t>
            </a:r>
            <a:r>
              <a:rPr lang="de-DE" dirty="0"/>
              <a:t>n</a:t>
            </a:r>
            <a:r>
              <a:rPr lang="de-DE" baseline="-25000" dirty="0"/>
              <a:t>eq</a:t>
            </a:r>
            <a:r>
              <a:rPr lang="de-DE" dirty="0"/>
              <a:t>/cm²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799"/>
          <a:stretch/>
        </p:blipFill>
        <p:spPr>
          <a:xfrm>
            <a:off x="6110255" y="951549"/>
            <a:ext cx="5841293" cy="27139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1201"/>
          <a:stretch/>
        </p:blipFill>
        <p:spPr>
          <a:xfrm>
            <a:off x="6322519" y="3665483"/>
            <a:ext cx="5636813" cy="25934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9032" y="809690"/>
            <a:ext cx="3679212" cy="341632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u="sng" dirty="0">
                <a:solidFill>
                  <a:srgbClr val="FF0000"/>
                </a:solidFill>
              </a:rPr>
              <a:t>B</a:t>
            </a:r>
            <a:r>
              <a:rPr lang="de-DE" u="sng" dirty="0"/>
              <a:t>est </a:t>
            </a:r>
            <a:r>
              <a:rPr lang="de-DE" u="sng" dirty="0" err="1"/>
              <a:t>performing</a:t>
            </a:r>
            <a:r>
              <a:rPr lang="de-DE" u="sng" dirty="0"/>
              <a:t> </a:t>
            </a:r>
            <a:r>
              <a:rPr lang="de-DE" u="sng" dirty="0" err="1"/>
              <a:t>pixel</a:t>
            </a:r>
            <a:r>
              <a:rPr lang="de-DE" u="sng" dirty="0"/>
              <a:t>: AC P-</a:t>
            </a:r>
            <a:r>
              <a:rPr lang="de-DE" u="sng" dirty="0" err="1"/>
              <a:t>stop</a:t>
            </a:r>
            <a:endParaRPr lang="de-DE" u="sng" dirty="0"/>
          </a:p>
          <a:p>
            <a:pPr algn="l"/>
            <a:endParaRPr lang="de-DE" dirty="0">
              <a:solidFill>
                <a:srgbClr val="FF0000"/>
              </a:solidFill>
            </a:endParaRPr>
          </a:p>
          <a:p>
            <a:pPr algn="l"/>
            <a:r>
              <a:rPr lang="de-DE" dirty="0">
                <a:solidFill>
                  <a:srgbClr val="FF0000"/>
                </a:solidFill>
              </a:rPr>
              <a:t>E</a:t>
            </a:r>
            <a:r>
              <a:rPr lang="de-DE" dirty="0"/>
              <a:t>fficiency &gt;99% (end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life</a:t>
            </a:r>
            <a:r>
              <a:rPr lang="de-DE" dirty="0"/>
              <a:t>-time).</a:t>
            </a:r>
          </a:p>
          <a:p>
            <a:pPr algn="l"/>
            <a:endParaRPr lang="de-DE" dirty="0"/>
          </a:p>
          <a:p>
            <a:pPr algn="l"/>
            <a:r>
              <a:rPr lang="de-DE" dirty="0" err="1">
                <a:solidFill>
                  <a:srgbClr val="FF0000"/>
                </a:solidFill>
              </a:rPr>
              <a:t>S</a:t>
            </a:r>
            <a:r>
              <a:rPr lang="de-DE" dirty="0" err="1"/>
              <a:t>patial</a:t>
            </a:r>
            <a:r>
              <a:rPr lang="de-DE" dirty="0"/>
              <a:t> </a:t>
            </a:r>
            <a:r>
              <a:rPr lang="de-DE" dirty="0" err="1"/>
              <a:t>resolution</a:t>
            </a:r>
            <a:r>
              <a:rPr lang="de-DE" dirty="0"/>
              <a:t>: ~6 µm</a:t>
            </a:r>
          </a:p>
          <a:p>
            <a:pPr algn="l"/>
            <a:endParaRPr lang="de-DE" dirty="0"/>
          </a:p>
          <a:p>
            <a:r>
              <a:rPr lang="de-DE" dirty="0">
                <a:solidFill>
                  <a:srgbClr val="FF0000"/>
                </a:solidFill>
              </a:rPr>
              <a:t>D</a:t>
            </a:r>
            <a:r>
              <a:rPr lang="de-DE" dirty="0"/>
              <a:t>ark rate </a:t>
            </a:r>
            <a:r>
              <a:rPr lang="de-DE" sz="1400" dirty="0"/>
              <a:t>(not </a:t>
            </a:r>
            <a:r>
              <a:rPr lang="de-DE" sz="1400" dirty="0" err="1"/>
              <a:t>shown</a:t>
            </a:r>
            <a:r>
              <a:rPr lang="de-DE" sz="1400" dirty="0"/>
              <a:t>, </a:t>
            </a:r>
            <a:r>
              <a:rPr lang="de-DE" sz="1400" dirty="0" err="1"/>
              <a:t>see</a:t>
            </a:r>
            <a:r>
              <a:rPr lang="de-DE" sz="1400" dirty="0"/>
              <a:t> </a:t>
            </a:r>
            <a:r>
              <a:rPr lang="de-DE" sz="1400" dirty="0" err="1"/>
              <a:t>backup</a:t>
            </a:r>
            <a:r>
              <a:rPr lang="de-DE" sz="1400" dirty="0"/>
              <a:t>)</a:t>
            </a:r>
            <a:r>
              <a:rPr lang="de-DE" dirty="0"/>
              <a:t>:</a:t>
            </a:r>
          </a:p>
          <a:p>
            <a:pPr algn="l"/>
            <a:endParaRPr lang="de-D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Marginal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irradiation</a:t>
            </a:r>
            <a:r>
              <a:rPr lang="de-DE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 &lt;10</a:t>
            </a:r>
            <a:r>
              <a:rPr lang="de-DE" baseline="30000" dirty="0"/>
              <a:t>-6</a:t>
            </a:r>
            <a:r>
              <a:rPr lang="de-DE" dirty="0"/>
              <a:t> after </a:t>
            </a:r>
            <a:r>
              <a:rPr lang="de-DE" dirty="0" err="1"/>
              <a:t>irradiation</a:t>
            </a:r>
            <a:r>
              <a:rPr lang="de-DE" dirty="0"/>
              <a:t>.</a:t>
            </a:r>
          </a:p>
          <a:p>
            <a:pPr algn="l"/>
            <a:endParaRPr lang="de-DE" dirty="0"/>
          </a:p>
          <a:p>
            <a:pPr algn="l"/>
            <a:endParaRPr lang="de-D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M. Deveaux</a:t>
            </a:r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7</a:t>
            </a:fld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D7A924-7DE1-0C06-07DC-5AACDD76A2EB}"/>
              </a:ext>
            </a:extLst>
          </p:cNvPr>
          <p:cNvSpPr txBox="1"/>
          <p:nvPr/>
        </p:nvSpPr>
        <p:spPr>
          <a:xfrm>
            <a:off x="10707041" y="3637332"/>
            <a:ext cx="1334020" cy="415498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050" dirty="0"/>
              <a:t>Short </a:t>
            </a:r>
            <a:r>
              <a:rPr lang="de-DE" sz="1050" dirty="0" err="1"/>
              <a:t>dimension</a:t>
            </a:r>
            <a:r>
              <a:rPr lang="de-DE" sz="1050" dirty="0"/>
              <a:t> </a:t>
            </a:r>
          </a:p>
          <a:p>
            <a:pPr algn="l"/>
            <a:r>
              <a:rPr lang="de-DE" sz="1050" dirty="0" err="1"/>
              <a:t>of</a:t>
            </a:r>
            <a:r>
              <a:rPr lang="de-DE" sz="1050" dirty="0"/>
              <a:t> 27x30µm² </a:t>
            </a:r>
            <a:r>
              <a:rPr lang="de-DE" sz="1050" dirty="0" err="1"/>
              <a:t>pixel</a:t>
            </a:r>
            <a:r>
              <a:rPr lang="de-DE" sz="1050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4F237F-E14E-9844-1309-94465C42F6E3}"/>
              </a:ext>
            </a:extLst>
          </p:cNvPr>
          <p:cNvSpPr txBox="1"/>
          <p:nvPr/>
        </p:nvSpPr>
        <p:spPr>
          <a:xfrm>
            <a:off x="415487" y="4041577"/>
            <a:ext cx="5077693" cy="2215991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dirty="0" err="1">
                <a:solidFill>
                  <a:srgbClr val="FF0000"/>
                </a:solidFill>
              </a:rPr>
              <a:t>C</a:t>
            </a:r>
            <a:r>
              <a:rPr lang="de-DE" dirty="0" err="1"/>
              <a:t>onclusion</a:t>
            </a:r>
            <a:r>
              <a:rPr lang="de-DE" dirty="0"/>
              <a:t> on </a:t>
            </a:r>
            <a:r>
              <a:rPr lang="de-DE" dirty="0" err="1"/>
              <a:t>sensor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:</a:t>
            </a:r>
          </a:p>
          <a:p>
            <a:pPr algn="l"/>
            <a:endParaRPr lang="de-DE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dirty="0"/>
              <a:t>All </a:t>
            </a:r>
            <a:r>
              <a:rPr lang="de-DE" dirty="0" err="1"/>
              <a:t>pixels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excellent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irradiation</a:t>
            </a:r>
            <a:r>
              <a:rPr lang="de-DE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dirty="0"/>
              <a:t>Standard </a:t>
            </a:r>
            <a:r>
              <a:rPr lang="de-DE" dirty="0" err="1"/>
              <a:t>pixels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spatial</a:t>
            </a:r>
            <a:r>
              <a:rPr lang="de-DE" dirty="0"/>
              <a:t> </a:t>
            </a:r>
            <a:r>
              <a:rPr lang="de-DE" dirty="0" err="1"/>
              <a:t>resolution</a:t>
            </a:r>
            <a:r>
              <a:rPr lang="de-DE" dirty="0"/>
              <a:t>. </a:t>
            </a:r>
            <a:r>
              <a:rPr lang="de-DE" sz="1050" dirty="0"/>
              <a:t>	(</a:t>
            </a:r>
            <a:r>
              <a:rPr lang="de-DE" sz="1050" dirty="0" err="1"/>
              <a:t>see</a:t>
            </a:r>
            <a:r>
              <a:rPr lang="de-DE" sz="1050" dirty="0"/>
              <a:t> </a:t>
            </a:r>
            <a:r>
              <a:rPr lang="de-DE" sz="1050" dirty="0" err="1"/>
              <a:t>backup</a:t>
            </a:r>
            <a:r>
              <a:rPr lang="de-DE" sz="1050" dirty="0"/>
              <a:t>)</a:t>
            </a:r>
          </a:p>
          <a:p>
            <a:pPr algn="l"/>
            <a:endParaRPr lang="de-DE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dirty="0"/>
              <a:t>P-</a:t>
            </a:r>
            <a:r>
              <a:rPr lang="de-DE" dirty="0" err="1"/>
              <a:t>stop</a:t>
            </a:r>
            <a:r>
              <a:rPr lang="de-DE" dirty="0"/>
              <a:t> AC </a:t>
            </a:r>
            <a:r>
              <a:rPr lang="de-DE" dirty="0" err="1"/>
              <a:t>pixel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radiation</a:t>
            </a:r>
            <a:r>
              <a:rPr lang="de-DE" dirty="0"/>
              <a:t> </a:t>
            </a:r>
            <a:r>
              <a:rPr lang="de-DE" dirty="0" err="1"/>
              <a:t>hard</a:t>
            </a:r>
            <a:r>
              <a:rPr lang="de-DE" dirty="0"/>
              <a:t>, </a:t>
            </a:r>
            <a:r>
              <a:rPr lang="de-DE" dirty="0" err="1"/>
              <a:t>matches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CBM.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9D96B7-5629-B321-6B42-9F7373DDE6CE}"/>
              </a:ext>
            </a:extLst>
          </p:cNvPr>
          <p:cNvSpPr txBox="1"/>
          <p:nvPr/>
        </p:nvSpPr>
        <p:spPr>
          <a:xfrm>
            <a:off x="8409274" y="6649800"/>
            <a:ext cx="274947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13th POS </a:t>
            </a:r>
            <a:r>
              <a:rPr lang="de-DE" sz="1100" dirty="0" err="1">
                <a:solidFill>
                  <a:prstClr val="black"/>
                </a:solidFill>
                <a:latin typeface="Arial"/>
              </a:rPr>
              <a:t>conference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, Oxford, Sept 2023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09EF43-1B96-540C-3516-A62D7E3A8C19}"/>
              </a:ext>
            </a:extLst>
          </p:cNvPr>
          <p:cNvSpPr/>
          <p:nvPr/>
        </p:nvSpPr>
        <p:spPr>
          <a:xfrm>
            <a:off x="7743825" y="1066800"/>
            <a:ext cx="581025" cy="1704975"/>
          </a:xfrm>
          <a:prstGeom prst="rect">
            <a:avLst/>
          </a:prstGeom>
          <a:solidFill>
            <a:srgbClr val="FDBB63">
              <a:alpha val="3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C71205-3CF9-4585-2A03-4D6EB895C423}"/>
              </a:ext>
            </a:extLst>
          </p:cNvPr>
          <p:cNvSpPr/>
          <p:nvPr/>
        </p:nvSpPr>
        <p:spPr>
          <a:xfrm>
            <a:off x="7791449" y="4191951"/>
            <a:ext cx="581025" cy="1694499"/>
          </a:xfrm>
          <a:prstGeom prst="rect">
            <a:avLst/>
          </a:prstGeom>
          <a:solidFill>
            <a:srgbClr val="FDBB63">
              <a:alpha val="3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74FBA456-C091-61A7-FDD8-5CD32B085FCD}"/>
              </a:ext>
            </a:extLst>
          </p:cNvPr>
          <p:cNvSpPr/>
          <p:nvPr/>
        </p:nvSpPr>
        <p:spPr>
          <a:xfrm rot="16200000">
            <a:off x="7981950" y="709825"/>
            <a:ext cx="114300" cy="571500"/>
          </a:xfrm>
          <a:prstGeom prst="rightBrac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4A7B10-2C25-ECBF-F016-970145876559}"/>
              </a:ext>
            </a:extLst>
          </p:cNvPr>
          <p:cNvSpPr txBox="1"/>
          <p:nvPr/>
        </p:nvSpPr>
        <p:spPr>
          <a:xfrm>
            <a:off x="7685523" y="582217"/>
            <a:ext cx="697627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CBM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164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7379"/>
    </mc:Choice>
    <mc:Fallback>
      <p:transition spd="slow" advTm="97379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6A0610-9647-5381-A258-ECD1D8F58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8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F12E19-0B2D-0E49-F045-C8ECBFC8E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M. Deveaux</a:t>
            </a:r>
            <a:endParaRPr lang="de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E7791E-A171-4DBF-2FD5-778AEBFAC1F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/>
              <a:t>Immunity to heavy ions (Single Event Effects)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2588EFA-3721-5AE7-F270-E7F264D65A36}"/>
              </a:ext>
            </a:extLst>
          </p:cNvPr>
          <p:cNvGrpSpPr/>
          <p:nvPr/>
        </p:nvGrpSpPr>
        <p:grpSpPr>
          <a:xfrm>
            <a:off x="9212741" y="768016"/>
            <a:ext cx="2511213" cy="1507734"/>
            <a:chOff x="3379038" y="1001879"/>
            <a:chExt cx="4515282" cy="2710979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AA36D8D-E400-9386-7C42-86F1F5F3C4AA}"/>
                </a:ext>
              </a:extLst>
            </p:cNvPr>
            <p:cNvCxnSpPr/>
            <p:nvPr/>
          </p:nvCxnSpPr>
          <p:spPr>
            <a:xfrm flipV="1">
              <a:off x="6868160" y="1595120"/>
              <a:ext cx="1026160" cy="325122"/>
            </a:xfrm>
            <a:prstGeom prst="straightConnector1">
              <a:avLst/>
            </a:prstGeom>
            <a:ln w="38100">
              <a:solidFill>
                <a:srgbClr val="FFA22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15">
              <a:extLst>
                <a:ext uri="{FF2B5EF4-FFF2-40B4-BE49-F238E27FC236}">
                  <a16:creationId xmlns:a16="http://schemas.microsoft.com/office/drawing/2014/main" id="{4147046B-A261-C722-D131-BE040407F9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136477" y="1001879"/>
              <a:ext cx="2952328" cy="27109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0296B5D-180E-FE31-35EB-A06439132295}"/>
                </a:ext>
              </a:extLst>
            </p:cNvPr>
            <p:cNvCxnSpPr/>
            <p:nvPr/>
          </p:nvCxnSpPr>
          <p:spPr>
            <a:xfrm flipV="1">
              <a:off x="3703031" y="2357368"/>
              <a:ext cx="1280160" cy="335280"/>
            </a:xfrm>
            <a:prstGeom prst="straightConnector1">
              <a:avLst/>
            </a:prstGeom>
            <a:ln w="38100">
              <a:solidFill>
                <a:srgbClr val="FFA22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FF2B3CC-985C-1B70-48FC-2598477006D1}"/>
                </a:ext>
              </a:extLst>
            </p:cNvPr>
            <p:cNvSpPr txBox="1"/>
            <p:nvPr/>
          </p:nvSpPr>
          <p:spPr>
            <a:xfrm rot="20621479">
              <a:off x="3379038" y="2340342"/>
              <a:ext cx="720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>
                  <a:solidFill>
                    <a:srgbClr val="FFC000">
                      <a:lumMod val="75000"/>
                    </a:srgbClr>
                  </a:solidFill>
                </a:rPr>
                <a:t>Beam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06E0244-9D1A-B5BE-3C83-F3E28ACF146A}"/>
              </a:ext>
            </a:extLst>
          </p:cNvPr>
          <p:cNvGrpSpPr/>
          <p:nvPr/>
        </p:nvGrpSpPr>
        <p:grpSpPr>
          <a:xfrm>
            <a:off x="9032420" y="1499277"/>
            <a:ext cx="1955985" cy="1750025"/>
            <a:chOff x="6090348" y="4236036"/>
            <a:chExt cx="1955985" cy="175002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5C4DE65-63EC-7342-D92D-64BB2CC3CF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530751" y="4506550"/>
              <a:ext cx="858757" cy="809809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8CAE848-B785-7246-7F1F-A24015F592AC}"/>
                </a:ext>
              </a:extLst>
            </p:cNvPr>
            <p:cNvSpPr/>
            <p:nvPr/>
          </p:nvSpPr>
          <p:spPr>
            <a:xfrm>
              <a:off x="6669461" y="4630555"/>
              <a:ext cx="563738" cy="56373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59D2D56-7B1E-2C51-3A0E-83CB022205DA}"/>
                </a:ext>
              </a:extLst>
            </p:cNvPr>
            <p:cNvSpPr txBox="1"/>
            <p:nvPr/>
          </p:nvSpPr>
          <p:spPr>
            <a:xfrm>
              <a:off x="6090348" y="5616729"/>
              <a:ext cx="19559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de-DE" dirty="0">
                  <a:solidFill>
                    <a:srgbClr val="FF0000"/>
                  </a:solidFill>
                </a:rPr>
                <a:t>B</a:t>
              </a:r>
              <a:r>
                <a:rPr lang="de-DE" dirty="0">
                  <a:solidFill>
                    <a:prstClr val="black"/>
                  </a:solidFill>
                </a:rPr>
                <a:t>eam hole: 11 mm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FD809F8-20FD-CD23-0F10-3C81436BE4CD}"/>
                </a:ext>
              </a:extLst>
            </p:cNvPr>
            <p:cNvCxnSpPr>
              <a:stCxn id="12" idx="0"/>
            </p:cNvCxnSpPr>
            <p:nvPr/>
          </p:nvCxnSpPr>
          <p:spPr>
            <a:xfrm flipV="1">
              <a:off x="6951330" y="4236036"/>
              <a:ext cx="254537" cy="39451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978A285-C674-07A4-D7D9-9E85A0B6E6DA}"/>
              </a:ext>
            </a:extLst>
          </p:cNvPr>
          <p:cNvSpPr txBox="1"/>
          <p:nvPr/>
        </p:nvSpPr>
        <p:spPr>
          <a:xfrm>
            <a:off x="209884" y="608961"/>
            <a:ext cx="53288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0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0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eam halo </a:t>
            </a:r>
          </a:p>
          <a:p>
            <a:pPr defTabSz="914400"/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rigin: 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Limited focus - few ions miss hole all the time.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impact.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94D556D-E4B3-609D-DD73-05B6D77ADC30}"/>
              </a:ext>
            </a:extLst>
          </p:cNvPr>
          <p:cNvGrpSpPr/>
          <p:nvPr/>
        </p:nvGrpSpPr>
        <p:grpSpPr>
          <a:xfrm>
            <a:off x="6825432" y="625631"/>
            <a:ext cx="2864361" cy="3024502"/>
            <a:chOff x="6959695" y="2960267"/>
            <a:chExt cx="3652752" cy="346506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E3E1795-C365-C0E0-BDAF-C7284832AEC7}"/>
                </a:ext>
              </a:extLst>
            </p:cNvPr>
            <p:cNvGrpSpPr/>
            <p:nvPr/>
          </p:nvGrpSpPr>
          <p:grpSpPr>
            <a:xfrm>
              <a:off x="6967465" y="2960267"/>
              <a:ext cx="3644982" cy="3465068"/>
              <a:chOff x="6959602" y="2722880"/>
              <a:chExt cx="3644982" cy="3860803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A488603B-3A43-DA20-DB66-228EF090013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48" t="4007" r="15005" b="9652"/>
              <a:stretch/>
            </p:blipFill>
            <p:spPr>
              <a:xfrm rot="16200000">
                <a:off x="6019801" y="3683000"/>
                <a:ext cx="3840483" cy="1960882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8D9A7838-5BD8-2071-6E4E-8F320753303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25" t="1567" r="13908" b="6476"/>
              <a:stretch/>
            </p:blipFill>
            <p:spPr>
              <a:xfrm rot="16200000">
                <a:off x="9620575" y="4289854"/>
                <a:ext cx="1286131" cy="681887"/>
              </a:xfrm>
              <a:prstGeom prst="rect">
                <a:avLst/>
              </a:prstGeom>
              <a:ln w="38100">
                <a:solidFill>
                  <a:schemeClr val="tx1"/>
                </a:solidFill>
              </a:ln>
            </p:spPr>
          </p:pic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D4BF9DCC-43A9-04AF-4A52-DE885781AE2F}"/>
                  </a:ext>
                </a:extLst>
              </p:cNvPr>
              <p:cNvCxnSpPr/>
              <p:nvPr/>
            </p:nvCxnSpPr>
            <p:spPr>
              <a:xfrm>
                <a:off x="8961120" y="2722880"/>
                <a:ext cx="961577" cy="126485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F8C75858-99AE-591A-B58F-C15220D252D6}"/>
                  </a:ext>
                </a:extLst>
              </p:cNvPr>
              <p:cNvCxnSpPr/>
              <p:nvPr/>
            </p:nvCxnSpPr>
            <p:spPr>
              <a:xfrm flipV="1">
                <a:off x="8958728" y="5298551"/>
                <a:ext cx="920936" cy="128513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C7E6717-E07D-E628-4FF4-B38E9069F0EC}"/>
                </a:ext>
              </a:extLst>
            </p:cNvPr>
            <p:cNvCxnSpPr/>
            <p:nvPr/>
          </p:nvCxnSpPr>
          <p:spPr>
            <a:xfrm flipV="1">
              <a:off x="6959695" y="3419939"/>
              <a:ext cx="1971044" cy="1016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5BE1DE9-DC4B-31C4-3543-E1455ABD3D61}"/>
                </a:ext>
              </a:extLst>
            </p:cNvPr>
            <p:cNvSpPr txBox="1"/>
            <p:nvPr/>
          </p:nvSpPr>
          <p:spPr>
            <a:xfrm>
              <a:off x="7616509" y="3001203"/>
              <a:ext cx="636713" cy="369332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pPr defTabSz="914400"/>
              <a:r>
                <a:rPr lang="de-DE">
                  <a:solidFill>
                    <a:prstClr val="black"/>
                  </a:solidFill>
                </a:rPr>
                <a:t>1 cm</a:t>
              </a:r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DC86B31D-C042-F437-C480-66116BC50DEE}"/>
              </a:ext>
            </a:extLst>
          </p:cNvPr>
          <p:cNvSpPr txBox="1"/>
          <p:nvPr/>
        </p:nvSpPr>
        <p:spPr>
          <a:xfrm rot="5400000">
            <a:off x="10527798" y="2210657"/>
            <a:ext cx="3100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>
                <a:solidFill>
                  <a:prstClr val="black"/>
                </a:solidFill>
              </a:rPr>
              <a:t>M. </a:t>
            </a:r>
            <a:r>
              <a:rPr lang="en-US" sz="1400" dirty="0" err="1">
                <a:solidFill>
                  <a:prstClr val="black"/>
                </a:solidFill>
              </a:rPr>
              <a:t>Deveaux</a:t>
            </a:r>
            <a:r>
              <a:rPr lang="en-US" sz="1400" dirty="0">
                <a:solidFill>
                  <a:prstClr val="black"/>
                </a:solidFill>
              </a:rPr>
              <a:t> for NA61/SHINE, SQM 2017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4E88889-AC6E-D392-A5D2-AC2FFF2F50CF}"/>
              </a:ext>
            </a:extLst>
          </p:cNvPr>
          <p:cNvSpPr txBox="1"/>
          <p:nvPr/>
        </p:nvSpPr>
        <p:spPr>
          <a:xfrm>
            <a:off x="8830912" y="3274588"/>
            <a:ext cx="26340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i="1" dirty="0">
                <a:solidFill>
                  <a:prstClr val="black"/>
                </a:solidFill>
              </a:rPr>
              <a:t>SPS Pb beam halo @ NA61/SHINE</a:t>
            </a:r>
          </a:p>
          <a:p>
            <a:pPr defTabSz="914400"/>
            <a:r>
              <a:rPr lang="en-US" sz="1400" i="1" dirty="0">
                <a:solidFill>
                  <a:prstClr val="black"/>
                </a:solidFill>
              </a:rPr>
              <a:t>as seen with MIMOSA-26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9DB890E-C873-12D5-D3DD-0634E8C7EC22}"/>
              </a:ext>
            </a:extLst>
          </p:cNvPr>
          <p:cNvGrpSpPr/>
          <p:nvPr/>
        </p:nvGrpSpPr>
        <p:grpSpPr>
          <a:xfrm>
            <a:off x="3214484" y="1616499"/>
            <a:ext cx="4157959" cy="2156017"/>
            <a:chOff x="4205115" y="806090"/>
            <a:chExt cx="4157959" cy="2156017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A34ADF9-05C7-03A0-CF8B-AC40E6FBB2EC}"/>
                </a:ext>
              </a:extLst>
            </p:cNvPr>
            <p:cNvSpPr/>
            <p:nvPr/>
          </p:nvSpPr>
          <p:spPr>
            <a:xfrm>
              <a:off x="8127942" y="806090"/>
              <a:ext cx="235132" cy="25254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054FD21-A075-AE44-D370-014D63E53117}"/>
                </a:ext>
              </a:extLst>
            </p:cNvPr>
            <p:cNvCxnSpPr>
              <a:endCxn id="30" idx="3"/>
            </p:cNvCxnSpPr>
            <p:nvPr/>
          </p:nvCxnSpPr>
          <p:spPr>
            <a:xfrm flipH="1">
              <a:off x="7546175" y="1004387"/>
              <a:ext cx="649184" cy="118327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1BE997D-D2E2-47AC-4982-2D6E0780D9F1}"/>
                </a:ext>
              </a:extLst>
            </p:cNvPr>
            <p:cNvSpPr txBox="1"/>
            <p:nvPr/>
          </p:nvSpPr>
          <p:spPr>
            <a:xfrm>
              <a:off x="4331675" y="2377332"/>
              <a:ext cx="1338764" cy="58477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600">
                  <a:solidFill>
                    <a:srgbClr val="FF0000"/>
                  </a:solidFill>
                </a:rPr>
                <a:t>M</a:t>
              </a:r>
              <a:r>
                <a:rPr lang="en-US" sz="1600">
                  <a:solidFill>
                    <a:prstClr val="black"/>
                  </a:solidFill>
                </a:rPr>
                <a:t>IP (proton)</a:t>
              </a:r>
            </a:p>
            <a:p>
              <a:pPr defTabSz="914400"/>
              <a:r>
                <a:rPr lang="en-US" sz="1600">
                  <a:solidFill>
                    <a:prstClr val="black"/>
                  </a:solidFill>
                </a:rPr>
                <a:t>~2 fired pixels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CE963E1-CBE5-0A13-E52C-77FA86A14D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30" t="58488" r="36865" b="26241"/>
            <a:stretch/>
          </p:blipFill>
          <p:spPr>
            <a:xfrm>
              <a:off x="5940014" y="1430034"/>
              <a:ext cx="1606161" cy="151524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FB3BCDC-6EC0-57AA-DE62-94BF3CE10F80}"/>
                </a:ext>
              </a:extLst>
            </p:cNvPr>
            <p:cNvSpPr txBox="1"/>
            <p:nvPr/>
          </p:nvSpPr>
          <p:spPr>
            <a:xfrm>
              <a:off x="6754189" y="1440712"/>
              <a:ext cx="76655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100">
                  <a:solidFill>
                    <a:prstClr val="black"/>
                  </a:solidFill>
                </a:rPr>
                <a:t>~2x2 mm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DCF9FE1-B728-A11C-EE39-9FE49ED0D930}"/>
                </a:ext>
              </a:extLst>
            </p:cNvPr>
            <p:cNvSpPr/>
            <p:nvPr/>
          </p:nvSpPr>
          <p:spPr>
            <a:xfrm>
              <a:off x="4205115" y="1621650"/>
              <a:ext cx="1547155" cy="584775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600">
                  <a:solidFill>
                    <a:srgbClr val="FF0000"/>
                  </a:solidFill>
                </a:rPr>
                <a:t>H</a:t>
              </a:r>
              <a:r>
                <a:rPr lang="en-US" sz="1600">
                  <a:solidFill>
                    <a:prstClr val="black"/>
                  </a:solidFill>
                </a:rPr>
                <a:t>eavy ion: </a:t>
              </a:r>
            </a:p>
            <a:p>
              <a:pPr defTabSz="914400"/>
              <a:r>
                <a:rPr lang="en-US" sz="1600">
                  <a:solidFill>
                    <a:prstClr val="black"/>
                  </a:solidFill>
                </a:rPr>
                <a:t>~200 fired pixels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625D4D0-548B-D875-8891-3ACA790A47FC}"/>
                </a:ext>
              </a:extLst>
            </p:cNvPr>
            <p:cNvCxnSpPr/>
            <p:nvPr/>
          </p:nvCxnSpPr>
          <p:spPr>
            <a:xfrm>
              <a:off x="5747140" y="1919572"/>
              <a:ext cx="973654" cy="21217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8ED2F219-668C-7183-BA9D-915E3100820B}"/>
                </a:ext>
              </a:extLst>
            </p:cNvPr>
            <p:cNvCxnSpPr/>
            <p:nvPr/>
          </p:nvCxnSpPr>
          <p:spPr>
            <a:xfrm flipV="1">
              <a:off x="5664033" y="2514666"/>
              <a:ext cx="1334497" cy="15271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018DAD5E-5C02-975C-F4B4-94C449890066}"/>
              </a:ext>
            </a:extLst>
          </p:cNvPr>
          <p:cNvSpPr txBox="1"/>
          <p:nvPr/>
        </p:nvSpPr>
        <p:spPr>
          <a:xfrm>
            <a:off x="185420" y="4101466"/>
            <a:ext cx="6299802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inority charge carriers excited by ions may:</a:t>
            </a:r>
          </a:p>
          <a:p>
            <a:r>
              <a:rPr lang="de-DE" sz="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Switch digital electronics =&gt; Bit flip</a:t>
            </a:r>
          </a:p>
          <a:p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Open unwanted conduction paths =&gt; Latch-up</a:t>
            </a:r>
          </a:p>
          <a:p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     (like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short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cut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extinguish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power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cycle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Macroscopic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damage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individual </a:t>
            </a:r>
            <a:r>
              <a:rPr 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ion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Single Event Effect.</a:t>
            </a:r>
          </a:p>
        </p:txBody>
      </p:sp>
      <p:sp>
        <p:nvSpPr>
          <p:cNvPr id="37" name="Rechteck 37">
            <a:extLst>
              <a:ext uri="{FF2B5EF4-FFF2-40B4-BE49-F238E27FC236}">
                <a16:creationId xmlns:a16="http://schemas.microsoft.com/office/drawing/2014/main" id="{6CC13ACC-AABE-EC9D-4EE9-AA5C2BD21B7D}"/>
              </a:ext>
            </a:extLst>
          </p:cNvPr>
          <p:cNvSpPr/>
          <p:nvPr/>
        </p:nvSpPr>
        <p:spPr>
          <a:xfrm rot="21274762">
            <a:off x="5522776" y="4955612"/>
            <a:ext cx="2065538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1600">
                <a:ln w="0">
                  <a:solidFill>
                    <a:srgbClr val="FF0000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destruction if ignored</a:t>
            </a:r>
            <a:endParaRPr lang="en-US" sz="1600" dirty="0">
              <a:ln w="0">
                <a:solidFill>
                  <a:srgbClr val="FF0000"/>
                </a:solidFill>
              </a:ln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Rechteck 36">
            <a:extLst>
              <a:ext uri="{FF2B5EF4-FFF2-40B4-BE49-F238E27FC236}">
                <a16:creationId xmlns:a16="http://schemas.microsoft.com/office/drawing/2014/main" id="{4F72C09F-7F49-CA24-0B5C-0725E3A9A46B}"/>
              </a:ext>
            </a:extLst>
          </p:cNvPr>
          <p:cNvSpPr/>
          <p:nvPr/>
        </p:nvSpPr>
        <p:spPr>
          <a:xfrm rot="21309974">
            <a:off x="4580809" y="4438330"/>
            <a:ext cx="2664543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1600">
                <a:ln w="0">
                  <a:solidFill>
                    <a:srgbClr val="FF0000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Malfunction if ignored</a:t>
            </a:r>
            <a:endParaRPr lang="en-US" sz="1600" dirty="0">
              <a:ln w="0">
                <a:solidFill>
                  <a:srgbClr val="FF0000"/>
                </a:solidFill>
              </a:ln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2558E29F-5978-11AC-207C-1C571ACC96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4062" y="4302480"/>
            <a:ext cx="2416278" cy="2174650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2D6FCD0-2934-D651-0480-315DF3299C16}"/>
              </a:ext>
            </a:extLst>
          </p:cNvPr>
          <p:cNvCxnSpPr/>
          <p:nvPr/>
        </p:nvCxnSpPr>
        <p:spPr>
          <a:xfrm>
            <a:off x="123986" y="3914810"/>
            <a:ext cx="1159695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10A2F4C4-B3F4-45F1-BF27-FDF47403A58D}"/>
              </a:ext>
            </a:extLst>
          </p:cNvPr>
          <p:cNvSpPr txBox="1"/>
          <p:nvPr/>
        </p:nvSpPr>
        <p:spPr>
          <a:xfrm>
            <a:off x="8409274" y="6649800"/>
            <a:ext cx="274947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13th POS </a:t>
            </a:r>
            <a:r>
              <a:rPr lang="de-DE" sz="1100" dirty="0" err="1">
                <a:solidFill>
                  <a:prstClr val="black"/>
                </a:solidFill>
                <a:latin typeface="Arial"/>
              </a:rPr>
              <a:t>conference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, Oxford, Sept 2023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86262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8418"/>
    </mc:Choice>
    <mc:Fallback>
      <p:transition spd="slow" advTm="1084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5" grpId="0"/>
      <p:bldP spid="37" grpId="0" animBg="1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 on Single Event Effects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933517"/>
                  </p:ext>
                </p:extLst>
              </p:nvPr>
            </p:nvGraphicFramePr>
            <p:xfrm>
              <a:off x="331064" y="1129024"/>
              <a:ext cx="4547518" cy="19202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27375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7375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67353">
                    <a:tc>
                      <a:txBody>
                        <a:bodyPr/>
                        <a:lstStyle/>
                        <a:p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hangingPunct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  <a:tabLst/>
                            <a:defRPr sz="1200"/>
                          </a:pPr>
                          <a:r>
                            <a:rPr lang="en-US" sz="1600" b="0" i="0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GSI - 3.2 </a:t>
                          </a:r>
                          <a:r>
                            <a:rPr lang="en-US" sz="1600" b="0" i="1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A</a:t>
                          </a:r>
                          <a:r>
                            <a:rPr lang="en-US" sz="1600" b="0" i="0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 MeV Ca</a:t>
                          </a:r>
                          <a:r>
                            <a:rPr lang="en-US" sz="1600" b="0" i="0" u="none" strike="noStrike" kern="1200" cap="none" baseline="0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 </a:t>
                          </a:r>
                        </a:p>
                        <a:p>
                          <a:pPr marL="0" marR="0" lvl="0" indent="0" algn="ctr" hangingPunct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  <a:tabLst/>
                            <a:defRPr sz="1200"/>
                          </a:pPr>
                          <a:r>
                            <a:rPr lang="en-US" sz="1600" b="0" i="0" u="none" strike="noStrike" kern="1200" cap="none" baseline="0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20 </a:t>
                          </a:r>
                          <a:r>
                            <a:rPr lang="en-US" sz="1600" b="0" i="0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MeV cm² / mg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28705">
                    <a:tc>
                      <a:txBody>
                        <a:bodyPr/>
                        <a:lstStyle/>
                        <a:p>
                          <a:r>
                            <a:rPr lang="en-US" sz="1600" b="1"/>
                            <a:t>Latch</a:t>
                          </a:r>
                          <a:r>
                            <a:rPr lang="en-US" sz="1600" b="1" baseline="0"/>
                            <a:t> - ups</a:t>
                          </a:r>
                          <a:endParaRPr 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28705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ROI (all except DAC)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3.2 cm²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28705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Ions</a:t>
                          </a:r>
                          <a:r>
                            <a:rPr lang="en-US" sz="1600" baseline="0"/>
                            <a:t> on ROI [1/cm²]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&gt; 3 x 10</a:t>
                          </a:r>
                          <a:r>
                            <a:rPr lang="en-US" sz="1600" baseline="30000" dirty="0"/>
                            <a:t>10</a:t>
                          </a:r>
                          <a:r>
                            <a:rPr lang="en-US" sz="1600" dirty="0"/>
                            <a:t> / cm²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28705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r>
                            <a:rPr lang="en-US" sz="1600" b="1"/>
                            <a:t> per 5.3cm² sensor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1.5 x 10</a:t>
                          </a:r>
                          <a:r>
                            <a:rPr lang="en-US" sz="1600" b="1" baseline="30000" dirty="0"/>
                            <a:t>-10</a:t>
                          </a:r>
                          <a:r>
                            <a:rPr lang="en-US" sz="1600" b="1" dirty="0"/>
                            <a:t> cm²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933517"/>
                  </p:ext>
                </p:extLst>
              </p:nvPr>
            </p:nvGraphicFramePr>
            <p:xfrm>
              <a:off x="331064" y="1129024"/>
              <a:ext cx="4547518" cy="19202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27375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7375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hangingPunct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  <a:tabLst/>
                            <a:defRPr sz="1200"/>
                          </a:pPr>
                          <a:r>
                            <a:rPr lang="en-US" sz="1600" b="0" i="0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GSI - 3.2 </a:t>
                          </a:r>
                          <a:r>
                            <a:rPr lang="en-US" sz="1600" b="0" i="1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A</a:t>
                          </a:r>
                          <a:r>
                            <a:rPr lang="en-US" sz="1600" b="0" i="0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 MeV Ca</a:t>
                          </a:r>
                          <a:r>
                            <a:rPr lang="en-US" sz="1600" b="0" i="0" u="none" strike="noStrike" kern="1200" cap="none" baseline="0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 </a:t>
                          </a:r>
                        </a:p>
                        <a:p>
                          <a:pPr marL="0" marR="0" lvl="0" indent="0" algn="ctr" hangingPunct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  <a:tabLst/>
                            <a:defRPr sz="1200"/>
                          </a:pPr>
                          <a:r>
                            <a:rPr lang="en-US" sz="1600" b="0" i="0" u="none" strike="noStrike" kern="1200" cap="none" baseline="0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20 </a:t>
                          </a:r>
                          <a:r>
                            <a:rPr lang="en-US" sz="1600" b="0" i="0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MeV cm² / mg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b="1"/>
                            <a:t>Latch</a:t>
                          </a:r>
                          <a:r>
                            <a:rPr lang="en-US" sz="1600" b="1" baseline="0"/>
                            <a:t> - ups</a:t>
                          </a:r>
                          <a:endParaRPr 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ROI (all except DAC)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3.2 cm²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Ions</a:t>
                          </a:r>
                          <a:r>
                            <a:rPr lang="en-US" sz="1600" baseline="0"/>
                            <a:t> on ROI [1/cm²]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&gt; 3 x 10</a:t>
                          </a:r>
                          <a:r>
                            <a:rPr lang="en-US" sz="1600" baseline="30000" dirty="0"/>
                            <a:t>10</a:t>
                          </a:r>
                          <a:r>
                            <a:rPr lang="en-US" sz="1600" dirty="0"/>
                            <a:t> / cm²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7" t="-480000" r="-100802" b="-2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1.5 x 10</a:t>
                          </a:r>
                          <a:r>
                            <a:rPr lang="en-US" sz="1600" b="1" baseline="30000" dirty="0"/>
                            <a:t>-10</a:t>
                          </a:r>
                          <a:r>
                            <a:rPr lang="en-US" sz="1600" b="1" dirty="0"/>
                            <a:t> cm²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6" name="TextBox 25"/>
          <p:cNvSpPr txBox="1"/>
          <p:nvPr/>
        </p:nvSpPr>
        <p:spPr>
          <a:xfrm>
            <a:off x="366266" y="3980041"/>
            <a:ext cx="540469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bservation on DAC: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Bit flips in DAC generate current fluctuation.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Bit correction bug to be fixed with MIMOSIS-2.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2569" y="546867"/>
            <a:ext cx="6666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atch-up (Ion generated short circuit, recover by power cycle):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562114" y="5354200"/>
            <a:ext cx="8910955" cy="120032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lvl="0"/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  <a:r>
              <a:rPr lang="en-US" dirty="0"/>
              <a:t>IMOSIS-1 seems to tolerate up to 300 MHz/cm² Ions at 20 MeV cm² / mg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Latch-up cross-section orders of magnitude better than required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(all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structurs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except DAC)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Protection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of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steering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registers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to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be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fixed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Data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registers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 not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protected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 –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Expect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occasional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data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de-DE" dirty="0" err="1">
                <a:solidFill>
                  <a:prstClr val="black"/>
                </a:solidFill>
                <a:latin typeface="Calibri" panose="020F0502020204030204"/>
              </a:rPr>
              <a:t>corruption</a:t>
            </a: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1064" y="3216367"/>
            <a:ext cx="2416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latch-ups observed.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664538" y="958286"/>
            <a:ext cx="5115818" cy="4181956"/>
            <a:chOff x="6664538" y="1362048"/>
            <a:chExt cx="5115818" cy="4181956"/>
          </a:xfrm>
        </p:grpSpPr>
        <p:grpSp>
          <p:nvGrpSpPr>
            <p:cNvPr id="35" name="Group 34"/>
            <p:cNvGrpSpPr/>
            <p:nvPr/>
          </p:nvGrpSpPr>
          <p:grpSpPr>
            <a:xfrm>
              <a:off x="6664538" y="1362048"/>
              <a:ext cx="5115818" cy="4181956"/>
              <a:chOff x="6863850" y="647272"/>
              <a:chExt cx="5115818" cy="418195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-4585"/>
              <a:stretch/>
            </p:blipFill>
            <p:spPr>
              <a:xfrm>
                <a:off x="6863850" y="647272"/>
                <a:ext cx="5115818" cy="4181956"/>
              </a:xfrm>
              <a:prstGeom prst="rect">
                <a:avLst/>
              </a:prstGeom>
              <a:solidFill>
                <a:srgbClr val="1C292F"/>
              </a:solidFill>
            </p:spPr>
          </p:pic>
          <p:cxnSp>
            <p:nvCxnSpPr>
              <p:cNvPr id="10" name="Straight Connector 9"/>
              <p:cNvCxnSpPr/>
              <p:nvPr/>
            </p:nvCxnSpPr>
            <p:spPr>
              <a:xfrm>
                <a:off x="9811820" y="647272"/>
                <a:ext cx="0" cy="397609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10294707" y="647272"/>
                <a:ext cx="0" cy="397609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0757043" y="647272"/>
                <a:ext cx="0" cy="397609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1209106" y="678093"/>
                <a:ext cx="0" cy="397609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9807386" y="4253662"/>
                <a:ext cx="2172282" cy="3693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Pulses: Few 10</a:t>
                </a:r>
                <a:r>
                  <a:rPr kumimoji="0" lang="en-US" sz="1800" b="0" i="0" u="none" strike="noStrike" kern="1200" cap="none" spc="0" normalizeH="0" baseline="3000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6</a:t>
                </a: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/cm²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013740" y="4233275"/>
                <a:ext cx="1040670" cy="3693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6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70AD47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No beam</a:t>
                </a:r>
              </a:p>
            </p:txBody>
          </p:sp>
          <p:cxnSp>
            <p:nvCxnSpPr>
              <p:cNvPr id="18" name="Straight Arrow Connector 17"/>
              <p:cNvCxnSpPr>
                <a:stCxn id="16" idx="1"/>
              </p:cNvCxnSpPr>
              <p:nvPr/>
            </p:nvCxnSpPr>
            <p:spPr>
              <a:xfrm flipH="1">
                <a:off x="6976153" y="4417941"/>
                <a:ext cx="1037587" cy="20387"/>
              </a:xfrm>
              <a:prstGeom prst="straightConnector1">
                <a:avLst/>
              </a:prstGeom>
              <a:ln w="28575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>
                <a:endCxn id="14" idx="1"/>
              </p:cNvCxnSpPr>
              <p:nvPr/>
            </p:nvCxnSpPr>
            <p:spPr>
              <a:xfrm>
                <a:off x="9051327" y="4438113"/>
                <a:ext cx="756059" cy="215"/>
              </a:xfrm>
              <a:prstGeom prst="straightConnector1">
                <a:avLst/>
              </a:prstGeom>
              <a:ln w="28575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7310856" y="3303813"/>
              <a:ext cx="1298753" cy="646331"/>
            </a:xfrm>
            <a:prstGeom prst="rect">
              <a:avLst/>
            </a:prstGeom>
            <a:solidFill>
              <a:srgbClr val="1A1C20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MIMOSIS-1 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ROI = DAC </a:t>
              </a:r>
            </a:p>
          </p:txBody>
        </p:sp>
      </p:grpSp>
      <p:cxnSp>
        <p:nvCxnSpPr>
          <p:cNvPr id="21" name="Straight Arrow Connector 20"/>
          <p:cNvCxnSpPr/>
          <p:nvPr/>
        </p:nvCxnSpPr>
        <p:spPr>
          <a:xfrm>
            <a:off x="5770962" y="4489651"/>
            <a:ext cx="89357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oliennummernplatzhalter 4">
            <a:extLst>
              <a:ext uri="{FF2B5EF4-FFF2-40B4-BE49-F238E27FC236}">
                <a16:creationId xmlns:a16="http://schemas.microsoft.com/office/drawing/2014/main" id="{65A9E1F6-8EF7-2DE9-52BE-DE80B39193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023446-43A6-4CDC-9F35-3AECD81F11A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/ 14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F5203A4-7FA5-5470-98EB-65AD881C60BF}"/>
              </a:ext>
            </a:extLst>
          </p:cNvPr>
          <p:cNvSpPr txBox="1"/>
          <p:nvPr/>
        </p:nvSpPr>
        <p:spPr>
          <a:xfrm>
            <a:off x="3954364" y="2968659"/>
            <a:ext cx="1023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preliminary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FF01096-71FD-7676-A595-9F1BAA087202}"/>
              </a:ext>
            </a:extLst>
          </p:cNvPr>
          <p:cNvCxnSpPr/>
          <p:nvPr/>
        </p:nvCxnSpPr>
        <p:spPr>
          <a:xfrm flipV="1">
            <a:off x="6524786" y="1635071"/>
            <a:ext cx="0" cy="246423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F777F84-FF6D-4517-923B-2D0842D7C3CC}"/>
              </a:ext>
            </a:extLst>
          </p:cNvPr>
          <p:cNvSpPr txBox="1"/>
          <p:nvPr/>
        </p:nvSpPr>
        <p:spPr>
          <a:xfrm rot="16200000">
            <a:off x="5587407" y="2668711"/>
            <a:ext cx="1441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Current</a:t>
            </a:r>
            <a:r>
              <a:rPr lang="de-DE" dirty="0"/>
              <a:t> [</a:t>
            </a:r>
            <a:r>
              <a:rPr lang="de-DE" dirty="0" err="1"/>
              <a:t>a.u</a:t>
            </a:r>
            <a:r>
              <a:rPr lang="de-DE" dirty="0"/>
              <a:t>.]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F82E23-9DFC-4296-7F9E-39BD3CDE24F7}"/>
              </a:ext>
            </a:extLst>
          </p:cNvPr>
          <p:cNvSpPr txBox="1"/>
          <p:nvPr/>
        </p:nvSpPr>
        <p:spPr>
          <a:xfrm>
            <a:off x="8409274" y="6649800"/>
            <a:ext cx="274947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  <a:latin typeface="Arial"/>
              </a:rPr>
              <a:t>13th POS </a:t>
            </a:r>
            <a:r>
              <a:rPr lang="de-DE" sz="1100" dirty="0" err="1">
                <a:solidFill>
                  <a:prstClr val="black"/>
                </a:solidFill>
                <a:latin typeface="Arial"/>
              </a:rPr>
              <a:t>conference</a:t>
            </a:r>
            <a:r>
              <a:rPr lang="de-DE" sz="1100" dirty="0">
                <a:solidFill>
                  <a:prstClr val="black"/>
                </a:solidFill>
                <a:latin typeface="Arial"/>
              </a:rPr>
              <a:t>, Oxford, Sept 2023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6850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338"/>
    </mc:Choice>
    <mc:Fallback>
      <p:transition spd="slow" advTm="1003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7" grpId="0" animBg="1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3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.4|19.3|12.9|1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5|8.3|29.9|29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3|15.8|10.9|12.8|7.4|17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9|19.7|0.5|4.1|29.8|6.7|1.3|9.7|3.1|10.3|6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|3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9.9|18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2|12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3|32.3|33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4|17.9"/>
</p:tagLst>
</file>

<file path=ppt/theme/theme1.xml><?xml version="1.0" encoding="utf-8"?>
<a:theme xmlns:a="http://schemas.openxmlformats.org/drawingml/2006/main" name="fair-gsi-folienmaster_2016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623BFC3A-B101-4EAA-AC41-778DB2E431EF}" vid="{FAE3347D-0D8E-43C1-8A06-F0E93D441C4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VD" id="{E49B234C-71BF-4936-A65A-DB0AE388A02E}" vid="{1B2F8180-30A7-4D42-A892-C8FF2E948769}"/>
    </a:ext>
  </a:extLst>
</a:theme>
</file>

<file path=ppt/theme/theme3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VD" id="{E49B234C-71BF-4936-A65A-DB0AE388A02E}" vid="{1B2F8180-30A7-4D42-A892-C8FF2E948769}"/>
    </a:ext>
  </a:extLst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GSI-TemplateMDX</Template>
  <TotalTime>9882</TotalTime>
  <Words>2366</Words>
  <Application>Microsoft Office PowerPoint</Application>
  <PresentationFormat>Widescreen</PresentationFormat>
  <Paragraphs>458</Paragraphs>
  <Slides>21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Arial</vt:lpstr>
      <vt:lpstr>Calibri</vt:lpstr>
      <vt:lpstr>Calibri Light</vt:lpstr>
      <vt:lpstr>Calisto MT</vt:lpstr>
      <vt:lpstr>Cambria Math</vt:lpstr>
      <vt:lpstr>Liberation Sans</vt:lpstr>
      <vt:lpstr>Symbol</vt:lpstr>
      <vt:lpstr>Wingdings</vt:lpstr>
      <vt:lpstr>fair-gsi-folienmaster_2016_onering</vt:lpstr>
      <vt:lpstr>Office</vt:lpstr>
      <vt:lpstr>1_Office</vt:lpstr>
      <vt:lpstr>Graph</vt:lpstr>
      <vt:lpstr>Recent results from the  MIMOSIS-1 CMOS MAPS</vt:lpstr>
      <vt:lpstr>The CBM Micro Vertex Detector (MVD)</vt:lpstr>
      <vt:lpstr>The (initial) mission: Reconstruct short - lived particles</vt:lpstr>
      <vt:lpstr>MIMOSIS R&amp;D plan</vt:lpstr>
      <vt:lpstr>MIMOSIS-1</vt:lpstr>
      <vt:lpstr>PowerPoint Presentation</vt:lpstr>
      <vt:lpstr>PowerPoint Presentation</vt:lpstr>
      <vt:lpstr>PowerPoint Presentation</vt:lpstr>
      <vt:lpstr>Observation on Single Event Effects</vt:lpstr>
      <vt:lpstr>Response to different dE/dx</vt:lpstr>
      <vt:lpstr>Response to different dE/dx</vt:lpstr>
      <vt:lpstr>PowerPoint Presentation</vt:lpstr>
      <vt:lpstr>CBM-MVD collaboration members</vt:lpstr>
      <vt:lpstr>PowerPoint Presentation</vt:lpstr>
      <vt:lpstr>Beam tests (MIMOSIS-1)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tolerance of  MIMOSIS-1</dc:title>
  <dc:creator>Microsoft account</dc:creator>
  <cp:lastModifiedBy>Michael Deveaux</cp:lastModifiedBy>
  <cp:revision>37</cp:revision>
  <dcterms:created xsi:type="dcterms:W3CDTF">2023-02-03T13:27:54Z</dcterms:created>
  <dcterms:modified xsi:type="dcterms:W3CDTF">2023-09-05T09:37:55Z</dcterms:modified>
</cp:coreProperties>
</file>