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79" r:id="rId1"/>
  </p:sldMasterIdLst>
  <p:notesMasterIdLst>
    <p:notesMasterId r:id="rId15"/>
  </p:notesMasterIdLst>
  <p:sldIdLst>
    <p:sldId id="256" r:id="rId2"/>
    <p:sldId id="257" r:id="rId3"/>
    <p:sldId id="270" r:id="rId4"/>
    <p:sldId id="258" r:id="rId5"/>
    <p:sldId id="272" r:id="rId6"/>
    <p:sldId id="262" r:id="rId7"/>
    <p:sldId id="274" r:id="rId8"/>
    <p:sldId id="273" r:id="rId9"/>
    <p:sldId id="261" r:id="rId10"/>
    <p:sldId id="264" r:id="rId11"/>
    <p:sldId id="266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28F"/>
    <a:srgbClr val="FFE699"/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946"/>
  </p:normalViewPr>
  <p:slideViewPr>
    <p:cSldViewPr snapToGrid="0">
      <p:cViewPr>
        <p:scale>
          <a:sx n="112" d="100"/>
          <a:sy n="112" d="100"/>
        </p:scale>
        <p:origin x="164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09CBF4-63FD-4114-90B1-6DA2619D8050}" type="doc">
      <dgm:prSet loTypeId="urn:microsoft.com/office/officeart/2005/8/layout/vList5" loCatId="list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D6BD170-0607-4571-B455-36E75A61791A}">
      <dgm:prSet/>
      <dgm:spPr/>
      <dgm:t>
        <a:bodyPr/>
        <a:lstStyle/>
        <a:p>
          <a:r>
            <a:rPr lang="en-GB" dirty="0">
              <a:solidFill>
                <a:srgbClr val="2F528F"/>
              </a:solidFill>
            </a:rPr>
            <a:t>Several Small Pads Micromegas prototypes were built and tested using different resistive layout for spark protection: embedded resistors or using uniform double DLC resistive foils </a:t>
          </a:r>
          <a:endParaRPr lang="en-US" dirty="0">
            <a:solidFill>
              <a:srgbClr val="2F528F"/>
            </a:solidFill>
          </a:endParaRPr>
        </a:p>
      </dgm:t>
    </dgm:pt>
    <dgm:pt modelId="{19733D2D-5E6B-4BAC-890B-7C12E4BFEF28}" type="parTrans" cxnId="{D030D979-2583-4522-AF53-9A9273635451}">
      <dgm:prSet/>
      <dgm:spPr/>
      <dgm:t>
        <a:bodyPr/>
        <a:lstStyle/>
        <a:p>
          <a:endParaRPr lang="en-US"/>
        </a:p>
      </dgm:t>
    </dgm:pt>
    <dgm:pt modelId="{306F480C-2CB4-4F5F-A80F-CD3BD4592E1E}" type="sibTrans" cxnId="{D030D979-2583-4522-AF53-9A9273635451}">
      <dgm:prSet/>
      <dgm:spPr/>
      <dgm:t>
        <a:bodyPr/>
        <a:lstStyle/>
        <a:p>
          <a:endParaRPr lang="en-US"/>
        </a:p>
      </dgm:t>
    </dgm:pt>
    <dgm:pt modelId="{CF0EA97A-CCE5-4281-93CE-6DBFF4B3F412}">
      <dgm:prSet/>
      <dgm:spPr/>
      <dgm:t>
        <a:bodyPr/>
        <a:lstStyle/>
        <a:p>
          <a:r>
            <a:rPr lang="en-GB" dirty="0">
              <a:solidFill>
                <a:srgbClr val="2F528F"/>
              </a:solidFill>
            </a:rPr>
            <a:t>Performance achieved:</a:t>
          </a:r>
          <a:endParaRPr lang="en-US" dirty="0">
            <a:solidFill>
              <a:srgbClr val="2F528F"/>
            </a:solidFill>
          </a:endParaRPr>
        </a:p>
      </dgm:t>
    </dgm:pt>
    <dgm:pt modelId="{2FDD686A-08A1-4190-B8C8-16A9113EC369}" type="parTrans" cxnId="{3770BF53-CCD3-4F66-83BF-26A41A8621C1}">
      <dgm:prSet/>
      <dgm:spPr/>
      <dgm:t>
        <a:bodyPr/>
        <a:lstStyle/>
        <a:p>
          <a:endParaRPr lang="en-US"/>
        </a:p>
      </dgm:t>
    </dgm:pt>
    <dgm:pt modelId="{9DFEC714-B8FD-418B-825E-BAB78E007FBD}" type="sibTrans" cxnId="{3770BF53-CCD3-4F66-83BF-26A41A8621C1}">
      <dgm:prSet/>
      <dgm:spPr/>
      <dgm:t>
        <a:bodyPr/>
        <a:lstStyle/>
        <a:p>
          <a:endParaRPr lang="en-US"/>
        </a:p>
      </dgm:t>
    </dgm:pt>
    <dgm:pt modelId="{AF6D885E-0934-476C-95E1-7BABFFC7CAD2}">
      <dgm:prSet custT="1"/>
      <dgm:spPr/>
      <dgm:t>
        <a:bodyPr/>
        <a:lstStyle/>
        <a:p>
          <a:r>
            <a:rPr lang="en-GB" sz="1800" dirty="0">
              <a:solidFill>
                <a:srgbClr val="C00000"/>
              </a:solidFill>
            </a:rPr>
            <a:t>stable</a:t>
          </a:r>
          <a:r>
            <a:rPr lang="en-GB" sz="1600" dirty="0">
              <a:solidFill>
                <a:srgbClr val="C00000"/>
              </a:solidFill>
            </a:rPr>
            <a:t> operation up to 10 MHz/cm</a:t>
          </a:r>
          <a:r>
            <a:rPr lang="en-GB" sz="1600" baseline="30000" dirty="0">
              <a:solidFill>
                <a:srgbClr val="C00000"/>
              </a:solidFill>
            </a:rPr>
            <a:t>2</a:t>
          </a:r>
          <a:r>
            <a:rPr lang="en-GB" sz="1600" dirty="0">
              <a:solidFill>
                <a:srgbClr val="C00000"/>
              </a:solidFill>
            </a:rPr>
            <a:t> with gain &gt;10</a:t>
          </a:r>
          <a:r>
            <a:rPr lang="en-GB" sz="1600" baseline="30000" dirty="0">
              <a:solidFill>
                <a:srgbClr val="C00000"/>
              </a:solidFill>
            </a:rPr>
            <a:t>4 </a:t>
          </a:r>
          <a:endParaRPr lang="en-US" sz="1600" dirty="0">
            <a:solidFill>
              <a:srgbClr val="C00000"/>
            </a:solidFill>
          </a:endParaRPr>
        </a:p>
      </dgm:t>
    </dgm:pt>
    <dgm:pt modelId="{626CCE8A-79B5-4635-9378-AFD329275929}" type="parTrans" cxnId="{B3DC8616-DE60-4CBA-8B94-0CA1A23A5085}">
      <dgm:prSet/>
      <dgm:spPr/>
      <dgm:t>
        <a:bodyPr/>
        <a:lstStyle/>
        <a:p>
          <a:endParaRPr lang="en-US"/>
        </a:p>
      </dgm:t>
    </dgm:pt>
    <dgm:pt modelId="{8948A058-26E9-4291-9533-E6D33C04E6E4}" type="sibTrans" cxnId="{B3DC8616-DE60-4CBA-8B94-0CA1A23A5085}">
      <dgm:prSet/>
      <dgm:spPr/>
      <dgm:t>
        <a:bodyPr/>
        <a:lstStyle/>
        <a:p>
          <a:endParaRPr lang="en-US"/>
        </a:p>
      </dgm:t>
    </dgm:pt>
    <dgm:pt modelId="{298CA711-A1BF-4924-97DB-6BCE05AACE4D}">
      <dgm:prSet custT="1"/>
      <dgm:spPr/>
      <dgm:t>
        <a:bodyPr/>
        <a:lstStyle/>
        <a:p>
          <a:r>
            <a:rPr lang="en-GB" sz="1600" dirty="0">
              <a:solidFill>
                <a:srgbClr val="C00000"/>
              </a:solidFill>
            </a:rPr>
            <a:t>detector efficiency &gt; 97%</a:t>
          </a:r>
          <a:endParaRPr lang="en-US" sz="1600" dirty="0">
            <a:solidFill>
              <a:srgbClr val="C00000"/>
            </a:solidFill>
          </a:endParaRPr>
        </a:p>
      </dgm:t>
    </dgm:pt>
    <dgm:pt modelId="{58C5E8E0-75E2-4D00-8ABF-06FC51E560D4}" type="parTrans" cxnId="{B13D8D4F-6D21-46CA-8B59-68BF7F03B8E1}">
      <dgm:prSet/>
      <dgm:spPr/>
      <dgm:t>
        <a:bodyPr/>
        <a:lstStyle/>
        <a:p>
          <a:endParaRPr lang="en-US"/>
        </a:p>
      </dgm:t>
    </dgm:pt>
    <dgm:pt modelId="{2FC1C49B-7433-4B1F-BB0D-70C782D7B070}" type="sibTrans" cxnId="{B13D8D4F-6D21-46CA-8B59-68BF7F03B8E1}">
      <dgm:prSet/>
      <dgm:spPr/>
      <dgm:t>
        <a:bodyPr/>
        <a:lstStyle/>
        <a:p>
          <a:endParaRPr lang="en-US"/>
        </a:p>
      </dgm:t>
    </dgm:pt>
    <dgm:pt modelId="{C0671658-F93D-4168-9555-77168206B613}">
      <dgm:prSet custT="1"/>
      <dgm:spPr/>
      <dgm:t>
        <a:bodyPr/>
        <a:lstStyle/>
        <a:p>
          <a:r>
            <a:rPr lang="en-GB" sz="1600" dirty="0">
              <a:solidFill>
                <a:srgbClr val="C00000"/>
              </a:solidFill>
            </a:rPr>
            <a:t>position resolution &lt; 100 </a:t>
          </a:r>
          <a:r>
            <a:rPr lang="el-GR" sz="1600" dirty="0">
              <a:solidFill>
                <a:srgbClr val="C00000"/>
              </a:solidFill>
            </a:rPr>
            <a:t>μ</a:t>
          </a:r>
          <a:r>
            <a:rPr lang="en-GB" sz="1600" dirty="0">
              <a:solidFill>
                <a:srgbClr val="C00000"/>
              </a:solidFill>
            </a:rPr>
            <a:t>m </a:t>
          </a:r>
          <a:endParaRPr lang="en-US" sz="1600" dirty="0">
            <a:solidFill>
              <a:srgbClr val="C00000"/>
            </a:solidFill>
          </a:endParaRPr>
        </a:p>
      </dgm:t>
    </dgm:pt>
    <dgm:pt modelId="{4E737F90-65E4-477D-BE82-5F8FC4F5074C}" type="parTrans" cxnId="{3692903D-394E-438B-8927-28C5634CFB10}">
      <dgm:prSet/>
      <dgm:spPr/>
      <dgm:t>
        <a:bodyPr/>
        <a:lstStyle/>
        <a:p>
          <a:endParaRPr lang="en-US"/>
        </a:p>
      </dgm:t>
    </dgm:pt>
    <dgm:pt modelId="{A71D1485-BF92-41A6-B440-30CA98A53400}" type="sibTrans" cxnId="{3692903D-394E-438B-8927-28C5634CFB10}">
      <dgm:prSet/>
      <dgm:spPr/>
      <dgm:t>
        <a:bodyPr/>
        <a:lstStyle/>
        <a:p>
          <a:endParaRPr lang="en-US"/>
        </a:p>
      </dgm:t>
    </dgm:pt>
    <dgm:pt modelId="{69D155B5-C667-4715-9A35-8467655D0B21}">
      <dgm:prSet/>
      <dgm:spPr/>
      <dgm:t>
        <a:bodyPr/>
        <a:lstStyle/>
        <a:p>
          <a:r>
            <a:rPr lang="en-GB" dirty="0">
              <a:solidFill>
                <a:srgbClr val="2F528F"/>
              </a:solidFill>
            </a:rPr>
            <a:t>Very promising new large(r) area prototypes built</a:t>
          </a:r>
          <a:endParaRPr lang="en-US" dirty="0">
            <a:solidFill>
              <a:srgbClr val="2F528F"/>
            </a:solidFill>
          </a:endParaRPr>
        </a:p>
      </dgm:t>
    </dgm:pt>
    <dgm:pt modelId="{4985BE94-14D9-4350-A68C-9D3D6B6577C7}" type="parTrans" cxnId="{695C098D-AA91-4A1A-B8CB-AFAD30719C65}">
      <dgm:prSet/>
      <dgm:spPr/>
      <dgm:t>
        <a:bodyPr/>
        <a:lstStyle/>
        <a:p>
          <a:endParaRPr lang="en-US"/>
        </a:p>
      </dgm:t>
    </dgm:pt>
    <dgm:pt modelId="{2E29FF88-8836-44C9-AD38-8AEEB2F3FBB4}" type="sibTrans" cxnId="{695C098D-AA91-4A1A-B8CB-AFAD30719C65}">
      <dgm:prSet/>
      <dgm:spPr/>
      <dgm:t>
        <a:bodyPr/>
        <a:lstStyle/>
        <a:p>
          <a:endParaRPr lang="en-US"/>
        </a:p>
      </dgm:t>
    </dgm:pt>
    <dgm:pt modelId="{ACB978EA-4E89-4A59-9744-AA983C8B7075}">
      <dgm:prSet custT="1"/>
      <dgm:spPr/>
      <dgm:t>
        <a:bodyPr/>
        <a:lstStyle/>
        <a:p>
          <a:endParaRPr lang="en-US" sz="1600" dirty="0">
            <a:solidFill>
              <a:srgbClr val="C00000"/>
            </a:solidFill>
          </a:endParaRPr>
        </a:p>
      </dgm:t>
    </dgm:pt>
    <dgm:pt modelId="{560C03D0-672C-4295-B4A0-FC82C019E5E3}" type="parTrans" cxnId="{BCEE430C-ABB4-4D51-8B2F-24803005BAD1}">
      <dgm:prSet/>
      <dgm:spPr/>
      <dgm:t>
        <a:bodyPr/>
        <a:lstStyle/>
        <a:p>
          <a:endParaRPr lang="en-US"/>
        </a:p>
      </dgm:t>
    </dgm:pt>
    <dgm:pt modelId="{AD8C852D-08BC-4085-A2F2-722E4F7F909F}" type="sibTrans" cxnId="{BCEE430C-ABB4-4D51-8B2F-24803005BAD1}">
      <dgm:prSet/>
      <dgm:spPr/>
      <dgm:t>
        <a:bodyPr/>
        <a:lstStyle/>
        <a:p>
          <a:endParaRPr lang="en-US"/>
        </a:p>
      </dgm:t>
    </dgm:pt>
    <dgm:pt modelId="{1C6F314C-0372-471A-AFF1-F4600CAACC62}">
      <dgm:prSet custT="1"/>
      <dgm:spPr/>
      <dgm:t>
        <a:bodyPr/>
        <a:lstStyle/>
        <a:p>
          <a:r>
            <a:rPr lang="en-GB" sz="1600" dirty="0">
              <a:solidFill>
                <a:srgbClr val="C00000"/>
              </a:solidFill>
            </a:rPr>
            <a:t>Rate capability well beyond 1 MHz/cm</a:t>
          </a:r>
          <a:r>
            <a:rPr lang="en-GB" sz="1600" baseline="30000" dirty="0">
              <a:solidFill>
                <a:srgbClr val="C00000"/>
              </a:solidFill>
            </a:rPr>
            <a:t>2 </a:t>
          </a:r>
          <a:r>
            <a:rPr lang="en-GB" sz="1600" dirty="0">
              <a:solidFill>
                <a:srgbClr val="C00000"/>
              </a:solidFill>
            </a:rPr>
            <a:t>with large area irradiation</a:t>
          </a:r>
          <a:endParaRPr lang="en-US" sz="1600" dirty="0">
            <a:solidFill>
              <a:srgbClr val="C00000"/>
            </a:solidFill>
          </a:endParaRPr>
        </a:p>
      </dgm:t>
    </dgm:pt>
    <dgm:pt modelId="{9CE86CC9-E762-47DE-AEB3-2BB90390B2FB}" type="parTrans" cxnId="{959C8534-CAF4-44A8-A1E3-42038406D0AE}">
      <dgm:prSet/>
      <dgm:spPr/>
      <dgm:t>
        <a:bodyPr/>
        <a:lstStyle/>
        <a:p>
          <a:endParaRPr lang="en-US"/>
        </a:p>
      </dgm:t>
    </dgm:pt>
    <dgm:pt modelId="{02FC21E1-FB91-4396-B66A-3086393E4AF1}" type="sibTrans" cxnId="{959C8534-CAF4-44A8-A1E3-42038406D0AE}">
      <dgm:prSet/>
      <dgm:spPr/>
      <dgm:t>
        <a:bodyPr/>
        <a:lstStyle/>
        <a:p>
          <a:endParaRPr lang="en-US"/>
        </a:p>
      </dgm:t>
    </dgm:pt>
    <dgm:pt modelId="{B4EDB384-5DD6-42EE-B698-273A59092AE7}">
      <dgm:prSet/>
      <dgm:spPr/>
      <dgm:t>
        <a:bodyPr/>
        <a:lstStyle/>
        <a:p>
          <a:r>
            <a:rPr lang="en-GB">
              <a:solidFill>
                <a:srgbClr val="2F528F"/>
              </a:solidFill>
            </a:rPr>
            <a:t>Future R&amp;D activities: </a:t>
          </a:r>
          <a:endParaRPr lang="en-US">
            <a:solidFill>
              <a:srgbClr val="2F528F"/>
            </a:solidFill>
          </a:endParaRPr>
        </a:p>
      </dgm:t>
    </dgm:pt>
    <dgm:pt modelId="{6FD15110-9AD7-46B8-91AE-1DB32C9B117F}" type="parTrans" cxnId="{32C48DD1-2476-44C7-9C86-C21E04FB3829}">
      <dgm:prSet/>
      <dgm:spPr/>
      <dgm:t>
        <a:bodyPr/>
        <a:lstStyle/>
        <a:p>
          <a:endParaRPr lang="en-US"/>
        </a:p>
      </dgm:t>
    </dgm:pt>
    <dgm:pt modelId="{8F06DED4-191C-40C3-8A67-38557B87899B}" type="sibTrans" cxnId="{32C48DD1-2476-44C7-9C86-C21E04FB3829}">
      <dgm:prSet/>
      <dgm:spPr/>
      <dgm:t>
        <a:bodyPr/>
        <a:lstStyle/>
        <a:p>
          <a:endParaRPr lang="en-US"/>
        </a:p>
      </dgm:t>
    </dgm:pt>
    <dgm:pt modelId="{AE9E7309-8BD8-4D2F-AB95-369C8B0F94B5}">
      <dgm:prSet/>
      <dgm:spPr/>
      <dgm:t>
        <a:bodyPr/>
        <a:lstStyle/>
        <a:p>
          <a:r>
            <a:rPr lang="en-GB" dirty="0">
              <a:solidFill>
                <a:srgbClr val="C00000"/>
              </a:solidFill>
            </a:rPr>
            <a:t>tracking in high rate environment, performance studies with larger area prototype, time resolution and ageing studies </a:t>
          </a:r>
          <a:endParaRPr lang="en-US" dirty="0">
            <a:solidFill>
              <a:srgbClr val="C00000"/>
            </a:solidFill>
          </a:endParaRPr>
        </a:p>
      </dgm:t>
    </dgm:pt>
    <dgm:pt modelId="{A9E656F3-5474-429A-B8CA-9636B64E330E}" type="parTrans" cxnId="{5BDA0D1C-5BBA-4CC4-B37F-8E08859166EB}">
      <dgm:prSet/>
      <dgm:spPr/>
      <dgm:t>
        <a:bodyPr/>
        <a:lstStyle/>
        <a:p>
          <a:endParaRPr lang="en-US"/>
        </a:p>
      </dgm:t>
    </dgm:pt>
    <dgm:pt modelId="{47676287-9AC6-4F8E-B994-8F4F6429E916}" type="sibTrans" cxnId="{5BDA0D1C-5BBA-4CC4-B37F-8E08859166EB}">
      <dgm:prSet/>
      <dgm:spPr/>
      <dgm:t>
        <a:bodyPr/>
        <a:lstStyle/>
        <a:p>
          <a:endParaRPr lang="en-US"/>
        </a:p>
      </dgm:t>
    </dgm:pt>
    <dgm:pt modelId="{EBF0D3BC-4937-BA4D-9F11-F1B27395AD91}">
      <dgm:prSet custT="1"/>
      <dgm:spPr/>
      <dgm:t>
        <a:bodyPr/>
        <a:lstStyle/>
        <a:p>
          <a:r>
            <a:rPr lang="en-US" sz="1600" dirty="0">
              <a:solidFill>
                <a:srgbClr val="C00000"/>
              </a:solidFill>
            </a:rPr>
            <a:t>&lt; 10 ns time resolution</a:t>
          </a:r>
        </a:p>
      </dgm:t>
    </dgm:pt>
    <dgm:pt modelId="{CF5BCF65-8891-CF4F-8DC9-167DCE3A930A}" type="parTrans" cxnId="{E76398F2-1E0C-C74D-907A-0D3861263259}">
      <dgm:prSet/>
      <dgm:spPr/>
      <dgm:t>
        <a:bodyPr/>
        <a:lstStyle/>
        <a:p>
          <a:endParaRPr lang="en-GB"/>
        </a:p>
      </dgm:t>
    </dgm:pt>
    <dgm:pt modelId="{B9876E18-BE08-D24D-B9DE-9B2CC98888E6}" type="sibTrans" cxnId="{E76398F2-1E0C-C74D-907A-0D3861263259}">
      <dgm:prSet/>
      <dgm:spPr/>
      <dgm:t>
        <a:bodyPr/>
        <a:lstStyle/>
        <a:p>
          <a:endParaRPr lang="en-GB"/>
        </a:p>
      </dgm:t>
    </dgm:pt>
    <dgm:pt modelId="{F16D7040-AE9B-DC4F-9DD3-3D0E56215059}">
      <dgm:prSet custT="1"/>
      <dgm:spPr/>
      <dgm:t>
        <a:bodyPr/>
        <a:lstStyle/>
        <a:p>
          <a:r>
            <a:rPr lang="en-US" sz="1600" dirty="0">
              <a:solidFill>
                <a:srgbClr val="C00000"/>
              </a:solidFill>
            </a:rPr>
            <a:t>Resolutions and efficiencies compatible with smaller prototypes</a:t>
          </a:r>
        </a:p>
      </dgm:t>
    </dgm:pt>
    <dgm:pt modelId="{78270954-1DE4-2C47-9BDA-FDF857593405}" type="parTrans" cxnId="{495C835D-D94B-DA42-A5E1-78C3B2DDE25A}">
      <dgm:prSet/>
      <dgm:spPr/>
      <dgm:t>
        <a:bodyPr/>
        <a:lstStyle/>
        <a:p>
          <a:endParaRPr lang="en-GB"/>
        </a:p>
      </dgm:t>
    </dgm:pt>
    <dgm:pt modelId="{99E77A1A-3A80-C24F-9BB4-ACE0BB359F99}" type="sibTrans" cxnId="{495C835D-D94B-DA42-A5E1-78C3B2DDE25A}">
      <dgm:prSet/>
      <dgm:spPr/>
      <dgm:t>
        <a:bodyPr/>
        <a:lstStyle/>
        <a:p>
          <a:endParaRPr lang="en-GB"/>
        </a:p>
      </dgm:t>
    </dgm:pt>
    <dgm:pt modelId="{713A5819-0F59-7E4D-A76B-3167D25EAF1D}">
      <dgm:prSet custT="1"/>
      <dgm:spPr/>
      <dgm:t>
        <a:bodyPr/>
        <a:lstStyle/>
        <a:p>
          <a:endParaRPr lang="en-US" sz="1600" dirty="0">
            <a:solidFill>
              <a:srgbClr val="C00000"/>
            </a:solidFill>
          </a:endParaRPr>
        </a:p>
      </dgm:t>
    </dgm:pt>
    <dgm:pt modelId="{57B982C0-6602-1446-A0A5-0D5F2B00F5F9}" type="parTrans" cxnId="{0061289D-3F4F-7041-95C3-337EFA8D122E}">
      <dgm:prSet/>
      <dgm:spPr/>
      <dgm:t>
        <a:bodyPr/>
        <a:lstStyle/>
        <a:p>
          <a:endParaRPr lang="en-GB"/>
        </a:p>
      </dgm:t>
    </dgm:pt>
    <dgm:pt modelId="{C3A3642F-F02E-2A4D-8391-F5666296BF9A}" type="sibTrans" cxnId="{0061289D-3F4F-7041-95C3-337EFA8D122E}">
      <dgm:prSet/>
      <dgm:spPr/>
      <dgm:t>
        <a:bodyPr/>
        <a:lstStyle/>
        <a:p>
          <a:endParaRPr lang="en-GB"/>
        </a:p>
      </dgm:t>
    </dgm:pt>
    <dgm:pt modelId="{D99C6CBC-EA0A-0A46-A3F0-C16ED7A8D034}" type="pres">
      <dgm:prSet presAssocID="{AC09CBF4-63FD-4114-90B1-6DA2619D8050}" presName="Name0" presStyleCnt="0">
        <dgm:presLayoutVars>
          <dgm:dir/>
          <dgm:animLvl val="lvl"/>
          <dgm:resizeHandles val="exact"/>
        </dgm:presLayoutVars>
      </dgm:prSet>
      <dgm:spPr/>
    </dgm:pt>
    <dgm:pt modelId="{EDDCDCB2-8211-AE47-9145-E269DE118F1C}" type="pres">
      <dgm:prSet presAssocID="{0D6BD170-0607-4571-B455-36E75A61791A}" presName="linNode" presStyleCnt="0"/>
      <dgm:spPr/>
    </dgm:pt>
    <dgm:pt modelId="{0DCF1A80-82F9-2444-9400-2E6817BE7CDD}" type="pres">
      <dgm:prSet presAssocID="{0D6BD170-0607-4571-B455-36E75A61791A}" presName="parentText" presStyleLbl="node1" presStyleIdx="0" presStyleCnt="4" custScaleX="267293">
        <dgm:presLayoutVars>
          <dgm:chMax val="1"/>
          <dgm:bulletEnabled val="1"/>
        </dgm:presLayoutVars>
      </dgm:prSet>
      <dgm:spPr/>
    </dgm:pt>
    <dgm:pt modelId="{A7E6B230-205B-204F-9F38-51486A349796}" type="pres">
      <dgm:prSet presAssocID="{306F480C-2CB4-4F5F-A80F-CD3BD4592E1E}" presName="sp" presStyleCnt="0"/>
      <dgm:spPr/>
    </dgm:pt>
    <dgm:pt modelId="{E3545E7E-1C80-1D4F-A7FD-E85F9EB655A6}" type="pres">
      <dgm:prSet presAssocID="{CF0EA97A-CCE5-4281-93CE-6DBFF4B3F412}" presName="linNode" presStyleCnt="0"/>
      <dgm:spPr/>
    </dgm:pt>
    <dgm:pt modelId="{6D616DD2-C571-D341-8917-F549FB2C50F2}" type="pres">
      <dgm:prSet presAssocID="{CF0EA97A-CCE5-4281-93CE-6DBFF4B3F412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7495714A-4DF7-C047-A542-A2EE804EBBA0}" type="pres">
      <dgm:prSet presAssocID="{CF0EA97A-CCE5-4281-93CE-6DBFF4B3F412}" presName="descendantText" presStyleLbl="alignAccFollowNode1" presStyleIdx="0" presStyleCnt="3" custScaleY="124885">
        <dgm:presLayoutVars>
          <dgm:bulletEnabled val="1"/>
        </dgm:presLayoutVars>
      </dgm:prSet>
      <dgm:spPr/>
    </dgm:pt>
    <dgm:pt modelId="{01E9030A-577A-7748-923C-A6C0378AD8AE}" type="pres">
      <dgm:prSet presAssocID="{9DFEC714-B8FD-418B-825E-BAB78E007FBD}" presName="sp" presStyleCnt="0"/>
      <dgm:spPr/>
    </dgm:pt>
    <dgm:pt modelId="{ABA74C6B-8ACA-A44F-9378-EBF2C87728EC}" type="pres">
      <dgm:prSet presAssocID="{69D155B5-C667-4715-9A35-8467655D0B21}" presName="linNode" presStyleCnt="0"/>
      <dgm:spPr/>
    </dgm:pt>
    <dgm:pt modelId="{59E7F026-19AD-F34E-A58A-3A188A6346D8}" type="pres">
      <dgm:prSet presAssocID="{69D155B5-C667-4715-9A35-8467655D0B21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6A4B2CC2-2703-D94A-89F6-DAE27291A8B6}" type="pres">
      <dgm:prSet presAssocID="{69D155B5-C667-4715-9A35-8467655D0B21}" presName="descendantText" presStyleLbl="alignAccFollowNode1" presStyleIdx="1" presStyleCnt="3" custScaleY="122063">
        <dgm:presLayoutVars>
          <dgm:bulletEnabled val="1"/>
        </dgm:presLayoutVars>
      </dgm:prSet>
      <dgm:spPr/>
    </dgm:pt>
    <dgm:pt modelId="{679C43AA-B4DD-6945-9464-CE8952B0ACC6}" type="pres">
      <dgm:prSet presAssocID="{2E29FF88-8836-44C9-AD38-8AEEB2F3FBB4}" presName="sp" presStyleCnt="0"/>
      <dgm:spPr/>
    </dgm:pt>
    <dgm:pt modelId="{9C6CEC09-9997-524B-82EA-200E585152F1}" type="pres">
      <dgm:prSet presAssocID="{B4EDB384-5DD6-42EE-B698-273A59092AE7}" presName="linNode" presStyleCnt="0"/>
      <dgm:spPr/>
    </dgm:pt>
    <dgm:pt modelId="{E80A1FD1-C735-6543-A10E-C6BDB8133FE8}" type="pres">
      <dgm:prSet presAssocID="{B4EDB384-5DD6-42EE-B698-273A59092AE7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5E5345F2-6E23-564F-B01B-41D8112F33A9}" type="pres">
      <dgm:prSet presAssocID="{B4EDB384-5DD6-42EE-B698-273A59092AE7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BCEE430C-ABB4-4D51-8B2F-24803005BAD1}" srcId="{69D155B5-C667-4715-9A35-8467655D0B21}" destId="{ACB978EA-4E89-4A59-9744-AA983C8B7075}" srcOrd="0" destOrd="0" parTransId="{560C03D0-672C-4295-B4A0-FC82C019E5E3}" sibTransId="{AD8C852D-08BC-4085-A2F2-722E4F7F909F}"/>
    <dgm:cxn modelId="{10457714-4BAF-4F42-B7BE-76D0CC750B05}" type="presOf" srcId="{F16D7040-AE9B-DC4F-9DD3-3D0E56215059}" destId="{6A4B2CC2-2703-D94A-89F6-DAE27291A8B6}" srcOrd="0" destOrd="2" presId="urn:microsoft.com/office/officeart/2005/8/layout/vList5"/>
    <dgm:cxn modelId="{B3DC8616-DE60-4CBA-8B94-0CA1A23A5085}" srcId="{CF0EA97A-CCE5-4281-93CE-6DBFF4B3F412}" destId="{AF6D885E-0934-476C-95E1-7BABFFC7CAD2}" srcOrd="0" destOrd="0" parTransId="{626CCE8A-79B5-4635-9378-AFD329275929}" sibTransId="{8948A058-26E9-4291-9533-E6D33C04E6E4}"/>
    <dgm:cxn modelId="{5BDA0D1C-5BBA-4CC4-B37F-8E08859166EB}" srcId="{B4EDB384-5DD6-42EE-B698-273A59092AE7}" destId="{AE9E7309-8BD8-4D2F-AB95-369C8B0F94B5}" srcOrd="0" destOrd="0" parTransId="{A9E656F3-5474-429A-B8CA-9636B64E330E}" sibTransId="{47676287-9AC6-4F8E-B994-8F4F6429E916}"/>
    <dgm:cxn modelId="{A706531C-D437-4B4E-940A-770231CC4BF8}" type="presOf" srcId="{713A5819-0F59-7E4D-A76B-3167D25EAF1D}" destId="{6A4B2CC2-2703-D94A-89F6-DAE27291A8B6}" srcOrd="0" destOrd="3" presId="urn:microsoft.com/office/officeart/2005/8/layout/vList5"/>
    <dgm:cxn modelId="{959C8534-CAF4-44A8-A1E3-42038406D0AE}" srcId="{69D155B5-C667-4715-9A35-8467655D0B21}" destId="{1C6F314C-0372-471A-AFF1-F4600CAACC62}" srcOrd="1" destOrd="0" parTransId="{9CE86CC9-E762-47DE-AEB3-2BB90390B2FB}" sibTransId="{02FC21E1-FB91-4396-B66A-3086393E4AF1}"/>
    <dgm:cxn modelId="{3692903D-394E-438B-8927-28C5634CFB10}" srcId="{CF0EA97A-CCE5-4281-93CE-6DBFF4B3F412}" destId="{C0671658-F93D-4168-9555-77168206B613}" srcOrd="2" destOrd="0" parTransId="{4E737F90-65E4-477D-BE82-5F8FC4F5074C}" sibTransId="{A71D1485-BF92-41A6-B440-30CA98A53400}"/>
    <dgm:cxn modelId="{FB12F53F-6A22-2942-A718-D62A172BD21A}" type="presOf" srcId="{EBF0D3BC-4937-BA4D-9F11-F1B27395AD91}" destId="{7495714A-4DF7-C047-A542-A2EE804EBBA0}" srcOrd="0" destOrd="3" presId="urn:microsoft.com/office/officeart/2005/8/layout/vList5"/>
    <dgm:cxn modelId="{B13D8D4F-6D21-46CA-8B59-68BF7F03B8E1}" srcId="{CF0EA97A-CCE5-4281-93CE-6DBFF4B3F412}" destId="{298CA711-A1BF-4924-97DB-6BCE05AACE4D}" srcOrd="1" destOrd="0" parTransId="{58C5E8E0-75E2-4D00-8ABF-06FC51E560D4}" sibTransId="{2FC1C49B-7433-4B1F-BB0D-70C782D7B070}"/>
    <dgm:cxn modelId="{3770BF53-CCD3-4F66-83BF-26A41A8621C1}" srcId="{AC09CBF4-63FD-4114-90B1-6DA2619D8050}" destId="{CF0EA97A-CCE5-4281-93CE-6DBFF4B3F412}" srcOrd="1" destOrd="0" parTransId="{2FDD686A-08A1-4190-B8C8-16A9113EC369}" sibTransId="{9DFEC714-B8FD-418B-825E-BAB78E007FBD}"/>
    <dgm:cxn modelId="{495C835D-D94B-DA42-A5E1-78C3B2DDE25A}" srcId="{69D155B5-C667-4715-9A35-8467655D0B21}" destId="{F16D7040-AE9B-DC4F-9DD3-3D0E56215059}" srcOrd="2" destOrd="0" parTransId="{78270954-1DE4-2C47-9BDA-FDF857593405}" sibTransId="{99E77A1A-3A80-C24F-9BB4-ACE0BB359F99}"/>
    <dgm:cxn modelId="{3FA4F762-1CA7-3E41-85EE-C98458E0F0CB}" type="presOf" srcId="{0D6BD170-0607-4571-B455-36E75A61791A}" destId="{0DCF1A80-82F9-2444-9400-2E6817BE7CDD}" srcOrd="0" destOrd="0" presId="urn:microsoft.com/office/officeart/2005/8/layout/vList5"/>
    <dgm:cxn modelId="{DF9F0878-BD9C-9B4A-8134-50352DAB142A}" type="presOf" srcId="{298CA711-A1BF-4924-97DB-6BCE05AACE4D}" destId="{7495714A-4DF7-C047-A542-A2EE804EBBA0}" srcOrd="0" destOrd="1" presId="urn:microsoft.com/office/officeart/2005/8/layout/vList5"/>
    <dgm:cxn modelId="{D030D979-2583-4522-AF53-9A9273635451}" srcId="{AC09CBF4-63FD-4114-90B1-6DA2619D8050}" destId="{0D6BD170-0607-4571-B455-36E75A61791A}" srcOrd="0" destOrd="0" parTransId="{19733D2D-5E6B-4BAC-890B-7C12E4BFEF28}" sibTransId="{306F480C-2CB4-4F5F-A80F-CD3BD4592E1E}"/>
    <dgm:cxn modelId="{5C826885-F1EA-9C46-9033-45BE99E6FE83}" type="presOf" srcId="{AF6D885E-0934-476C-95E1-7BABFFC7CAD2}" destId="{7495714A-4DF7-C047-A542-A2EE804EBBA0}" srcOrd="0" destOrd="0" presId="urn:microsoft.com/office/officeart/2005/8/layout/vList5"/>
    <dgm:cxn modelId="{CFB84487-D92F-B14C-810B-8197D16188BF}" type="presOf" srcId="{ACB978EA-4E89-4A59-9744-AA983C8B7075}" destId="{6A4B2CC2-2703-D94A-89F6-DAE27291A8B6}" srcOrd="0" destOrd="0" presId="urn:microsoft.com/office/officeart/2005/8/layout/vList5"/>
    <dgm:cxn modelId="{B0F49D89-A764-C046-A8AA-7953999E1A1D}" type="presOf" srcId="{AE9E7309-8BD8-4D2F-AB95-369C8B0F94B5}" destId="{5E5345F2-6E23-564F-B01B-41D8112F33A9}" srcOrd="0" destOrd="0" presId="urn:microsoft.com/office/officeart/2005/8/layout/vList5"/>
    <dgm:cxn modelId="{695C098D-AA91-4A1A-B8CB-AFAD30719C65}" srcId="{AC09CBF4-63FD-4114-90B1-6DA2619D8050}" destId="{69D155B5-C667-4715-9A35-8467655D0B21}" srcOrd="2" destOrd="0" parTransId="{4985BE94-14D9-4350-A68C-9D3D6B6577C7}" sibTransId="{2E29FF88-8836-44C9-AD38-8AEEB2F3FBB4}"/>
    <dgm:cxn modelId="{0061289D-3F4F-7041-95C3-337EFA8D122E}" srcId="{69D155B5-C667-4715-9A35-8467655D0B21}" destId="{713A5819-0F59-7E4D-A76B-3167D25EAF1D}" srcOrd="3" destOrd="0" parTransId="{57B982C0-6602-1446-A0A5-0D5F2B00F5F9}" sibTransId="{C3A3642F-F02E-2A4D-8391-F5666296BF9A}"/>
    <dgm:cxn modelId="{6659C69F-DCE5-9D42-AEC2-A0B332AF580B}" type="presOf" srcId="{CF0EA97A-CCE5-4281-93CE-6DBFF4B3F412}" destId="{6D616DD2-C571-D341-8917-F549FB2C50F2}" srcOrd="0" destOrd="0" presId="urn:microsoft.com/office/officeart/2005/8/layout/vList5"/>
    <dgm:cxn modelId="{BB8D26A0-21B0-CC48-880D-CF89FEAF0ACC}" type="presOf" srcId="{C0671658-F93D-4168-9555-77168206B613}" destId="{7495714A-4DF7-C047-A542-A2EE804EBBA0}" srcOrd="0" destOrd="2" presId="urn:microsoft.com/office/officeart/2005/8/layout/vList5"/>
    <dgm:cxn modelId="{C1BA49B5-38A9-3A47-982A-36572F7FD35C}" type="presOf" srcId="{B4EDB384-5DD6-42EE-B698-273A59092AE7}" destId="{E80A1FD1-C735-6543-A10E-C6BDB8133FE8}" srcOrd="0" destOrd="0" presId="urn:microsoft.com/office/officeart/2005/8/layout/vList5"/>
    <dgm:cxn modelId="{CC0A9FC3-A8FC-3941-B178-2129103415EB}" type="presOf" srcId="{1C6F314C-0372-471A-AFF1-F4600CAACC62}" destId="{6A4B2CC2-2703-D94A-89F6-DAE27291A8B6}" srcOrd="0" destOrd="1" presId="urn:microsoft.com/office/officeart/2005/8/layout/vList5"/>
    <dgm:cxn modelId="{32C48DD1-2476-44C7-9C86-C21E04FB3829}" srcId="{AC09CBF4-63FD-4114-90B1-6DA2619D8050}" destId="{B4EDB384-5DD6-42EE-B698-273A59092AE7}" srcOrd="3" destOrd="0" parTransId="{6FD15110-9AD7-46B8-91AE-1DB32C9B117F}" sibTransId="{8F06DED4-191C-40C3-8A67-38557B87899B}"/>
    <dgm:cxn modelId="{C82AB8DB-A789-CE40-9AE5-B75D3A91B538}" type="presOf" srcId="{69D155B5-C667-4715-9A35-8467655D0B21}" destId="{59E7F026-19AD-F34E-A58A-3A188A6346D8}" srcOrd="0" destOrd="0" presId="urn:microsoft.com/office/officeart/2005/8/layout/vList5"/>
    <dgm:cxn modelId="{F8003DE0-77D5-A943-AA90-45FFF97417AF}" type="presOf" srcId="{AC09CBF4-63FD-4114-90B1-6DA2619D8050}" destId="{D99C6CBC-EA0A-0A46-A3F0-C16ED7A8D034}" srcOrd="0" destOrd="0" presId="urn:microsoft.com/office/officeart/2005/8/layout/vList5"/>
    <dgm:cxn modelId="{E76398F2-1E0C-C74D-907A-0D3861263259}" srcId="{CF0EA97A-CCE5-4281-93CE-6DBFF4B3F412}" destId="{EBF0D3BC-4937-BA4D-9F11-F1B27395AD91}" srcOrd="3" destOrd="0" parTransId="{CF5BCF65-8891-CF4F-8DC9-167DCE3A930A}" sibTransId="{B9876E18-BE08-D24D-B9DE-9B2CC98888E6}"/>
    <dgm:cxn modelId="{86F07445-FB92-D041-9B2B-F759FE979F26}" type="presParOf" srcId="{D99C6CBC-EA0A-0A46-A3F0-C16ED7A8D034}" destId="{EDDCDCB2-8211-AE47-9145-E269DE118F1C}" srcOrd="0" destOrd="0" presId="urn:microsoft.com/office/officeart/2005/8/layout/vList5"/>
    <dgm:cxn modelId="{6F7E827A-830F-7F45-9BA6-76C6BC182224}" type="presParOf" srcId="{EDDCDCB2-8211-AE47-9145-E269DE118F1C}" destId="{0DCF1A80-82F9-2444-9400-2E6817BE7CDD}" srcOrd="0" destOrd="0" presId="urn:microsoft.com/office/officeart/2005/8/layout/vList5"/>
    <dgm:cxn modelId="{1EC3A886-9D7B-CA40-BC2A-84724F51EC04}" type="presParOf" srcId="{D99C6CBC-EA0A-0A46-A3F0-C16ED7A8D034}" destId="{A7E6B230-205B-204F-9F38-51486A349796}" srcOrd="1" destOrd="0" presId="urn:microsoft.com/office/officeart/2005/8/layout/vList5"/>
    <dgm:cxn modelId="{ED21022C-4AF4-1443-A0D5-BD499B32A074}" type="presParOf" srcId="{D99C6CBC-EA0A-0A46-A3F0-C16ED7A8D034}" destId="{E3545E7E-1C80-1D4F-A7FD-E85F9EB655A6}" srcOrd="2" destOrd="0" presId="urn:microsoft.com/office/officeart/2005/8/layout/vList5"/>
    <dgm:cxn modelId="{439C2F4C-1475-A74E-800B-E89469781B0F}" type="presParOf" srcId="{E3545E7E-1C80-1D4F-A7FD-E85F9EB655A6}" destId="{6D616DD2-C571-D341-8917-F549FB2C50F2}" srcOrd="0" destOrd="0" presId="urn:microsoft.com/office/officeart/2005/8/layout/vList5"/>
    <dgm:cxn modelId="{206C446C-8F2D-AF4E-AF9A-B0AAE94904B0}" type="presParOf" srcId="{E3545E7E-1C80-1D4F-A7FD-E85F9EB655A6}" destId="{7495714A-4DF7-C047-A542-A2EE804EBBA0}" srcOrd="1" destOrd="0" presId="urn:microsoft.com/office/officeart/2005/8/layout/vList5"/>
    <dgm:cxn modelId="{B7380AA7-AD46-0F45-9AA7-4CD39AB1F0ED}" type="presParOf" srcId="{D99C6CBC-EA0A-0A46-A3F0-C16ED7A8D034}" destId="{01E9030A-577A-7748-923C-A6C0378AD8AE}" srcOrd="3" destOrd="0" presId="urn:microsoft.com/office/officeart/2005/8/layout/vList5"/>
    <dgm:cxn modelId="{16BC191E-809F-414C-A7BF-FF066D47F537}" type="presParOf" srcId="{D99C6CBC-EA0A-0A46-A3F0-C16ED7A8D034}" destId="{ABA74C6B-8ACA-A44F-9378-EBF2C87728EC}" srcOrd="4" destOrd="0" presId="urn:microsoft.com/office/officeart/2005/8/layout/vList5"/>
    <dgm:cxn modelId="{36036A45-9ACA-0D42-86FC-29EE02F6064D}" type="presParOf" srcId="{ABA74C6B-8ACA-A44F-9378-EBF2C87728EC}" destId="{59E7F026-19AD-F34E-A58A-3A188A6346D8}" srcOrd="0" destOrd="0" presId="urn:microsoft.com/office/officeart/2005/8/layout/vList5"/>
    <dgm:cxn modelId="{7A350C2F-A481-3B43-BAC9-1E8EA25CF08F}" type="presParOf" srcId="{ABA74C6B-8ACA-A44F-9378-EBF2C87728EC}" destId="{6A4B2CC2-2703-D94A-89F6-DAE27291A8B6}" srcOrd="1" destOrd="0" presId="urn:microsoft.com/office/officeart/2005/8/layout/vList5"/>
    <dgm:cxn modelId="{94BDE239-3085-A94A-AF14-2C3DDF0145FB}" type="presParOf" srcId="{D99C6CBC-EA0A-0A46-A3F0-C16ED7A8D034}" destId="{679C43AA-B4DD-6945-9464-CE8952B0ACC6}" srcOrd="5" destOrd="0" presId="urn:microsoft.com/office/officeart/2005/8/layout/vList5"/>
    <dgm:cxn modelId="{037D3932-4D35-404B-89F5-93D9D55573B8}" type="presParOf" srcId="{D99C6CBC-EA0A-0A46-A3F0-C16ED7A8D034}" destId="{9C6CEC09-9997-524B-82EA-200E585152F1}" srcOrd="6" destOrd="0" presId="urn:microsoft.com/office/officeart/2005/8/layout/vList5"/>
    <dgm:cxn modelId="{49D6B9D0-F168-A94E-9955-FEF102ADEB74}" type="presParOf" srcId="{9C6CEC09-9997-524B-82EA-200E585152F1}" destId="{E80A1FD1-C735-6543-A10E-C6BDB8133FE8}" srcOrd="0" destOrd="0" presId="urn:microsoft.com/office/officeart/2005/8/layout/vList5"/>
    <dgm:cxn modelId="{4835EA61-720E-8A4C-B4BD-B34A391B8ACF}" type="presParOf" srcId="{9C6CEC09-9997-524B-82EA-200E585152F1}" destId="{5E5345F2-6E23-564F-B01B-41D8112F33A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CF1A80-82F9-2444-9400-2E6817BE7CDD}">
      <dsp:nvSpPr>
        <dsp:cNvPr id="0" name=""/>
        <dsp:cNvSpPr/>
      </dsp:nvSpPr>
      <dsp:spPr>
        <a:xfrm>
          <a:off x="0" y="2340"/>
          <a:ext cx="7876199" cy="1125547"/>
        </a:xfrm>
        <a:prstGeom prst="round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rgbClr val="2F528F"/>
              </a:solidFill>
            </a:rPr>
            <a:t>Several Small Pads Micromegas prototypes were built and tested using different resistive layout for spark protection: embedded resistors or using uniform double DLC resistive foils </a:t>
          </a:r>
          <a:endParaRPr lang="en-US" sz="2200" kern="1200" dirty="0">
            <a:solidFill>
              <a:srgbClr val="2F528F"/>
            </a:solidFill>
          </a:endParaRPr>
        </a:p>
      </dsp:txBody>
      <dsp:txXfrm>
        <a:off x="54945" y="57285"/>
        <a:ext cx="7766309" cy="1015657"/>
      </dsp:txXfrm>
    </dsp:sp>
    <dsp:sp modelId="{7495714A-4DF7-C047-A542-A2EE804EBBA0}">
      <dsp:nvSpPr>
        <dsp:cNvPr id="0" name=""/>
        <dsp:cNvSpPr/>
      </dsp:nvSpPr>
      <dsp:spPr>
        <a:xfrm rot="5400000">
          <a:off x="5003646" y="-872309"/>
          <a:ext cx="1124511" cy="5238496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solidFill>
                <a:srgbClr val="C00000"/>
              </a:solidFill>
            </a:rPr>
            <a:t>stable</a:t>
          </a:r>
          <a:r>
            <a:rPr lang="en-GB" sz="1600" kern="1200" dirty="0">
              <a:solidFill>
                <a:srgbClr val="C00000"/>
              </a:solidFill>
            </a:rPr>
            <a:t> operation up to 10 MHz/cm</a:t>
          </a:r>
          <a:r>
            <a:rPr lang="en-GB" sz="1600" kern="1200" baseline="30000" dirty="0">
              <a:solidFill>
                <a:srgbClr val="C00000"/>
              </a:solidFill>
            </a:rPr>
            <a:t>2</a:t>
          </a:r>
          <a:r>
            <a:rPr lang="en-GB" sz="1600" kern="1200" dirty="0">
              <a:solidFill>
                <a:srgbClr val="C00000"/>
              </a:solidFill>
            </a:rPr>
            <a:t> with gain &gt;10</a:t>
          </a:r>
          <a:r>
            <a:rPr lang="en-GB" sz="1600" kern="1200" baseline="30000" dirty="0">
              <a:solidFill>
                <a:srgbClr val="C00000"/>
              </a:solidFill>
            </a:rPr>
            <a:t>4 </a:t>
          </a:r>
          <a:endParaRPr lang="en-US" sz="1600" kern="1200" dirty="0">
            <a:solidFill>
              <a:srgbClr val="C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rgbClr val="C00000"/>
              </a:solidFill>
            </a:rPr>
            <a:t>detector efficiency &gt; 97%</a:t>
          </a:r>
          <a:endParaRPr lang="en-US" sz="1600" kern="1200" dirty="0">
            <a:solidFill>
              <a:srgbClr val="C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rgbClr val="C00000"/>
              </a:solidFill>
            </a:rPr>
            <a:t>position resolution &lt; 100 </a:t>
          </a:r>
          <a:r>
            <a:rPr lang="el-GR" sz="1600" kern="1200" dirty="0">
              <a:solidFill>
                <a:srgbClr val="C00000"/>
              </a:solidFill>
            </a:rPr>
            <a:t>μ</a:t>
          </a:r>
          <a:r>
            <a:rPr lang="en-GB" sz="1600" kern="1200" dirty="0">
              <a:solidFill>
                <a:srgbClr val="C00000"/>
              </a:solidFill>
            </a:rPr>
            <a:t>m </a:t>
          </a:r>
          <a:endParaRPr lang="en-US" sz="1600" kern="1200" dirty="0">
            <a:solidFill>
              <a:srgbClr val="C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rgbClr val="C00000"/>
              </a:solidFill>
            </a:rPr>
            <a:t>&lt; 10 ns time resolution</a:t>
          </a:r>
        </a:p>
      </dsp:txBody>
      <dsp:txXfrm rot="-5400000">
        <a:off x="2946654" y="1239577"/>
        <a:ext cx="5183602" cy="1014723"/>
      </dsp:txXfrm>
    </dsp:sp>
    <dsp:sp modelId="{6D616DD2-C571-D341-8917-F549FB2C50F2}">
      <dsp:nvSpPr>
        <dsp:cNvPr id="0" name=""/>
        <dsp:cNvSpPr/>
      </dsp:nvSpPr>
      <dsp:spPr>
        <a:xfrm>
          <a:off x="0" y="1184164"/>
          <a:ext cx="2946654" cy="1125547"/>
        </a:xfrm>
        <a:prstGeom prst="round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rgbClr val="2F528F"/>
              </a:solidFill>
            </a:rPr>
            <a:t>Performance achieved:</a:t>
          </a:r>
          <a:endParaRPr lang="en-US" sz="2200" kern="1200" dirty="0">
            <a:solidFill>
              <a:srgbClr val="2F528F"/>
            </a:solidFill>
          </a:endParaRPr>
        </a:p>
      </dsp:txBody>
      <dsp:txXfrm>
        <a:off x="54945" y="1239109"/>
        <a:ext cx="2836764" cy="1015657"/>
      </dsp:txXfrm>
    </dsp:sp>
    <dsp:sp modelId="{6A4B2CC2-2703-D94A-89F6-DAE27291A8B6}">
      <dsp:nvSpPr>
        <dsp:cNvPr id="0" name=""/>
        <dsp:cNvSpPr/>
      </dsp:nvSpPr>
      <dsp:spPr>
        <a:xfrm rot="5400000">
          <a:off x="5016351" y="309515"/>
          <a:ext cx="1099101" cy="5238496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64770" rIns="129540" bIns="6477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solidFill>
              <a:srgbClr val="C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600" kern="1200" dirty="0">
              <a:solidFill>
                <a:srgbClr val="C00000"/>
              </a:solidFill>
            </a:rPr>
            <a:t>Rate capability well beyond 1 MHz/cm</a:t>
          </a:r>
          <a:r>
            <a:rPr lang="en-GB" sz="1600" kern="1200" baseline="30000" dirty="0">
              <a:solidFill>
                <a:srgbClr val="C00000"/>
              </a:solidFill>
            </a:rPr>
            <a:t>2 </a:t>
          </a:r>
          <a:r>
            <a:rPr lang="en-GB" sz="1600" kern="1200" dirty="0">
              <a:solidFill>
                <a:srgbClr val="C00000"/>
              </a:solidFill>
            </a:rPr>
            <a:t>with large area irradiation</a:t>
          </a:r>
          <a:endParaRPr lang="en-US" sz="1600" kern="1200" dirty="0">
            <a:solidFill>
              <a:srgbClr val="C00000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>
              <a:solidFill>
                <a:srgbClr val="C00000"/>
              </a:solidFill>
            </a:rPr>
            <a:t>Resolutions and efficiencies compatible with smaller prototypes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1600" kern="1200" dirty="0">
            <a:solidFill>
              <a:srgbClr val="C00000"/>
            </a:solidFill>
          </a:endParaRPr>
        </a:p>
      </dsp:txBody>
      <dsp:txXfrm rot="-5400000">
        <a:off x="2946654" y="2432866"/>
        <a:ext cx="5184842" cy="991793"/>
      </dsp:txXfrm>
    </dsp:sp>
    <dsp:sp modelId="{59E7F026-19AD-F34E-A58A-3A188A6346D8}">
      <dsp:nvSpPr>
        <dsp:cNvPr id="0" name=""/>
        <dsp:cNvSpPr/>
      </dsp:nvSpPr>
      <dsp:spPr>
        <a:xfrm>
          <a:off x="0" y="2365989"/>
          <a:ext cx="2946654" cy="1125547"/>
        </a:xfrm>
        <a:prstGeom prst="round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solidFill>
                <a:srgbClr val="2F528F"/>
              </a:solidFill>
            </a:rPr>
            <a:t>Very promising new large(r) area prototypes built</a:t>
          </a:r>
          <a:endParaRPr lang="en-US" sz="2200" kern="1200" dirty="0">
            <a:solidFill>
              <a:srgbClr val="2F528F"/>
            </a:solidFill>
          </a:endParaRPr>
        </a:p>
      </dsp:txBody>
      <dsp:txXfrm>
        <a:off x="54945" y="2420934"/>
        <a:ext cx="2836764" cy="1015657"/>
      </dsp:txXfrm>
    </dsp:sp>
    <dsp:sp modelId="{5E5345F2-6E23-564F-B01B-41D8112F33A9}">
      <dsp:nvSpPr>
        <dsp:cNvPr id="0" name=""/>
        <dsp:cNvSpPr/>
      </dsp:nvSpPr>
      <dsp:spPr>
        <a:xfrm rot="5400000">
          <a:off x="5115683" y="1491340"/>
          <a:ext cx="900437" cy="5238496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>
              <a:solidFill>
                <a:srgbClr val="C00000"/>
              </a:solidFill>
            </a:rPr>
            <a:t>tracking in high rate environment, performance studies with larger area prototype, time resolution and ageing studies </a:t>
          </a:r>
          <a:endParaRPr lang="en-US" sz="1700" kern="1200" dirty="0">
            <a:solidFill>
              <a:srgbClr val="C00000"/>
            </a:solidFill>
          </a:endParaRPr>
        </a:p>
      </dsp:txBody>
      <dsp:txXfrm rot="-5400000">
        <a:off x="2946654" y="3704325"/>
        <a:ext cx="5194540" cy="812525"/>
      </dsp:txXfrm>
    </dsp:sp>
    <dsp:sp modelId="{E80A1FD1-C735-6543-A10E-C6BDB8133FE8}">
      <dsp:nvSpPr>
        <dsp:cNvPr id="0" name=""/>
        <dsp:cNvSpPr/>
      </dsp:nvSpPr>
      <dsp:spPr>
        <a:xfrm>
          <a:off x="0" y="3547814"/>
          <a:ext cx="2946654" cy="1125547"/>
        </a:xfrm>
        <a:prstGeom prst="roundRect">
          <a:avLst/>
        </a:prstGeom>
        <a:solidFill>
          <a:schemeClr val="bg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>
              <a:solidFill>
                <a:srgbClr val="2F528F"/>
              </a:solidFill>
            </a:rPr>
            <a:t>Future R&amp;D activities: </a:t>
          </a:r>
          <a:endParaRPr lang="en-US" sz="2200" kern="1200">
            <a:solidFill>
              <a:srgbClr val="2F528F"/>
            </a:solidFill>
          </a:endParaRPr>
        </a:p>
      </dsp:txBody>
      <dsp:txXfrm>
        <a:off x="54945" y="3602759"/>
        <a:ext cx="2836764" cy="10156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526378-AAC8-8E40-9C54-BDB10A3F8CD6}" type="datetimeFigureOut">
              <a:rPr lang="en-IT" smtClean="0"/>
              <a:t>28/08/2023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2BD82-6F4C-5D4F-BE79-09CDCABEFA74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355504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E469E-97D5-9F46-9FE9-69AAD3BF21F6}" type="datetime1">
              <a:rPr lang="it-IT" smtClean="0"/>
              <a:t>28/08/23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712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F1BEE-402D-564D-A06B-9AAB904C672B}" type="datetime1">
              <a:rPr lang="it-IT" smtClean="0"/>
              <a:t>28/08/23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5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7658C-37A6-8444-8FBA-E68DC0CC2100}" type="datetime1">
              <a:rPr lang="it-IT" smtClean="0"/>
              <a:t>28/08/23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495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539B6-6FAC-1442-9902-FE18C9935D86}" type="datetime1">
              <a:rPr lang="it-IT" smtClean="0"/>
              <a:t>28/08/23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02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35C0-E985-A64F-BACE-8529448194F9}" type="datetime1">
              <a:rPr lang="it-IT" smtClean="0"/>
              <a:t>28/08/23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8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11AD-F20C-4A40-BF8A-32976442D7F7}" type="datetime1">
              <a:rPr lang="it-IT" smtClean="0"/>
              <a:t>28/08/23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0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653E-33D6-C240-9588-DDA3B4F40D2A}" type="datetime1">
              <a:rPr lang="it-IT" smtClean="0"/>
              <a:t>28/08/23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700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66B5-71EE-7743-96AC-BF9BA545CFDC}" type="datetime1">
              <a:rPr lang="it-IT" smtClean="0"/>
              <a:t>28/08/23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025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90D22-4F33-9045-86D4-52BA6D461431}" type="datetime1">
              <a:rPr lang="it-IT" smtClean="0"/>
              <a:t>28/08/23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472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97C31-A20C-1B49-B310-BB9D3D4C7488}" type="datetime1">
              <a:rPr lang="it-IT" smtClean="0"/>
              <a:t>28/08/23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328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2374A-0521-BD4A-BF72-2D08164CB3BF}" type="datetime1">
              <a:rPr lang="it-IT" smtClean="0"/>
              <a:t>28/08/23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87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D5DAE-EF26-D740-B1D6-0BB0A8E867E0}" type="datetime1">
              <a:rPr lang="it-IT" smtClean="0"/>
              <a:t>28/08/23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E221E-86A5-904F-98D8-BBB099523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18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0" r:id="rId1"/>
    <p:sldLayoutId id="2147484581" r:id="rId2"/>
    <p:sldLayoutId id="2147484582" r:id="rId3"/>
    <p:sldLayoutId id="2147484583" r:id="rId4"/>
    <p:sldLayoutId id="2147484584" r:id="rId5"/>
    <p:sldLayoutId id="2147484585" r:id="rId6"/>
    <p:sldLayoutId id="2147484586" r:id="rId7"/>
    <p:sldLayoutId id="2147484587" r:id="rId8"/>
    <p:sldLayoutId id="2147484588" r:id="rId9"/>
    <p:sldLayoutId id="2147484589" r:id="rId10"/>
    <p:sldLayoutId id="2147484590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2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CDF6E-8AFD-4DE0-948B-9EB8CDD5A1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b="1" dirty="0">
                <a:solidFill>
                  <a:srgbClr val="FFC000"/>
                </a:solidFill>
              </a:rPr>
              <a:t>High granularity resistive Micromegas</a:t>
            </a:r>
            <a:br>
              <a:rPr lang="en-GB" sz="3600" b="1" dirty="0">
                <a:solidFill>
                  <a:srgbClr val="FFC000"/>
                </a:solidFill>
              </a:rPr>
            </a:br>
            <a:r>
              <a:rPr lang="en-GB" sz="3600" b="1" dirty="0">
                <a:solidFill>
                  <a:srgbClr val="FFC000"/>
                </a:solidFill>
              </a:rPr>
              <a:t> for future detectors </a:t>
            </a:r>
            <a:endParaRPr lang="en-IT" sz="3600" dirty="0">
              <a:solidFill>
                <a:srgbClr val="FFC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EF916F-E0FC-3485-6CD7-9C379F66F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1</a:t>
            </a:fld>
            <a:endParaRPr lang="en-US"/>
          </a:p>
        </p:txBody>
      </p:sp>
      <p:sp>
        <p:nvSpPr>
          <p:cNvPr id="6" name="CasellaDiTesto 1">
            <a:extLst>
              <a:ext uri="{FF2B5EF4-FFF2-40B4-BE49-F238E27FC236}">
                <a16:creationId xmlns:a16="http://schemas.microsoft.com/office/drawing/2014/main" id="{9E64242C-710B-FD34-1D32-A2E3DBE1CE9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3888" y="4852795"/>
            <a:ext cx="788670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u="sng" dirty="0">
                <a:solidFill>
                  <a:schemeClr val="bg1"/>
                </a:solidFill>
                <a:cs typeface="Times New Roman" panose="02020603050405020304" pitchFamily="18" charset="0"/>
              </a:rPr>
              <a:t>M. Biglietti</a:t>
            </a:r>
            <a:r>
              <a:rPr lang="it-IT" sz="1800" u="sng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3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, M. Alviggi</a:t>
            </a:r>
            <a:r>
              <a:rPr lang="it-IT" sz="1800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1,2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, M.T. Camerlingo</a:t>
            </a:r>
            <a:r>
              <a:rPr lang="it-IT" sz="1800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1 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,  M. Della Pietra</a:t>
            </a:r>
            <a:r>
              <a:rPr lang="it-IT" sz="1800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1,2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bg1"/>
                </a:solidFill>
                <a:cs typeface="Times New Roman" panose="02020603050405020304" pitchFamily="18" charset="0"/>
              </a:rPr>
              <a:t>R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. Di Nardo</a:t>
            </a:r>
            <a:r>
              <a:rPr lang="it-IT" sz="1800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3,5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, P. Iengo</a:t>
            </a:r>
            <a:r>
              <a:rPr lang="it-IT" sz="1800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3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, M. Iodice</a:t>
            </a:r>
            <a:r>
              <a:rPr lang="it-IT" sz="1800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3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solidFill>
                  <a:schemeClr val="bg1"/>
                </a:solidFill>
                <a:cs typeface="Times New Roman" panose="02020603050405020304" pitchFamily="18" charset="0"/>
              </a:rPr>
              <a:t>F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. Petrucci</a:t>
            </a:r>
            <a:r>
              <a:rPr lang="it-IT" sz="1800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3,5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,  G. Sekhianidze</a:t>
            </a:r>
            <a:r>
              <a:rPr lang="it-IT" sz="1800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1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, M. Sessa</a:t>
            </a:r>
            <a:r>
              <a:rPr lang="it-IT" sz="1800" baseline="30000" dirty="0">
                <a:solidFill>
                  <a:schemeClr val="bg1"/>
                </a:solidFill>
                <a:cs typeface="Times New Roman" panose="02020603050405020304" pitchFamily="18" charset="0"/>
              </a:rPr>
              <a:t>3,5</a:t>
            </a:r>
            <a:r>
              <a:rPr lang="it-IT" sz="18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endParaRPr lang="it-IT" sz="1800" u="sng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CasellaDiTesto 2">
            <a:extLst>
              <a:ext uri="{FF2B5EF4-FFF2-40B4-BE49-F238E27FC236}">
                <a16:creationId xmlns:a16="http://schemas.microsoft.com/office/drawing/2014/main" id="{D977BC9D-4C2D-DD31-08C0-713ECF22C0E0}"/>
              </a:ext>
            </a:extLst>
          </p:cNvPr>
          <p:cNvSpPr txBox="1"/>
          <p:nvPr/>
        </p:nvSpPr>
        <p:spPr>
          <a:xfrm>
            <a:off x="5618890" y="5525037"/>
            <a:ext cx="33121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  <a:cs typeface="Times New Roman" panose="02020603050405020304" pitchFamily="18" charset="0"/>
              </a:rPr>
              <a:t>1 INFN Napoli</a:t>
            </a:r>
          </a:p>
          <a:p>
            <a:r>
              <a:rPr lang="it-IT" sz="1600" dirty="0">
                <a:solidFill>
                  <a:schemeClr val="bg1"/>
                </a:solidFill>
                <a:cs typeface="Times New Roman" panose="02020603050405020304" pitchFamily="18" charset="0"/>
              </a:rPr>
              <a:t>2 </a:t>
            </a:r>
            <a:r>
              <a:rPr lang="it-IT" sz="1600" dirty="0" err="1">
                <a:solidFill>
                  <a:schemeClr val="bg1"/>
                </a:solidFill>
                <a:cs typeface="Times New Roman" panose="02020603050405020304" pitchFamily="18" charset="0"/>
              </a:rPr>
              <a:t>Univ</a:t>
            </a:r>
            <a:r>
              <a:rPr lang="it-IT" sz="1600" dirty="0">
                <a:solidFill>
                  <a:schemeClr val="bg1"/>
                </a:solidFill>
                <a:cs typeface="Times New Roman" panose="02020603050405020304" pitchFamily="18" charset="0"/>
              </a:rPr>
              <a:t>. di Napoli «Federico II»</a:t>
            </a:r>
          </a:p>
          <a:p>
            <a:r>
              <a:rPr lang="it-IT" sz="1600" dirty="0">
                <a:solidFill>
                  <a:schemeClr val="bg1"/>
                </a:solidFill>
                <a:cs typeface="Times New Roman" panose="02020603050405020304" pitchFamily="18" charset="0"/>
              </a:rPr>
              <a:t>3 INFN Roma Tre</a:t>
            </a:r>
          </a:p>
          <a:p>
            <a:r>
              <a:rPr lang="it-IT" sz="1600" dirty="0">
                <a:solidFill>
                  <a:schemeClr val="bg1"/>
                </a:solidFill>
                <a:cs typeface="Times New Roman" panose="02020603050405020304" pitchFamily="18" charset="0"/>
              </a:rPr>
              <a:t>4 </a:t>
            </a:r>
            <a:r>
              <a:rPr lang="it-IT" sz="1600" dirty="0" err="1">
                <a:solidFill>
                  <a:schemeClr val="bg1"/>
                </a:solidFill>
                <a:cs typeface="Times New Roman" panose="02020603050405020304" pitchFamily="18" charset="0"/>
              </a:rPr>
              <a:t>Univ</a:t>
            </a:r>
            <a:r>
              <a:rPr lang="it-IT" sz="1600" dirty="0">
                <a:solidFill>
                  <a:schemeClr val="bg1"/>
                </a:solidFill>
                <a:cs typeface="Times New Roman" panose="02020603050405020304" pitchFamily="18" charset="0"/>
              </a:rPr>
              <a:t>. di Napoli «Parthenope»</a:t>
            </a:r>
          </a:p>
          <a:p>
            <a:r>
              <a:rPr lang="it-IT" sz="1600" dirty="0">
                <a:solidFill>
                  <a:schemeClr val="bg1"/>
                </a:solidFill>
                <a:cs typeface="Times New Roman" panose="02020603050405020304" pitchFamily="18" charset="0"/>
              </a:rPr>
              <a:t>5 </a:t>
            </a:r>
            <a:r>
              <a:rPr lang="it-IT" sz="1600" dirty="0" err="1">
                <a:solidFill>
                  <a:schemeClr val="bg1"/>
                </a:solidFill>
                <a:cs typeface="Times New Roman" panose="02020603050405020304" pitchFamily="18" charset="0"/>
              </a:rPr>
              <a:t>Univ</a:t>
            </a:r>
            <a:r>
              <a:rPr lang="it-IT" sz="1600" dirty="0">
                <a:solidFill>
                  <a:schemeClr val="bg1"/>
                </a:solidFill>
                <a:cs typeface="Times New Roman" panose="02020603050405020304" pitchFamily="18" charset="0"/>
              </a:rPr>
              <a:t>. Roma Tre</a:t>
            </a:r>
          </a:p>
        </p:txBody>
      </p:sp>
      <p:pic>
        <p:nvPicPr>
          <p:cNvPr id="8" name="Immagine 19" descr="Immagine che contiene Carattere, logo, testo, Elementi grafici&#10;&#10;Descrizione generata automaticamente">
            <a:extLst>
              <a:ext uri="{FF2B5EF4-FFF2-40B4-BE49-F238E27FC236}">
                <a16:creationId xmlns:a16="http://schemas.microsoft.com/office/drawing/2014/main" id="{A62FDF66-6F69-9352-0AB7-241290872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50" y="5568328"/>
            <a:ext cx="2332222" cy="12896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F11F017-8CF3-425E-04CE-2E193175FB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1427"/>
            <a:ext cx="9103725" cy="272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981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7C392831-445D-ADC5-768A-2DD197B97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624" y="1165392"/>
            <a:ext cx="3580976" cy="241839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6230E39-6E89-E99E-2193-3DDA85190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624" y="4289826"/>
            <a:ext cx="3853507" cy="25670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5550EC-EDDE-AF98-2511-9B0DBFCDC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11" y="45861"/>
            <a:ext cx="7886700" cy="1325563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Spatial Resolution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7954297-E5EC-FD6F-C1E1-217B67A62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3785875"/>
            <a:ext cx="5362832" cy="3036596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IT" sz="1800" dirty="0">
                <a:solidFill>
                  <a:srgbClr val="002060"/>
                </a:solidFill>
                <a:latin typeface="Avenir Book" panose="02000503020000020003" pitchFamily="2" charset="0"/>
              </a:rPr>
              <a:t>Unbias position resolution from cluster residuals wrt extrapolated position from external tracking chamber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IT" sz="1800" dirty="0">
                <a:solidFill>
                  <a:srgbClr val="002060"/>
                </a:solidFill>
                <a:latin typeface="Avenir Book" panose="02000503020000020003" pitchFamily="2" charset="0"/>
              </a:rPr>
              <a:t>extrapolation uncertainty subtracted (~50</a:t>
            </a:r>
            <a:r>
              <a:rPr lang="en-IT" sz="1800" dirty="0">
                <a:solidFill>
                  <a:srgbClr val="002060"/>
                </a:solidFill>
                <a:latin typeface="Symbol" pitchFamily="2" charset="2"/>
              </a:rPr>
              <a:t>m</a:t>
            </a:r>
            <a:r>
              <a:rPr lang="en-IT" sz="1800" dirty="0">
                <a:solidFill>
                  <a:srgbClr val="002060"/>
                </a:solidFill>
                <a:latin typeface="Avenir Book" panose="02000503020000020003" pitchFamily="2" charset="0"/>
              </a:rPr>
              <a:t>m)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IT" sz="1800" dirty="0">
                <a:solidFill>
                  <a:srgbClr val="002060"/>
                </a:solidFill>
                <a:latin typeface="Avenir Book" panose="02000503020000020003" pitchFamily="2" charset="0"/>
              </a:rPr>
              <a:t>systematic uncertainty (fit procedure) ~5%</a:t>
            </a:r>
          </a:p>
          <a:p>
            <a:pPr marL="285750" indent="-285750">
              <a:buFont typeface="Wingdings" pitchFamily="2" charset="2"/>
              <a:buChar char="Ø"/>
            </a:pPr>
            <a:endParaRPr lang="en-IT" sz="1800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IT" sz="1800" dirty="0">
                <a:solidFill>
                  <a:srgbClr val="002060"/>
                </a:solidFill>
                <a:latin typeface="Avenir Book" panose="02000503020000020003" pitchFamily="2" charset="0"/>
              </a:rPr>
              <a:t>Different resolution according to resistive/coupling scheme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IT" sz="1800" dirty="0">
                <a:solidFill>
                  <a:srgbClr val="002060"/>
                </a:solidFill>
                <a:latin typeface="Avenir Book" panose="02000503020000020003" pitchFamily="2" charset="0"/>
              </a:rPr>
              <a:t>Large area detector resolution around 100</a:t>
            </a:r>
            <a:r>
              <a:rPr lang="en-IT" sz="1800" dirty="0">
                <a:solidFill>
                  <a:srgbClr val="002060"/>
                </a:solidFill>
                <a:latin typeface="Symbol" pitchFamily="2" charset="2"/>
              </a:rPr>
              <a:t>m</a:t>
            </a:r>
            <a:r>
              <a:rPr lang="en-IT" sz="1800" dirty="0">
                <a:solidFill>
                  <a:srgbClr val="002060"/>
                </a:solidFill>
                <a:latin typeface="Avenir Book" panose="02000503020000020003" pitchFamily="2" charset="0"/>
              </a:rPr>
              <a:t>m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IT" sz="1800" dirty="0">
                <a:solidFill>
                  <a:srgbClr val="002060"/>
                </a:solidFill>
                <a:latin typeface="Avenir Book" panose="02000503020000020003" pitchFamily="2" charset="0"/>
              </a:rPr>
              <a:t>Stable with different gas mixures and drift gap sizes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1800" dirty="0">
                <a:solidFill>
                  <a:srgbClr val="002060"/>
                </a:solidFill>
                <a:latin typeface="Avenir Book" panose="02000503020000020003" pitchFamily="2" charset="0"/>
              </a:rPr>
              <a:t>Optimisation charge centroid algorithms to determine the cluster position can improve the resolution </a:t>
            </a:r>
          </a:p>
          <a:p>
            <a:pPr>
              <a:buFont typeface="Wingdings" pitchFamily="2" charset="2"/>
              <a:buChar char="Ø"/>
            </a:pPr>
            <a:endParaRPr lang="en-IT" sz="1800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pPr>
              <a:buFont typeface="Wingdings" pitchFamily="2" charset="2"/>
              <a:buChar char="Ø"/>
            </a:pPr>
            <a:endParaRPr lang="en-IT" sz="1800" dirty="0">
              <a:solidFill>
                <a:srgbClr val="002060"/>
              </a:solidFill>
              <a:latin typeface="Avenir Book" panose="02000503020000020003" pitchFamily="2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CBB6D-300F-CA15-BA29-F2F3E86BA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10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0802413-DF2D-5859-6373-1E820B45F146}"/>
              </a:ext>
            </a:extLst>
          </p:cNvPr>
          <p:cNvGrpSpPr/>
          <p:nvPr/>
        </p:nvGrpSpPr>
        <p:grpSpPr>
          <a:xfrm>
            <a:off x="1109538" y="1149208"/>
            <a:ext cx="7635170" cy="5370178"/>
            <a:chOff x="194542" y="1583929"/>
            <a:chExt cx="6886237" cy="498452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DA9A011-E8B1-1C91-1561-7AB82F6BE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4542" y="1583929"/>
              <a:ext cx="3378467" cy="234857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3A5C4BD-B09A-752A-70CF-6EECAB00F96D}"/>
                </a:ext>
              </a:extLst>
            </p:cNvPr>
            <p:cNvSpPr txBox="1"/>
            <p:nvPr/>
          </p:nvSpPr>
          <p:spPr>
            <a:xfrm>
              <a:off x="892200" y="2047330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T" dirty="0"/>
                <a:t>TB2022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BD768B1-90BF-CF91-8B9E-951BD07F895C}"/>
                </a:ext>
              </a:extLst>
            </p:cNvPr>
            <p:cNvSpPr txBox="1"/>
            <p:nvPr/>
          </p:nvSpPr>
          <p:spPr>
            <a:xfrm>
              <a:off x="4822043" y="6291453"/>
              <a:ext cx="225873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1"/>
              <a:r>
                <a:rPr lang="en-GB" sz="1200" dirty="0">
                  <a:solidFill>
                    <a:srgbClr val="002060"/>
                  </a:solidFill>
                </a:rPr>
                <a:t>Ar:CF4: iC4H10 (88:10:2)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C41A533-6146-5FC1-C375-FC442C0B3B15}"/>
              </a:ext>
            </a:extLst>
          </p:cNvPr>
          <p:cNvSpPr txBox="1"/>
          <p:nvPr/>
        </p:nvSpPr>
        <p:spPr>
          <a:xfrm>
            <a:off x="2388169" y="2929012"/>
            <a:ext cx="2002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GB" sz="1100" dirty="0">
                <a:solidFill>
                  <a:srgbClr val="002060"/>
                </a:solidFill>
              </a:rPr>
              <a:t>Ar:C02: iC4H10 (93:5:2)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094649-3DDC-71D9-86CA-625D42D53E13}"/>
              </a:ext>
            </a:extLst>
          </p:cNvPr>
          <p:cNvSpPr txBox="1"/>
          <p:nvPr/>
        </p:nvSpPr>
        <p:spPr>
          <a:xfrm>
            <a:off x="7389917" y="4327762"/>
            <a:ext cx="1322988" cy="3979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Preliminary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9E5CE2-D060-3D69-5A18-50FDEB666177}"/>
              </a:ext>
            </a:extLst>
          </p:cNvPr>
          <p:cNvSpPr txBox="1"/>
          <p:nvPr/>
        </p:nvSpPr>
        <p:spPr>
          <a:xfrm>
            <a:off x="6208514" y="2912432"/>
            <a:ext cx="2504391" cy="2984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200" dirty="0">
                <a:solidFill>
                  <a:srgbClr val="002060"/>
                </a:solidFill>
              </a:rPr>
              <a:t>Ar:CF4: iC4H10 (88:10:2)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3112A8-28A9-E27D-99EB-DEAABC628ABD}"/>
              </a:ext>
            </a:extLst>
          </p:cNvPr>
          <p:cNvSpPr txBox="1"/>
          <p:nvPr/>
        </p:nvSpPr>
        <p:spPr>
          <a:xfrm>
            <a:off x="7059723" y="1307866"/>
            <a:ext cx="1322988" cy="3979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/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312674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8F506647-4A7B-C322-AFBF-3BDA965BA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944" y="1097152"/>
            <a:ext cx="3986925" cy="31933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0BAA42-5F06-255A-4D26-92A9B3C5D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69" y="103516"/>
            <a:ext cx="7886700" cy="1325563"/>
          </a:xfrm>
        </p:spPr>
        <p:txBody>
          <a:bodyPr/>
          <a:lstStyle/>
          <a:p>
            <a:r>
              <a:rPr lang="en-IT" b="1" dirty="0">
                <a:solidFill>
                  <a:srgbClr val="C00000"/>
                </a:solidFill>
              </a:rPr>
              <a:t>Timing Performance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2AAB23-B484-6390-EB74-4D797BE36D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043" y="1167469"/>
            <a:ext cx="3573523" cy="342408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DEE577-8405-CD64-8627-6EA382C4A0BC}"/>
              </a:ext>
            </a:extLst>
          </p:cNvPr>
          <p:cNvSpPr txBox="1"/>
          <p:nvPr/>
        </p:nvSpPr>
        <p:spPr>
          <a:xfrm>
            <a:off x="5141052" y="928229"/>
            <a:ext cx="3263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1E5E"/>
                </a:solidFill>
                <a:effectLst/>
                <a:latin typeface="Avenir" panose="02000503020000020003" pitchFamily="2" charset="0"/>
              </a:rPr>
              <a:t>Measurement of the time resolution as a function of the drift velocity</a:t>
            </a:r>
            <a:endParaRPr lang="en-GB" sz="1400" dirty="0"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219BD2-5CCF-5EB7-CDBE-FA28166862D8}"/>
              </a:ext>
            </a:extLst>
          </p:cNvPr>
          <p:cNvSpPr txBox="1"/>
          <p:nvPr/>
        </p:nvSpPr>
        <p:spPr>
          <a:xfrm>
            <a:off x="620131" y="1689262"/>
            <a:ext cx="29947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Avenir" panose="02000503020000020003" pitchFamily="2" charset="0"/>
              </a:rPr>
              <a:t>Scan in </a:t>
            </a:r>
            <a:r>
              <a:rPr lang="en-GB" sz="1400" dirty="0" err="1">
                <a:effectLst/>
                <a:latin typeface="Avenir" panose="02000503020000020003" pitchFamily="2" charset="0"/>
              </a:rPr>
              <a:t>E</a:t>
            </a:r>
            <a:r>
              <a:rPr lang="en-GB" sz="1050" dirty="0" err="1">
                <a:effectLst/>
                <a:latin typeface="Avenir" panose="02000503020000020003" pitchFamily="2" charset="0"/>
              </a:rPr>
              <a:t>drift</a:t>
            </a:r>
            <a:r>
              <a:rPr lang="en-GB" sz="1400" dirty="0">
                <a:effectLst/>
                <a:latin typeface="Avenir" panose="02000503020000020003" pitchFamily="2" charset="0"/>
              </a:rPr>
              <a:t>: [200: 800] V/cm </a:t>
            </a:r>
            <a:endParaRPr lang="en-GB" sz="1400" dirty="0">
              <a:effectLst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42990B-68C1-4FBB-5A50-9605D6339352}"/>
              </a:ext>
            </a:extLst>
          </p:cNvPr>
          <p:cNvSpPr txBox="1"/>
          <p:nvPr/>
        </p:nvSpPr>
        <p:spPr>
          <a:xfrm>
            <a:off x="319730" y="4858430"/>
            <a:ext cx="4572000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2F528F"/>
                </a:solidFill>
                <a:effectLst/>
                <a:latin typeface="Avenir Book" panose="02000503020000020003" pitchFamily="2" charset="0"/>
              </a:rPr>
              <a:t>Time resolution from differences between the weighted mean time of clusters in two chambers all the pads in the cluster </a:t>
            </a:r>
            <a:endParaRPr lang="en-GB" dirty="0">
              <a:solidFill>
                <a:srgbClr val="2F528F"/>
              </a:solidFill>
              <a:effectLst/>
              <a:latin typeface="Avenir Book" panose="02000503020000020003" pitchFamily="2" charset="0"/>
            </a:endParaRPr>
          </a:p>
          <a:p>
            <a:r>
              <a:rPr lang="en-GB" sz="2400" dirty="0">
                <a:solidFill>
                  <a:srgbClr val="2F528F"/>
                </a:solidFill>
                <a:latin typeface="Avenir Book" panose="02000503020000020003" pitchFamily="2" charset="0"/>
              </a:rPr>
              <a:t>	</a:t>
            </a:r>
            <a:r>
              <a:rPr lang="en-GB" sz="2000" dirty="0">
                <a:solidFill>
                  <a:srgbClr val="2F528F"/>
                </a:solidFill>
                <a:effectLst/>
                <a:latin typeface="Avenir Book" panose="02000503020000020003" pitchFamily="2" charset="0"/>
              </a:rPr>
              <a:t>𝜎</a:t>
            </a:r>
            <a:r>
              <a:rPr lang="en-GB" sz="1400" baseline="-25000" dirty="0">
                <a:solidFill>
                  <a:srgbClr val="2F528F"/>
                </a:solidFill>
                <a:latin typeface="Avenir Book" panose="02000503020000020003" pitchFamily="2" charset="0"/>
              </a:rPr>
              <a:t>T</a:t>
            </a:r>
            <a:r>
              <a:rPr lang="en-GB" sz="1400" baseline="-25000" dirty="0">
                <a:solidFill>
                  <a:srgbClr val="2F528F"/>
                </a:solidFill>
                <a:effectLst/>
                <a:latin typeface="Avenir Book" panose="02000503020000020003" pitchFamily="2" charset="0"/>
              </a:rPr>
              <a:t> </a:t>
            </a:r>
            <a:r>
              <a:rPr lang="en-GB" sz="2000" dirty="0">
                <a:solidFill>
                  <a:srgbClr val="2F528F"/>
                </a:solidFill>
                <a:effectLst/>
                <a:latin typeface="Avenir Book" panose="02000503020000020003" pitchFamily="2" charset="0"/>
              </a:rPr>
              <a:t>= 𝜎</a:t>
            </a:r>
            <a:r>
              <a:rPr lang="en-GB" sz="1400" baseline="-25000" dirty="0">
                <a:solidFill>
                  <a:srgbClr val="2F528F"/>
                </a:solidFill>
                <a:effectLst/>
                <a:latin typeface="Avenir Book" panose="02000503020000020003" pitchFamily="2" charset="0"/>
              </a:rPr>
              <a:t>∆T </a:t>
            </a:r>
            <a:r>
              <a:rPr lang="en-GB" sz="2000" dirty="0">
                <a:solidFill>
                  <a:srgbClr val="2F528F"/>
                </a:solidFill>
                <a:effectLst/>
                <a:latin typeface="Avenir Book" panose="02000503020000020003" pitchFamily="2" charset="0"/>
              </a:rPr>
              <a:t>⁄ sqrt(2)</a:t>
            </a:r>
          </a:p>
          <a:p>
            <a:endParaRPr lang="en-GB" sz="2000" dirty="0">
              <a:solidFill>
                <a:srgbClr val="2F528F"/>
              </a:solidFill>
              <a:latin typeface="Avenir Book" panose="02000503020000020003" pitchFamily="2" charset="0"/>
            </a:endParaRPr>
          </a:p>
          <a:p>
            <a:r>
              <a:rPr lang="en-GB" sz="2000" dirty="0">
                <a:solidFill>
                  <a:srgbClr val="2F528F"/>
                </a:solidFill>
                <a:effectLst/>
                <a:latin typeface="Avenir Book" panose="02000503020000020003" pitchFamily="2" charset="0"/>
              </a:rPr>
              <a:t>Includes contribution from electronics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10B23BC-90E8-5359-8486-30A07D49F0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1052" y="4290470"/>
            <a:ext cx="3225800" cy="24511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A6362AE-8370-577C-F2EB-CD078FBBDEBE}"/>
              </a:ext>
            </a:extLst>
          </p:cNvPr>
          <p:cNvSpPr txBox="1"/>
          <p:nvPr/>
        </p:nvSpPr>
        <p:spPr>
          <a:xfrm>
            <a:off x="5677382" y="5760848"/>
            <a:ext cx="14848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BF0000"/>
                </a:solidFill>
                <a:effectLst/>
                <a:latin typeface="Avenir" panose="02000503020000020003" pitchFamily="2" charset="0"/>
              </a:rPr>
              <a:t>Paddy400 </a:t>
            </a:r>
            <a:endParaRPr lang="en-GB" sz="1800" dirty="0">
              <a:solidFill>
                <a:srgbClr val="BF0000"/>
              </a:solidFill>
              <a:effectLst/>
              <a:latin typeface="ArialM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C5F1F7-BC45-B5A3-61C7-A9CA20584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11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78E23-6429-241C-9D99-6F8141D45396}"/>
              </a:ext>
            </a:extLst>
          </p:cNvPr>
          <p:cNvSpPr txBox="1"/>
          <p:nvPr/>
        </p:nvSpPr>
        <p:spPr>
          <a:xfrm>
            <a:off x="6639609" y="5844502"/>
            <a:ext cx="2504391" cy="2984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GB" sz="1200" dirty="0">
                <a:solidFill>
                  <a:srgbClr val="002060"/>
                </a:solidFill>
              </a:rPr>
              <a:t>Ar:CF4: iC4H10 (88:10:2)</a:t>
            </a:r>
          </a:p>
        </p:txBody>
      </p:sp>
    </p:spTree>
    <p:extLst>
      <p:ext uri="{BB962C8B-B14F-4D97-AF65-F5344CB8AC3E}">
        <p14:creationId xmlns:p14="http://schemas.microsoft.com/office/powerpoint/2010/main" val="2650231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C461AE-58F5-905F-60B4-F2D5B39CC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</p:spPr>
        <p:txBody>
          <a:bodyPr>
            <a:normAutofit/>
          </a:bodyPr>
          <a:lstStyle/>
          <a:p>
            <a:r>
              <a:rPr lang="en-IT" sz="4700" b="1" dirty="0">
                <a:solidFill>
                  <a:srgbClr val="C00000"/>
                </a:solidFill>
              </a:rPr>
              <a:t>Applications</a:t>
            </a:r>
          </a:p>
        </p:txBody>
      </p:sp>
      <p:sp>
        <p:nvSpPr>
          <p:cNvPr id="18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777" y="1677373"/>
            <a:ext cx="8140446" cy="18288"/>
          </a:xfrm>
          <a:custGeom>
            <a:avLst/>
            <a:gdLst>
              <a:gd name="connsiteX0" fmla="*/ 0 w 8140446"/>
              <a:gd name="connsiteY0" fmla="*/ 0 h 18288"/>
              <a:gd name="connsiteX1" fmla="*/ 434157 w 8140446"/>
              <a:gd name="connsiteY1" fmla="*/ 0 h 18288"/>
              <a:gd name="connsiteX2" fmla="*/ 1193932 w 8140446"/>
              <a:gd name="connsiteY2" fmla="*/ 0 h 18288"/>
              <a:gd name="connsiteX3" fmla="*/ 1628089 w 8140446"/>
              <a:gd name="connsiteY3" fmla="*/ 0 h 18288"/>
              <a:gd name="connsiteX4" fmla="*/ 2225055 w 8140446"/>
              <a:gd name="connsiteY4" fmla="*/ 0 h 18288"/>
              <a:gd name="connsiteX5" fmla="*/ 3066235 w 8140446"/>
              <a:gd name="connsiteY5" fmla="*/ 0 h 18288"/>
              <a:gd name="connsiteX6" fmla="*/ 3744605 w 8140446"/>
              <a:gd name="connsiteY6" fmla="*/ 0 h 18288"/>
              <a:gd name="connsiteX7" fmla="*/ 4504380 w 8140446"/>
              <a:gd name="connsiteY7" fmla="*/ 0 h 18288"/>
              <a:gd name="connsiteX8" fmla="*/ 5101346 w 8140446"/>
              <a:gd name="connsiteY8" fmla="*/ 0 h 18288"/>
              <a:gd name="connsiteX9" fmla="*/ 5779717 w 8140446"/>
              <a:gd name="connsiteY9" fmla="*/ 0 h 18288"/>
              <a:gd name="connsiteX10" fmla="*/ 6620896 w 8140446"/>
              <a:gd name="connsiteY10" fmla="*/ 0 h 18288"/>
              <a:gd name="connsiteX11" fmla="*/ 7136458 w 8140446"/>
              <a:gd name="connsiteY11" fmla="*/ 0 h 18288"/>
              <a:gd name="connsiteX12" fmla="*/ 8140446 w 8140446"/>
              <a:gd name="connsiteY12" fmla="*/ 0 h 18288"/>
              <a:gd name="connsiteX13" fmla="*/ 8140446 w 8140446"/>
              <a:gd name="connsiteY13" fmla="*/ 18288 h 18288"/>
              <a:gd name="connsiteX14" fmla="*/ 7543480 w 8140446"/>
              <a:gd name="connsiteY14" fmla="*/ 18288 h 18288"/>
              <a:gd name="connsiteX15" fmla="*/ 7109323 w 8140446"/>
              <a:gd name="connsiteY15" fmla="*/ 18288 h 18288"/>
              <a:gd name="connsiteX16" fmla="*/ 6430952 w 8140446"/>
              <a:gd name="connsiteY16" fmla="*/ 18288 h 18288"/>
              <a:gd name="connsiteX17" fmla="*/ 5915391 w 8140446"/>
              <a:gd name="connsiteY17" fmla="*/ 18288 h 18288"/>
              <a:gd name="connsiteX18" fmla="*/ 5237020 w 8140446"/>
              <a:gd name="connsiteY18" fmla="*/ 18288 h 18288"/>
              <a:gd name="connsiteX19" fmla="*/ 4558650 w 8140446"/>
              <a:gd name="connsiteY19" fmla="*/ 18288 h 18288"/>
              <a:gd name="connsiteX20" fmla="*/ 3880279 w 8140446"/>
              <a:gd name="connsiteY20" fmla="*/ 18288 h 18288"/>
              <a:gd name="connsiteX21" fmla="*/ 3201909 w 8140446"/>
              <a:gd name="connsiteY21" fmla="*/ 18288 h 18288"/>
              <a:gd name="connsiteX22" fmla="*/ 2604943 w 8140446"/>
              <a:gd name="connsiteY22" fmla="*/ 18288 h 18288"/>
              <a:gd name="connsiteX23" fmla="*/ 1845168 w 8140446"/>
              <a:gd name="connsiteY23" fmla="*/ 18288 h 18288"/>
              <a:gd name="connsiteX24" fmla="*/ 1166797 w 8140446"/>
              <a:gd name="connsiteY24" fmla="*/ 18288 h 18288"/>
              <a:gd name="connsiteX25" fmla="*/ 0 w 8140446"/>
              <a:gd name="connsiteY25" fmla="*/ 18288 h 18288"/>
              <a:gd name="connsiteX26" fmla="*/ 0 w 8140446"/>
              <a:gd name="connsiteY26" fmla="*/ 0 h 18288"/>
              <a:gd name="connsiteX0" fmla="*/ 0 w 8140446"/>
              <a:gd name="connsiteY0" fmla="*/ 0 h 18288"/>
              <a:gd name="connsiteX1" fmla="*/ 596966 w 8140446"/>
              <a:gd name="connsiteY1" fmla="*/ 0 h 18288"/>
              <a:gd name="connsiteX2" fmla="*/ 1031123 w 8140446"/>
              <a:gd name="connsiteY2" fmla="*/ 0 h 18288"/>
              <a:gd name="connsiteX3" fmla="*/ 1872303 w 8140446"/>
              <a:gd name="connsiteY3" fmla="*/ 0 h 18288"/>
              <a:gd name="connsiteX4" fmla="*/ 2469269 w 8140446"/>
              <a:gd name="connsiteY4" fmla="*/ 0 h 18288"/>
              <a:gd name="connsiteX5" fmla="*/ 3066235 w 8140446"/>
              <a:gd name="connsiteY5" fmla="*/ 0 h 18288"/>
              <a:gd name="connsiteX6" fmla="*/ 3907414 w 8140446"/>
              <a:gd name="connsiteY6" fmla="*/ 0 h 18288"/>
              <a:gd name="connsiteX7" fmla="*/ 4422976 w 8140446"/>
              <a:gd name="connsiteY7" fmla="*/ 0 h 18288"/>
              <a:gd name="connsiteX8" fmla="*/ 5264155 w 8140446"/>
              <a:gd name="connsiteY8" fmla="*/ 0 h 18288"/>
              <a:gd name="connsiteX9" fmla="*/ 6105335 w 8140446"/>
              <a:gd name="connsiteY9" fmla="*/ 0 h 18288"/>
              <a:gd name="connsiteX10" fmla="*/ 6783705 w 8140446"/>
              <a:gd name="connsiteY10" fmla="*/ 0 h 18288"/>
              <a:gd name="connsiteX11" fmla="*/ 8140446 w 8140446"/>
              <a:gd name="connsiteY11" fmla="*/ 0 h 18288"/>
              <a:gd name="connsiteX12" fmla="*/ 8140446 w 8140446"/>
              <a:gd name="connsiteY12" fmla="*/ 18288 h 18288"/>
              <a:gd name="connsiteX13" fmla="*/ 7706289 w 8140446"/>
              <a:gd name="connsiteY13" fmla="*/ 18288 h 18288"/>
              <a:gd name="connsiteX14" fmla="*/ 6865109 w 8140446"/>
              <a:gd name="connsiteY14" fmla="*/ 18288 h 18288"/>
              <a:gd name="connsiteX15" fmla="*/ 6349548 w 8140446"/>
              <a:gd name="connsiteY15" fmla="*/ 18288 h 18288"/>
              <a:gd name="connsiteX16" fmla="*/ 5671177 w 8140446"/>
              <a:gd name="connsiteY16" fmla="*/ 18288 h 18288"/>
              <a:gd name="connsiteX17" fmla="*/ 4829998 w 8140446"/>
              <a:gd name="connsiteY17" fmla="*/ 18288 h 18288"/>
              <a:gd name="connsiteX18" fmla="*/ 4151627 w 8140446"/>
              <a:gd name="connsiteY18" fmla="*/ 18288 h 18288"/>
              <a:gd name="connsiteX19" fmla="*/ 3717470 w 8140446"/>
              <a:gd name="connsiteY19" fmla="*/ 18288 h 18288"/>
              <a:gd name="connsiteX20" fmla="*/ 3201909 w 8140446"/>
              <a:gd name="connsiteY20" fmla="*/ 18288 h 18288"/>
              <a:gd name="connsiteX21" fmla="*/ 2360729 w 8140446"/>
              <a:gd name="connsiteY21" fmla="*/ 18288 h 18288"/>
              <a:gd name="connsiteX22" fmla="*/ 1682359 w 8140446"/>
              <a:gd name="connsiteY22" fmla="*/ 18288 h 18288"/>
              <a:gd name="connsiteX23" fmla="*/ 1166797 w 8140446"/>
              <a:gd name="connsiteY23" fmla="*/ 18288 h 18288"/>
              <a:gd name="connsiteX24" fmla="*/ 0 w 8140446"/>
              <a:gd name="connsiteY24" fmla="*/ 18288 h 18288"/>
              <a:gd name="connsiteX25" fmla="*/ 0 w 8140446"/>
              <a:gd name="connsiteY2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8140446" h="18288" fill="none" extrusionOk="0">
                <a:moveTo>
                  <a:pt x="0" y="0"/>
                </a:moveTo>
                <a:cubicBezTo>
                  <a:pt x="87427" y="6231"/>
                  <a:pt x="309612" y="-26324"/>
                  <a:pt x="434157" y="0"/>
                </a:cubicBezTo>
                <a:cubicBezTo>
                  <a:pt x="536972" y="29330"/>
                  <a:pt x="959392" y="28619"/>
                  <a:pt x="1193932" y="0"/>
                </a:cubicBezTo>
                <a:cubicBezTo>
                  <a:pt x="1446097" y="13819"/>
                  <a:pt x="1471680" y="7203"/>
                  <a:pt x="1628089" y="0"/>
                </a:cubicBezTo>
                <a:cubicBezTo>
                  <a:pt x="1817415" y="4047"/>
                  <a:pt x="1949536" y="-59324"/>
                  <a:pt x="2225055" y="0"/>
                </a:cubicBezTo>
                <a:cubicBezTo>
                  <a:pt x="2520490" y="18365"/>
                  <a:pt x="2717469" y="18707"/>
                  <a:pt x="3066235" y="0"/>
                </a:cubicBezTo>
                <a:cubicBezTo>
                  <a:pt x="3437075" y="3751"/>
                  <a:pt x="3408347" y="31644"/>
                  <a:pt x="3744605" y="0"/>
                </a:cubicBezTo>
                <a:cubicBezTo>
                  <a:pt x="4097249" y="-11527"/>
                  <a:pt x="4249699" y="-32555"/>
                  <a:pt x="4504380" y="0"/>
                </a:cubicBezTo>
                <a:cubicBezTo>
                  <a:pt x="4737570" y="17980"/>
                  <a:pt x="4877497" y="1006"/>
                  <a:pt x="5101346" y="0"/>
                </a:cubicBezTo>
                <a:cubicBezTo>
                  <a:pt x="5359305" y="-15330"/>
                  <a:pt x="5447195" y="7257"/>
                  <a:pt x="5779717" y="0"/>
                </a:cubicBezTo>
                <a:cubicBezTo>
                  <a:pt x="6090019" y="-17621"/>
                  <a:pt x="6273151" y="4279"/>
                  <a:pt x="6620896" y="0"/>
                </a:cubicBezTo>
                <a:cubicBezTo>
                  <a:pt x="6968586" y="34056"/>
                  <a:pt x="6990073" y="23587"/>
                  <a:pt x="7136458" y="0"/>
                </a:cubicBezTo>
                <a:cubicBezTo>
                  <a:pt x="7320575" y="20480"/>
                  <a:pt x="7847401" y="-6173"/>
                  <a:pt x="8140446" y="0"/>
                </a:cubicBezTo>
                <a:cubicBezTo>
                  <a:pt x="8139878" y="7862"/>
                  <a:pt x="8140227" y="13269"/>
                  <a:pt x="8140446" y="18288"/>
                </a:cubicBezTo>
                <a:cubicBezTo>
                  <a:pt x="7908069" y="-20636"/>
                  <a:pt x="7683037" y="21977"/>
                  <a:pt x="7543480" y="18288"/>
                </a:cubicBezTo>
                <a:cubicBezTo>
                  <a:pt x="7393752" y="10050"/>
                  <a:pt x="7221032" y="-3229"/>
                  <a:pt x="7109323" y="18288"/>
                </a:cubicBezTo>
                <a:cubicBezTo>
                  <a:pt x="7015297" y="22483"/>
                  <a:pt x="6599332" y="40899"/>
                  <a:pt x="6430952" y="18288"/>
                </a:cubicBezTo>
                <a:cubicBezTo>
                  <a:pt x="6292915" y="-34150"/>
                  <a:pt x="6142305" y="21507"/>
                  <a:pt x="5915391" y="18288"/>
                </a:cubicBezTo>
                <a:cubicBezTo>
                  <a:pt x="5682725" y="47843"/>
                  <a:pt x="5440566" y="31420"/>
                  <a:pt x="5237020" y="18288"/>
                </a:cubicBezTo>
                <a:cubicBezTo>
                  <a:pt x="5046456" y="10577"/>
                  <a:pt x="4706449" y="51976"/>
                  <a:pt x="4558650" y="18288"/>
                </a:cubicBezTo>
                <a:cubicBezTo>
                  <a:pt x="4361396" y="-987"/>
                  <a:pt x="4145362" y="-22303"/>
                  <a:pt x="3880279" y="18288"/>
                </a:cubicBezTo>
                <a:cubicBezTo>
                  <a:pt x="3610716" y="25411"/>
                  <a:pt x="3472690" y="4008"/>
                  <a:pt x="3201909" y="18288"/>
                </a:cubicBezTo>
                <a:cubicBezTo>
                  <a:pt x="2913595" y="35097"/>
                  <a:pt x="2753317" y="-1149"/>
                  <a:pt x="2604943" y="18288"/>
                </a:cubicBezTo>
                <a:cubicBezTo>
                  <a:pt x="2450130" y="36989"/>
                  <a:pt x="1974183" y="40159"/>
                  <a:pt x="1845168" y="18288"/>
                </a:cubicBezTo>
                <a:cubicBezTo>
                  <a:pt x="1677929" y="220"/>
                  <a:pt x="1378098" y="-772"/>
                  <a:pt x="1166797" y="18288"/>
                </a:cubicBezTo>
                <a:cubicBezTo>
                  <a:pt x="921150" y="53277"/>
                  <a:pt x="327457" y="47297"/>
                  <a:pt x="0" y="18288"/>
                </a:cubicBezTo>
                <a:cubicBezTo>
                  <a:pt x="-589" y="13471"/>
                  <a:pt x="-474" y="7409"/>
                  <a:pt x="0" y="0"/>
                </a:cubicBezTo>
                <a:close/>
              </a:path>
              <a:path w="8140446" h="18288" stroke="0" extrusionOk="0">
                <a:moveTo>
                  <a:pt x="0" y="0"/>
                </a:moveTo>
                <a:cubicBezTo>
                  <a:pt x="136968" y="-25482"/>
                  <a:pt x="379786" y="11224"/>
                  <a:pt x="596966" y="0"/>
                </a:cubicBezTo>
                <a:cubicBezTo>
                  <a:pt x="815878" y="-21223"/>
                  <a:pt x="832062" y="11868"/>
                  <a:pt x="1031123" y="0"/>
                </a:cubicBezTo>
                <a:cubicBezTo>
                  <a:pt x="1256800" y="-30738"/>
                  <a:pt x="1658090" y="-20345"/>
                  <a:pt x="1872303" y="0"/>
                </a:cubicBezTo>
                <a:cubicBezTo>
                  <a:pt x="2115604" y="28431"/>
                  <a:pt x="2277865" y="-40642"/>
                  <a:pt x="2469269" y="0"/>
                </a:cubicBezTo>
                <a:cubicBezTo>
                  <a:pt x="2679731" y="25919"/>
                  <a:pt x="2788602" y="-6498"/>
                  <a:pt x="3066235" y="0"/>
                </a:cubicBezTo>
                <a:cubicBezTo>
                  <a:pt x="3325663" y="-14487"/>
                  <a:pt x="3706561" y="67517"/>
                  <a:pt x="3907414" y="0"/>
                </a:cubicBezTo>
                <a:cubicBezTo>
                  <a:pt x="4127229" y="-37113"/>
                  <a:pt x="4179037" y="-8167"/>
                  <a:pt x="4422976" y="0"/>
                </a:cubicBezTo>
                <a:cubicBezTo>
                  <a:pt x="4683575" y="-28486"/>
                  <a:pt x="5055803" y="-13799"/>
                  <a:pt x="5264155" y="0"/>
                </a:cubicBezTo>
                <a:cubicBezTo>
                  <a:pt x="5513566" y="14315"/>
                  <a:pt x="5735215" y="2768"/>
                  <a:pt x="6105335" y="0"/>
                </a:cubicBezTo>
                <a:cubicBezTo>
                  <a:pt x="6510913" y="-12587"/>
                  <a:pt x="6456171" y="3247"/>
                  <a:pt x="6783705" y="0"/>
                </a:cubicBezTo>
                <a:cubicBezTo>
                  <a:pt x="7057099" y="-15461"/>
                  <a:pt x="7592067" y="5384"/>
                  <a:pt x="8140446" y="0"/>
                </a:cubicBezTo>
                <a:cubicBezTo>
                  <a:pt x="8140452" y="8597"/>
                  <a:pt x="8141122" y="9732"/>
                  <a:pt x="8140446" y="18288"/>
                </a:cubicBezTo>
                <a:cubicBezTo>
                  <a:pt x="7961834" y="8406"/>
                  <a:pt x="7874097" y="10350"/>
                  <a:pt x="7706289" y="18288"/>
                </a:cubicBezTo>
                <a:cubicBezTo>
                  <a:pt x="7582508" y="-14920"/>
                  <a:pt x="7179551" y="-33111"/>
                  <a:pt x="6865109" y="18288"/>
                </a:cubicBezTo>
                <a:cubicBezTo>
                  <a:pt x="6583382" y="24117"/>
                  <a:pt x="6525821" y="36696"/>
                  <a:pt x="6349548" y="18288"/>
                </a:cubicBezTo>
                <a:cubicBezTo>
                  <a:pt x="6209953" y="10881"/>
                  <a:pt x="5959707" y="-47828"/>
                  <a:pt x="5671177" y="18288"/>
                </a:cubicBezTo>
                <a:cubicBezTo>
                  <a:pt x="5387744" y="29809"/>
                  <a:pt x="5228514" y="101507"/>
                  <a:pt x="4829998" y="18288"/>
                </a:cubicBezTo>
                <a:cubicBezTo>
                  <a:pt x="4415646" y="-28596"/>
                  <a:pt x="4343809" y="28954"/>
                  <a:pt x="4151627" y="18288"/>
                </a:cubicBezTo>
                <a:cubicBezTo>
                  <a:pt x="3950673" y="-9796"/>
                  <a:pt x="3879947" y="41143"/>
                  <a:pt x="3717470" y="18288"/>
                </a:cubicBezTo>
                <a:cubicBezTo>
                  <a:pt x="3558660" y="10110"/>
                  <a:pt x="3468854" y="29375"/>
                  <a:pt x="3201909" y="18288"/>
                </a:cubicBezTo>
                <a:cubicBezTo>
                  <a:pt x="2965673" y="10505"/>
                  <a:pt x="2568327" y="22116"/>
                  <a:pt x="2360729" y="18288"/>
                </a:cubicBezTo>
                <a:cubicBezTo>
                  <a:pt x="2171885" y="49144"/>
                  <a:pt x="1923258" y="16020"/>
                  <a:pt x="1682359" y="18288"/>
                </a:cubicBezTo>
                <a:cubicBezTo>
                  <a:pt x="1430698" y="-2378"/>
                  <a:pt x="1324229" y="-1751"/>
                  <a:pt x="1166797" y="18288"/>
                </a:cubicBezTo>
                <a:cubicBezTo>
                  <a:pt x="1001390" y="41795"/>
                  <a:pt x="324313" y="57964"/>
                  <a:pt x="0" y="18288"/>
                </a:cubicBezTo>
                <a:cubicBezTo>
                  <a:pt x="285" y="13135"/>
                  <a:pt x="532" y="5956"/>
                  <a:pt x="0" y="0"/>
                </a:cubicBezTo>
                <a:close/>
              </a:path>
              <a:path w="8140446" h="18288" fill="none" stroke="0" extrusionOk="0">
                <a:moveTo>
                  <a:pt x="0" y="0"/>
                </a:moveTo>
                <a:cubicBezTo>
                  <a:pt x="69532" y="-6557"/>
                  <a:pt x="264219" y="3919"/>
                  <a:pt x="434157" y="0"/>
                </a:cubicBezTo>
                <a:cubicBezTo>
                  <a:pt x="600013" y="9090"/>
                  <a:pt x="921449" y="-13478"/>
                  <a:pt x="1193932" y="0"/>
                </a:cubicBezTo>
                <a:cubicBezTo>
                  <a:pt x="1443592" y="14844"/>
                  <a:pt x="1471188" y="10722"/>
                  <a:pt x="1628089" y="0"/>
                </a:cubicBezTo>
                <a:cubicBezTo>
                  <a:pt x="1750006" y="-24149"/>
                  <a:pt x="1967480" y="-14904"/>
                  <a:pt x="2225055" y="0"/>
                </a:cubicBezTo>
                <a:cubicBezTo>
                  <a:pt x="2503918" y="19247"/>
                  <a:pt x="2709263" y="-16351"/>
                  <a:pt x="3066235" y="0"/>
                </a:cubicBezTo>
                <a:cubicBezTo>
                  <a:pt x="3429723" y="-1627"/>
                  <a:pt x="3399401" y="30976"/>
                  <a:pt x="3744605" y="0"/>
                </a:cubicBezTo>
                <a:cubicBezTo>
                  <a:pt x="4081920" y="-40602"/>
                  <a:pt x="4258272" y="-2441"/>
                  <a:pt x="4504380" y="0"/>
                </a:cubicBezTo>
                <a:cubicBezTo>
                  <a:pt x="4760039" y="21121"/>
                  <a:pt x="4866555" y="-1351"/>
                  <a:pt x="5101346" y="0"/>
                </a:cubicBezTo>
                <a:cubicBezTo>
                  <a:pt x="5336279" y="1859"/>
                  <a:pt x="5465100" y="30801"/>
                  <a:pt x="5779717" y="0"/>
                </a:cubicBezTo>
                <a:cubicBezTo>
                  <a:pt x="6117018" y="-2879"/>
                  <a:pt x="6273497" y="-5002"/>
                  <a:pt x="6620896" y="0"/>
                </a:cubicBezTo>
                <a:cubicBezTo>
                  <a:pt x="6972306" y="38666"/>
                  <a:pt x="6992056" y="28334"/>
                  <a:pt x="7136458" y="0"/>
                </a:cubicBezTo>
                <a:cubicBezTo>
                  <a:pt x="7325567" y="-61201"/>
                  <a:pt x="7766555" y="-88399"/>
                  <a:pt x="8140446" y="0"/>
                </a:cubicBezTo>
                <a:cubicBezTo>
                  <a:pt x="8140031" y="7748"/>
                  <a:pt x="8139515" y="13015"/>
                  <a:pt x="8140446" y="18288"/>
                </a:cubicBezTo>
                <a:cubicBezTo>
                  <a:pt x="7892673" y="-4012"/>
                  <a:pt x="7668025" y="650"/>
                  <a:pt x="7543480" y="18288"/>
                </a:cubicBezTo>
                <a:cubicBezTo>
                  <a:pt x="7406710" y="-3467"/>
                  <a:pt x="7207646" y="8893"/>
                  <a:pt x="7109323" y="18288"/>
                </a:cubicBezTo>
                <a:cubicBezTo>
                  <a:pt x="6993037" y="49011"/>
                  <a:pt x="6598723" y="59405"/>
                  <a:pt x="6430952" y="18288"/>
                </a:cubicBezTo>
                <a:cubicBezTo>
                  <a:pt x="6284771" y="15315"/>
                  <a:pt x="6162730" y="20350"/>
                  <a:pt x="5915391" y="18288"/>
                </a:cubicBezTo>
                <a:cubicBezTo>
                  <a:pt x="5684668" y="13603"/>
                  <a:pt x="5422852" y="53618"/>
                  <a:pt x="5237020" y="18288"/>
                </a:cubicBezTo>
                <a:cubicBezTo>
                  <a:pt x="5035482" y="26296"/>
                  <a:pt x="4719808" y="55145"/>
                  <a:pt x="4558650" y="18288"/>
                </a:cubicBezTo>
                <a:cubicBezTo>
                  <a:pt x="4375169" y="-35587"/>
                  <a:pt x="4137553" y="12086"/>
                  <a:pt x="3880279" y="18288"/>
                </a:cubicBezTo>
                <a:cubicBezTo>
                  <a:pt x="3624533" y="32648"/>
                  <a:pt x="3467387" y="6480"/>
                  <a:pt x="3201909" y="18288"/>
                </a:cubicBezTo>
                <a:cubicBezTo>
                  <a:pt x="2918126" y="73342"/>
                  <a:pt x="2717830" y="-17156"/>
                  <a:pt x="2604943" y="18288"/>
                </a:cubicBezTo>
                <a:cubicBezTo>
                  <a:pt x="2496133" y="44525"/>
                  <a:pt x="2003915" y="18254"/>
                  <a:pt x="1845168" y="18288"/>
                </a:cubicBezTo>
                <a:cubicBezTo>
                  <a:pt x="1694518" y="14989"/>
                  <a:pt x="1344959" y="44188"/>
                  <a:pt x="1166797" y="18288"/>
                </a:cubicBezTo>
                <a:cubicBezTo>
                  <a:pt x="935925" y="69451"/>
                  <a:pt x="319712" y="-63972"/>
                  <a:pt x="0" y="18288"/>
                </a:cubicBezTo>
                <a:cubicBezTo>
                  <a:pt x="1307" y="12414"/>
                  <a:pt x="-32" y="574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140446"/>
                      <a:gd name="connsiteY0" fmla="*/ 0 h 18288"/>
                      <a:gd name="connsiteX1" fmla="*/ 434157 w 8140446"/>
                      <a:gd name="connsiteY1" fmla="*/ 0 h 18288"/>
                      <a:gd name="connsiteX2" fmla="*/ 1193932 w 8140446"/>
                      <a:gd name="connsiteY2" fmla="*/ 0 h 18288"/>
                      <a:gd name="connsiteX3" fmla="*/ 1628089 w 8140446"/>
                      <a:gd name="connsiteY3" fmla="*/ 0 h 18288"/>
                      <a:gd name="connsiteX4" fmla="*/ 2225055 w 8140446"/>
                      <a:gd name="connsiteY4" fmla="*/ 0 h 18288"/>
                      <a:gd name="connsiteX5" fmla="*/ 3066235 w 8140446"/>
                      <a:gd name="connsiteY5" fmla="*/ 0 h 18288"/>
                      <a:gd name="connsiteX6" fmla="*/ 3744605 w 8140446"/>
                      <a:gd name="connsiteY6" fmla="*/ 0 h 18288"/>
                      <a:gd name="connsiteX7" fmla="*/ 4504380 w 8140446"/>
                      <a:gd name="connsiteY7" fmla="*/ 0 h 18288"/>
                      <a:gd name="connsiteX8" fmla="*/ 5101346 w 8140446"/>
                      <a:gd name="connsiteY8" fmla="*/ 0 h 18288"/>
                      <a:gd name="connsiteX9" fmla="*/ 5779717 w 8140446"/>
                      <a:gd name="connsiteY9" fmla="*/ 0 h 18288"/>
                      <a:gd name="connsiteX10" fmla="*/ 6620896 w 8140446"/>
                      <a:gd name="connsiteY10" fmla="*/ 0 h 18288"/>
                      <a:gd name="connsiteX11" fmla="*/ 7136458 w 8140446"/>
                      <a:gd name="connsiteY11" fmla="*/ 0 h 18288"/>
                      <a:gd name="connsiteX12" fmla="*/ 8140446 w 8140446"/>
                      <a:gd name="connsiteY12" fmla="*/ 0 h 18288"/>
                      <a:gd name="connsiteX13" fmla="*/ 8140446 w 8140446"/>
                      <a:gd name="connsiteY13" fmla="*/ 18288 h 18288"/>
                      <a:gd name="connsiteX14" fmla="*/ 7543480 w 8140446"/>
                      <a:gd name="connsiteY14" fmla="*/ 18288 h 18288"/>
                      <a:gd name="connsiteX15" fmla="*/ 7109323 w 8140446"/>
                      <a:gd name="connsiteY15" fmla="*/ 18288 h 18288"/>
                      <a:gd name="connsiteX16" fmla="*/ 6430952 w 8140446"/>
                      <a:gd name="connsiteY16" fmla="*/ 18288 h 18288"/>
                      <a:gd name="connsiteX17" fmla="*/ 5915391 w 8140446"/>
                      <a:gd name="connsiteY17" fmla="*/ 18288 h 18288"/>
                      <a:gd name="connsiteX18" fmla="*/ 5237020 w 8140446"/>
                      <a:gd name="connsiteY18" fmla="*/ 18288 h 18288"/>
                      <a:gd name="connsiteX19" fmla="*/ 4558650 w 8140446"/>
                      <a:gd name="connsiteY19" fmla="*/ 18288 h 18288"/>
                      <a:gd name="connsiteX20" fmla="*/ 3880279 w 8140446"/>
                      <a:gd name="connsiteY20" fmla="*/ 18288 h 18288"/>
                      <a:gd name="connsiteX21" fmla="*/ 3201909 w 8140446"/>
                      <a:gd name="connsiteY21" fmla="*/ 18288 h 18288"/>
                      <a:gd name="connsiteX22" fmla="*/ 2604943 w 8140446"/>
                      <a:gd name="connsiteY22" fmla="*/ 18288 h 18288"/>
                      <a:gd name="connsiteX23" fmla="*/ 1845168 w 8140446"/>
                      <a:gd name="connsiteY23" fmla="*/ 18288 h 18288"/>
                      <a:gd name="connsiteX24" fmla="*/ 1166797 w 8140446"/>
                      <a:gd name="connsiteY24" fmla="*/ 18288 h 18288"/>
                      <a:gd name="connsiteX25" fmla="*/ 0 w 8140446"/>
                      <a:gd name="connsiteY25" fmla="*/ 18288 h 18288"/>
                      <a:gd name="connsiteX26" fmla="*/ 0 w 8140446"/>
                      <a:gd name="connsiteY26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8140446" h="18288" fill="none" extrusionOk="0">
                        <a:moveTo>
                          <a:pt x="0" y="0"/>
                        </a:moveTo>
                        <a:cubicBezTo>
                          <a:pt x="94920" y="9103"/>
                          <a:pt x="287892" y="-4966"/>
                          <a:pt x="434157" y="0"/>
                        </a:cubicBezTo>
                        <a:cubicBezTo>
                          <a:pt x="580422" y="4966"/>
                          <a:pt x="943595" y="-14182"/>
                          <a:pt x="1193932" y="0"/>
                        </a:cubicBezTo>
                        <a:cubicBezTo>
                          <a:pt x="1444270" y="14182"/>
                          <a:pt x="1472129" y="5523"/>
                          <a:pt x="1628089" y="0"/>
                        </a:cubicBezTo>
                        <a:cubicBezTo>
                          <a:pt x="1784049" y="-5523"/>
                          <a:pt x="1962419" y="-17322"/>
                          <a:pt x="2225055" y="0"/>
                        </a:cubicBezTo>
                        <a:cubicBezTo>
                          <a:pt x="2487691" y="17322"/>
                          <a:pt x="2700681" y="1311"/>
                          <a:pt x="3066235" y="0"/>
                        </a:cubicBezTo>
                        <a:cubicBezTo>
                          <a:pt x="3431789" y="-1311"/>
                          <a:pt x="3405662" y="25081"/>
                          <a:pt x="3744605" y="0"/>
                        </a:cubicBezTo>
                        <a:cubicBezTo>
                          <a:pt x="4083548" y="-25081"/>
                          <a:pt x="4265111" y="-11945"/>
                          <a:pt x="4504380" y="0"/>
                        </a:cubicBezTo>
                        <a:cubicBezTo>
                          <a:pt x="4743649" y="11945"/>
                          <a:pt x="4860394" y="-2832"/>
                          <a:pt x="5101346" y="0"/>
                        </a:cubicBezTo>
                        <a:cubicBezTo>
                          <a:pt x="5342298" y="2832"/>
                          <a:pt x="5456387" y="23676"/>
                          <a:pt x="5779717" y="0"/>
                        </a:cubicBezTo>
                        <a:cubicBezTo>
                          <a:pt x="6103047" y="-23676"/>
                          <a:pt x="6270379" y="-37291"/>
                          <a:pt x="6620896" y="0"/>
                        </a:cubicBezTo>
                        <a:cubicBezTo>
                          <a:pt x="6971413" y="37291"/>
                          <a:pt x="6989068" y="24674"/>
                          <a:pt x="7136458" y="0"/>
                        </a:cubicBezTo>
                        <a:cubicBezTo>
                          <a:pt x="7283848" y="-24674"/>
                          <a:pt x="7752532" y="-22436"/>
                          <a:pt x="8140446" y="0"/>
                        </a:cubicBezTo>
                        <a:cubicBezTo>
                          <a:pt x="8140314" y="7702"/>
                          <a:pt x="8140234" y="13511"/>
                          <a:pt x="8140446" y="18288"/>
                        </a:cubicBezTo>
                        <a:cubicBezTo>
                          <a:pt x="7906329" y="-3043"/>
                          <a:pt x="7681180" y="27465"/>
                          <a:pt x="7543480" y="18288"/>
                        </a:cubicBezTo>
                        <a:cubicBezTo>
                          <a:pt x="7405780" y="9111"/>
                          <a:pt x="7216607" y="3660"/>
                          <a:pt x="7109323" y="18288"/>
                        </a:cubicBezTo>
                        <a:cubicBezTo>
                          <a:pt x="7002039" y="32916"/>
                          <a:pt x="6576231" y="42692"/>
                          <a:pt x="6430952" y="18288"/>
                        </a:cubicBezTo>
                        <a:cubicBezTo>
                          <a:pt x="6285673" y="-6116"/>
                          <a:pt x="6138840" y="34521"/>
                          <a:pt x="5915391" y="18288"/>
                        </a:cubicBezTo>
                        <a:cubicBezTo>
                          <a:pt x="5691942" y="2055"/>
                          <a:pt x="5459460" y="51666"/>
                          <a:pt x="5237020" y="18288"/>
                        </a:cubicBezTo>
                        <a:cubicBezTo>
                          <a:pt x="5014580" y="-15090"/>
                          <a:pt x="4747677" y="40449"/>
                          <a:pt x="4558650" y="18288"/>
                        </a:cubicBezTo>
                        <a:cubicBezTo>
                          <a:pt x="4369623" y="-3873"/>
                          <a:pt x="4146061" y="12568"/>
                          <a:pt x="3880279" y="18288"/>
                        </a:cubicBezTo>
                        <a:cubicBezTo>
                          <a:pt x="3614497" y="24008"/>
                          <a:pt x="3473808" y="-12908"/>
                          <a:pt x="3201909" y="18288"/>
                        </a:cubicBezTo>
                        <a:cubicBezTo>
                          <a:pt x="2930010" y="49484"/>
                          <a:pt x="2728175" y="-3430"/>
                          <a:pt x="2604943" y="18288"/>
                        </a:cubicBezTo>
                        <a:cubicBezTo>
                          <a:pt x="2481711" y="40006"/>
                          <a:pt x="2004334" y="26952"/>
                          <a:pt x="1845168" y="18288"/>
                        </a:cubicBezTo>
                        <a:cubicBezTo>
                          <a:pt x="1686003" y="9624"/>
                          <a:pt x="1375070" y="37580"/>
                          <a:pt x="1166797" y="18288"/>
                        </a:cubicBezTo>
                        <a:cubicBezTo>
                          <a:pt x="958524" y="-1004"/>
                          <a:pt x="342846" y="8880"/>
                          <a:pt x="0" y="18288"/>
                        </a:cubicBezTo>
                        <a:cubicBezTo>
                          <a:pt x="129" y="13298"/>
                          <a:pt x="-675" y="6857"/>
                          <a:pt x="0" y="0"/>
                        </a:cubicBezTo>
                        <a:close/>
                      </a:path>
                      <a:path w="8140446" h="18288" stroke="0" extrusionOk="0">
                        <a:moveTo>
                          <a:pt x="0" y="0"/>
                        </a:moveTo>
                        <a:cubicBezTo>
                          <a:pt x="142435" y="-24533"/>
                          <a:pt x="380026" y="17447"/>
                          <a:pt x="596966" y="0"/>
                        </a:cubicBezTo>
                        <a:cubicBezTo>
                          <a:pt x="813906" y="-17447"/>
                          <a:pt x="830530" y="13462"/>
                          <a:pt x="1031123" y="0"/>
                        </a:cubicBezTo>
                        <a:cubicBezTo>
                          <a:pt x="1231716" y="-13462"/>
                          <a:pt x="1634038" y="0"/>
                          <a:pt x="1872303" y="0"/>
                        </a:cubicBezTo>
                        <a:cubicBezTo>
                          <a:pt x="2110568" y="0"/>
                          <a:pt x="2261934" y="-25727"/>
                          <a:pt x="2469269" y="0"/>
                        </a:cubicBezTo>
                        <a:cubicBezTo>
                          <a:pt x="2676604" y="25727"/>
                          <a:pt x="2790440" y="16284"/>
                          <a:pt x="3066235" y="0"/>
                        </a:cubicBezTo>
                        <a:cubicBezTo>
                          <a:pt x="3342030" y="-16284"/>
                          <a:pt x="3685603" y="41976"/>
                          <a:pt x="3907414" y="0"/>
                        </a:cubicBezTo>
                        <a:cubicBezTo>
                          <a:pt x="4129225" y="-41976"/>
                          <a:pt x="4177416" y="-7598"/>
                          <a:pt x="4422976" y="0"/>
                        </a:cubicBezTo>
                        <a:cubicBezTo>
                          <a:pt x="4668536" y="7598"/>
                          <a:pt x="5023499" y="-28058"/>
                          <a:pt x="5264155" y="0"/>
                        </a:cubicBezTo>
                        <a:cubicBezTo>
                          <a:pt x="5504811" y="28058"/>
                          <a:pt x="5703675" y="13288"/>
                          <a:pt x="6105335" y="0"/>
                        </a:cubicBezTo>
                        <a:cubicBezTo>
                          <a:pt x="6506995" y="-13288"/>
                          <a:pt x="6455516" y="-5124"/>
                          <a:pt x="6783705" y="0"/>
                        </a:cubicBezTo>
                        <a:cubicBezTo>
                          <a:pt x="7111894" y="5124"/>
                          <a:pt x="7512856" y="10604"/>
                          <a:pt x="8140446" y="0"/>
                        </a:cubicBezTo>
                        <a:cubicBezTo>
                          <a:pt x="8140458" y="8833"/>
                          <a:pt x="8140986" y="9830"/>
                          <a:pt x="8140446" y="18288"/>
                        </a:cubicBezTo>
                        <a:cubicBezTo>
                          <a:pt x="7959314" y="3345"/>
                          <a:pt x="7870113" y="10437"/>
                          <a:pt x="7706289" y="18288"/>
                        </a:cubicBezTo>
                        <a:cubicBezTo>
                          <a:pt x="7542465" y="26139"/>
                          <a:pt x="7157940" y="17482"/>
                          <a:pt x="6865109" y="18288"/>
                        </a:cubicBezTo>
                        <a:cubicBezTo>
                          <a:pt x="6572278" y="19094"/>
                          <a:pt x="6524256" y="38051"/>
                          <a:pt x="6349548" y="18288"/>
                        </a:cubicBezTo>
                        <a:cubicBezTo>
                          <a:pt x="6174840" y="-1475"/>
                          <a:pt x="5951624" y="174"/>
                          <a:pt x="5671177" y="18288"/>
                        </a:cubicBezTo>
                        <a:cubicBezTo>
                          <a:pt x="5390730" y="36402"/>
                          <a:pt x="5222992" y="60058"/>
                          <a:pt x="4829998" y="18288"/>
                        </a:cubicBezTo>
                        <a:cubicBezTo>
                          <a:pt x="4437004" y="-23482"/>
                          <a:pt x="4344181" y="39087"/>
                          <a:pt x="4151627" y="18288"/>
                        </a:cubicBezTo>
                        <a:cubicBezTo>
                          <a:pt x="3959073" y="-2511"/>
                          <a:pt x="3886970" y="32875"/>
                          <a:pt x="3717470" y="18288"/>
                        </a:cubicBezTo>
                        <a:cubicBezTo>
                          <a:pt x="3547970" y="3701"/>
                          <a:pt x="3451521" y="31872"/>
                          <a:pt x="3201909" y="18288"/>
                        </a:cubicBezTo>
                        <a:cubicBezTo>
                          <a:pt x="2952297" y="4704"/>
                          <a:pt x="2543413" y="6029"/>
                          <a:pt x="2360729" y="18288"/>
                        </a:cubicBezTo>
                        <a:cubicBezTo>
                          <a:pt x="2178045" y="30547"/>
                          <a:pt x="1906056" y="25847"/>
                          <a:pt x="1682359" y="18288"/>
                        </a:cubicBezTo>
                        <a:cubicBezTo>
                          <a:pt x="1458662" y="10730"/>
                          <a:pt x="1330405" y="8046"/>
                          <a:pt x="1166797" y="18288"/>
                        </a:cubicBezTo>
                        <a:cubicBezTo>
                          <a:pt x="1003189" y="28530"/>
                          <a:pt x="278098" y="19533"/>
                          <a:pt x="0" y="18288"/>
                        </a:cubicBezTo>
                        <a:cubicBezTo>
                          <a:pt x="74" y="14054"/>
                          <a:pt x="-46" y="699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EDCB1-B07C-3D92-A904-5D5E269655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748" y="1929384"/>
            <a:ext cx="6524538" cy="4714384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Proposed for muon </a:t>
            </a:r>
            <a:r>
              <a:rPr lang="en-GB" sz="1800" dirty="0">
                <a:solidFill>
                  <a:srgbClr val="002060"/>
                </a:solidFill>
                <a:latin typeface="Avenir Book" panose="02000503020000020003" pitchFamily="2" charset="0"/>
              </a:rPr>
              <a:t>v</a:t>
            </a:r>
            <a:r>
              <a:rPr lang="en-GB" sz="1800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eto for SHADOWS </a:t>
            </a:r>
            <a:r>
              <a:rPr lang="en-GB" sz="1800" dirty="0">
                <a:solidFill>
                  <a:srgbClr val="002060"/>
                </a:solidFill>
                <a:latin typeface="Avenir Book" panose="02000503020000020003" pitchFamily="2" charset="0"/>
              </a:rPr>
              <a:t>(proposal document in preparation</a:t>
            </a:r>
            <a:r>
              <a:rPr lang="en-GB" sz="1800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) </a:t>
            </a:r>
          </a:p>
          <a:p>
            <a:endParaRPr lang="en-GB" sz="1800" dirty="0">
              <a:solidFill>
                <a:srgbClr val="002060"/>
              </a:solidFill>
              <a:effectLst/>
              <a:latin typeface="Avenir Book" panose="02000503020000020003" pitchFamily="2" charset="0"/>
            </a:endParaRPr>
          </a:p>
          <a:p>
            <a:r>
              <a:rPr lang="en-GB" sz="1800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Under consideration : replacement of Muon detectors for AMBER (successor of Compass) </a:t>
            </a:r>
          </a:p>
          <a:p>
            <a:pPr marL="0" indent="0">
              <a:buNone/>
            </a:pPr>
            <a:endParaRPr lang="en-GB" sz="1800" dirty="0">
              <a:solidFill>
                <a:srgbClr val="002060"/>
              </a:solidFill>
              <a:effectLst/>
              <a:latin typeface="Avenir Book" panose="02000503020000020003" pitchFamily="2" charset="0"/>
            </a:endParaRPr>
          </a:p>
          <a:p>
            <a:r>
              <a:rPr lang="en-GB" sz="1800" dirty="0">
                <a:solidFill>
                  <a:srgbClr val="002060"/>
                </a:solidFill>
                <a:latin typeface="Avenir Book" panose="02000503020000020003" pitchFamily="2" charset="0"/>
              </a:rPr>
              <a:t>Ongoing : R&amp;D for sampling Hadron Calorimetry for the Muon Collider </a:t>
            </a:r>
          </a:p>
          <a:p>
            <a:endParaRPr lang="en-GB" sz="1800" dirty="0">
              <a:solidFill>
                <a:srgbClr val="002060"/>
              </a:solidFill>
              <a:effectLst/>
              <a:latin typeface="Avenir Book" panose="02000503020000020003" pitchFamily="2" charset="0"/>
            </a:endParaRPr>
          </a:p>
          <a:p>
            <a:r>
              <a:rPr lang="en-GB" sz="1800" dirty="0">
                <a:solidFill>
                  <a:srgbClr val="002060"/>
                </a:solidFill>
                <a:latin typeface="Avenir Book" panose="02000503020000020003" pitchFamily="2" charset="0"/>
              </a:rPr>
              <a:t>Possible future  applications: </a:t>
            </a:r>
            <a:r>
              <a:rPr lang="en-GB" sz="1800" dirty="0">
                <a:solidFill>
                  <a:srgbClr val="002060"/>
                </a:solidFill>
                <a:latin typeface="Avenir Book" panose="02000503020000020003" pitchFamily="2" charset="0"/>
                <a:sym typeface="Wingdings" pitchFamily="2" charset="2"/>
              </a:rPr>
              <a:t> d</a:t>
            </a:r>
            <a:r>
              <a:rPr lang="en-GB" sz="1800" dirty="0">
                <a:solidFill>
                  <a:srgbClr val="002060"/>
                </a:solidFill>
                <a:latin typeface="Avenir Book" panose="02000503020000020003" pitchFamily="2" charset="0"/>
              </a:rPr>
              <a:t>etectors for high energy (tens/hundreds </a:t>
            </a:r>
            <a:r>
              <a:rPr lang="en-GB" sz="1800" dirty="0" err="1">
                <a:solidFill>
                  <a:srgbClr val="002060"/>
                </a:solidFill>
                <a:latin typeface="Avenir Book" panose="02000503020000020003" pitchFamily="2" charset="0"/>
              </a:rPr>
              <a:t>TeV</a:t>
            </a:r>
            <a:r>
              <a:rPr lang="en-GB" sz="1800" dirty="0">
                <a:solidFill>
                  <a:srgbClr val="002060"/>
                </a:solidFill>
                <a:latin typeface="Avenir Book" panose="02000503020000020003" pitchFamily="2" charset="0"/>
              </a:rPr>
              <a:t> scale) and very high intensity new particle accelerators (FCC-</a:t>
            </a:r>
            <a:r>
              <a:rPr lang="en-GB" sz="1800" dirty="0" err="1">
                <a:solidFill>
                  <a:srgbClr val="002060"/>
                </a:solidFill>
                <a:latin typeface="Avenir Book" panose="02000503020000020003" pitchFamily="2" charset="0"/>
              </a:rPr>
              <a:t>ee</a:t>
            </a:r>
            <a:r>
              <a:rPr lang="en-GB" sz="1800" dirty="0">
                <a:solidFill>
                  <a:srgbClr val="002060"/>
                </a:solidFill>
                <a:latin typeface="Avenir Book" panose="02000503020000020003" pitchFamily="2" charset="0"/>
              </a:rPr>
              <a:t>/</a:t>
            </a:r>
            <a:r>
              <a:rPr lang="en-GB" sz="1800" dirty="0" err="1">
                <a:solidFill>
                  <a:srgbClr val="002060"/>
                </a:solidFill>
                <a:latin typeface="Avenir Book" panose="02000503020000020003" pitchFamily="2" charset="0"/>
              </a:rPr>
              <a:t>hh</a:t>
            </a:r>
            <a:r>
              <a:rPr lang="en-GB" sz="1800" dirty="0">
                <a:solidFill>
                  <a:srgbClr val="002060"/>
                </a:solidFill>
                <a:latin typeface="Avenir Book" panose="02000503020000020003" pitchFamily="2" charset="0"/>
              </a:rPr>
              <a:t>) or for the Electron-Ion-Collider (EIC) </a:t>
            </a:r>
          </a:p>
          <a:p>
            <a:endParaRPr lang="en-GB" sz="2000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endParaRPr lang="en-GB" sz="2000" dirty="0">
              <a:solidFill>
                <a:srgbClr val="002060"/>
              </a:solidFill>
              <a:latin typeface="Avenir Book" panose="02000503020000020003" pitchFamily="2" charset="0"/>
            </a:endParaRPr>
          </a:p>
          <a:p>
            <a:endParaRPr lang="en-IT" sz="1800" dirty="0">
              <a:solidFill>
                <a:srgbClr val="002060"/>
              </a:solidFill>
              <a:latin typeface="Avenir Book" panose="02000503020000020003" pitchFamily="2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85A3CA-E3AF-CD8A-9ED2-9765F0D7D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544" y="1847081"/>
            <a:ext cx="2463122" cy="316383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AF27E9-CA40-24A9-0E00-4621DF475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542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F528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10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E483F7-F060-1CC3-3FAE-12F81BF56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256032"/>
            <a:ext cx="7879842" cy="1014984"/>
          </a:xfrm>
        </p:spPr>
        <p:txBody>
          <a:bodyPr anchor="b">
            <a:normAutofit/>
          </a:bodyPr>
          <a:lstStyle/>
          <a:p>
            <a:r>
              <a:rPr lang="en-IT" b="1" dirty="0">
                <a:solidFill>
                  <a:srgbClr val="FFFF00"/>
                </a:solidFill>
              </a:rPr>
              <a:t>Summary and Outlook</a:t>
            </a:r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464" y="1634502"/>
            <a:ext cx="7838694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14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630936" y="1538176"/>
            <a:ext cx="1405092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27" name="Content Placeholder 4">
            <a:extLst>
              <a:ext uri="{FF2B5EF4-FFF2-40B4-BE49-F238E27FC236}">
                <a16:creationId xmlns:a16="http://schemas.microsoft.com/office/drawing/2014/main" id="{78D01168-1777-2486-22A2-F56A0CB0C5A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624483"/>
              </p:ext>
            </p:extLst>
          </p:nvPr>
        </p:nvGraphicFramePr>
        <p:xfrm>
          <a:off x="325628" y="1938000"/>
          <a:ext cx="8185150" cy="4675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BD5B4B-BA8D-883B-7180-D891BF8E9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29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6" name="Arc 44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6100024" y="863980"/>
            <a:ext cx="2987899" cy="2240924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740556-19E7-21F9-E45C-25C749D3B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667" y="494087"/>
            <a:ext cx="4835172" cy="13255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b="1" kern="12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The RHUM project</a:t>
            </a: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004647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BCBFDFD-67E5-BDE4-48C2-C3DB681E4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769" y="1182453"/>
            <a:ext cx="3583036" cy="4303947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57" name="Content Placeholder 26">
            <a:extLst>
              <a:ext uri="{FF2B5EF4-FFF2-40B4-BE49-F238E27FC236}">
                <a16:creationId xmlns:a16="http://schemas.microsoft.com/office/drawing/2014/main" id="{F9F25D26-A00A-BEE6-C6A7-B167AC5229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2200" y="1984443"/>
            <a:ext cx="5511799" cy="4708764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2060"/>
                </a:solidFill>
                <a:latin typeface="Avenir" panose="02000503020000020003" pitchFamily="2" charset="0"/>
              </a:rPr>
              <a:t>Consolidation of </a:t>
            </a:r>
            <a:r>
              <a:rPr lang="en-GB" sz="1800" dirty="0">
                <a:solidFill>
                  <a:srgbClr val="002060"/>
                </a:solidFill>
                <a:effectLst/>
                <a:latin typeface="Avenir" panose="02000503020000020003" pitchFamily="2" charset="0"/>
              </a:rPr>
              <a:t>resistive Micromegas</a:t>
            </a:r>
            <a:r>
              <a:rPr lang="en-GB" sz="1800" dirty="0">
                <a:solidFill>
                  <a:srgbClr val="002060"/>
                </a:solidFill>
                <a:latin typeface="Avenir" panose="02000503020000020003" pitchFamily="2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effectLst/>
                <a:latin typeface="Avenir" panose="02000503020000020003" pitchFamily="2" charset="0"/>
              </a:rPr>
              <a:t>for measurements at rates  up to several MHz/cm</a:t>
            </a:r>
            <a:r>
              <a:rPr lang="en-GB" sz="1800" baseline="30000" dirty="0">
                <a:solidFill>
                  <a:srgbClr val="002060"/>
                </a:solidFill>
                <a:effectLst/>
                <a:latin typeface="Avenir" panose="02000503020000020003" pitchFamily="2" charset="0"/>
              </a:rPr>
              <a:t>2</a:t>
            </a:r>
            <a:r>
              <a:rPr lang="en-GB" sz="1800" dirty="0">
                <a:solidFill>
                  <a:srgbClr val="002060"/>
                </a:solidFill>
                <a:effectLst/>
                <a:latin typeface="Avenir" panose="02000503020000020003" pitchFamily="2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endParaRPr lang="en-GB" sz="1800" dirty="0">
              <a:solidFill>
                <a:srgbClr val="002060"/>
              </a:solidFill>
              <a:effectLst/>
              <a:latin typeface="Avenir" panose="02000503020000020003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2060"/>
                </a:solidFill>
                <a:effectLst/>
                <a:latin typeface="Avenir" panose="02000503020000020003" pitchFamily="2" charset="0"/>
              </a:rPr>
              <a:t>High-granularity low occupancy readout on pads of the order of mm</a:t>
            </a:r>
            <a:r>
              <a:rPr lang="en-GB" sz="1800" baseline="30000" dirty="0">
                <a:solidFill>
                  <a:srgbClr val="002060"/>
                </a:solidFill>
                <a:effectLst/>
                <a:latin typeface="Avenir" panose="02000503020000020003" pitchFamily="2" charset="0"/>
              </a:rPr>
              <a:t>2</a:t>
            </a:r>
            <a:r>
              <a:rPr lang="en-GB" sz="1800" dirty="0">
                <a:solidFill>
                  <a:srgbClr val="002060"/>
                </a:solidFill>
                <a:effectLst/>
                <a:latin typeface="Avenir" panose="02000503020000020003" pitchFamily="2" charset="0"/>
              </a:rPr>
              <a:t>, for good spatial resolution and capable of withstanding high radiation</a:t>
            </a:r>
          </a:p>
          <a:p>
            <a:pPr>
              <a:buFont typeface="Wingdings" pitchFamily="2" charset="2"/>
              <a:buChar char="Ø"/>
            </a:pPr>
            <a:endParaRPr lang="en-GB" sz="1800" dirty="0">
              <a:solidFill>
                <a:srgbClr val="002060"/>
              </a:solidFill>
              <a:effectLst/>
              <a:latin typeface="Avenir" panose="02000503020000020003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2060"/>
                </a:solidFill>
                <a:effectLst/>
                <a:latin typeface="Avenir" panose="02000503020000020003" pitchFamily="2" charset="0"/>
              </a:rPr>
              <a:t>Optimize the spark protection resistive scheme to achieve stable operation at high rate and gain </a:t>
            </a:r>
          </a:p>
          <a:p>
            <a:pPr>
              <a:buFont typeface="Wingdings" pitchFamily="2" charset="2"/>
              <a:buChar char="Ø"/>
            </a:pPr>
            <a:endParaRPr lang="en-GB" sz="1800" dirty="0">
              <a:solidFill>
                <a:srgbClr val="002060"/>
              </a:solidFill>
              <a:effectLst/>
              <a:latin typeface="Avenir" panose="02000503020000020003" pitchFamily="2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2060"/>
                </a:solidFill>
                <a:effectLst/>
                <a:latin typeface="Avenir" panose="02000503020000020003" pitchFamily="2" charset="0"/>
              </a:rPr>
              <a:t>Demonstration of the scalability of detectors on large surfaces </a:t>
            </a:r>
          </a:p>
          <a:p>
            <a:pPr>
              <a:buFont typeface="Wingdings" pitchFamily="2" charset="2"/>
              <a:buChar char="Ø"/>
            </a:pPr>
            <a:endParaRPr lang="en-GB" sz="1800" dirty="0">
              <a:solidFill>
                <a:srgbClr val="002060"/>
              </a:solidFill>
              <a:effectLst/>
              <a:latin typeface="ArialMT"/>
            </a:endParaRPr>
          </a:p>
          <a:p>
            <a:pPr>
              <a:buFont typeface="Wingdings" pitchFamily="2" charset="2"/>
              <a:buChar char="Ø"/>
            </a:pPr>
            <a:r>
              <a:rPr lang="en-GB" sz="1800" dirty="0">
                <a:solidFill>
                  <a:srgbClr val="002060"/>
                </a:solidFill>
                <a:latin typeface="Avenir" panose="02000503020000020003" pitchFamily="2" charset="0"/>
              </a:rPr>
              <a:t>S</a:t>
            </a:r>
            <a:r>
              <a:rPr lang="en-GB" sz="1800" dirty="0">
                <a:solidFill>
                  <a:srgbClr val="002060"/>
                </a:solidFill>
                <a:effectLst/>
                <a:latin typeface="Avenir" panose="02000503020000020003" pitchFamily="2" charset="0"/>
              </a:rPr>
              <a:t>implification of the construction technique for industrial production </a:t>
            </a:r>
            <a:endParaRPr lang="en-GB" sz="1800" dirty="0">
              <a:solidFill>
                <a:srgbClr val="002060"/>
              </a:solidFill>
              <a:effectLst/>
              <a:latin typeface="ArialMT"/>
            </a:endParaRPr>
          </a:p>
          <a:p>
            <a:pPr>
              <a:buFont typeface="Wingdings" pitchFamily="2" charset="2"/>
              <a:buChar char="Ø"/>
            </a:pPr>
            <a:endParaRPr lang="en-GB" sz="1800" dirty="0">
              <a:solidFill>
                <a:srgbClr val="002060"/>
              </a:solidFill>
              <a:effectLst/>
              <a:latin typeface="ArialMT"/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52294D-2CEF-0F89-3974-2608D8F4A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45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740556-19E7-21F9-E45C-25C749D3B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369" y="238539"/>
            <a:ext cx="8263890" cy="1434415"/>
          </a:xfrm>
        </p:spPr>
        <p:txBody>
          <a:bodyPr anchor="b">
            <a:normAutofit/>
          </a:bodyPr>
          <a:lstStyle/>
          <a:p>
            <a:r>
              <a:rPr lang="en-IT" sz="4700" b="1" dirty="0">
                <a:solidFill>
                  <a:srgbClr val="C00000"/>
                </a:solidFill>
              </a:rPr>
              <a:t>Micromegas Detectors </a:t>
            </a:r>
          </a:p>
        </p:txBody>
      </p:sp>
      <p:sp>
        <p:nvSpPr>
          <p:cNvPr id="17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9369" y="1681544"/>
            <a:ext cx="8229600" cy="18288"/>
          </a:xfrm>
          <a:custGeom>
            <a:avLst/>
            <a:gdLst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1371600 w 8229600"/>
              <a:gd name="connsiteY2" fmla="*/ 0 h 18288"/>
              <a:gd name="connsiteX3" fmla="*/ 2221992 w 8229600"/>
              <a:gd name="connsiteY3" fmla="*/ 0 h 18288"/>
              <a:gd name="connsiteX4" fmla="*/ 3072384 w 8229600"/>
              <a:gd name="connsiteY4" fmla="*/ 0 h 18288"/>
              <a:gd name="connsiteX5" fmla="*/ 3511296 w 8229600"/>
              <a:gd name="connsiteY5" fmla="*/ 0 h 18288"/>
              <a:gd name="connsiteX6" fmla="*/ 4114800 w 8229600"/>
              <a:gd name="connsiteY6" fmla="*/ 0 h 18288"/>
              <a:gd name="connsiteX7" fmla="*/ 4553712 w 8229600"/>
              <a:gd name="connsiteY7" fmla="*/ 0 h 18288"/>
              <a:gd name="connsiteX8" fmla="*/ 5239512 w 8229600"/>
              <a:gd name="connsiteY8" fmla="*/ 0 h 18288"/>
              <a:gd name="connsiteX9" fmla="*/ 5843016 w 8229600"/>
              <a:gd name="connsiteY9" fmla="*/ 0 h 18288"/>
              <a:gd name="connsiteX10" fmla="*/ 6611112 w 8229600"/>
              <a:gd name="connsiteY10" fmla="*/ 0 h 18288"/>
              <a:gd name="connsiteX11" fmla="*/ 7461504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461504 w 8229600"/>
              <a:gd name="connsiteY14" fmla="*/ 18288 h 18288"/>
              <a:gd name="connsiteX15" fmla="*/ 6940296 w 8229600"/>
              <a:gd name="connsiteY15" fmla="*/ 18288 h 18288"/>
              <a:gd name="connsiteX16" fmla="*/ 6419088 w 8229600"/>
              <a:gd name="connsiteY16" fmla="*/ 18288 h 18288"/>
              <a:gd name="connsiteX17" fmla="*/ 5650992 w 8229600"/>
              <a:gd name="connsiteY17" fmla="*/ 18288 h 18288"/>
              <a:gd name="connsiteX18" fmla="*/ 5129784 w 8229600"/>
              <a:gd name="connsiteY18" fmla="*/ 18288 h 18288"/>
              <a:gd name="connsiteX19" fmla="*/ 4690872 w 8229600"/>
              <a:gd name="connsiteY19" fmla="*/ 18288 h 18288"/>
              <a:gd name="connsiteX20" fmla="*/ 4087368 w 8229600"/>
              <a:gd name="connsiteY20" fmla="*/ 18288 h 18288"/>
              <a:gd name="connsiteX21" fmla="*/ 3401568 w 8229600"/>
              <a:gd name="connsiteY21" fmla="*/ 18288 h 18288"/>
              <a:gd name="connsiteX22" fmla="*/ 2798064 w 8229600"/>
              <a:gd name="connsiteY22" fmla="*/ 18288 h 18288"/>
              <a:gd name="connsiteX23" fmla="*/ 2276856 w 8229600"/>
              <a:gd name="connsiteY23" fmla="*/ 18288 h 18288"/>
              <a:gd name="connsiteX24" fmla="*/ 1426464 w 8229600"/>
              <a:gd name="connsiteY24" fmla="*/ 18288 h 18288"/>
              <a:gd name="connsiteX25" fmla="*/ 740664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  <a:gd name="connsiteX0" fmla="*/ 0 w 8229600"/>
              <a:gd name="connsiteY0" fmla="*/ 0 h 18288"/>
              <a:gd name="connsiteX1" fmla="*/ 521208 w 8229600"/>
              <a:gd name="connsiteY1" fmla="*/ 0 h 18288"/>
              <a:gd name="connsiteX2" fmla="*/ 960120 w 8229600"/>
              <a:gd name="connsiteY2" fmla="*/ 0 h 18288"/>
              <a:gd name="connsiteX3" fmla="*/ 1481328 w 8229600"/>
              <a:gd name="connsiteY3" fmla="*/ 0 h 18288"/>
              <a:gd name="connsiteX4" fmla="*/ 2167128 w 8229600"/>
              <a:gd name="connsiteY4" fmla="*/ 0 h 18288"/>
              <a:gd name="connsiteX5" fmla="*/ 2935224 w 8229600"/>
              <a:gd name="connsiteY5" fmla="*/ 0 h 18288"/>
              <a:gd name="connsiteX6" fmla="*/ 3785616 w 8229600"/>
              <a:gd name="connsiteY6" fmla="*/ 0 h 18288"/>
              <a:gd name="connsiteX7" fmla="*/ 4636008 w 8229600"/>
              <a:gd name="connsiteY7" fmla="*/ 0 h 18288"/>
              <a:gd name="connsiteX8" fmla="*/ 5239512 w 8229600"/>
              <a:gd name="connsiteY8" fmla="*/ 0 h 18288"/>
              <a:gd name="connsiteX9" fmla="*/ 6007608 w 8229600"/>
              <a:gd name="connsiteY9" fmla="*/ 0 h 18288"/>
              <a:gd name="connsiteX10" fmla="*/ 6693408 w 8229600"/>
              <a:gd name="connsiteY10" fmla="*/ 0 h 18288"/>
              <a:gd name="connsiteX11" fmla="*/ 7296912 w 8229600"/>
              <a:gd name="connsiteY11" fmla="*/ 0 h 18288"/>
              <a:gd name="connsiteX12" fmla="*/ 8229600 w 8229600"/>
              <a:gd name="connsiteY12" fmla="*/ 0 h 18288"/>
              <a:gd name="connsiteX13" fmla="*/ 8229600 w 8229600"/>
              <a:gd name="connsiteY13" fmla="*/ 18288 h 18288"/>
              <a:gd name="connsiteX14" fmla="*/ 7626096 w 8229600"/>
              <a:gd name="connsiteY14" fmla="*/ 18288 h 18288"/>
              <a:gd name="connsiteX15" fmla="*/ 7022592 w 8229600"/>
              <a:gd name="connsiteY15" fmla="*/ 18288 h 18288"/>
              <a:gd name="connsiteX16" fmla="*/ 6172200 w 8229600"/>
              <a:gd name="connsiteY16" fmla="*/ 18288 h 18288"/>
              <a:gd name="connsiteX17" fmla="*/ 5650992 w 8229600"/>
              <a:gd name="connsiteY17" fmla="*/ 18288 h 18288"/>
              <a:gd name="connsiteX18" fmla="*/ 4882896 w 8229600"/>
              <a:gd name="connsiteY18" fmla="*/ 18288 h 18288"/>
              <a:gd name="connsiteX19" fmla="*/ 4443984 w 8229600"/>
              <a:gd name="connsiteY19" fmla="*/ 18288 h 18288"/>
              <a:gd name="connsiteX20" fmla="*/ 3758184 w 8229600"/>
              <a:gd name="connsiteY20" fmla="*/ 18288 h 18288"/>
              <a:gd name="connsiteX21" fmla="*/ 3236976 w 8229600"/>
              <a:gd name="connsiteY21" fmla="*/ 18288 h 18288"/>
              <a:gd name="connsiteX22" fmla="*/ 2386584 w 8229600"/>
              <a:gd name="connsiteY22" fmla="*/ 18288 h 18288"/>
              <a:gd name="connsiteX23" fmla="*/ 1947672 w 8229600"/>
              <a:gd name="connsiteY23" fmla="*/ 18288 h 18288"/>
              <a:gd name="connsiteX24" fmla="*/ 1261872 w 8229600"/>
              <a:gd name="connsiteY24" fmla="*/ 18288 h 18288"/>
              <a:gd name="connsiteX25" fmla="*/ 822960 w 8229600"/>
              <a:gd name="connsiteY25" fmla="*/ 18288 h 18288"/>
              <a:gd name="connsiteX26" fmla="*/ 0 w 8229600"/>
              <a:gd name="connsiteY26" fmla="*/ 18288 h 18288"/>
              <a:gd name="connsiteX27" fmla="*/ 0 w 8229600"/>
              <a:gd name="connsiteY2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8229600" h="18288" fill="none" extrusionOk="0">
                <a:moveTo>
                  <a:pt x="0" y="0"/>
                </a:moveTo>
                <a:cubicBezTo>
                  <a:pt x="215278" y="6969"/>
                  <a:pt x="340572" y="21894"/>
                  <a:pt x="521208" y="0"/>
                </a:cubicBezTo>
                <a:cubicBezTo>
                  <a:pt x="745939" y="29643"/>
                  <a:pt x="1127486" y="-40512"/>
                  <a:pt x="1371600" y="0"/>
                </a:cubicBezTo>
                <a:cubicBezTo>
                  <a:pt x="1567490" y="28416"/>
                  <a:pt x="1945702" y="13075"/>
                  <a:pt x="2221992" y="0"/>
                </a:cubicBezTo>
                <a:cubicBezTo>
                  <a:pt x="2446218" y="-17340"/>
                  <a:pt x="2853686" y="-7924"/>
                  <a:pt x="3072384" y="0"/>
                </a:cubicBezTo>
                <a:cubicBezTo>
                  <a:pt x="3286960" y="20656"/>
                  <a:pt x="3324417" y="20174"/>
                  <a:pt x="3511296" y="0"/>
                </a:cubicBezTo>
                <a:cubicBezTo>
                  <a:pt x="3710690" y="-39182"/>
                  <a:pt x="3945457" y="-64074"/>
                  <a:pt x="4114800" y="0"/>
                </a:cubicBezTo>
                <a:cubicBezTo>
                  <a:pt x="4336079" y="28138"/>
                  <a:pt x="4420759" y="12117"/>
                  <a:pt x="4553712" y="0"/>
                </a:cubicBezTo>
                <a:cubicBezTo>
                  <a:pt x="4688252" y="-2224"/>
                  <a:pt x="5047430" y="19664"/>
                  <a:pt x="5239512" y="0"/>
                </a:cubicBezTo>
                <a:cubicBezTo>
                  <a:pt x="5424392" y="-49610"/>
                  <a:pt x="5708717" y="13540"/>
                  <a:pt x="5843016" y="0"/>
                </a:cubicBezTo>
                <a:cubicBezTo>
                  <a:pt x="6005788" y="32949"/>
                  <a:pt x="6198255" y="37080"/>
                  <a:pt x="6611112" y="0"/>
                </a:cubicBezTo>
                <a:cubicBezTo>
                  <a:pt x="6954152" y="635"/>
                  <a:pt x="7244390" y="18057"/>
                  <a:pt x="7461504" y="0"/>
                </a:cubicBezTo>
                <a:cubicBezTo>
                  <a:pt x="7693790" y="9882"/>
                  <a:pt x="7984486" y="17646"/>
                  <a:pt x="8229600" y="0"/>
                </a:cubicBezTo>
                <a:cubicBezTo>
                  <a:pt x="8228428" y="6016"/>
                  <a:pt x="8229853" y="9684"/>
                  <a:pt x="8229600" y="18288"/>
                </a:cubicBezTo>
                <a:cubicBezTo>
                  <a:pt x="7945777" y="19945"/>
                  <a:pt x="7812308" y="-8511"/>
                  <a:pt x="7461504" y="18288"/>
                </a:cubicBezTo>
                <a:cubicBezTo>
                  <a:pt x="7129391" y="53185"/>
                  <a:pt x="7087333" y="41906"/>
                  <a:pt x="6940296" y="18288"/>
                </a:cubicBezTo>
                <a:cubicBezTo>
                  <a:pt x="6810862" y="-23020"/>
                  <a:pt x="6701312" y="19361"/>
                  <a:pt x="6419088" y="18288"/>
                </a:cubicBezTo>
                <a:cubicBezTo>
                  <a:pt x="6152777" y="18855"/>
                  <a:pt x="5868611" y="48802"/>
                  <a:pt x="5650992" y="18288"/>
                </a:cubicBezTo>
                <a:cubicBezTo>
                  <a:pt x="5439747" y="15250"/>
                  <a:pt x="5334901" y="-1044"/>
                  <a:pt x="5129784" y="18288"/>
                </a:cubicBezTo>
                <a:cubicBezTo>
                  <a:pt x="4955906" y="40458"/>
                  <a:pt x="4793216" y="33888"/>
                  <a:pt x="4690872" y="18288"/>
                </a:cubicBezTo>
                <a:cubicBezTo>
                  <a:pt x="4552374" y="31087"/>
                  <a:pt x="4318742" y="6248"/>
                  <a:pt x="4087368" y="18288"/>
                </a:cubicBezTo>
                <a:cubicBezTo>
                  <a:pt x="3849418" y="32625"/>
                  <a:pt x="3751577" y="29688"/>
                  <a:pt x="3401568" y="18288"/>
                </a:cubicBezTo>
                <a:cubicBezTo>
                  <a:pt x="3067953" y="20409"/>
                  <a:pt x="3012425" y="26879"/>
                  <a:pt x="2798064" y="18288"/>
                </a:cubicBezTo>
                <a:cubicBezTo>
                  <a:pt x="2565154" y="16520"/>
                  <a:pt x="2426719" y="-31794"/>
                  <a:pt x="2276856" y="18288"/>
                </a:cubicBezTo>
                <a:cubicBezTo>
                  <a:pt x="2090980" y="4382"/>
                  <a:pt x="1702030" y="-8180"/>
                  <a:pt x="1426464" y="18288"/>
                </a:cubicBezTo>
                <a:cubicBezTo>
                  <a:pt x="1104481" y="69643"/>
                  <a:pt x="985013" y="-7690"/>
                  <a:pt x="740664" y="18288"/>
                </a:cubicBezTo>
                <a:cubicBezTo>
                  <a:pt x="507391" y="41643"/>
                  <a:pt x="191740" y="-11654"/>
                  <a:pt x="0" y="18288"/>
                </a:cubicBezTo>
                <a:cubicBezTo>
                  <a:pt x="714" y="9707"/>
                  <a:pt x="1025" y="3120"/>
                  <a:pt x="0" y="0"/>
                </a:cubicBezTo>
                <a:close/>
              </a:path>
              <a:path w="8229600" h="18288" stroke="0" extrusionOk="0">
                <a:moveTo>
                  <a:pt x="0" y="0"/>
                </a:moveTo>
                <a:cubicBezTo>
                  <a:pt x="270709" y="-27213"/>
                  <a:pt x="397128" y="23656"/>
                  <a:pt x="521208" y="0"/>
                </a:cubicBezTo>
                <a:cubicBezTo>
                  <a:pt x="631319" y="-5947"/>
                  <a:pt x="842157" y="28261"/>
                  <a:pt x="960120" y="0"/>
                </a:cubicBezTo>
                <a:cubicBezTo>
                  <a:pt x="1077930" y="6549"/>
                  <a:pt x="1318669" y="-15893"/>
                  <a:pt x="1481328" y="0"/>
                </a:cubicBezTo>
                <a:cubicBezTo>
                  <a:pt x="1659104" y="-21090"/>
                  <a:pt x="1870243" y="69945"/>
                  <a:pt x="2167128" y="0"/>
                </a:cubicBezTo>
                <a:cubicBezTo>
                  <a:pt x="2460684" y="-5519"/>
                  <a:pt x="2753885" y="-62993"/>
                  <a:pt x="2935224" y="0"/>
                </a:cubicBezTo>
                <a:cubicBezTo>
                  <a:pt x="3115119" y="56580"/>
                  <a:pt x="3535280" y="40687"/>
                  <a:pt x="3785616" y="0"/>
                </a:cubicBezTo>
                <a:cubicBezTo>
                  <a:pt x="4057881" y="25645"/>
                  <a:pt x="4308335" y="-2666"/>
                  <a:pt x="4636008" y="0"/>
                </a:cubicBezTo>
                <a:cubicBezTo>
                  <a:pt x="4987152" y="19805"/>
                  <a:pt x="5025979" y="14149"/>
                  <a:pt x="5239512" y="0"/>
                </a:cubicBezTo>
                <a:cubicBezTo>
                  <a:pt x="5437586" y="211"/>
                  <a:pt x="5752721" y="5618"/>
                  <a:pt x="6007608" y="0"/>
                </a:cubicBezTo>
                <a:cubicBezTo>
                  <a:pt x="6280137" y="-5132"/>
                  <a:pt x="6386079" y="-21510"/>
                  <a:pt x="6693408" y="0"/>
                </a:cubicBezTo>
                <a:cubicBezTo>
                  <a:pt x="6986580" y="4991"/>
                  <a:pt x="7015252" y="-18088"/>
                  <a:pt x="7296912" y="0"/>
                </a:cubicBezTo>
                <a:cubicBezTo>
                  <a:pt x="7569796" y="10390"/>
                  <a:pt x="7895472" y="71473"/>
                  <a:pt x="8229600" y="0"/>
                </a:cubicBezTo>
                <a:cubicBezTo>
                  <a:pt x="8230227" y="7450"/>
                  <a:pt x="8228885" y="11999"/>
                  <a:pt x="8229600" y="18288"/>
                </a:cubicBezTo>
                <a:cubicBezTo>
                  <a:pt x="8094333" y="-5252"/>
                  <a:pt x="7850928" y="37448"/>
                  <a:pt x="7626096" y="18288"/>
                </a:cubicBezTo>
                <a:cubicBezTo>
                  <a:pt x="7448378" y="-569"/>
                  <a:pt x="7315174" y="-1844"/>
                  <a:pt x="7022592" y="18288"/>
                </a:cubicBezTo>
                <a:cubicBezTo>
                  <a:pt x="6686163" y="50499"/>
                  <a:pt x="6352629" y="23510"/>
                  <a:pt x="6172200" y="18288"/>
                </a:cubicBezTo>
                <a:cubicBezTo>
                  <a:pt x="6015590" y="42345"/>
                  <a:pt x="5770309" y="21278"/>
                  <a:pt x="5650992" y="18288"/>
                </a:cubicBezTo>
                <a:cubicBezTo>
                  <a:pt x="5483975" y="12092"/>
                  <a:pt x="5165324" y="68948"/>
                  <a:pt x="4882896" y="18288"/>
                </a:cubicBezTo>
                <a:cubicBezTo>
                  <a:pt x="4568934" y="7053"/>
                  <a:pt x="4556334" y="27676"/>
                  <a:pt x="4443984" y="18288"/>
                </a:cubicBezTo>
                <a:cubicBezTo>
                  <a:pt x="4320775" y="10576"/>
                  <a:pt x="4034988" y="-3490"/>
                  <a:pt x="3758184" y="18288"/>
                </a:cubicBezTo>
                <a:cubicBezTo>
                  <a:pt x="3445155" y="-998"/>
                  <a:pt x="3367892" y="13824"/>
                  <a:pt x="3236976" y="18288"/>
                </a:cubicBezTo>
                <a:cubicBezTo>
                  <a:pt x="3093796" y="26408"/>
                  <a:pt x="2635824" y="24132"/>
                  <a:pt x="2386584" y="18288"/>
                </a:cubicBezTo>
                <a:cubicBezTo>
                  <a:pt x="2139815" y="-3297"/>
                  <a:pt x="2105958" y="25945"/>
                  <a:pt x="1947672" y="18288"/>
                </a:cubicBezTo>
                <a:cubicBezTo>
                  <a:pt x="1801011" y="-19911"/>
                  <a:pt x="1533636" y="14646"/>
                  <a:pt x="1261872" y="18288"/>
                </a:cubicBezTo>
                <a:cubicBezTo>
                  <a:pt x="989528" y="32227"/>
                  <a:pt x="1025848" y="14685"/>
                  <a:pt x="822960" y="18288"/>
                </a:cubicBezTo>
                <a:cubicBezTo>
                  <a:pt x="653456" y="20956"/>
                  <a:pt x="304027" y="8001"/>
                  <a:pt x="0" y="18288"/>
                </a:cubicBezTo>
                <a:cubicBezTo>
                  <a:pt x="-27" y="11611"/>
                  <a:pt x="-1713" y="5475"/>
                  <a:pt x="0" y="0"/>
                </a:cubicBezTo>
                <a:close/>
              </a:path>
              <a:path w="8229600" h="18288" fill="none" stroke="0" extrusionOk="0">
                <a:moveTo>
                  <a:pt x="0" y="0"/>
                </a:moveTo>
                <a:cubicBezTo>
                  <a:pt x="205130" y="6064"/>
                  <a:pt x="324007" y="6684"/>
                  <a:pt x="521208" y="0"/>
                </a:cubicBezTo>
                <a:cubicBezTo>
                  <a:pt x="695888" y="-14632"/>
                  <a:pt x="1101879" y="6017"/>
                  <a:pt x="1371600" y="0"/>
                </a:cubicBezTo>
                <a:cubicBezTo>
                  <a:pt x="1622968" y="4691"/>
                  <a:pt x="1936552" y="-7433"/>
                  <a:pt x="2221992" y="0"/>
                </a:cubicBezTo>
                <a:cubicBezTo>
                  <a:pt x="2498663" y="51226"/>
                  <a:pt x="2885875" y="-8757"/>
                  <a:pt x="3072384" y="0"/>
                </a:cubicBezTo>
                <a:cubicBezTo>
                  <a:pt x="3288944" y="24235"/>
                  <a:pt x="3331110" y="5443"/>
                  <a:pt x="3511296" y="0"/>
                </a:cubicBezTo>
                <a:cubicBezTo>
                  <a:pt x="3687973" y="-19690"/>
                  <a:pt x="3901025" y="-20092"/>
                  <a:pt x="4114800" y="0"/>
                </a:cubicBezTo>
                <a:cubicBezTo>
                  <a:pt x="4336102" y="32988"/>
                  <a:pt x="4416982" y="-5831"/>
                  <a:pt x="4553712" y="0"/>
                </a:cubicBezTo>
                <a:cubicBezTo>
                  <a:pt x="4674310" y="-5056"/>
                  <a:pt x="5080160" y="-12181"/>
                  <a:pt x="5239512" y="0"/>
                </a:cubicBezTo>
                <a:cubicBezTo>
                  <a:pt x="5419031" y="-38513"/>
                  <a:pt x="5691629" y="2226"/>
                  <a:pt x="5843016" y="0"/>
                </a:cubicBezTo>
                <a:cubicBezTo>
                  <a:pt x="5978317" y="-40553"/>
                  <a:pt x="6314754" y="9782"/>
                  <a:pt x="6611112" y="0"/>
                </a:cubicBezTo>
                <a:cubicBezTo>
                  <a:pt x="6973004" y="-17646"/>
                  <a:pt x="7175490" y="18489"/>
                  <a:pt x="7461504" y="0"/>
                </a:cubicBezTo>
                <a:cubicBezTo>
                  <a:pt x="7746737" y="-34159"/>
                  <a:pt x="7962178" y="39853"/>
                  <a:pt x="8229600" y="0"/>
                </a:cubicBezTo>
                <a:cubicBezTo>
                  <a:pt x="8228796" y="5852"/>
                  <a:pt x="8229698" y="10429"/>
                  <a:pt x="8229600" y="18288"/>
                </a:cubicBezTo>
                <a:cubicBezTo>
                  <a:pt x="7944174" y="-29104"/>
                  <a:pt x="7795646" y="-34405"/>
                  <a:pt x="7461504" y="18288"/>
                </a:cubicBezTo>
                <a:cubicBezTo>
                  <a:pt x="7129776" y="51087"/>
                  <a:pt x="7082769" y="31446"/>
                  <a:pt x="6940296" y="18288"/>
                </a:cubicBezTo>
                <a:cubicBezTo>
                  <a:pt x="6799665" y="-15875"/>
                  <a:pt x="6652769" y="31783"/>
                  <a:pt x="6419088" y="18288"/>
                </a:cubicBezTo>
                <a:cubicBezTo>
                  <a:pt x="6143970" y="52275"/>
                  <a:pt x="5863165" y="-16531"/>
                  <a:pt x="5650992" y="18288"/>
                </a:cubicBezTo>
                <a:cubicBezTo>
                  <a:pt x="5419172" y="40606"/>
                  <a:pt x="5309448" y="-405"/>
                  <a:pt x="5129784" y="18288"/>
                </a:cubicBezTo>
                <a:cubicBezTo>
                  <a:pt x="4947928" y="26023"/>
                  <a:pt x="4795021" y="5860"/>
                  <a:pt x="4690872" y="18288"/>
                </a:cubicBezTo>
                <a:cubicBezTo>
                  <a:pt x="4564358" y="-9579"/>
                  <a:pt x="4295485" y="-25280"/>
                  <a:pt x="4087368" y="18288"/>
                </a:cubicBezTo>
                <a:cubicBezTo>
                  <a:pt x="3871704" y="40406"/>
                  <a:pt x="3732927" y="-10898"/>
                  <a:pt x="3401568" y="18288"/>
                </a:cubicBezTo>
                <a:cubicBezTo>
                  <a:pt x="3075889" y="19660"/>
                  <a:pt x="3025898" y="44400"/>
                  <a:pt x="2798064" y="18288"/>
                </a:cubicBezTo>
                <a:cubicBezTo>
                  <a:pt x="2581856" y="-20869"/>
                  <a:pt x="2428311" y="-4900"/>
                  <a:pt x="2276856" y="18288"/>
                </a:cubicBezTo>
                <a:cubicBezTo>
                  <a:pt x="2098246" y="53283"/>
                  <a:pt x="1737531" y="55959"/>
                  <a:pt x="1426464" y="18288"/>
                </a:cubicBezTo>
                <a:cubicBezTo>
                  <a:pt x="1104708" y="26489"/>
                  <a:pt x="1006595" y="15928"/>
                  <a:pt x="740664" y="18288"/>
                </a:cubicBezTo>
                <a:cubicBezTo>
                  <a:pt x="480378" y="33084"/>
                  <a:pt x="202592" y="-12357"/>
                  <a:pt x="0" y="18288"/>
                </a:cubicBezTo>
                <a:cubicBezTo>
                  <a:pt x="888" y="9601"/>
                  <a:pt x="860" y="4150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8229600"/>
                      <a:gd name="connsiteY0" fmla="*/ 0 h 18288"/>
                      <a:gd name="connsiteX1" fmla="*/ 521208 w 8229600"/>
                      <a:gd name="connsiteY1" fmla="*/ 0 h 18288"/>
                      <a:gd name="connsiteX2" fmla="*/ 1371600 w 8229600"/>
                      <a:gd name="connsiteY2" fmla="*/ 0 h 18288"/>
                      <a:gd name="connsiteX3" fmla="*/ 2221992 w 8229600"/>
                      <a:gd name="connsiteY3" fmla="*/ 0 h 18288"/>
                      <a:gd name="connsiteX4" fmla="*/ 3072384 w 8229600"/>
                      <a:gd name="connsiteY4" fmla="*/ 0 h 18288"/>
                      <a:gd name="connsiteX5" fmla="*/ 3511296 w 8229600"/>
                      <a:gd name="connsiteY5" fmla="*/ 0 h 18288"/>
                      <a:gd name="connsiteX6" fmla="*/ 4114800 w 8229600"/>
                      <a:gd name="connsiteY6" fmla="*/ 0 h 18288"/>
                      <a:gd name="connsiteX7" fmla="*/ 4553712 w 8229600"/>
                      <a:gd name="connsiteY7" fmla="*/ 0 h 18288"/>
                      <a:gd name="connsiteX8" fmla="*/ 5239512 w 8229600"/>
                      <a:gd name="connsiteY8" fmla="*/ 0 h 18288"/>
                      <a:gd name="connsiteX9" fmla="*/ 5843016 w 8229600"/>
                      <a:gd name="connsiteY9" fmla="*/ 0 h 18288"/>
                      <a:gd name="connsiteX10" fmla="*/ 6611112 w 8229600"/>
                      <a:gd name="connsiteY10" fmla="*/ 0 h 18288"/>
                      <a:gd name="connsiteX11" fmla="*/ 7461504 w 8229600"/>
                      <a:gd name="connsiteY11" fmla="*/ 0 h 18288"/>
                      <a:gd name="connsiteX12" fmla="*/ 8229600 w 8229600"/>
                      <a:gd name="connsiteY12" fmla="*/ 0 h 18288"/>
                      <a:gd name="connsiteX13" fmla="*/ 8229600 w 8229600"/>
                      <a:gd name="connsiteY13" fmla="*/ 18288 h 18288"/>
                      <a:gd name="connsiteX14" fmla="*/ 7461504 w 8229600"/>
                      <a:gd name="connsiteY14" fmla="*/ 18288 h 18288"/>
                      <a:gd name="connsiteX15" fmla="*/ 6940296 w 8229600"/>
                      <a:gd name="connsiteY15" fmla="*/ 18288 h 18288"/>
                      <a:gd name="connsiteX16" fmla="*/ 6419088 w 8229600"/>
                      <a:gd name="connsiteY16" fmla="*/ 18288 h 18288"/>
                      <a:gd name="connsiteX17" fmla="*/ 5650992 w 8229600"/>
                      <a:gd name="connsiteY17" fmla="*/ 18288 h 18288"/>
                      <a:gd name="connsiteX18" fmla="*/ 5129784 w 8229600"/>
                      <a:gd name="connsiteY18" fmla="*/ 18288 h 18288"/>
                      <a:gd name="connsiteX19" fmla="*/ 4690872 w 8229600"/>
                      <a:gd name="connsiteY19" fmla="*/ 18288 h 18288"/>
                      <a:gd name="connsiteX20" fmla="*/ 4087368 w 8229600"/>
                      <a:gd name="connsiteY20" fmla="*/ 18288 h 18288"/>
                      <a:gd name="connsiteX21" fmla="*/ 3401568 w 8229600"/>
                      <a:gd name="connsiteY21" fmla="*/ 18288 h 18288"/>
                      <a:gd name="connsiteX22" fmla="*/ 2798064 w 8229600"/>
                      <a:gd name="connsiteY22" fmla="*/ 18288 h 18288"/>
                      <a:gd name="connsiteX23" fmla="*/ 2276856 w 8229600"/>
                      <a:gd name="connsiteY23" fmla="*/ 18288 h 18288"/>
                      <a:gd name="connsiteX24" fmla="*/ 1426464 w 8229600"/>
                      <a:gd name="connsiteY24" fmla="*/ 18288 h 18288"/>
                      <a:gd name="connsiteX25" fmla="*/ 740664 w 8229600"/>
                      <a:gd name="connsiteY25" fmla="*/ 18288 h 18288"/>
                      <a:gd name="connsiteX26" fmla="*/ 0 w 8229600"/>
                      <a:gd name="connsiteY26" fmla="*/ 18288 h 18288"/>
                      <a:gd name="connsiteX27" fmla="*/ 0 w 8229600"/>
                      <a:gd name="connsiteY27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8229600" h="18288" fill="none" extrusionOk="0">
                        <a:moveTo>
                          <a:pt x="0" y="0"/>
                        </a:moveTo>
                        <a:cubicBezTo>
                          <a:pt x="227594" y="-4267"/>
                          <a:pt x="329693" y="13251"/>
                          <a:pt x="521208" y="0"/>
                        </a:cubicBezTo>
                        <a:cubicBezTo>
                          <a:pt x="712723" y="-13251"/>
                          <a:pt x="1137373" y="-13618"/>
                          <a:pt x="1371600" y="0"/>
                        </a:cubicBezTo>
                        <a:cubicBezTo>
                          <a:pt x="1605827" y="13618"/>
                          <a:pt x="1975382" y="-27374"/>
                          <a:pt x="2221992" y="0"/>
                        </a:cubicBezTo>
                        <a:cubicBezTo>
                          <a:pt x="2468602" y="27374"/>
                          <a:pt x="2863316" y="-20517"/>
                          <a:pt x="3072384" y="0"/>
                        </a:cubicBezTo>
                        <a:cubicBezTo>
                          <a:pt x="3281452" y="20517"/>
                          <a:pt x="3331438" y="10793"/>
                          <a:pt x="3511296" y="0"/>
                        </a:cubicBezTo>
                        <a:cubicBezTo>
                          <a:pt x="3691154" y="-10793"/>
                          <a:pt x="3906405" y="-29737"/>
                          <a:pt x="4114800" y="0"/>
                        </a:cubicBezTo>
                        <a:cubicBezTo>
                          <a:pt x="4323195" y="29737"/>
                          <a:pt x="4428852" y="-2234"/>
                          <a:pt x="4553712" y="0"/>
                        </a:cubicBezTo>
                        <a:cubicBezTo>
                          <a:pt x="4678572" y="2234"/>
                          <a:pt x="5065629" y="29368"/>
                          <a:pt x="5239512" y="0"/>
                        </a:cubicBezTo>
                        <a:cubicBezTo>
                          <a:pt x="5413395" y="-29368"/>
                          <a:pt x="5703888" y="11839"/>
                          <a:pt x="5843016" y="0"/>
                        </a:cubicBezTo>
                        <a:cubicBezTo>
                          <a:pt x="5982144" y="-11839"/>
                          <a:pt x="6260765" y="24719"/>
                          <a:pt x="6611112" y="0"/>
                        </a:cubicBezTo>
                        <a:cubicBezTo>
                          <a:pt x="6961459" y="-24719"/>
                          <a:pt x="7228293" y="32959"/>
                          <a:pt x="7461504" y="0"/>
                        </a:cubicBezTo>
                        <a:cubicBezTo>
                          <a:pt x="7694715" y="-32959"/>
                          <a:pt x="7990029" y="-3422"/>
                          <a:pt x="8229600" y="0"/>
                        </a:cubicBezTo>
                        <a:cubicBezTo>
                          <a:pt x="8228940" y="5812"/>
                          <a:pt x="8229447" y="9773"/>
                          <a:pt x="8229600" y="18288"/>
                        </a:cubicBezTo>
                        <a:cubicBezTo>
                          <a:pt x="7940706" y="-9293"/>
                          <a:pt x="7792584" y="-16009"/>
                          <a:pt x="7461504" y="18288"/>
                        </a:cubicBezTo>
                        <a:cubicBezTo>
                          <a:pt x="7130424" y="52585"/>
                          <a:pt x="7080072" y="43845"/>
                          <a:pt x="6940296" y="18288"/>
                        </a:cubicBezTo>
                        <a:cubicBezTo>
                          <a:pt x="6800520" y="-7269"/>
                          <a:pt x="6672872" y="26671"/>
                          <a:pt x="6419088" y="18288"/>
                        </a:cubicBezTo>
                        <a:cubicBezTo>
                          <a:pt x="6165304" y="9905"/>
                          <a:pt x="5869721" y="4987"/>
                          <a:pt x="5650992" y="18288"/>
                        </a:cubicBezTo>
                        <a:cubicBezTo>
                          <a:pt x="5432263" y="31589"/>
                          <a:pt x="5308310" y="3023"/>
                          <a:pt x="5129784" y="18288"/>
                        </a:cubicBezTo>
                        <a:cubicBezTo>
                          <a:pt x="4951258" y="33553"/>
                          <a:pt x="4799696" y="15357"/>
                          <a:pt x="4690872" y="18288"/>
                        </a:cubicBezTo>
                        <a:cubicBezTo>
                          <a:pt x="4582048" y="21219"/>
                          <a:pt x="4311124" y="-7836"/>
                          <a:pt x="4087368" y="18288"/>
                        </a:cubicBezTo>
                        <a:cubicBezTo>
                          <a:pt x="3863612" y="44412"/>
                          <a:pt x="3730288" y="13374"/>
                          <a:pt x="3401568" y="18288"/>
                        </a:cubicBezTo>
                        <a:cubicBezTo>
                          <a:pt x="3072848" y="23202"/>
                          <a:pt x="3020684" y="32425"/>
                          <a:pt x="2798064" y="18288"/>
                        </a:cubicBezTo>
                        <a:cubicBezTo>
                          <a:pt x="2575444" y="4151"/>
                          <a:pt x="2440915" y="-7352"/>
                          <a:pt x="2276856" y="18288"/>
                        </a:cubicBezTo>
                        <a:cubicBezTo>
                          <a:pt x="2112797" y="43928"/>
                          <a:pt x="1726502" y="-9560"/>
                          <a:pt x="1426464" y="18288"/>
                        </a:cubicBezTo>
                        <a:cubicBezTo>
                          <a:pt x="1126426" y="46136"/>
                          <a:pt x="992925" y="21016"/>
                          <a:pt x="740664" y="18288"/>
                        </a:cubicBezTo>
                        <a:cubicBezTo>
                          <a:pt x="488403" y="15560"/>
                          <a:pt x="195650" y="-16061"/>
                          <a:pt x="0" y="18288"/>
                        </a:cubicBezTo>
                        <a:cubicBezTo>
                          <a:pt x="348" y="9455"/>
                          <a:pt x="654" y="3983"/>
                          <a:pt x="0" y="0"/>
                        </a:cubicBezTo>
                        <a:close/>
                      </a:path>
                      <a:path w="8229600" h="18288" stroke="0" extrusionOk="0">
                        <a:moveTo>
                          <a:pt x="0" y="0"/>
                        </a:moveTo>
                        <a:cubicBezTo>
                          <a:pt x="259263" y="-9445"/>
                          <a:pt x="404731" y="4427"/>
                          <a:pt x="521208" y="0"/>
                        </a:cubicBezTo>
                        <a:cubicBezTo>
                          <a:pt x="637685" y="-4427"/>
                          <a:pt x="839187" y="564"/>
                          <a:pt x="960120" y="0"/>
                        </a:cubicBezTo>
                        <a:cubicBezTo>
                          <a:pt x="1081053" y="-564"/>
                          <a:pt x="1313469" y="-16481"/>
                          <a:pt x="1481328" y="0"/>
                        </a:cubicBezTo>
                        <a:cubicBezTo>
                          <a:pt x="1649187" y="16481"/>
                          <a:pt x="1885247" y="26161"/>
                          <a:pt x="2167128" y="0"/>
                        </a:cubicBezTo>
                        <a:cubicBezTo>
                          <a:pt x="2449009" y="-26161"/>
                          <a:pt x="2761875" y="-22202"/>
                          <a:pt x="2935224" y="0"/>
                        </a:cubicBezTo>
                        <a:cubicBezTo>
                          <a:pt x="3108573" y="22202"/>
                          <a:pt x="3540687" y="-2863"/>
                          <a:pt x="3785616" y="0"/>
                        </a:cubicBezTo>
                        <a:cubicBezTo>
                          <a:pt x="4030545" y="2863"/>
                          <a:pt x="4280774" y="-12442"/>
                          <a:pt x="4636008" y="0"/>
                        </a:cubicBezTo>
                        <a:cubicBezTo>
                          <a:pt x="4991242" y="12442"/>
                          <a:pt x="5025483" y="16914"/>
                          <a:pt x="5239512" y="0"/>
                        </a:cubicBezTo>
                        <a:cubicBezTo>
                          <a:pt x="5453541" y="-16914"/>
                          <a:pt x="5754008" y="16592"/>
                          <a:pt x="6007608" y="0"/>
                        </a:cubicBezTo>
                        <a:cubicBezTo>
                          <a:pt x="6261208" y="-16592"/>
                          <a:pt x="6407957" y="-11909"/>
                          <a:pt x="6693408" y="0"/>
                        </a:cubicBezTo>
                        <a:cubicBezTo>
                          <a:pt x="6978859" y="11909"/>
                          <a:pt x="7015437" y="-20890"/>
                          <a:pt x="7296912" y="0"/>
                        </a:cubicBezTo>
                        <a:cubicBezTo>
                          <a:pt x="7578387" y="20890"/>
                          <a:pt x="7859622" y="46406"/>
                          <a:pt x="8229600" y="0"/>
                        </a:cubicBezTo>
                        <a:cubicBezTo>
                          <a:pt x="8230508" y="6337"/>
                          <a:pt x="8228722" y="11778"/>
                          <a:pt x="8229600" y="18288"/>
                        </a:cubicBezTo>
                        <a:cubicBezTo>
                          <a:pt x="8075287" y="35054"/>
                          <a:pt x="7821366" y="21850"/>
                          <a:pt x="7626096" y="18288"/>
                        </a:cubicBezTo>
                        <a:cubicBezTo>
                          <a:pt x="7430826" y="14726"/>
                          <a:pt x="7320004" y="-9669"/>
                          <a:pt x="7022592" y="18288"/>
                        </a:cubicBezTo>
                        <a:cubicBezTo>
                          <a:pt x="6725180" y="46245"/>
                          <a:pt x="6348804" y="-14025"/>
                          <a:pt x="6172200" y="18288"/>
                        </a:cubicBezTo>
                        <a:cubicBezTo>
                          <a:pt x="5995596" y="50601"/>
                          <a:pt x="5788102" y="22890"/>
                          <a:pt x="5650992" y="18288"/>
                        </a:cubicBezTo>
                        <a:cubicBezTo>
                          <a:pt x="5513882" y="13686"/>
                          <a:pt x="5198399" y="29121"/>
                          <a:pt x="4882896" y="18288"/>
                        </a:cubicBezTo>
                        <a:cubicBezTo>
                          <a:pt x="4567393" y="7455"/>
                          <a:pt x="4557008" y="26965"/>
                          <a:pt x="4443984" y="18288"/>
                        </a:cubicBezTo>
                        <a:cubicBezTo>
                          <a:pt x="4330960" y="9611"/>
                          <a:pt x="4061674" y="28891"/>
                          <a:pt x="3758184" y="18288"/>
                        </a:cubicBezTo>
                        <a:cubicBezTo>
                          <a:pt x="3454694" y="7685"/>
                          <a:pt x="3380392" y="19119"/>
                          <a:pt x="3236976" y="18288"/>
                        </a:cubicBezTo>
                        <a:cubicBezTo>
                          <a:pt x="3093560" y="17457"/>
                          <a:pt x="2632116" y="37607"/>
                          <a:pt x="2386584" y="18288"/>
                        </a:cubicBezTo>
                        <a:cubicBezTo>
                          <a:pt x="2141052" y="-1031"/>
                          <a:pt x="2110884" y="28777"/>
                          <a:pt x="1947672" y="18288"/>
                        </a:cubicBezTo>
                        <a:cubicBezTo>
                          <a:pt x="1784460" y="7799"/>
                          <a:pt x="1535467" y="461"/>
                          <a:pt x="1261872" y="18288"/>
                        </a:cubicBezTo>
                        <a:cubicBezTo>
                          <a:pt x="988277" y="36115"/>
                          <a:pt x="1021096" y="10375"/>
                          <a:pt x="822960" y="18288"/>
                        </a:cubicBezTo>
                        <a:cubicBezTo>
                          <a:pt x="624824" y="26201"/>
                          <a:pt x="298309" y="1283"/>
                          <a:pt x="0" y="18288"/>
                        </a:cubicBezTo>
                        <a:cubicBezTo>
                          <a:pt x="-633" y="12278"/>
                          <a:pt x="-757" y="5867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28E322-2157-017F-EE7A-B5F38B12E6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369" y="2071316"/>
            <a:ext cx="8499106" cy="4119172"/>
          </a:xfrm>
        </p:spPr>
        <p:txBody>
          <a:bodyPr anchor="t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GB" sz="1900" b="0" dirty="0">
                <a:solidFill>
                  <a:srgbClr val="00206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</a:rPr>
              <a:t>Resistive Micromegas developed from a dedicated R&amp;D for ATLAS NSW </a:t>
            </a:r>
            <a:r>
              <a:rPr lang="en-GB" sz="1900" b="0" dirty="0">
                <a:solidFill>
                  <a:srgbClr val="00206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  <a:sym typeface="Wingdings" pitchFamily="2" charset="2"/>
              </a:rPr>
              <a:t></a:t>
            </a:r>
            <a:endParaRPr lang="en-GB" sz="1900" b="0" dirty="0">
              <a:solidFill>
                <a:srgbClr val="002060"/>
              </a:solidFill>
              <a:effectLst/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GB" sz="1900" dirty="0">
                <a:solidFill>
                  <a:srgbClr val="00206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resistive anode strips on the top of the readout strips (with insulator in between) to suppress discharge intensity </a:t>
            </a:r>
          </a:p>
          <a:p>
            <a:pPr lvl="1">
              <a:buFont typeface="Wingdings" pitchFamily="2" charset="2"/>
              <a:buChar char="Ø"/>
            </a:pPr>
            <a:r>
              <a:rPr lang="en-GB" sz="1900" dirty="0">
                <a:solidFill>
                  <a:srgbClr val="002060"/>
                </a:solidFill>
                <a:latin typeface="Avenir Book" panose="02000503020000020003" pitchFamily="2" charset="0"/>
                <a:cs typeface="Calibri" panose="020F0502020204030204" pitchFamily="34" charset="0"/>
              </a:rPr>
              <a:t>The signal is capacitively induced to the readout strips </a:t>
            </a:r>
          </a:p>
          <a:p>
            <a:pPr lvl="1">
              <a:buFont typeface="Wingdings" pitchFamily="2" charset="2"/>
              <a:buChar char="Ø"/>
            </a:pPr>
            <a:endParaRPr lang="en-GB" sz="1900" dirty="0">
              <a:solidFill>
                <a:srgbClr val="002060"/>
              </a:solidFill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sz="1900" b="0" dirty="0">
                <a:solidFill>
                  <a:srgbClr val="00206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  <a:sym typeface="Wingdings" pitchFamily="2" charset="2"/>
              </a:rPr>
              <a:t>now operational in ATLAS  </a:t>
            </a:r>
            <a:r>
              <a:rPr lang="en-GB" sz="1900" dirty="0">
                <a:solidFill>
                  <a:srgbClr val="002060"/>
                </a:solidFill>
                <a:latin typeface="Avenir Book" panose="02000503020000020003" pitchFamily="2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GB" sz="1900" b="0" dirty="0">
                <a:solidFill>
                  <a:srgbClr val="002060"/>
                </a:solidFill>
                <a:effectLst/>
                <a:latin typeface="Avenir Book" panose="02000503020000020003" pitchFamily="2" charset="0"/>
                <a:cs typeface="Calibri" panose="020F0502020204030204" pitchFamily="34" charset="0"/>
                <a:sym typeface="Wingdings" pitchFamily="2" charset="2"/>
              </a:rPr>
              <a:t> </a:t>
            </a:r>
            <a:r>
              <a:rPr lang="en-GB" sz="1900" dirty="0">
                <a:solidFill>
                  <a:srgbClr val="002060"/>
                </a:solidFill>
                <a:latin typeface="Avenir Book" panose="02000503020000020003" pitchFamily="2" charset="0"/>
                <a:cs typeface="Calibri" panose="020F0502020204030204" pitchFamily="34" charset="0"/>
                <a:sym typeface="Wingdings" pitchFamily="2" charset="2"/>
              </a:rPr>
              <a:t>d</a:t>
            </a:r>
            <a:r>
              <a:rPr lang="en-GB" sz="1900" b="0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emonstrated to be a solid detector technology for HEP experiments </a:t>
            </a:r>
            <a:endParaRPr lang="en-GB" sz="1900" dirty="0">
              <a:solidFill>
                <a:srgbClr val="002060"/>
              </a:solidFill>
              <a:effectLst/>
              <a:latin typeface="Avenir Book" panose="02000503020000020003" pitchFamily="2" charset="0"/>
            </a:endParaRPr>
          </a:p>
          <a:p>
            <a:pPr>
              <a:buFont typeface="Wingdings" pitchFamily="2" charset="2"/>
              <a:buChar char="Ø"/>
            </a:pPr>
            <a:endParaRPr lang="en-GB" sz="1900" dirty="0">
              <a:solidFill>
                <a:srgbClr val="002060"/>
              </a:solidFill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IT" sz="1900" dirty="0">
              <a:solidFill>
                <a:srgbClr val="002060"/>
              </a:solidFill>
              <a:latin typeface="Avenir Book" panose="02000503020000020003" pitchFamily="2" charset="0"/>
              <a:cs typeface="Calibri" panose="020F050202020403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2870F7-CE51-1DE9-AB6F-0B3E2DC642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9" t="1" r="9247" b="1"/>
          <a:stretch/>
        </p:blipFill>
        <p:spPr>
          <a:xfrm>
            <a:off x="4610971" y="4305593"/>
            <a:ext cx="4103660" cy="241546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EE05C7-7274-F8FE-B615-07BD3E8A4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32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CED4D40-4B67-4331-AC48-79B82B4A47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4B3FF6B-BEF4-C728-1420-52F09AF83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60" y="417576"/>
            <a:ext cx="8182230" cy="124939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700" b="1" kern="12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The small-size Prototypes </a:t>
            </a:r>
            <a:endParaRPr lang="en-US" sz="5700" kern="12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670CEDEF-4F34-412E-84EE-329C1E936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55776" y="1733454"/>
            <a:ext cx="3429000" cy="18288"/>
          </a:xfrm>
          <a:custGeom>
            <a:avLst/>
            <a:gdLst>
              <a:gd name="connsiteX0" fmla="*/ 0 w 3429000"/>
              <a:gd name="connsiteY0" fmla="*/ 0 h 18288"/>
              <a:gd name="connsiteX1" fmla="*/ 685800 w 3429000"/>
              <a:gd name="connsiteY1" fmla="*/ 0 h 18288"/>
              <a:gd name="connsiteX2" fmla="*/ 1371600 w 3429000"/>
              <a:gd name="connsiteY2" fmla="*/ 0 h 18288"/>
              <a:gd name="connsiteX3" fmla="*/ 2057400 w 3429000"/>
              <a:gd name="connsiteY3" fmla="*/ 0 h 18288"/>
              <a:gd name="connsiteX4" fmla="*/ 2674620 w 3429000"/>
              <a:gd name="connsiteY4" fmla="*/ 0 h 18288"/>
              <a:gd name="connsiteX5" fmla="*/ 3429000 w 3429000"/>
              <a:gd name="connsiteY5" fmla="*/ 0 h 18288"/>
              <a:gd name="connsiteX6" fmla="*/ 3429000 w 3429000"/>
              <a:gd name="connsiteY6" fmla="*/ 18288 h 18288"/>
              <a:gd name="connsiteX7" fmla="*/ 2811780 w 3429000"/>
              <a:gd name="connsiteY7" fmla="*/ 18288 h 18288"/>
              <a:gd name="connsiteX8" fmla="*/ 2228850 w 3429000"/>
              <a:gd name="connsiteY8" fmla="*/ 18288 h 18288"/>
              <a:gd name="connsiteX9" fmla="*/ 1543050 w 3429000"/>
              <a:gd name="connsiteY9" fmla="*/ 18288 h 18288"/>
              <a:gd name="connsiteX10" fmla="*/ 925830 w 3429000"/>
              <a:gd name="connsiteY10" fmla="*/ 18288 h 18288"/>
              <a:gd name="connsiteX11" fmla="*/ 0 w 3429000"/>
              <a:gd name="connsiteY11" fmla="*/ 18288 h 18288"/>
              <a:gd name="connsiteX12" fmla="*/ 0 w 3429000"/>
              <a:gd name="connsiteY12" fmla="*/ 0 h 18288"/>
              <a:gd name="connsiteX0" fmla="*/ 0 w 3429000"/>
              <a:gd name="connsiteY0" fmla="*/ 0 h 18288"/>
              <a:gd name="connsiteX1" fmla="*/ 617220 w 3429000"/>
              <a:gd name="connsiteY1" fmla="*/ 0 h 18288"/>
              <a:gd name="connsiteX2" fmla="*/ 1200150 w 3429000"/>
              <a:gd name="connsiteY2" fmla="*/ 0 h 18288"/>
              <a:gd name="connsiteX3" fmla="*/ 1817370 w 3429000"/>
              <a:gd name="connsiteY3" fmla="*/ 0 h 18288"/>
              <a:gd name="connsiteX4" fmla="*/ 2503170 w 3429000"/>
              <a:gd name="connsiteY4" fmla="*/ 0 h 18288"/>
              <a:gd name="connsiteX5" fmla="*/ 3429000 w 3429000"/>
              <a:gd name="connsiteY5" fmla="*/ 0 h 18288"/>
              <a:gd name="connsiteX6" fmla="*/ 3429000 w 3429000"/>
              <a:gd name="connsiteY6" fmla="*/ 18288 h 18288"/>
              <a:gd name="connsiteX7" fmla="*/ 2743200 w 3429000"/>
              <a:gd name="connsiteY7" fmla="*/ 18288 h 18288"/>
              <a:gd name="connsiteX8" fmla="*/ 1988820 w 3429000"/>
              <a:gd name="connsiteY8" fmla="*/ 18288 h 18288"/>
              <a:gd name="connsiteX9" fmla="*/ 1405890 w 3429000"/>
              <a:gd name="connsiteY9" fmla="*/ 18288 h 18288"/>
              <a:gd name="connsiteX10" fmla="*/ 651510 w 3429000"/>
              <a:gd name="connsiteY10" fmla="*/ 18288 h 18288"/>
              <a:gd name="connsiteX11" fmla="*/ 0 w 3429000"/>
              <a:gd name="connsiteY11" fmla="*/ 18288 h 18288"/>
              <a:gd name="connsiteX12" fmla="*/ 0 w 342900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29000" h="18288" fill="none" extrusionOk="0">
                <a:moveTo>
                  <a:pt x="0" y="0"/>
                </a:moveTo>
                <a:cubicBezTo>
                  <a:pt x="207705" y="23860"/>
                  <a:pt x="509323" y="68036"/>
                  <a:pt x="685800" y="0"/>
                </a:cubicBezTo>
                <a:cubicBezTo>
                  <a:pt x="881422" y="-43910"/>
                  <a:pt x="1129204" y="-58858"/>
                  <a:pt x="1371600" y="0"/>
                </a:cubicBezTo>
                <a:cubicBezTo>
                  <a:pt x="1611115" y="-12848"/>
                  <a:pt x="1887211" y="-6418"/>
                  <a:pt x="2057400" y="0"/>
                </a:cubicBezTo>
                <a:cubicBezTo>
                  <a:pt x="2233905" y="-53439"/>
                  <a:pt x="2400311" y="-9735"/>
                  <a:pt x="2674620" y="0"/>
                </a:cubicBezTo>
                <a:cubicBezTo>
                  <a:pt x="2899369" y="50175"/>
                  <a:pt x="3197952" y="-27603"/>
                  <a:pt x="3429000" y="0"/>
                </a:cubicBezTo>
                <a:cubicBezTo>
                  <a:pt x="3428966" y="4844"/>
                  <a:pt x="3428590" y="11009"/>
                  <a:pt x="3429000" y="18288"/>
                </a:cubicBezTo>
                <a:cubicBezTo>
                  <a:pt x="3212354" y="28872"/>
                  <a:pt x="3083619" y="-836"/>
                  <a:pt x="2811780" y="18288"/>
                </a:cubicBezTo>
                <a:cubicBezTo>
                  <a:pt x="2533576" y="25058"/>
                  <a:pt x="2477440" y="20531"/>
                  <a:pt x="2228850" y="18288"/>
                </a:cubicBezTo>
                <a:cubicBezTo>
                  <a:pt x="2003657" y="-1843"/>
                  <a:pt x="1810789" y="18294"/>
                  <a:pt x="1543050" y="18288"/>
                </a:cubicBezTo>
                <a:cubicBezTo>
                  <a:pt x="1286635" y="-21162"/>
                  <a:pt x="1189418" y="22290"/>
                  <a:pt x="925830" y="18288"/>
                </a:cubicBezTo>
                <a:cubicBezTo>
                  <a:pt x="678389" y="-2387"/>
                  <a:pt x="367033" y="43234"/>
                  <a:pt x="0" y="18288"/>
                </a:cubicBezTo>
                <a:cubicBezTo>
                  <a:pt x="-649" y="11698"/>
                  <a:pt x="663" y="5413"/>
                  <a:pt x="0" y="0"/>
                </a:cubicBezTo>
                <a:close/>
              </a:path>
              <a:path w="3429000" h="18288" stroke="0" extrusionOk="0">
                <a:moveTo>
                  <a:pt x="0" y="0"/>
                </a:moveTo>
                <a:cubicBezTo>
                  <a:pt x="169914" y="-16656"/>
                  <a:pt x="469790" y="-24030"/>
                  <a:pt x="617220" y="0"/>
                </a:cubicBezTo>
                <a:cubicBezTo>
                  <a:pt x="786601" y="24467"/>
                  <a:pt x="1085311" y="15192"/>
                  <a:pt x="1200150" y="0"/>
                </a:cubicBezTo>
                <a:cubicBezTo>
                  <a:pt x="1340195" y="-5060"/>
                  <a:pt x="1552999" y="41254"/>
                  <a:pt x="1817370" y="0"/>
                </a:cubicBezTo>
                <a:cubicBezTo>
                  <a:pt x="2086739" y="-377"/>
                  <a:pt x="2228603" y="31972"/>
                  <a:pt x="2503170" y="0"/>
                </a:cubicBezTo>
                <a:cubicBezTo>
                  <a:pt x="2794334" y="-14173"/>
                  <a:pt x="3002837" y="-13310"/>
                  <a:pt x="3429000" y="0"/>
                </a:cubicBezTo>
                <a:cubicBezTo>
                  <a:pt x="3428475" y="5049"/>
                  <a:pt x="3429193" y="12044"/>
                  <a:pt x="3429000" y="18288"/>
                </a:cubicBezTo>
                <a:cubicBezTo>
                  <a:pt x="3101445" y="-3440"/>
                  <a:pt x="2879434" y="34023"/>
                  <a:pt x="2743200" y="18288"/>
                </a:cubicBezTo>
                <a:cubicBezTo>
                  <a:pt x="2609544" y="13915"/>
                  <a:pt x="2334178" y="48649"/>
                  <a:pt x="1988820" y="18288"/>
                </a:cubicBezTo>
                <a:cubicBezTo>
                  <a:pt x="1620184" y="18423"/>
                  <a:pt x="1586822" y="-1871"/>
                  <a:pt x="1405890" y="18288"/>
                </a:cubicBezTo>
                <a:cubicBezTo>
                  <a:pt x="1266239" y="28547"/>
                  <a:pt x="867500" y="15208"/>
                  <a:pt x="651510" y="18288"/>
                </a:cubicBezTo>
                <a:cubicBezTo>
                  <a:pt x="445459" y="40105"/>
                  <a:pt x="119818" y="-23744"/>
                  <a:pt x="0" y="18288"/>
                </a:cubicBezTo>
                <a:cubicBezTo>
                  <a:pt x="-39" y="12511"/>
                  <a:pt x="-381" y="8039"/>
                  <a:pt x="0" y="0"/>
                </a:cubicBezTo>
                <a:close/>
              </a:path>
              <a:path w="3429000" h="18288" fill="none" stroke="0" extrusionOk="0">
                <a:moveTo>
                  <a:pt x="0" y="0"/>
                </a:moveTo>
                <a:cubicBezTo>
                  <a:pt x="199661" y="29771"/>
                  <a:pt x="488726" y="20925"/>
                  <a:pt x="685800" y="0"/>
                </a:cubicBezTo>
                <a:cubicBezTo>
                  <a:pt x="835372" y="-29710"/>
                  <a:pt x="1088413" y="6369"/>
                  <a:pt x="1371600" y="0"/>
                </a:cubicBezTo>
                <a:cubicBezTo>
                  <a:pt x="1631865" y="6637"/>
                  <a:pt x="1839907" y="52251"/>
                  <a:pt x="2057400" y="0"/>
                </a:cubicBezTo>
                <a:cubicBezTo>
                  <a:pt x="2266442" y="-8132"/>
                  <a:pt x="2461070" y="-4034"/>
                  <a:pt x="2674620" y="0"/>
                </a:cubicBezTo>
                <a:cubicBezTo>
                  <a:pt x="2940120" y="30498"/>
                  <a:pt x="3202681" y="-54357"/>
                  <a:pt x="3429000" y="0"/>
                </a:cubicBezTo>
                <a:cubicBezTo>
                  <a:pt x="3429314" y="4158"/>
                  <a:pt x="3428021" y="12539"/>
                  <a:pt x="3429000" y="18288"/>
                </a:cubicBezTo>
                <a:cubicBezTo>
                  <a:pt x="3250522" y="56023"/>
                  <a:pt x="3056248" y="-1557"/>
                  <a:pt x="2811780" y="18288"/>
                </a:cubicBezTo>
                <a:cubicBezTo>
                  <a:pt x="2534418" y="26558"/>
                  <a:pt x="2483107" y="19890"/>
                  <a:pt x="2228850" y="18288"/>
                </a:cubicBezTo>
                <a:cubicBezTo>
                  <a:pt x="1996093" y="-20362"/>
                  <a:pt x="1790611" y="35096"/>
                  <a:pt x="1543050" y="18288"/>
                </a:cubicBezTo>
                <a:cubicBezTo>
                  <a:pt x="1276188" y="-29727"/>
                  <a:pt x="1196665" y="1050"/>
                  <a:pt x="925830" y="18288"/>
                </a:cubicBezTo>
                <a:cubicBezTo>
                  <a:pt x="718623" y="61416"/>
                  <a:pt x="374628" y="25039"/>
                  <a:pt x="0" y="18288"/>
                </a:cubicBezTo>
                <a:cubicBezTo>
                  <a:pt x="20" y="11469"/>
                  <a:pt x="-29" y="515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3429000"/>
                      <a:gd name="connsiteY0" fmla="*/ 0 h 18288"/>
                      <a:gd name="connsiteX1" fmla="*/ 685800 w 3429000"/>
                      <a:gd name="connsiteY1" fmla="*/ 0 h 18288"/>
                      <a:gd name="connsiteX2" fmla="*/ 1371600 w 3429000"/>
                      <a:gd name="connsiteY2" fmla="*/ 0 h 18288"/>
                      <a:gd name="connsiteX3" fmla="*/ 2057400 w 3429000"/>
                      <a:gd name="connsiteY3" fmla="*/ 0 h 18288"/>
                      <a:gd name="connsiteX4" fmla="*/ 2674620 w 3429000"/>
                      <a:gd name="connsiteY4" fmla="*/ 0 h 18288"/>
                      <a:gd name="connsiteX5" fmla="*/ 3429000 w 3429000"/>
                      <a:gd name="connsiteY5" fmla="*/ 0 h 18288"/>
                      <a:gd name="connsiteX6" fmla="*/ 3429000 w 3429000"/>
                      <a:gd name="connsiteY6" fmla="*/ 18288 h 18288"/>
                      <a:gd name="connsiteX7" fmla="*/ 2811780 w 3429000"/>
                      <a:gd name="connsiteY7" fmla="*/ 18288 h 18288"/>
                      <a:gd name="connsiteX8" fmla="*/ 2228850 w 3429000"/>
                      <a:gd name="connsiteY8" fmla="*/ 18288 h 18288"/>
                      <a:gd name="connsiteX9" fmla="*/ 1543050 w 3429000"/>
                      <a:gd name="connsiteY9" fmla="*/ 18288 h 18288"/>
                      <a:gd name="connsiteX10" fmla="*/ 925830 w 3429000"/>
                      <a:gd name="connsiteY10" fmla="*/ 18288 h 18288"/>
                      <a:gd name="connsiteX11" fmla="*/ 0 w 3429000"/>
                      <a:gd name="connsiteY11" fmla="*/ 18288 h 18288"/>
                      <a:gd name="connsiteX12" fmla="*/ 0 w 3429000"/>
                      <a:gd name="connsiteY12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429000" h="18288" fill="none" extrusionOk="0">
                        <a:moveTo>
                          <a:pt x="0" y="0"/>
                        </a:moveTo>
                        <a:cubicBezTo>
                          <a:pt x="219865" y="20479"/>
                          <a:pt x="493281" y="26186"/>
                          <a:pt x="685800" y="0"/>
                        </a:cubicBezTo>
                        <a:cubicBezTo>
                          <a:pt x="878319" y="-26186"/>
                          <a:pt x="1121382" y="-11869"/>
                          <a:pt x="1371600" y="0"/>
                        </a:cubicBezTo>
                        <a:cubicBezTo>
                          <a:pt x="1621818" y="11869"/>
                          <a:pt x="1878793" y="32281"/>
                          <a:pt x="2057400" y="0"/>
                        </a:cubicBezTo>
                        <a:cubicBezTo>
                          <a:pt x="2236007" y="-32281"/>
                          <a:pt x="2433797" y="-18251"/>
                          <a:pt x="2674620" y="0"/>
                        </a:cubicBezTo>
                        <a:cubicBezTo>
                          <a:pt x="2915443" y="18251"/>
                          <a:pt x="3205923" y="-1443"/>
                          <a:pt x="3429000" y="0"/>
                        </a:cubicBezTo>
                        <a:cubicBezTo>
                          <a:pt x="3429442" y="4516"/>
                          <a:pt x="3428173" y="12266"/>
                          <a:pt x="3429000" y="18288"/>
                        </a:cubicBezTo>
                        <a:cubicBezTo>
                          <a:pt x="3221081" y="48608"/>
                          <a:pt x="3088001" y="8066"/>
                          <a:pt x="2811780" y="18288"/>
                        </a:cubicBezTo>
                        <a:cubicBezTo>
                          <a:pt x="2535559" y="28510"/>
                          <a:pt x="2481355" y="24898"/>
                          <a:pt x="2228850" y="18288"/>
                        </a:cubicBezTo>
                        <a:cubicBezTo>
                          <a:pt x="1976345" y="11679"/>
                          <a:pt x="1807520" y="48356"/>
                          <a:pt x="1543050" y="18288"/>
                        </a:cubicBezTo>
                        <a:cubicBezTo>
                          <a:pt x="1278580" y="-11780"/>
                          <a:pt x="1181944" y="5123"/>
                          <a:pt x="925830" y="18288"/>
                        </a:cubicBezTo>
                        <a:cubicBezTo>
                          <a:pt x="669716" y="31453"/>
                          <a:pt x="410304" y="34815"/>
                          <a:pt x="0" y="18288"/>
                        </a:cubicBezTo>
                        <a:cubicBezTo>
                          <a:pt x="-306" y="11477"/>
                          <a:pt x="485" y="4355"/>
                          <a:pt x="0" y="0"/>
                        </a:cubicBezTo>
                        <a:close/>
                      </a:path>
                      <a:path w="3429000" h="18288" stroke="0" extrusionOk="0">
                        <a:moveTo>
                          <a:pt x="0" y="0"/>
                        </a:moveTo>
                        <a:cubicBezTo>
                          <a:pt x="174095" y="-12874"/>
                          <a:pt x="443087" y="-14090"/>
                          <a:pt x="617220" y="0"/>
                        </a:cubicBezTo>
                        <a:cubicBezTo>
                          <a:pt x="791353" y="14090"/>
                          <a:pt x="1072677" y="8451"/>
                          <a:pt x="1200150" y="0"/>
                        </a:cubicBezTo>
                        <a:cubicBezTo>
                          <a:pt x="1327623" y="-8451"/>
                          <a:pt x="1526638" y="19866"/>
                          <a:pt x="1817370" y="0"/>
                        </a:cubicBezTo>
                        <a:cubicBezTo>
                          <a:pt x="2108102" y="-19866"/>
                          <a:pt x="2221289" y="26161"/>
                          <a:pt x="2503170" y="0"/>
                        </a:cubicBezTo>
                        <a:cubicBezTo>
                          <a:pt x="2785051" y="-26161"/>
                          <a:pt x="3022134" y="39178"/>
                          <a:pt x="3429000" y="0"/>
                        </a:cubicBezTo>
                        <a:cubicBezTo>
                          <a:pt x="3429577" y="4624"/>
                          <a:pt x="3429819" y="11191"/>
                          <a:pt x="3429000" y="18288"/>
                        </a:cubicBezTo>
                        <a:cubicBezTo>
                          <a:pt x="3103464" y="593"/>
                          <a:pt x="2887909" y="22940"/>
                          <a:pt x="2743200" y="18288"/>
                        </a:cubicBezTo>
                        <a:cubicBezTo>
                          <a:pt x="2598491" y="13636"/>
                          <a:pt x="2362615" y="10656"/>
                          <a:pt x="1988820" y="18288"/>
                        </a:cubicBezTo>
                        <a:cubicBezTo>
                          <a:pt x="1615025" y="25920"/>
                          <a:pt x="1580494" y="3693"/>
                          <a:pt x="1405890" y="18288"/>
                        </a:cubicBezTo>
                        <a:cubicBezTo>
                          <a:pt x="1231286" y="32884"/>
                          <a:pt x="885259" y="-16285"/>
                          <a:pt x="651510" y="18288"/>
                        </a:cubicBezTo>
                        <a:cubicBezTo>
                          <a:pt x="417761" y="52861"/>
                          <a:pt x="138362" y="-13856"/>
                          <a:pt x="0" y="18288"/>
                        </a:cubicBezTo>
                        <a:cubicBezTo>
                          <a:pt x="-171" y="12755"/>
                          <a:pt x="-690" y="7930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D5FE6-47E3-0418-6673-27068B119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60" y="1999882"/>
            <a:ext cx="8525140" cy="421994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79094D-9EE0-1A51-56C6-1FD376C3F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226EC1-6320-3974-0A79-AB4115C48D37}"/>
              </a:ext>
            </a:extLst>
          </p:cNvPr>
          <p:cNvSpPr txBox="1"/>
          <p:nvPr/>
        </p:nvSpPr>
        <p:spPr>
          <a:xfrm>
            <a:off x="6667500" y="5295900"/>
            <a:ext cx="2120900" cy="7747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T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F3B9BE-D94D-0FA9-50C7-BF702DF2895D}"/>
              </a:ext>
            </a:extLst>
          </p:cNvPr>
          <p:cNvSpPr/>
          <p:nvPr/>
        </p:nvSpPr>
        <p:spPr>
          <a:xfrm>
            <a:off x="6667500" y="4533900"/>
            <a:ext cx="1847850" cy="203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08897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3F2AC-2AE5-53F2-5482-F4BF209EF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37207"/>
            <a:ext cx="8515350" cy="1325563"/>
          </a:xfrm>
        </p:spPr>
        <p:txBody>
          <a:bodyPr>
            <a:normAutofit/>
          </a:bodyPr>
          <a:lstStyle/>
          <a:p>
            <a:r>
              <a:rPr lang="en-IT" sz="3600" b="1">
                <a:solidFill>
                  <a:srgbClr val="C00000"/>
                </a:solidFill>
              </a:rPr>
              <a:t>Lab Measurements : Gain and Rate Capability</a:t>
            </a:r>
            <a:endParaRPr lang="en-IT" sz="3600" b="1" dirty="0">
              <a:solidFill>
                <a:srgbClr val="C00000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F832131-7BE4-6D2C-6E39-03D4A8FB8F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81" y="6321038"/>
            <a:ext cx="8515350" cy="552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T" sz="2000" dirty="0">
                <a:solidFill>
                  <a:srgbClr val="002060"/>
                </a:solidFill>
                <a:latin typeface="Avenir Book" panose="02000503020000020003" pitchFamily="2" charset="0"/>
              </a:rPr>
              <a:t>Gain ~20k </a:t>
            </a:r>
            <a:r>
              <a:rPr lang="en-GB" sz="2000" dirty="0">
                <a:solidFill>
                  <a:srgbClr val="002060"/>
                </a:solidFill>
                <a:latin typeface="Avenir Book" panose="02000503020000020003" pitchFamily="2" charset="0"/>
              </a:rPr>
              <a:t>reached at very high rates (&gt;10 MHz/cm</a:t>
            </a:r>
            <a:r>
              <a:rPr lang="en-GB" sz="20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2</a:t>
            </a:r>
            <a:r>
              <a:rPr lang="en-GB" sz="2000" dirty="0">
                <a:solidFill>
                  <a:srgbClr val="002060"/>
                </a:solidFill>
                <a:latin typeface="Avenir Book" panose="02000503020000020003" pitchFamily="2" charset="0"/>
              </a:rPr>
              <a:t>) in stable conditions </a:t>
            </a:r>
            <a:r>
              <a:rPr lang="en-IT" sz="2000" dirty="0">
                <a:solidFill>
                  <a:srgbClr val="002060"/>
                </a:solidFill>
                <a:latin typeface="Avenir Book" panose="02000503020000020003" pitchFamily="2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A3E670-539E-8AB6-4CE9-77E4E4B8BB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79" y="955675"/>
            <a:ext cx="4651619" cy="29575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B40641-285C-DA09-233B-4D67A023C77F}"/>
              </a:ext>
            </a:extLst>
          </p:cNvPr>
          <p:cNvSpPr txBox="1"/>
          <p:nvPr/>
        </p:nvSpPr>
        <p:spPr>
          <a:xfrm>
            <a:off x="577548" y="1037424"/>
            <a:ext cx="33788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Gain measurements with </a:t>
            </a:r>
            <a:r>
              <a:rPr lang="en-US" sz="1400" baseline="30000"/>
              <a:t>55</a:t>
            </a:r>
            <a:r>
              <a:rPr lang="en-US" sz="1400"/>
              <a:t>Fe source with ~20kHz rate </a:t>
            </a:r>
          </a:p>
          <a:p>
            <a:endParaRPr lang="en-IT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EEB1DA-E442-79E9-7B8A-D10854448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5100" y="1535564"/>
            <a:ext cx="3667369" cy="44382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CA0CAD0-872C-DB0E-6DCF-28F2ED67AB25}"/>
              </a:ext>
            </a:extLst>
          </p:cNvPr>
          <p:cNvSpPr txBox="1"/>
          <p:nvPr/>
        </p:nvSpPr>
        <p:spPr>
          <a:xfrm>
            <a:off x="4941528" y="1195582"/>
            <a:ext cx="427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400" dirty="0"/>
              <a:t>measurement with 8keV  X-rays (x4 ionisation wrt MIPs)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799990-F359-1382-06D7-49CC368F959D}"/>
              </a:ext>
            </a:extLst>
          </p:cNvPr>
          <p:cNvSpPr txBox="1"/>
          <p:nvPr/>
        </p:nvSpPr>
        <p:spPr>
          <a:xfrm>
            <a:off x="98179" y="4905971"/>
            <a:ext cx="54229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600" dirty="0">
                <a:solidFill>
                  <a:srgbClr val="002060"/>
                </a:solidFill>
                <a:latin typeface="Avenir Book" panose="02000503020000020003" pitchFamily="2" charset="0"/>
              </a:rPr>
              <a:t>PAD-P resistive scheme: relatively fast gain loss due to 					  charging-up</a:t>
            </a:r>
          </a:p>
          <a:p>
            <a:r>
              <a:rPr lang="en-IT" sz="1600" dirty="0">
                <a:solidFill>
                  <a:srgbClr val="002060"/>
                </a:solidFill>
                <a:latin typeface="Avenir Book" panose="02000503020000020003" pitchFamily="2" charset="0"/>
              </a:rPr>
              <a:t>DLC resistive scheme : Gain stable up to &gt;1MHz/cm</a:t>
            </a:r>
            <a:r>
              <a:rPr lang="en-IT" sz="1600" baseline="30000" dirty="0">
                <a:solidFill>
                  <a:srgbClr val="002060"/>
                </a:solidFill>
                <a:latin typeface="Avenir Book" panose="02000503020000020003" pitchFamily="2" charset="0"/>
              </a:rPr>
              <a:t>2</a:t>
            </a:r>
          </a:p>
          <a:p>
            <a:r>
              <a:rPr lang="en-IT" sz="1600" dirty="0">
                <a:solidFill>
                  <a:srgbClr val="002060"/>
                </a:solidFill>
                <a:latin typeface="Avenir Book" panose="02000503020000020003" pitchFamily="2" charset="0"/>
              </a:rPr>
              <a:t>					loss at high rate from ohimc 						voltage drop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F565CC-2188-820B-5A1E-862C0B95BE20}"/>
              </a:ext>
            </a:extLst>
          </p:cNvPr>
          <p:cNvSpPr txBox="1"/>
          <p:nvPr/>
        </p:nvSpPr>
        <p:spPr>
          <a:xfrm>
            <a:off x="98181" y="3934697"/>
            <a:ext cx="514691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Lower gain of PAD-P type </a:t>
            </a:r>
            <a:r>
              <a:rPr lang="en-GB" sz="1600" b="0" dirty="0" err="1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wrt</a:t>
            </a:r>
            <a:r>
              <a:rPr lang="en-GB" sz="1600" b="0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 DLC type</a:t>
            </a:r>
            <a:r>
              <a:rPr lang="en-GB" sz="1600" dirty="0">
                <a:solidFill>
                  <a:srgbClr val="002060"/>
                </a:solidFill>
                <a:latin typeface="Avenir Book" panose="02000503020000020003" pitchFamily="2" charset="0"/>
              </a:rPr>
              <a:t> </a:t>
            </a:r>
            <a:r>
              <a:rPr lang="en-GB" sz="1600" b="0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due to the dielectric charging-up of the </a:t>
            </a:r>
            <a:r>
              <a:rPr lang="en-GB" sz="1600" b="0" dirty="0" err="1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kapton</a:t>
            </a:r>
            <a:r>
              <a:rPr lang="en-GB" sz="1600" b="0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 surrounding the resistive pads. </a:t>
            </a:r>
            <a:endParaRPr lang="en-GB" sz="1600" dirty="0">
              <a:solidFill>
                <a:srgbClr val="002060"/>
              </a:solidFill>
              <a:effectLst/>
              <a:latin typeface="Avenir Book" panose="02000503020000020003" pitchFamily="2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2ED0A-F42C-1883-1F2C-654BECB3E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8F8986-444E-F2B3-6049-3091BC752700}"/>
              </a:ext>
            </a:extLst>
          </p:cNvPr>
          <p:cNvSpPr txBox="1"/>
          <p:nvPr/>
        </p:nvSpPr>
        <p:spPr>
          <a:xfrm>
            <a:off x="5804034" y="2916455"/>
            <a:ext cx="724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/>
              <a:t>G</a:t>
            </a:r>
            <a:r>
              <a:rPr lang="en-IT" sz="1200" baseline="-25000" dirty="0"/>
              <a:t>0</a:t>
            </a:r>
            <a:r>
              <a:rPr lang="en-IT" sz="1200" dirty="0"/>
              <a:t>=8000</a:t>
            </a:r>
          </a:p>
        </p:txBody>
      </p:sp>
    </p:spTree>
    <p:extLst>
      <p:ext uri="{BB962C8B-B14F-4D97-AF65-F5344CB8AC3E}">
        <p14:creationId xmlns:p14="http://schemas.microsoft.com/office/powerpoint/2010/main" val="23837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879EFC-8E62-4E00-973C-C45EE9EC6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48896F9-9A0D-60F9-6AD6-EF581C93F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160" y="457200"/>
            <a:ext cx="8182230" cy="136861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Paddy400: The 20x20 cm</a:t>
            </a:r>
            <a:r>
              <a:rPr lang="en-US" b="1" baseline="30000" dirty="0">
                <a:solidFill>
                  <a:srgbClr val="C00000"/>
                </a:solidFill>
              </a:rPr>
              <a:t>2</a:t>
            </a:r>
            <a:r>
              <a:rPr lang="en-US" b="1" dirty="0">
                <a:solidFill>
                  <a:srgbClr val="C00000"/>
                </a:solidFill>
              </a:rPr>
              <a:t> Prototype </a:t>
            </a:r>
            <a:br>
              <a:rPr lang="en-US" b="1" dirty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D6A9C53F-5F90-40A5-8C85-5412D39C8C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37560" y="1850683"/>
            <a:ext cx="2468880" cy="18288"/>
          </a:xfrm>
          <a:custGeom>
            <a:avLst/>
            <a:gdLst>
              <a:gd name="connsiteX0" fmla="*/ 0 w 2468880"/>
              <a:gd name="connsiteY0" fmla="*/ 0 h 18288"/>
              <a:gd name="connsiteX1" fmla="*/ 592531 w 2468880"/>
              <a:gd name="connsiteY1" fmla="*/ 0 h 18288"/>
              <a:gd name="connsiteX2" fmla="*/ 1160374 w 2468880"/>
              <a:gd name="connsiteY2" fmla="*/ 0 h 18288"/>
              <a:gd name="connsiteX3" fmla="*/ 1728216 w 2468880"/>
              <a:gd name="connsiteY3" fmla="*/ 0 h 18288"/>
              <a:gd name="connsiteX4" fmla="*/ 2468880 w 2468880"/>
              <a:gd name="connsiteY4" fmla="*/ 0 h 18288"/>
              <a:gd name="connsiteX5" fmla="*/ 2468880 w 2468880"/>
              <a:gd name="connsiteY5" fmla="*/ 18288 h 18288"/>
              <a:gd name="connsiteX6" fmla="*/ 1802282 w 2468880"/>
              <a:gd name="connsiteY6" fmla="*/ 18288 h 18288"/>
              <a:gd name="connsiteX7" fmla="*/ 1209751 w 2468880"/>
              <a:gd name="connsiteY7" fmla="*/ 18288 h 18288"/>
              <a:gd name="connsiteX8" fmla="*/ 641909 w 2468880"/>
              <a:gd name="connsiteY8" fmla="*/ 18288 h 18288"/>
              <a:gd name="connsiteX9" fmla="*/ 0 w 2468880"/>
              <a:gd name="connsiteY9" fmla="*/ 18288 h 18288"/>
              <a:gd name="connsiteX10" fmla="*/ 0 w 2468880"/>
              <a:gd name="connsiteY10" fmla="*/ 0 h 18288"/>
              <a:gd name="connsiteX0" fmla="*/ 0 w 2468880"/>
              <a:gd name="connsiteY0" fmla="*/ 0 h 18288"/>
              <a:gd name="connsiteX1" fmla="*/ 567842 w 2468880"/>
              <a:gd name="connsiteY1" fmla="*/ 0 h 18288"/>
              <a:gd name="connsiteX2" fmla="*/ 1234440 w 2468880"/>
              <a:gd name="connsiteY2" fmla="*/ 0 h 18288"/>
              <a:gd name="connsiteX3" fmla="*/ 1777594 w 2468880"/>
              <a:gd name="connsiteY3" fmla="*/ 0 h 18288"/>
              <a:gd name="connsiteX4" fmla="*/ 2468880 w 2468880"/>
              <a:gd name="connsiteY4" fmla="*/ 0 h 18288"/>
              <a:gd name="connsiteX5" fmla="*/ 2468880 w 2468880"/>
              <a:gd name="connsiteY5" fmla="*/ 18288 h 18288"/>
              <a:gd name="connsiteX6" fmla="*/ 1876349 w 2468880"/>
              <a:gd name="connsiteY6" fmla="*/ 18288 h 18288"/>
              <a:gd name="connsiteX7" fmla="*/ 1209751 w 2468880"/>
              <a:gd name="connsiteY7" fmla="*/ 18288 h 18288"/>
              <a:gd name="connsiteX8" fmla="*/ 617220 w 2468880"/>
              <a:gd name="connsiteY8" fmla="*/ 18288 h 18288"/>
              <a:gd name="connsiteX9" fmla="*/ 0 w 2468880"/>
              <a:gd name="connsiteY9" fmla="*/ 18288 h 18288"/>
              <a:gd name="connsiteX10" fmla="*/ 0 w 2468880"/>
              <a:gd name="connsiteY1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68880" h="18288" fill="none" extrusionOk="0">
                <a:moveTo>
                  <a:pt x="0" y="0"/>
                </a:moveTo>
                <a:cubicBezTo>
                  <a:pt x="172691" y="-12357"/>
                  <a:pt x="387089" y="31321"/>
                  <a:pt x="592531" y="0"/>
                </a:cubicBezTo>
                <a:cubicBezTo>
                  <a:pt x="767979" y="-23244"/>
                  <a:pt x="871733" y="8472"/>
                  <a:pt x="1160374" y="0"/>
                </a:cubicBezTo>
                <a:cubicBezTo>
                  <a:pt x="1449601" y="-3911"/>
                  <a:pt x="1607266" y="19376"/>
                  <a:pt x="1728216" y="0"/>
                </a:cubicBezTo>
                <a:cubicBezTo>
                  <a:pt x="1818829" y="-58888"/>
                  <a:pt x="2275430" y="-9413"/>
                  <a:pt x="2468880" y="0"/>
                </a:cubicBezTo>
                <a:cubicBezTo>
                  <a:pt x="2467145" y="5314"/>
                  <a:pt x="2470816" y="12013"/>
                  <a:pt x="2468880" y="18288"/>
                </a:cubicBezTo>
                <a:cubicBezTo>
                  <a:pt x="2232442" y="-3319"/>
                  <a:pt x="2078773" y="23053"/>
                  <a:pt x="1802282" y="18288"/>
                </a:cubicBezTo>
                <a:cubicBezTo>
                  <a:pt x="1540683" y="32618"/>
                  <a:pt x="1384233" y="17358"/>
                  <a:pt x="1209751" y="18288"/>
                </a:cubicBezTo>
                <a:cubicBezTo>
                  <a:pt x="1038679" y="-28357"/>
                  <a:pt x="820616" y="4958"/>
                  <a:pt x="641909" y="18288"/>
                </a:cubicBezTo>
                <a:cubicBezTo>
                  <a:pt x="423595" y="12488"/>
                  <a:pt x="155068" y="41456"/>
                  <a:pt x="0" y="18288"/>
                </a:cubicBezTo>
                <a:cubicBezTo>
                  <a:pt x="898" y="13406"/>
                  <a:pt x="19" y="4120"/>
                  <a:pt x="0" y="0"/>
                </a:cubicBezTo>
                <a:close/>
              </a:path>
              <a:path w="2468880" h="18288" stroke="0" extrusionOk="0">
                <a:moveTo>
                  <a:pt x="0" y="0"/>
                </a:moveTo>
                <a:cubicBezTo>
                  <a:pt x="201127" y="34474"/>
                  <a:pt x="321325" y="11273"/>
                  <a:pt x="567842" y="0"/>
                </a:cubicBezTo>
                <a:cubicBezTo>
                  <a:pt x="816255" y="-37660"/>
                  <a:pt x="940209" y="-838"/>
                  <a:pt x="1234440" y="0"/>
                </a:cubicBezTo>
                <a:cubicBezTo>
                  <a:pt x="1509789" y="16874"/>
                  <a:pt x="1664509" y="5689"/>
                  <a:pt x="1777594" y="0"/>
                </a:cubicBezTo>
                <a:cubicBezTo>
                  <a:pt x="1845726" y="-6548"/>
                  <a:pt x="2193196" y="19370"/>
                  <a:pt x="2468880" y="0"/>
                </a:cubicBezTo>
                <a:cubicBezTo>
                  <a:pt x="2468174" y="8377"/>
                  <a:pt x="2470272" y="13210"/>
                  <a:pt x="2468880" y="18288"/>
                </a:cubicBezTo>
                <a:cubicBezTo>
                  <a:pt x="2271382" y="44380"/>
                  <a:pt x="1978656" y="31741"/>
                  <a:pt x="1876349" y="18288"/>
                </a:cubicBezTo>
                <a:cubicBezTo>
                  <a:pt x="1751977" y="-6016"/>
                  <a:pt x="1388067" y="3222"/>
                  <a:pt x="1209751" y="18288"/>
                </a:cubicBezTo>
                <a:cubicBezTo>
                  <a:pt x="1065802" y="31061"/>
                  <a:pt x="753821" y="-1004"/>
                  <a:pt x="617220" y="18288"/>
                </a:cubicBezTo>
                <a:cubicBezTo>
                  <a:pt x="481425" y="28412"/>
                  <a:pt x="248319" y="-391"/>
                  <a:pt x="0" y="18288"/>
                </a:cubicBezTo>
                <a:cubicBezTo>
                  <a:pt x="-445" y="10205"/>
                  <a:pt x="-140" y="6087"/>
                  <a:pt x="0" y="0"/>
                </a:cubicBezTo>
                <a:close/>
              </a:path>
              <a:path w="2468880" h="18288" fill="none" stroke="0" extrusionOk="0">
                <a:moveTo>
                  <a:pt x="0" y="0"/>
                </a:moveTo>
                <a:cubicBezTo>
                  <a:pt x="191987" y="-31891"/>
                  <a:pt x="414837" y="25678"/>
                  <a:pt x="592531" y="0"/>
                </a:cubicBezTo>
                <a:cubicBezTo>
                  <a:pt x="785000" y="-43603"/>
                  <a:pt x="868560" y="12415"/>
                  <a:pt x="1160374" y="0"/>
                </a:cubicBezTo>
                <a:cubicBezTo>
                  <a:pt x="1441409" y="-18672"/>
                  <a:pt x="1600372" y="47113"/>
                  <a:pt x="1728216" y="0"/>
                </a:cubicBezTo>
                <a:cubicBezTo>
                  <a:pt x="1847110" y="23792"/>
                  <a:pt x="2233557" y="23802"/>
                  <a:pt x="2468880" y="0"/>
                </a:cubicBezTo>
                <a:cubicBezTo>
                  <a:pt x="2467752" y="4917"/>
                  <a:pt x="2468978" y="13565"/>
                  <a:pt x="2468880" y="18288"/>
                </a:cubicBezTo>
                <a:cubicBezTo>
                  <a:pt x="2265563" y="-17971"/>
                  <a:pt x="2033349" y="16262"/>
                  <a:pt x="1802282" y="18288"/>
                </a:cubicBezTo>
                <a:cubicBezTo>
                  <a:pt x="1512355" y="31573"/>
                  <a:pt x="1367809" y="29302"/>
                  <a:pt x="1209751" y="18288"/>
                </a:cubicBezTo>
                <a:cubicBezTo>
                  <a:pt x="1060405" y="26129"/>
                  <a:pt x="875661" y="10838"/>
                  <a:pt x="641909" y="18288"/>
                </a:cubicBezTo>
                <a:cubicBezTo>
                  <a:pt x="461670" y="14581"/>
                  <a:pt x="162829" y="18463"/>
                  <a:pt x="0" y="18288"/>
                </a:cubicBezTo>
                <a:cubicBezTo>
                  <a:pt x="913" y="12991"/>
                  <a:pt x="-1021" y="455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2468880"/>
                      <a:gd name="connsiteY0" fmla="*/ 0 h 18288"/>
                      <a:gd name="connsiteX1" fmla="*/ 592531 w 2468880"/>
                      <a:gd name="connsiteY1" fmla="*/ 0 h 18288"/>
                      <a:gd name="connsiteX2" fmla="*/ 1160374 w 2468880"/>
                      <a:gd name="connsiteY2" fmla="*/ 0 h 18288"/>
                      <a:gd name="connsiteX3" fmla="*/ 1728216 w 2468880"/>
                      <a:gd name="connsiteY3" fmla="*/ 0 h 18288"/>
                      <a:gd name="connsiteX4" fmla="*/ 2468880 w 2468880"/>
                      <a:gd name="connsiteY4" fmla="*/ 0 h 18288"/>
                      <a:gd name="connsiteX5" fmla="*/ 2468880 w 2468880"/>
                      <a:gd name="connsiteY5" fmla="*/ 18288 h 18288"/>
                      <a:gd name="connsiteX6" fmla="*/ 1802282 w 2468880"/>
                      <a:gd name="connsiteY6" fmla="*/ 18288 h 18288"/>
                      <a:gd name="connsiteX7" fmla="*/ 1209751 w 2468880"/>
                      <a:gd name="connsiteY7" fmla="*/ 18288 h 18288"/>
                      <a:gd name="connsiteX8" fmla="*/ 641909 w 2468880"/>
                      <a:gd name="connsiteY8" fmla="*/ 18288 h 18288"/>
                      <a:gd name="connsiteX9" fmla="*/ 0 w 2468880"/>
                      <a:gd name="connsiteY9" fmla="*/ 18288 h 18288"/>
                      <a:gd name="connsiteX10" fmla="*/ 0 w 2468880"/>
                      <a:gd name="connsiteY10" fmla="*/ 0 h 182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468880" h="18288" fill="none" extrusionOk="0">
                        <a:moveTo>
                          <a:pt x="0" y="0"/>
                        </a:moveTo>
                        <a:cubicBezTo>
                          <a:pt x="171523" y="-1510"/>
                          <a:pt x="416079" y="20036"/>
                          <a:pt x="592531" y="0"/>
                        </a:cubicBezTo>
                        <a:cubicBezTo>
                          <a:pt x="768983" y="-20036"/>
                          <a:pt x="878305" y="13110"/>
                          <a:pt x="1160374" y="0"/>
                        </a:cubicBezTo>
                        <a:cubicBezTo>
                          <a:pt x="1442443" y="-13110"/>
                          <a:pt x="1612108" y="24695"/>
                          <a:pt x="1728216" y="0"/>
                        </a:cubicBezTo>
                        <a:cubicBezTo>
                          <a:pt x="1844324" y="-24695"/>
                          <a:pt x="2271040" y="20667"/>
                          <a:pt x="2468880" y="0"/>
                        </a:cubicBezTo>
                        <a:cubicBezTo>
                          <a:pt x="2468302" y="4771"/>
                          <a:pt x="2469633" y="12323"/>
                          <a:pt x="2468880" y="18288"/>
                        </a:cubicBezTo>
                        <a:cubicBezTo>
                          <a:pt x="2229297" y="-14659"/>
                          <a:pt x="2066775" y="30253"/>
                          <a:pt x="1802282" y="18288"/>
                        </a:cubicBezTo>
                        <a:cubicBezTo>
                          <a:pt x="1537789" y="6323"/>
                          <a:pt x="1379930" y="22266"/>
                          <a:pt x="1209751" y="18288"/>
                        </a:cubicBezTo>
                        <a:cubicBezTo>
                          <a:pt x="1039572" y="14310"/>
                          <a:pt x="837025" y="12850"/>
                          <a:pt x="641909" y="18288"/>
                        </a:cubicBezTo>
                        <a:cubicBezTo>
                          <a:pt x="446793" y="23726"/>
                          <a:pt x="170561" y="18472"/>
                          <a:pt x="0" y="18288"/>
                        </a:cubicBezTo>
                        <a:cubicBezTo>
                          <a:pt x="841" y="12879"/>
                          <a:pt x="-726" y="3977"/>
                          <a:pt x="0" y="0"/>
                        </a:cubicBezTo>
                        <a:close/>
                      </a:path>
                      <a:path w="2468880" h="18288" stroke="0" extrusionOk="0">
                        <a:moveTo>
                          <a:pt x="0" y="0"/>
                        </a:moveTo>
                        <a:cubicBezTo>
                          <a:pt x="190931" y="24910"/>
                          <a:pt x="333688" y="11559"/>
                          <a:pt x="567842" y="0"/>
                        </a:cubicBezTo>
                        <a:cubicBezTo>
                          <a:pt x="801996" y="-11559"/>
                          <a:pt x="939971" y="-5677"/>
                          <a:pt x="1234440" y="0"/>
                        </a:cubicBezTo>
                        <a:cubicBezTo>
                          <a:pt x="1528909" y="5677"/>
                          <a:pt x="1658539" y="5184"/>
                          <a:pt x="1777594" y="0"/>
                        </a:cubicBezTo>
                        <a:cubicBezTo>
                          <a:pt x="1896649" y="-5184"/>
                          <a:pt x="2186164" y="23915"/>
                          <a:pt x="2468880" y="0"/>
                        </a:cubicBezTo>
                        <a:cubicBezTo>
                          <a:pt x="2468266" y="8857"/>
                          <a:pt x="2469384" y="13619"/>
                          <a:pt x="2468880" y="18288"/>
                        </a:cubicBezTo>
                        <a:cubicBezTo>
                          <a:pt x="2271330" y="36599"/>
                          <a:pt x="2001027" y="31554"/>
                          <a:pt x="1876349" y="18288"/>
                        </a:cubicBezTo>
                        <a:cubicBezTo>
                          <a:pt x="1751671" y="5022"/>
                          <a:pt x="1364652" y="15063"/>
                          <a:pt x="1209751" y="18288"/>
                        </a:cubicBezTo>
                        <a:cubicBezTo>
                          <a:pt x="1054850" y="21513"/>
                          <a:pt x="748438" y="20074"/>
                          <a:pt x="617220" y="18288"/>
                        </a:cubicBezTo>
                        <a:cubicBezTo>
                          <a:pt x="486002" y="16502"/>
                          <a:pt x="237432" y="27200"/>
                          <a:pt x="0" y="18288"/>
                        </a:cubicBezTo>
                        <a:cubicBezTo>
                          <a:pt x="-487" y="10816"/>
                          <a:pt x="-839" y="605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483F16E-4E49-A226-3236-D55759EB5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50932"/>
            <a:ext cx="3528468" cy="37338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C651FA5-5AE5-6B73-A62B-72A03BF0311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878"/>
          <a:stretch/>
        </p:blipFill>
        <p:spPr>
          <a:xfrm>
            <a:off x="3528468" y="1954141"/>
            <a:ext cx="5613246" cy="487590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152ECF7-8B69-DFE2-9D15-E0CB6C825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43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A6EEC-44AB-4C4F-685D-DA609C2F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334644"/>
            <a:ext cx="7882128" cy="107691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b="1" kern="12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Paddy400: Rate Capability </a:t>
            </a:r>
            <a:endParaRPr lang="en-US" sz="3500" kern="12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079" y="0"/>
            <a:ext cx="7879842" cy="1913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936" y="1512994"/>
            <a:ext cx="787984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CFA484-593F-0E27-0FCB-6FDE2ED396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1530" y="1531282"/>
            <a:ext cx="4583128" cy="22661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58D227C-50D6-8ECA-0A8B-651908236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785879"/>
            <a:ext cx="4430089" cy="30669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90F66A-C21D-39E3-3DA4-F98A3BD59440}"/>
              </a:ext>
            </a:extLst>
          </p:cNvPr>
          <p:cNvSpPr txBox="1"/>
          <p:nvPr/>
        </p:nvSpPr>
        <p:spPr>
          <a:xfrm>
            <a:off x="4658689" y="4006178"/>
            <a:ext cx="4080422" cy="23544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64033" indent="-264033" defTabSz="352044">
              <a:spcAft>
                <a:spcPts val="600"/>
              </a:spcAft>
              <a:buFont typeface="Wingdings" pitchFamily="2" charset="2"/>
              <a:buChar char="Ø"/>
            </a:pPr>
            <a:r>
              <a:rPr lang="en-GB" kern="1200" dirty="0">
                <a:solidFill>
                  <a:srgbClr val="002060"/>
                </a:solidFill>
                <a:latin typeface="Avenir" panose="02000503020000020003" pitchFamily="2" charset="0"/>
                <a:ea typeface="+mn-ea"/>
                <a:cs typeface="+mn-cs"/>
              </a:rPr>
              <a:t>Fixed rate: 3 MHz/cm</a:t>
            </a:r>
            <a:r>
              <a:rPr lang="en-GB" sz="1200" kern="1200" baseline="30000" dirty="0">
                <a:solidFill>
                  <a:srgbClr val="002060"/>
                </a:solidFill>
                <a:latin typeface="Avenir" panose="02000503020000020003" pitchFamily="2" charset="0"/>
                <a:ea typeface="+mn-ea"/>
                <a:cs typeface="+mn-cs"/>
              </a:rPr>
              <a:t>2</a:t>
            </a:r>
            <a:br>
              <a:rPr lang="en-GB" sz="1200" kern="1200" dirty="0">
                <a:solidFill>
                  <a:srgbClr val="002060"/>
                </a:solidFill>
                <a:latin typeface="Avenir" panose="02000503020000020003" pitchFamily="2" charset="0"/>
                <a:ea typeface="+mn-ea"/>
                <a:cs typeface="+mn-cs"/>
              </a:rPr>
            </a:br>
            <a:r>
              <a:rPr lang="en-GB" sz="1600" kern="1200" dirty="0">
                <a:solidFill>
                  <a:srgbClr val="002060"/>
                </a:solidFill>
                <a:latin typeface="Avenir" panose="02000503020000020003" pitchFamily="2" charset="0"/>
                <a:ea typeface="+mn-ea"/>
                <a:cs typeface="+mn-cs"/>
              </a:rPr>
              <a:t>(Equivalent to &gt; 10 MHz/cm2 for MIPs) </a:t>
            </a:r>
          </a:p>
          <a:p>
            <a:pPr marL="220028" indent="-220028" defTabSz="352044">
              <a:spcAft>
                <a:spcPts val="600"/>
              </a:spcAft>
              <a:buFont typeface="Wingdings" pitchFamily="2" charset="2"/>
              <a:buChar char="Ø"/>
            </a:pPr>
            <a:endParaRPr lang="en-GB" sz="1600" kern="1200" dirty="0">
              <a:solidFill>
                <a:srgbClr val="002060"/>
              </a:solidFill>
              <a:latin typeface="Avenir" panose="02000503020000020003" pitchFamily="2" charset="0"/>
              <a:ea typeface="+mn-ea"/>
              <a:cs typeface="+mn-cs"/>
            </a:endParaRPr>
          </a:p>
          <a:p>
            <a:pPr marL="220028" indent="-220028" defTabSz="352044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kern="1200" dirty="0">
                <a:solidFill>
                  <a:srgbClr val="002060"/>
                </a:solidFill>
                <a:latin typeface="Avenir" panose="02000503020000020003" pitchFamily="2" charset="0"/>
                <a:ea typeface="+mn-ea"/>
                <a:cs typeface="+mn-cs"/>
              </a:rPr>
              <a:t>Logarithmic dependence</a:t>
            </a:r>
          </a:p>
          <a:p>
            <a:pPr marL="220028" indent="-220028" defTabSz="352044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kern="1200" dirty="0">
                <a:solidFill>
                  <a:srgbClr val="002060"/>
                </a:solidFill>
                <a:latin typeface="Avenir" panose="02000503020000020003" pitchFamily="2" charset="0"/>
                <a:ea typeface="+mn-ea"/>
                <a:cs typeface="+mn-cs"/>
              </a:rPr>
              <a:t>G/G0 ~75% extrapolated to 20x20 cm</a:t>
            </a:r>
            <a:r>
              <a:rPr lang="en-GB" sz="1600" kern="1200" baseline="30000" dirty="0">
                <a:solidFill>
                  <a:srgbClr val="002060"/>
                </a:solidFill>
                <a:latin typeface="Avenir" panose="02000503020000020003" pitchFamily="2" charset="0"/>
                <a:ea typeface="+mn-ea"/>
                <a:cs typeface="+mn-cs"/>
              </a:rPr>
              <a:t>2</a:t>
            </a:r>
            <a:r>
              <a:rPr lang="en-GB" sz="1600" kern="1200" dirty="0">
                <a:solidFill>
                  <a:srgbClr val="002060"/>
                </a:solidFill>
                <a:latin typeface="Avenir" panose="02000503020000020003" pitchFamily="2" charset="0"/>
                <a:ea typeface="+mn-ea"/>
                <a:cs typeface="+mn-cs"/>
              </a:rPr>
              <a:t> </a:t>
            </a:r>
            <a:endParaRPr lang="en-GB" sz="1600" kern="12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marL="677228" lvl="1" indent="-220028" defTabSz="352044">
              <a:spcAft>
                <a:spcPts val="600"/>
              </a:spcAft>
              <a:buFont typeface="Wingdings" pitchFamily="2" charset="2"/>
              <a:buChar char="Ø"/>
            </a:pPr>
            <a:r>
              <a:rPr lang="en-GB" sz="1600" kern="1200" dirty="0">
                <a:solidFill>
                  <a:srgbClr val="002060"/>
                </a:solidFill>
                <a:latin typeface="Avenir" panose="02000503020000020003" pitchFamily="2" charset="0"/>
                <a:ea typeface="+mn-ea"/>
                <a:cs typeface="+mn-cs"/>
              </a:rPr>
              <a:t>Can be compensated with +10 V </a:t>
            </a:r>
            <a:endParaRPr lang="en-GB" sz="1600" kern="12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Ø"/>
            </a:pPr>
            <a:endParaRPr lang="en-GB" sz="2400" dirty="0">
              <a:solidFill>
                <a:srgbClr val="002060"/>
              </a:solidFill>
              <a:effectLst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54ADB7-83B7-9C74-AD0C-26971E921E70}"/>
              </a:ext>
            </a:extLst>
          </p:cNvPr>
          <p:cNvSpPr txBox="1"/>
          <p:nvPr/>
        </p:nvSpPr>
        <p:spPr>
          <a:xfrm>
            <a:off x="1445874" y="4444661"/>
            <a:ext cx="1995542" cy="5958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352044">
              <a:spcAft>
                <a:spcPts val="600"/>
              </a:spcAft>
            </a:pPr>
            <a:r>
              <a:rPr lang="en-GB" sz="1386" kern="1200">
                <a:solidFill>
                  <a:srgbClr val="2D5496"/>
                </a:solidFill>
                <a:latin typeface="Avenir" panose="02000503020000020003" pitchFamily="2" charset="0"/>
                <a:ea typeface="+mn-ea"/>
                <a:cs typeface="+mn-cs"/>
              </a:rPr>
              <a:t>Dependence on the </a:t>
            </a:r>
          </a:p>
          <a:p>
            <a:pPr defTabSz="352044">
              <a:spcAft>
                <a:spcPts val="600"/>
              </a:spcAft>
            </a:pPr>
            <a:r>
              <a:rPr lang="en-GB" sz="1386" kern="1200">
                <a:solidFill>
                  <a:srgbClr val="2D5496"/>
                </a:solidFill>
                <a:latin typeface="Avenir" panose="02000503020000020003" pitchFamily="2" charset="0"/>
                <a:ea typeface="+mn-ea"/>
                <a:cs typeface="+mn-cs"/>
              </a:rPr>
              <a:t>irradiated area </a:t>
            </a:r>
            <a:endParaRPr lang="en-GB"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C3593E-CAAB-EEFF-05C6-04CC13E946C4}"/>
              </a:ext>
            </a:extLst>
          </p:cNvPr>
          <p:cNvSpPr txBox="1"/>
          <p:nvPr/>
        </p:nvSpPr>
        <p:spPr>
          <a:xfrm>
            <a:off x="352051" y="2254288"/>
            <a:ext cx="3757760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52044">
              <a:spcAft>
                <a:spcPts val="600"/>
              </a:spcAft>
            </a:pPr>
            <a:r>
              <a:rPr lang="en-IT" kern="1200" dirty="0">
                <a:solidFill>
                  <a:srgbClr val="002060"/>
                </a:solidFill>
                <a:latin typeface="Avenir Book" panose="02000503020000020003" pitchFamily="2" charset="0"/>
                <a:ea typeface="+mn-ea"/>
                <a:cs typeface="+mn-cs"/>
              </a:rPr>
              <a:t>Rate Capability : behaviour similar </a:t>
            </a:r>
          </a:p>
          <a:p>
            <a:pPr defTabSz="352044">
              <a:spcAft>
                <a:spcPts val="600"/>
              </a:spcAft>
            </a:pPr>
            <a:r>
              <a:rPr lang="en-IT" kern="1200" dirty="0">
                <a:solidFill>
                  <a:srgbClr val="002060"/>
                </a:solidFill>
                <a:latin typeface="Avenir Book" panose="02000503020000020003" pitchFamily="2" charset="0"/>
                <a:ea typeface="+mn-ea"/>
                <a:cs typeface="+mn-cs"/>
              </a:rPr>
              <a:t>to small DLC  prototypes</a:t>
            </a:r>
            <a:endParaRPr lang="en-IT" sz="2800" dirty="0">
              <a:solidFill>
                <a:srgbClr val="002060"/>
              </a:solidFill>
              <a:latin typeface="Avenir Book" panose="02000503020000020003" pitchFamily="2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78905B-9876-9596-D0CB-634800698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C40D51-2713-B7F2-2DC6-6DFE39D924B9}"/>
              </a:ext>
            </a:extLst>
          </p:cNvPr>
          <p:cNvSpPr txBox="1"/>
          <p:nvPr/>
        </p:nvSpPr>
        <p:spPr>
          <a:xfrm>
            <a:off x="7251700" y="3121223"/>
            <a:ext cx="845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400" dirty="0"/>
              <a:t>G</a:t>
            </a:r>
            <a:r>
              <a:rPr lang="en-IT" sz="1400" baseline="-25000" dirty="0"/>
              <a:t>0</a:t>
            </a:r>
            <a:r>
              <a:rPr lang="en-IT" sz="1400" dirty="0"/>
              <a:t>=5000</a:t>
            </a:r>
          </a:p>
        </p:txBody>
      </p:sp>
    </p:spTree>
    <p:extLst>
      <p:ext uri="{BB962C8B-B14F-4D97-AF65-F5344CB8AC3E}">
        <p14:creationId xmlns:p14="http://schemas.microsoft.com/office/powerpoint/2010/main" val="3014899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C7063-8D18-F595-2A63-68F356DCF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>
                <a:solidFill>
                  <a:srgbClr val="C00000"/>
                </a:solidFill>
              </a:rPr>
              <a:t>Test Beams @ CERN H4 beam line</a:t>
            </a:r>
            <a:br>
              <a:rPr lang="en-GB" sz="3600" b="1">
                <a:solidFill>
                  <a:srgbClr val="C00000"/>
                </a:solidFill>
              </a:rPr>
            </a:br>
            <a:endParaRPr lang="en-IT" sz="3600" dirty="0">
              <a:solidFill>
                <a:srgbClr val="C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8665DE-65AC-6E6A-EDD9-6BA5F91906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366394"/>
            <a:ext cx="4152387" cy="4491606"/>
          </a:xfrm>
        </p:spPr>
        <p:txBody>
          <a:bodyPr>
            <a:normAutofit/>
          </a:bodyPr>
          <a:lstStyle/>
          <a:p>
            <a:r>
              <a:rPr lang="en-GB" sz="1800" dirty="0">
                <a:solidFill>
                  <a:srgbClr val="002060"/>
                </a:solidFill>
              </a:rPr>
              <a:t>July 2023 </a:t>
            </a:r>
          </a:p>
          <a:p>
            <a:pPr lvl="1"/>
            <a:r>
              <a:rPr lang="en-GB" sz="1400" dirty="0">
                <a:solidFill>
                  <a:srgbClr val="002060"/>
                </a:solidFill>
              </a:rPr>
              <a:t> muon beam, 2 small-size prototypes with reduced drift gaps, 2 20x20cm</a:t>
            </a:r>
            <a:r>
              <a:rPr lang="en-GB" sz="1400" baseline="30000" dirty="0">
                <a:solidFill>
                  <a:srgbClr val="002060"/>
                </a:solidFill>
              </a:rPr>
              <a:t>2</a:t>
            </a:r>
            <a:r>
              <a:rPr lang="en-GB" sz="1400" dirty="0">
                <a:solidFill>
                  <a:srgbClr val="002060"/>
                </a:solidFill>
              </a:rPr>
              <a:t> large prototypes, different beam incident angles,  fast gas </a:t>
            </a:r>
            <a:r>
              <a:rPr lang="en-GB" sz="1400" dirty="0" err="1">
                <a:solidFill>
                  <a:srgbClr val="002060"/>
                </a:solidFill>
              </a:rPr>
              <a:t>mixure</a:t>
            </a:r>
            <a:r>
              <a:rPr lang="en-GB" sz="1400" dirty="0">
                <a:solidFill>
                  <a:srgbClr val="002060"/>
                </a:solidFill>
              </a:rPr>
              <a:t> Ar:CF4:iC4H10 (88:10:2)</a:t>
            </a:r>
          </a:p>
          <a:p>
            <a:r>
              <a:rPr lang="en-GB" sz="1800" dirty="0">
                <a:solidFill>
                  <a:srgbClr val="002060"/>
                </a:solidFill>
              </a:rPr>
              <a:t>October 2022</a:t>
            </a:r>
          </a:p>
          <a:p>
            <a:pPr lvl="1"/>
            <a:r>
              <a:rPr lang="en-GB" sz="1400" dirty="0">
                <a:solidFill>
                  <a:srgbClr val="002060"/>
                </a:solidFill>
              </a:rPr>
              <a:t>muon and pion beams, 3 small-size prototypes, 1 20x20cm</a:t>
            </a:r>
            <a:r>
              <a:rPr lang="en-GB" sz="1400" baseline="30000" dirty="0">
                <a:solidFill>
                  <a:srgbClr val="002060"/>
                </a:solidFill>
              </a:rPr>
              <a:t>2</a:t>
            </a:r>
            <a:r>
              <a:rPr lang="en-GB" sz="1400" dirty="0">
                <a:solidFill>
                  <a:srgbClr val="002060"/>
                </a:solidFill>
              </a:rPr>
              <a:t> large prototypes, different beam incident angles , different  gas </a:t>
            </a:r>
            <a:r>
              <a:rPr lang="en-GB" sz="1400" dirty="0" err="1">
                <a:solidFill>
                  <a:srgbClr val="002060"/>
                </a:solidFill>
              </a:rPr>
              <a:t>mixure</a:t>
            </a:r>
            <a:r>
              <a:rPr lang="en-GB" sz="1400" dirty="0">
                <a:solidFill>
                  <a:srgbClr val="002060"/>
                </a:solidFill>
              </a:rPr>
              <a:t> for </a:t>
            </a:r>
            <a:r>
              <a:rPr lang="en-GB" sz="1400" dirty="0" err="1">
                <a:solidFill>
                  <a:srgbClr val="002060"/>
                </a:solidFill>
              </a:rPr>
              <a:t>timining</a:t>
            </a:r>
            <a:r>
              <a:rPr lang="en-GB" sz="1400" dirty="0">
                <a:solidFill>
                  <a:srgbClr val="002060"/>
                </a:solidFill>
              </a:rPr>
              <a:t> studies Ar:CO2: iC4H10 (93:5:2) and Ar:CF4: iC4H10 (88:10:2)</a:t>
            </a:r>
          </a:p>
          <a:p>
            <a:r>
              <a:rPr lang="en-GB" sz="1800" dirty="0">
                <a:solidFill>
                  <a:srgbClr val="002060"/>
                </a:solidFill>
              </a:rPr>
              <a:t>October 2021</a:t>
            </a:r>
          </a:p>
          <a:p>
            <a:pPr lvl="1"/>
            <a:r>
              <a:rPr lang="en-GB" sz="1400" dirty="0">
                <a:solidFill>
                  <a:srgbClr val="002060"/>
                </a:solidFill>
              </a:rPr>
              <a:t>muon and pion beams, 4 small-size prototypes, different beam incident angles,  different  gas  for optimisation Ar:C02(93:7) Ar:C02: iC4H10 (88:10:2)</a:t>
            </a:r>
          </a:p>
          <a:p>
            <a:r>
              <a:rPr lang="en-GB" sz="1800" dirty="0">
                <a:solidFill>
                  <a:srgbClr val="002060"/>
                </a:solidFill>
              </a:rPr>
              <a:t>… 2021 (at GIF++), 2018, 2017, 2016</a:t>
            </a:r>
            <a:endParaRPr lang="en-GB" sz="1400" dirty="0">
              <a:solidFill>
                <a:srgbClr val="002060"/>
              </a:solidFill>
            </a:endParaRPr>
          </a:p>
          <a:p>
            <a:endParaRPr lang="en-IT" sz="1800" dirty="0">
              <a:solidFill>
                <a:srgbClr val="002060"/>
              </a:solidFill>
            </a:endParaRPr>
          </a:p>
        </p:txBody>
      </p:sp>
      <p:sp>
        <p:nvSpPr>
          <p:cNvPr id="6" name="Round Diagonal Corner of Rectangle 5">
            <a:extLst>
              <a:ext uri="{FF2B5EF4-FFF2-40B4-BE49-F238E27FC236}">
                <a16:creationId xmlns:a16="http://schemas.microsoft.com/office/drawing/2014/main" id="{F122B685-97ED-0C1B-A8E2-C45B19FC6A37}"/>
              </a:ext>
            </a:extLst>
          </p:cNvPr>
          <p:cNvSpPr/>
          <p:nvPr/>
        </p:nvSpPr>
        <p:spPr>
          <a:xfrm>
            <a:off x="60833" y="1159644"/>
            <a:ext cx="4152387" cy="960892"/>
          </a:xfrm>
          <a:prstGeom prst="round2DiagRect">
            <a:avLst/>
          </a:prstGeom>
          <a:solidFill>
            <a:srgbClr val="FFE699">
              <a:alpha val="25098"/>
            </a:srgbClr>
          </a:solidFill>
          <a:ln>
            <a:solidFill>
              <a:srgbClr val="2F528F">
                <a:alpha val="25882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T" sz="2000" b="1" dirty="0">
                <a:solidFill>
                  <a:srgbClr val="C00000"/>
                </a:solidFill>
              </a:rPr>
              <a:t>several Testbeams, </a:t>
            </a:r>
          </a:p>
          <a:p>
            <a:r>
              <a:rPr lang="en-IT" sz="2000" b="1" dirty="0">
                <a:solidFill>
                  <a:srgbClr val="C00000"/>
                </a:solidFill>
              </a:rPr>
              <a:t>different configurations and studies</a:t>
            </a:r>
          </a:p>
        </p:txBody>
      </p:sp>
      <p:pic>
        <p:nvPicPr>
          <p:cNvPr id="7" name="Immagine 9">
            <a:extLst>
              <a:ext uri="{FF2B5EF4-FFF2-40B4-BE49-F238E27FC236}">
                <a16:creationId xmlns:a16="http://schemas.microsoft.com/office/drawing/2014/main" id="{7A49E087-8C6B-7E86-1FD7-6F55560EB1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388" y="1791047"/>
            <a:ext cx="2868343" cy="30230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CF14E21-A58A-0786-FE82-D7A8D96CCB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1249" y="1640090"/>
            <a:ext cx="2262753" cy="40400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DA0AFC-8939-ACF0-B20F-D8AB37B36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6E221E-86A5-904F-98D8-BBB099523A9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03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AEE61-C997-0B50-6C85-6B359A348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16" y="2"/>
            <a:ext cx="7886700" cy="1325563"/>
          </a:xfrm>
        </p:spPr>
        <p:txBody>
          <a:bodyPr>
            <a:normAutofit/>
          </a:bodyPr>
          <a:lstStyle/>
          <a:p>
            <a:r>
              <a:rPr lang="en-IT" sz="3600" b="1" dirty="0">
                <a:solidFill>
                  <a:srgbClr val="C00000"/>
                </a:solidFill>
              </a:rPr>
              <a:t>Performances at Test-Beam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FACB9F-1A23-DC79-2DE3-7071A97652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8662"/>
          <a:stretch/>
        </p:blipFill>
        <p:spPr>
          <a:xfrm>
            <a:off x="3411509" y="795594"/>
            <a:ext cx="4151506" cy="29789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28AE79A-5402-36C8-7115-E0E0BD5608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681" b="5199"/>
          <a:stretch/>
        </p:blipFill>
        <p:spPr>
          <a:xfrm>
            <a:off x="6683828" y="1502934"/>
            <a:ext cx="2451485" cy="192705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E3D232-5AC6-0853-F786-2BD22C0B6048}"/>
              </a:ext>
            </a:extLst>
          </p:cNvPr>
          <p:cNvSpPr txBox="1"/>
          <p:nvPr/>
        </p:nvSpPr>
        <p:spPr>
          <a:xfrm>
            <a:off x="8176011" y="22850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1C349F-4E13-A390-9895-E9258DC6FADE}"/>
              </a:ext>
            </a:extLst>
          </p:cNvPr>
          <p:cNvSpPr txBox="1"/>
          <p:nvPr/>
        </p:nvSpPr>
        <p:spPr>
          <a:xfrm>
            <a:off x="78056" y="1736594"/>
            <a:ext cx="3411509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Tracking efficiency: </a:t>
            </a:r>
          </a:p>
          <a:p>
            <a:r>
              <a:rPr lang="en-GB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1.5 mm fiducial range of the clusters </a:t>
            </a:r>
            <a:r>
              <a:rPr lang="en-GB" dirty="0" err="1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wrt</a:t>
            </a:r>
            <a:r>
              <a:rPr lang="en-GB" dirty="0">
                <a:solidFill>
                  <a:srgbClr val="002060"/>
                </a:solidFill>
                <a:effectLst/>
                <a:latin typeface="Avenir Book" panose="02000503020000020003" pitchFamily="2" charset="0"/>
              </a:rPr>
              <a:t> extrapolated position from external tracking chambers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9B264F-2F39-017B-454B-683404D6DD1A}"/>
              </a:ext>
            </a:extLst>
          </p:cNvPr>
          <p:cNvSpPr txBox="1"/>
          <p:nvPr/>
        </p:nvSpPr>
        <p:spPr>
          <a:xfrm>
            <a:off x="78057" y="4367353"/>
            <a:ext cx="341150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2060"/>
                </a:solidFill>
                <a:effectLst/>
                <a:latin typeface="Avenir" panose="02000503020000020003" pitchFamily="2" charset="0"/>
              </a:rPr>
              <a:t>INEFFICIENCIES from local circular pillars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D92A3A-852A-99AF-E000-3CF70CEF2608}"/>
              </a:ext>
            </a:extLst>
          </p:cNvPr>
          <p:cNvSpPr txBox="1"/>
          <p:nvPr/>
        </p:nvSpPr>
        <p:spPr>
          <a:xfrm>
            <a:off x="5150660" y="2004797"/>
            <a:ext cx="1033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200" dirty="0">
                <a:solidFill>
                  <a:srgbClr val="FF0000"/>
                </a:solidFill>
              </a:rPr>
              <a:t>0.3mm pillars</a:t>
            </a:r>
          </a:p>
          <a:p>
            <a:r>
              <a:rPr lang="en-IT" sz="1200" dirty="0">
                <a:solidFill>
                  <a:srgbClr val="002060"/>
                </a:solidFill>
              </a:rPr>
              <a:t>0.7mm pillars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1E1BFB-4728-7C21-6D43-279094EE6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362930" y="3345522"/>
            <a:ext cx="2057400" cy="365125"/>
          </a:xfrm>
        </p:spPr>
        <p:txBody>
          <a:bodyPr/>
          <a:lstStyle/>
          <a:p>
            <a:fld id="{806E221E-86A5-904F-98D8-BBB099523A97}" type="slidenum">
              <a:rPr lang="en-US" smtClean="0"/>
              <a:t>9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5DA47D-BBF0-C474-000A-5D7BE2ABFA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0690" y="3853297"/>
            <a:ext cx="4137146" cy="297895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33AC329-EDB9-DDD4-1810-E6FF75FD404E}"/>
              </a:ext>
            </a:extLst>
          </p:cNvPr>
          <p:cNvSpPr txBox="1"/>
          <p:nvPr/>
        </p:nvSpPr>
        <p:spPr>
          <a:xfrm>
            <a:off x="6129894" y="5156030"/>
            <a:ext cx="1107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dirty="0">
                <a:solidFill>
                  <a:srgbClr val="C00000"/>
                </a:solidFill>
              </a:rPr>
              <a:t>Paddy400</a:t>
            </a:r>
          </a:p>
        </p:txBody>
      </p:sp>
    </p:spTree>
    <p:extLst>
      <p:ext uri="{BB962C8B-B14F-4D97-AF65-F5344CB8AC3E}">
        <p14:creationId xmlns:p14="http://schemas.microsoft.com/office/powerpoint/2010/main" val="1634639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30491</TotalTime>
  <Words>922</Words>
  <Application>Microsoft Macintosh PowerPoint</Application>
  <PresentationFormat>On-screen Show (4:3)</PresentationFormat>
  <Paragraphs>120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ArialMT</vt:lpstr>
      <vt:lpstr>Avenir</vt:lpstr>
      <vt:lpstr>Avenir Book</vt:lpstr>
      <vt:lpstr>Calibri</vt:lpstr>
      <vt:lpstr>Calibri Light</vt:lpstr>
      <vt:lpstr>Symbol</vt:lpstr>
      <vt:lpstr>Wingdings</vt:lpstr>
      <vt:lpstr>Office Theme</vt:lpstr>
      <vt:lpstr>High granularity resistive Micromegas  for future detectors </vt:lpstr>
      <vt:lpstr>The RHUM project</vt:lpstr>
      <vt:lpstr>Micromegas Detectors </vt:lpstr>
      <vt:lpstr>The small-size Prototypes </vt:lpstr>
      <vt:lpstr>Lab Measurements : Gain and Rate Capability</vt:lpstr>
      <vt:lpstr>Paddy400: The 20x20 cm2 Prototype  </vt:lpstr>
      <vt:lpstr>Paddy400: Rate Capability </vt:lpstr>
      <vt:lpstr>Test Beams @ CERN H4 beam line </vt:lpstr>
      <vt:lpstr>Performances at Test-Beam</vt:lpstr>
      <vt:lpstr>Spatial Resolution</vt:lpstr>
      <vt:lpstr>Timing Performance</vt:lpstr>
      <vt:lpstr>Applications</vt:lpstr>
      <vt:lpstr>Summary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granularity resistive Micromegas for future detectors </dc:title>
  <dc:creator>Michela Biglietti</dc:creator>
  <cp:lastModifiedBy>Michela Biglietti</cp:lastModifiedBy>
  <cp:revision>104</cp:revision>
  <dcterms:created xsi:type="dcterms:W3CDTF">2023-08-09T09:57:55Z</dcterms:created>
  <dcterms:modified xsi:type="dcterms:W3CDTF">2023-09-01T11:13:25Z</dcterms:modified>
</cp:coreProperties>
</file>