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3">
  <p:sldMasterIdLst>
    <p:sldMasterId id="2147483676" r:id="rId3"/>
  </p:sldMasterIdLst>
  <p:notesMasterIdLst>
    <p:notesMasterId r:id="rId35"/>
  </p:notesMasterIdLst>
  <p:sldIdLst>
    <p:sldId id="299" r:id="rId4"/>
    <p:sldId id="300" r:id="rId5"/>
    <p:sldId id="302" r:id="rId6"/>
    <p:sldId id="286" r:id="rId7"/>
    <p:sldId id="304" r:id="rId8"/>
    <p:sldId id="306" r:id="rId9"/>
    <p:sldId id="303" r:id="rId10"/>
    <p:sldId id="308" r:id="rId11"/>
    <p:sldId id="307" r:id="rId12"/>
    <p:sldId id="309" r:id="rId13"/>
    <p:sldId id="312" r:id="rId14"/>
    <p:sldId id="317" r:id="rId15"/>
    <p:sldId id="311" r:id="rId16"/>
    <p:sldId id="314" r:id="rId17"/>
    <p:sldId id="315" r:id="rId18"/>
    <p:sldId id="316" r:id="rId19"/>
    <p:sldId id="289" r:id="rId20"/>
    <p:sldId id="290" r:id="rId21"/>
    <p:sldId id="293" r:id="rId22"/>
    <p:sldId id="320" r:id="rId23"/>
    <p:sldId id="294" r:id="rId24"/>
    <p:sldId id="295" r:id="rId25"/>
    <p:sldId id="318" r:id="rId26"/>
    <p:sldId id="322" r:id="rId27"/>
    <p:sldId id="321" r:id="rId28"/>
    <p:sldId id="323" r:id="rId29"/>
    <p:sldId id="319" r:id="rId30"/>
    <p:sldId id="324" r:id="rId31"/>
    <p:sldId id="325" r:id="rId32"/>
    <p:sldId id="285" r:id="rId33"/>
    <p:sldId id="283" r:id="rId34"/>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04FF"/>
    <a:srgbClr val="FF8686"/>
    <a:srgbClr val="F6A435"/>
    <a:srgbClr val="114A9C"/>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0678A4-0D92-457A-BD89-80EEEF0CFB6D}" v="1" dt="2023-09-04T08:51:34.5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245" y="59"/>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D0576F41-8E91-4BAC-A6D1-82CEA167A041}" type="datetimeFigureOut">
              <a:rPr lang="en-GB" smtClean="0"/>
              <a:t>04/09/2023</a:t>
            </a:fld>
            <a:endParaRPr lang="en-GB"/>
          </a:p>
        </p:txBody>
      </p:sp>
      <p:sp>
        <p:nvSpPr>
          <p:cNvPr id="4" name="Slide Image Placeholder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B3FC645C-641D-4884-B4D2-1CC46E1BC422}" type="slidenum">
              <a:rPr lang="en-GB" smtClean="0"/>
              <a:t>‹#›</a:t>
            </a:fld>
            <a:endParaRPr lang="en-GB"/>
          </a:p>
        </p:txBody>
      </p:sp>
    </p:spTree>
    <p:extLst>
      <p:ext uri="{BB962C8B-B14F-4D97-AF65-F5344CB8AC3E}">
        <p14:creationId xmlns:p14="http://schemas.microsoft.com/office/powerpoint/2010/main" val="389664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3FC645C-641D-4884-B4D2-1CC46E1BC422}" type="slidenum">
              <a:rPr lang="en-GB" smtClean="0"/>
              <a:t>0</a:t>
            </a:fld>
            <a:endParaRPr lang="en-GB"/>
          </a:p>
        </p:txBody>
      </p:sp>
    </p:spTree>
    <p:extLst>
      <p:ext uri="{BB962C8B-B14F-4D97-AF65-F5344CB8AC3E}">
        <p14:creationId xmlns:p14="http://schemas.microsoft.com/office/powerpoint/2010/main" val="2762551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13</a:t>
            </a:fld>
            <a:endParaRPr lang="en-GB"/>
          </a:p>
        </p:txBody>
      </p:sp>
    </p:spTree>
    <p:extLst>
      <p:ext uri="{BB962C8B-B14F-4D97-AF65-F5344CB8AC3E}">
        <p14:creationId xmlns:p14="http://schemas.microsoft.com/office/powerpoint/2010/main" val="2429755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14</a:t>
            </a:fld>
            <a:endParaRPr lang="en-GB"/>
          </a:p>
        </p:txBody>
      </p:sp>
    </p:spTree>
    <p:extLst>
      <p:ext uri="{BB962C8B-B14F-4D97-AF65-F5344CB8AC3E}">
        <p14:creationId xmlns:p14="http://schemas.microsoft.com/office/powerpoint/2010/main" val="411204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15</a:t>
            </a:fld>
            <a:endParaRPr lang="en-GB"/>
          </a:p>
        </p:txBody>
      </p:sp>
    </p:spTree>
    <p:extLst>
      <p:ext uri="{BB962C8B-B14F-4D97-AF65-F5344CB8AC3E}">
        <p14:creationId xmlns:p14="http://schemas.microsoft.com/office/powerpoint/2010/main" val="236417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3FC645C-641D-4884-B4D2-1CC46E1BC422}" type="slidenum">
              <a:rPr lang="en-GB" smtClean="0"/>
              <a:t>30</a:t>
            </a:fld>
            <a:endParaRPr lang="en-GB"/>
          </a:p>
        </p:txBody>
      </p:sp>
    </p:spTree>
    <p:extLst>
      <p:ext uri="{BB962C8B-B14F-4D97-AF65-F5344CB8AC3E}">
        <p14:creationId xmlns:p14="http://schemas.microsoft.com/office/powerpoint/2010/main" val="1089640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a:t>
            </a:fld>
            <a:endParaRPr lang="en-GB"/>
          </a:p>
        </p:txBody>
      </p:sp>
    </p:spTree>
    <p:extLst>
      <p:ext uri="{BB962C8B-B14F-4D97-AF65-F5344CB8AC3E}">
        <p14:creationId xmlns:p14="http://schemas.microsoft.com/office/powerpoint/2010/main" val="1991897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6</a:t>
            </a:fld>
            <a:endParaRPr lang="en-GB"/>
          </a:p>
        </p:txBody>
      </p:sp>
    </p:spTree>
    <p:extLst>
      <p:ext uri="{BB962C8B-B14F-4D97-AF65-F5344CB8AC3E}">
        <p14:creationId xmlns:p14="http://schemas.microsoft.com/office/powerpoint/2010/main" val="1960829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7</a:t>
            </a:fld>
            <a:endParaRPr lang="en-GB"/>
          </a:p>
        </p:txBody>
      </p:sp>
    </p:spTree>
    <p:extLst>
      <p:ext uri="{BB962C8B-B14F-4D97-AF65-F5344CB8AC3E}">
        <p14:creationId xmlns:p14="http://schemas.microsoft.com/office/powerpoint/2010/main" val="1864530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8</a:t>
            </a:fld>
            <a:endParaRPr lang="en-GB"/>
          </a:p>
        </p:txBody>
      </p:sp>
    </p:spTree>
    <p:extLst>
      <p:ext uri="{BB962C8B-B14F-4D97-AF65-F5344CB8AC3E}">
        <p14:creationId xmlns:p14="http://schemas.microsoft.com/office/powerpoint/2010/main" val="2405381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9</a:t>
            </a:fld>
            <a:endParaRPr lang="en-GB"/>
          </a:p>
        </p:txBody>
      </p:sp>
    </p:spTree>
    <p:extLst>
      <p:ext uri="{BB962C8B-B14F-4D97-AF65-F5344CB8AC3E}">
        <p14:creationId xmlns:p14="http://schemas.microsoft.com/office/powerpoint/2010/main" val="2359346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10</a:t>
            </a:fld>
            <a:endParaRPr lang="en-GB"/>
          </a:p>
        </p:txBody>
      </p:sp>
    </p:spTree>
    <p:extLst>
      <p:ext uri="{BB962C8B-B14F-4D97-AF65-F5344CB8AC3E}">
        <p14:creationId xmlns:p14="http://schemas.microsoft.com/office/powerpoint/2010/main" val="2946995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11</a:t>
            </a:fld>
            <a:endParaRPr lang="en-GB"/>
          </a:p>
        </p:txBody>
      </p:sp>
    </p:spTree>
    <p:extLst>
      <p:ext uri="{BB962C8B-B14F-4D97-AF65-F5344CB8AC3E}">
        <p14:creationId xmlns:p14="http://schemas.microsoft.com/office/powerpoint/2010/main" val="475194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FC645C-641D-4884-B4D2-1CC46E1BC422}" type="slidenum">
              <a:rPr lang="en-GB" smtClean="0"/>
              <a:t>12</a:t>
            </a:fld>
            <a:endParaRPr lang="en-GB"/>
          </a:p>
        </p:txBody>
      </p:sp>
    </p:spTree>
    <p:extLst>
      <p:ext uri="{BB962C8B-B14F-4D97-AF65-F5344CB8AC3E}">
        <p14:creationId xmlns:p14="http://schemas.microsoft.com/office/powerpoint/2010/main" val="1728781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342178" y="1038046"/>
            <a:ext cx="11507637" cy="1752599"/>
          </a:xfrm>
          <a:prstGeom prst="rect">
            <a:avLst/>
          </a:prstGeom>
        </p:spPr>
        <p:txBody>
          <a:bodyPr anchor="ctr"/>
          <a:lstStyle>
            <a:lvl1pPr>
              <a:defRPr sz="3200" b="1">
                <a:solidFill>
                  <a:srgbClr val="1E4B9B"/>
                </a:solidFill>
                <a:latin typeface="+mj-lt"/>
              </a:defRPr>
            </a:lvl1pPr>
          </a:lstStyle>
          <a:p>
            <a:r>
              <a:rPr lang="en-US" dirty="0"/>
              <a:t>Click to edit Master title style</a:t>
            </a:r>
          </a:p>
        </p:txBody>
      </p:sp>
      <p:sp>
        <p:nvSpPr>
          <p:cNvPr id="3" name="Subtitle 2"/>
          <p:cNvSpPr>
            <a:spLocks noGrp="1"/>
          </p:cNvSpPr>
          <p:nvPr>
            <p:ph type="subTitle" idx="1"/>
          </p:nvPr>
        </p:nvSpPr>
        <p:spPr>
          <a:xfrm>
            <a:off x="1053856" y="2854947"/>
            <a:ext cx="10084279" cy="3192170"/>
          </a:xfrm>
          <a:prstGeom prst="rect">
            <a:avLst/>
          </a:prstGeom>
        </p:spPr>
        <p:txBody>
          <a:bodyPr/>
          <a:lstStyle>
            <a:lvl1pPr marL="0" indent="0" algn="ctr">
              <a:buNone/>
              <a:defRPr sz="1800">
                <a:solidFill>
                  <a:schemeClr val="tx1">
                    <a:lumMod val="65000"/>
                    <a:lumOff val="35000"/>
                  </a:schemeClr>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Espace réservé du numéro de diapositive 10">
            <a:extLst>
              <a:ext uri="{FF2B5EF4-FFF2-40B4-BE49-F238E27FC236}">
                <a16:creationId xmlns:a16="http://schemas.microsoft.com/office/drawing/2014/main" id="{26BCC0AF-7CF7-45DF-9E59-2F6307DF3C69}"/>
              </a:ext>
            </a:extLst>
          </p:cNvPr>
          <p:cNvSpPr>
            <a:spLocks noGrp="1"/>
          </p:cNvSpPr>
          <p:nvPr>
            <p:ph type="sldNum" sz="quarter" idx="11"/>
          </p:nvPr>
        </p:nvSpPr>
        <p:spPr/>
        <p:txBody>
          <a:bodyPr/>
          <a:lstStyle/>
          <a:p>
            <a:fld id="{1D2F5FC9-7837-4674-AFAB-A895A15FD3D4}" type="slidenum">
              <a:rPr lang="en-GB" smtClean="0"/>
              <a:t>‹#›</a:t>
            </a:fld>
            <a:endParaRPr lang="en-GB"/>
          </a:p>
        </p:txBody>
      </p:sp>
      <p:sp>
        <p:nvSpPr>
          <p:cNvPr id="7" name="Titre 8">
            <a:extLst>
              <a:ext uri="{FF2B5EF4-FFF2-40B4-BE49-F238E27FC236}">
                <a16:creationId xmlns:a16="http://schemas.microsoft.com/office/drawing/2014/main" id="{83FA1D24-1DD6-426C-AEC5-E2240A50B1BE}"/>
              </a:ext>
            </a:extLst>
          </p:cNvPr>
          <p:cNvSpPr txBox="1">
            <a:spLocks/>
          </p:cNvSpPr>
          <p:nvPr userDrawn="1"/>
        </p:nvSpPr>
        <p:spPr>
          <a:xfrm>
            <a:off x="5388641" y="347663"/>
            <a:ext cx="5514980" cy="638176"/>
          </a:xfrm>
          <a:prstGeom prst="rect">
            <a:avLst/>
          </a:prstGeom>
        </p:spPr>
        <p:txBody>
          <a:bodyPr anchor="ctr"/>
          <a:lstStyle>
            <a:lvl1pPr algn="l" rtl="0" eaLnBrk="1" fontAlgn="base" hangingPunct="1">
              <a:spcBef>
                <a:spcPct val="0"/>
              </a:spcBef>
              <a:spcAft>
                <a:spcPct val="0"/>
              </a:spcAft>
              <a:defRPr sz="3200" kern="1200">
                <a:solidFill>
                  <a:srgbClr val="1E4B9B"/>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r" defTabSz="914400"/>
            <a:r>
              <a:rPr lang="en-US" sz="2800">
                <a:solidFill>
                  <a:srgbClr val="114A9C"/>
                </a:solidFill>
                <a:latin typeface="Arial" panose="020B0604020202020204" pitchFamily="34" charset="0"/>
              </a:rPr>
              <a:t>Centre for Electronic Imaging</a:t>
            </a:r>
            <a:endParaRPr lang="en-GB" sz="2800">
              <a:solidFill>
                <a:srgbClr val="114A9C"/>
              </a:solidFill>
              <a:latin typeface="Arial" panose="020B0604020202020204" pitchFamily="34" charset="0"/>
            </a:endParaRPr>
          </a:p>
        </p:txBody>
      </p:sp>
    </p:spTree>
    <p:extLst>
      <p:ext uri="{BB962C8B-B14F-4D97-AF65-F5344CB8AC3E}">
        <p14:creationId xmlns:p14="http://schemas.microsoft.com/office/powerpoint/2010/main" val="1393508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267419" y="1207698"/>
            <a:ext cx="11654287" cy="5037029"/>
          </a:xfrm>
          <a:prstGeom prst="rect">
            <a:avLst/>
          </a:prstGeom>
        </p:spPr>
        <p:txBody>
          <a:bodyPr/>
          <a:lstStyle>
            <a:lvl1pPr>
              <a:defRPr sz="1800">
                <a:latin typeface="+mn-lt"/>
              </a:defRPr>
            </a:lvl1pPr>
            <a:lvl2pPr>
              <a:defRPr sz="1600">
                <a:latin typeface="+mn-lt"/>
              </a:defRPr>
            </a:lvl2pPr>
            <a:lvl3pPr>
              <a:defRPr sz="1400">
                <a:latin typeface="+mn-lt"/>
              </a:defRPr>
            </a:lvl3pPr>
            <a:lvl4pPr>
              <a:defRPr sz="1200">
                <a:latin typeface="+mn-lt"/>
              </a:defRPr>
            </a:lvl4pPr>
            <a:lvl5pPr>
              <a:defRPr sz="12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 coins arrondis 4">
            <a:extLst>
              <a:ext uri="{FF2B5EF4-FFF2-40B4-BE49-F238E27FC236}">
                <a16:creationId xmlns:a16="http://schemas.microsoft.com/office/drawing/2014/main" id="{B2D956EE-B569-4539-9F29-D3188595B0CA}"/>
              </a:ext>
            </a:extLst>
          </p:cNvPr>
          <p:cNvSpPr/>
          <p:nvPr/>
        </p:nvSpPr>
        <p:spPr>
          <a:xfrm>
            <a:off x="253999" y="190500"/>
            <a:ext cx="11684000" cy="952500"/>
          </a:xfrm>
          <a:prstGeom prst="roundRect">
            <a:avLst/>
          </a:prstGeom>
          <a:noFill/>
          <a:ln w="38100" cap="flat" cmpd="sng" algn="ctr">
            <a:solidFill>
              <a:schemeClr val="bg1">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latin typeface="Arial" panose="020B0604020202020204" pitchFamily="34" charset="0"/>
            </a:endParaRPr>
          </a:p>
        </p:txBody>
      </p:sp>
      <p:sp>
        <p:nvSpPr>
          <p:cNvPr id="9" name="Titre 8">
            <a:extLst>
              <a:ext uri="{FF2B5EF4-FFF2-40B4-BE49-F238E27FC236}">
                <a16:creationId xmlns:a16="http://schemas.microsoft.com/office/drawing/2014/main" id="{C3025043-4870-457A-8E02-7BB444072F9F}"/>
              </a:ext>
            </a:extLst>
          </p:cNvPr>
          <p:cNvSpPr>
            <a:spLocks noGrp="1"/>
          </p:cNvSpPr>
          <p:nvPr>
            <p:ph type="title"/>
          </p:nvPr>
        </p:nvSpPr>
        <p:spPr>
          <a:xfrm>
            <a:off x="267419" y="190501"/>
            <a:ext cx="10515600" cy="952500"/>
          </a:xfrm>
          <a:prstGeom prst="rect">
            <a:avLst/>
          </a:prstGeom>
        </p:spPr>
        <p:txBody>
          <a:bodyPr anchor="ctr"/>
          <a:lstStyle>
            <a:lvl1pPr algn="l">
              <a:defRPr sz="3200">
                <a:solidFill>
                  <a:srgbClr val="1E4B9B"/>
                </a:solidFill>
                <a:latin typeface="+mj-lt"/>
              </a:defRPr>
            </a:lvl1pPr>
          </a:lstStyle>
          <a:p>
            <a:r>
              <a:rPr lang="en-US" dirty="0"/>
              <a:t>Click to edit Master title style</a:t>
            </a:r>
            <a:endParaRPr lang="en-GB" dirty="0"/>
          </a:p>
        </p:txBody>
      </p:sp>
      <p:sp>
        <p:nvSpPr>
          <p:cNvPr id="11" name="Espace réservé du numéro de diapositive 10">
            <a:extLst>
              <a:ext uri="{FF2B5EF4-FFF2-40B4-BE49-F238E27FC236}">
                <a16:creationId xmlns:a16="http://schemas.microsoft.com/office/drawing/2014/main" id="{56A71CDD-BE54-4272-8F65-CAD93FC95576}"/>
              </a:ext>
            </a:extLst>
          </p:cNvPr>
          <p:cNvSpPr>
            <a:spLocks noGrp="1"/>
          </p:cNvSpPr>
          <p:nvPr>
            <p:ph type="sldNum" sz="quarter" idx="11"/>
          </p:nvPr>
        </p:nvSpPr>
        <p:spPr/>
        <p:txBody>
          <a:bodyPr/>
          <a:lstStyle/>
          <a:p>
            <a:fld id="{1D2F5FC9-7837-4674-AFAB-A895A15FD3D4}" type="slidenum">
              <a:rPr lang="en-GB" smtClean="0"/>
              <a:t>‹#›</a:t>
            </a:fld>
            <a:endParaRPr lang="en-GB"/>
          </a:p>
        </p:txBody>
      </p:sp>
    </p:spTree>
    <p:extLst>
      <p:ext uri="{BB962C8B-B14F-4D97-AF65-F5344CB8AC3E}">
        <p14:creationId xmlns:p14="http://schemas.microsoft.com/office/powerpoint/2010/main" val="3678035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709227"/>
          </a:xfrm>
          <a:prstGeom prst="rect">
            <a:avLst/>
          </a:prstGeom>
        </p:spPr>
        <p:txBody>
          <a:bodyPr anchor="t"/>
          <a:lstStyle>
            <a:lvl1pPr algn="l">
              <a:defRPr sz="3200" b="1" cap="all">
                <a:solidFill>
                  <a:srgbClr val="1E4B9B"/>
                </a:solidFill>
                <a:latin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600">
                <a:solidFill>
                  <a:schemeClr val="tx1">
                    <a:lumMod val="50000"/>
                    <a:lumOff val="50000"/>
                  </a:schemeClr>
                </a:solidFill>
                <a:latin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387599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67417" y="1212773"/>
            <a:ext cx="5828583" cy="5031955"/>
          </a:xfrm>
          <a:prstGeom prst="rect">
            <a:avLst/>
          </a:prstGeom>
        </p:spPr>
        <p:txBody>
          <a:bodyPr/>
          <a:lstStyle>
            <a:lvl1pPr>
              <a:defRPr sz="1800">
                <a:latin typeface="+mn-lt"/>
              </a:defRPr>
            </a:lvl1pPr>
            <a:lvl2pPr>
              <a:defRPr sz="1600">
                <a:latin typeface="+mn-lt"/>
              </a:defRPr>
            </a:lvl2pPr>
            <a:lvl3pPr>
              <a:defRPr sz="1400">
                <a:latin typeface="+mn-lt"/>
              </a:defRPr>
            </a:lvl3pPr>
            <a:lvl4pPr>
              <a:defRPr sz="1200">
                <a:latin typeface="+mn-lt"/>
              </a:defRPr>
            </a:lvl4pPr>
            <a:lvl5pPr>
              <a:defRPr sz="1200">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096000" y="1212774"/>
            <a:ext cx="5828583" cy="5031954"/>
          </a:xfrm>
          <a:prstGeom prst="rect">
            <a:avLst/>
          </a:prstGeom>
        </p:spPr>
        <p:txBody>
          <a:bodyPr/>
          <a:lstStyle>
            <a:lvl1pPr>
              <a:defRPr sz="1800">
                <a:latin typeface="+mn-lt"/>
              </a:defRPr>
            </a:lvl1pPr>
            <a:lvl2pPr>
              <a:defRPr sz="1600">
                <a:latin typeface="+mn-lt"/>
              </a:defRPr>
            </a:lvl2pPr>
            <a:lvl3pPr>
              <a:defRPr sz="1400">
                <a:latin typeface="+mn-lt"/>
              </a:defRPr>
            </a:lvl3pPr>
            <a:lvl4pPr>
              <a:defRPr sz="1200">
                <a:latin typeface="+mn-lt"/>
              </a:defRPr>
            </a:lvl4pPr>
            <a:lvl5pPr>
              <a:defRPr sz="1200">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 coins arrondis 4">
            <a:extLst>
              <a:ext uri="{FF2B5EF4-FFF2-40B4-BE49-F238E27FC236}">
                <a16:creationId xmlns:a16="http://schemas.microsoft.com/office/drawing/2014/main" id="{AC8FA105-B000-479C-BC3A-E720B0274266}"/>
              </a:ext>
            </a:extLst>
          </p:cNvPr>
          <p:cNvSpPr/>
          <p:nvPr/>
        </p:nvSpPr>
        <p:spPr>
          <a:xfrm>
            <a:off x="253999" y="190500"/>
            <a:ext cx="11684000" cy="952500"/>
          </a:xfrm>
          <a:prstGeom prst="roundRect">
            <a:avLst/>
          </a:prstGeom>
          <a:noFill/>
          <a:ln w="38100" cap="flat" cmpd="sng" algn="ctr">
            <a:solidFill>
              <a:schemeClr val="bg1">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latin typeface="Arial" panose="020B0604020202020204" pitchFamily="34" charset="0"/>
            </a:endParaRPr>
          </a:p>
        </p:txBody>
      </p:sp>
      <p:sp>
        <p:nvSpPr>
          <p:cNvPr id="6" name="Titre 8">
            <a:extLst>
              <a:ext uri="{FF2B5EF4-FFF2-40B4-BE49-F238E27FC236}">
                <a16:creationId xmlns:a16="http://schemas.microsoft.com/office/drawing/2014/main" id="{6CD7ADA0-02FD-400C-9585-D4FA05A6D162}"/>
              </a:ext>
            </a:extLst>
          </p:cNvPr>
          <p:cNvSpPr>
            <a:spLocks noGrp="1"/>
          </p:cNvSpPr>
          <p:nvPr>
            <p:ph type="title"/>
          </p:nvPr>
        </p:nvSpPr>
        <p:spPr>
          <a:xfrm>
            <a:off x="267419" y="190501"/>
            <a:ext cx="10515600" cy="952500"/>
          </a:xfrm>
          <a:prstGeom prst="rect">
            <a:avLst/>
          </a:prstGeom>
        </p:spPr>
        <p:txBody>
          <a:bodyPr anchor="ctr"/>
          <a:lstStyle>
            <a:lvl1pPr algn="l">
              <a:defRPr sz="3200">
                <a:solidFill>
                  <a:srgbClr val="1E4B9B"/>
                </a:solidFill>
                <a:latin typeface="+mj-lt"/>
              </a:defRPr>
            </a:lvl1pPr>
          </a:lstStyle>
          <a:p>
            <a:r>
              <a:rPr lang="en-US" dirty="0"/>
              <a:t>Click to edit Master title style</a:t>
            </a:r>
            <a:endParaRPr lang="en-GB" dirty="0"/>
          </a:p>
        </p:txBody>
      </p:sp>
      <p:sp>
        <p:nvSpPr>
          <p:cNvPr id="7" name="Espace réservé du numéro de diapositive 6">
            <a:extLst>
              <a:ext uri="{FF2B5EF4-FFF2-40B4-BE49-F238E27FC236}">
                <a16:creationId xmlns:a16="http://schemas.microsoft.com/office/drawing/2014/main" id="{9C66A998-622A-4774-9F09-8D46E258442E}"/>
              </a:ext>
            </a:extLst>
          </p:cNvPr>
          <p:cNvSpPr>
            <a:spLocks noGrp="1"/>
          </p:cNvSpPr>
          <p:nvPr>
            <p:ph type="sldNum" sz="quarter" idx="11"/>
          </p:nvPr>
        </p:nvSpPr>
        <p:spPr/>
        <p:txBody>
          <a:bodyPr/>
          <a:lstStyle/>
          <a:p>
            <a:fld id="{1D2F5FC9-7837-4674-AFAB-A895A15FD3D4}" type="slidenum">
              <a:rPr lang="en-GB" smtClean="0"/>
              <a:t>‹#›</a:t>
            </a:fld>
            <a:endParaRPr lang="en-GB"/>
          </a:p>
        </p:txBody>
      </p:sp>
    </p:spTree>
    <p:extLst>
      <p:ext uri="{BB962C8B-B14F-4D97-AF65-F5344CB8AC3E}">
        <p14:creationId xmlns:p14="http://schemas.microsoft.com/office/powerpoint/2010/main" val="309965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7418" y="1142999"/>
            <a:ext cx="5828581" cy="461889"/>
          </a:xfrm>
          <a:prstGeom prst="rect">
            <a:avLst/>
          </a:prstGeom>
        </p:spPr>
        <p:txBody>
          <a:bodyPr anchor="b"/>
          <a:lstStyle>
            <a:lvl1pPr marL="0" indent="0">
              <a:buNone/>
              <a:defRPr sz="1600" b="1">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7419" y="1604887"/>
            <a:ext cx="5828580" cy="4639841"/>
          </a:xfrm>
          <a:prstGeom prst="rect">
            <a:avLst/>
          </a:prstGeom>
        </p:spPr>
        <p:txBody>
          <a:bodyPr/>
          <a:lstStyle>
            <a:lvl1pPr>
              <a:defRPr sz="1600">
                <a:latin typeface="Arial" panose="020B0604020202020204" pitchFamily="34" charset="0"/>
              </a:defRPr>
            </a:lvl1pPr>
            <a:lvl2pPr>
              <a:defRPr sz="1400">
                <a:latin typeface="Arial" panose="020B0604020202020204" pitchFamily="34" charset="0"/>
              </a:defRPr>
            </a:lvl2pPr>
            <a:lvl3pPr>
              <a:defRPr sz="1200">
                <a:latin typeface="Arial" panose="020B0604020202020204" pitchFamily="34" charset="0"/>
              </a:defRPr>
            </a:lvl3pPr>
            <a:lvl4pPr>
              <a:defRPr sz="1100">
                <a:latin typeface="Arial" panose="020B0604020202020204" pitchFamily="34" charset="0"/>
              </a:defRPr>
            </a:lvl4pPr>
            <a:lvl5pPr>
              <a:defRPr sz="1100">
                <a:latin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09418" y="1142998"/>
            <a:ext cx="5828581" cy="461889"/>
          </a:xfrm>
          <a:prstGeom prst="rect">
            <a:avLst/>
          </a:prstGeom>
        </p:spPr>
        <p:txBody>
          <a:bodyPr anchor="b"/>
          <a:lstStyle>
            <a:lvl1pPr marL="0" indent="0">
              <a:buNone/>
              <a:defRPr sz="1600" b="1">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09418" y="1604886"/>
            <a:ext cx="5828581" cy="4639841"/>
          </a:xfrm>
          <a:prstGeom prst="rect">
            <a:avLst/>
          </a:prstGeom>
        </p:spPr>
        <p:txBody>
          <a:bodyPr/>
          <a:lstStyle>
            <a:lvl1pPr>
              <a:defRPr sz="1600">
                <a:latin typeface="Arial" panose="020B0604020202020204" pitchFamily="34" charset="0"/>
              </a:defRPr>
            </a:lvl1pPr>
            <a:lvl2pPr>
              <a:defRPr sz="1400">
                <a:latin typeface="Arial" panose="020B0604020202020204" pitchFamily="34" charset="0"/>
              </a:defRPr>
            </a:lvl2pPr>
            <a:lvl3pPr>
              <a:defRPr sz="1200">
                <a:latin typeface="Arial" panose="020B0604020202020204" pitchFamily="34" charset="0"/>
              </a:defRPr>
            </a:lvl3pPr>
            <a:lvl4pPr>
              <a:defRPr sz="1100">
                <a:latin typeface="Arial" panose="020B0604020202020204" pitchFamily="34" charset="0"/>
              </a:defRPr>
            </a:lvl4pPr>
            <a:lvl5pPr>
              <a:defRPr sz="1100">
                <a:latin typeface="Arial" panose="020B060402020202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 coins arrondis 6">
            <a:extLst>
              <a:ext uri="{FF2B5EF4-FFF2-40B4-BE49-F238E27FC236}">
                <a16:creationId xmlns:a16="http://schemas.microsoft.com/office/drawing/2014/main" id="{7C965DAD-98E8-4BA8-9682-12C6C2B9C62D}"/>
              </a:ext>
            </a:extLst>
          </p:cNvPr>
          <p:cNvSpPr/>
          <p:nvPr/>
        </p:nvSpPr>
        <p:spPr>
          <a:xfrm>
            <a:off x="253999" y="190500"/>
            <a:ext cx="11684000" cy="952500"/>
          </a:xfrm>
          <a:prstGeom prst="roundRect">
            <a:avLst/>
          </a:prstGeom>
          <a:noFill/>
          <a:ln w="38100" cap="flat" cmpd="sng" algn="ctr">
            <a:solidFill>
              <a:schemeClr val="bg1">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latin typeface="Arial" panose="020B0604020202020204" pitchFamily="34" charset="0"/>
            </a:endParaRPr>
          </a:p>
        </p:txBody>
      </p:sp>
      <p:sp>
        <p:nvSpPr>
          <p:cNvPr id="8" name="Titre 8">
            <a:extLst>
              <a:ext uri="{FF2B5EF4-FFF2-40B4-BE49-F238E27FC236}">
                <a16:creationId xmlns:a16="http://schemas.microsoft.com/office/drawing/2014/main" id="{6B4EA150-3111-43A8-B483-E3C5312AEF67}"/>
              </a:ext>
            </a:extLst>
          </p:cNvPr>
          <p:cNvSpPr>
            <a:spLocks noGrp="1"/>
          </p:cNvSpPr>
          <p:nvPr>
            <p:ph type="title"/>
          </p:nvPr>
        </p:nvSpPr>
        <p:spPr>
          <a:xfrm>
            <a:off x="267419" y="190501"/>
            <a:ext cx="10515600" cy="952500"/>
          </a:xfrm>
          <a:prstGeom prst="rect">
            <a:avLst/>
          </a:prstGeom>
        </p:spPr>
        <p:txBody>
          <a:bodyPr anchor="ctr"/>
          <a:lstStyle>
            <a:lvl1pPr algn="l">
              <a:defRPr sz="3200">
                <a:solidFill>
                  <a:srgbClr val="1E4B9B"/>
                </a:solidFill>
                <a:latin typeface="Arial" panose="020B0604020202020204" pitchFamily="34" charset="0"/>
              </a:defRPr>
            </a:lvl1pPr>
          </a:lstStyle>
          <a:p>
            <a:r>
              <a:rPr lang="en-US"/>
              <a:t>Click to edit Master title style</a:t>
            </a:r>
            <a:endParaRPr lang="en-GB"/>
          </a:p>
        </p:txBody>
      </p:sp>
      <p:sp>
        <p:nvSpPr>
          <p:cNvPr id="9" name="Espace réservé du numéro de diapositive 8">
            <a:extLst>
              <a:ext uri="{FF2B5EF4-FFF2-40B4-BE49-F238E27FC236}">
                <a16:creationId xmlns:a16="http://schemas.microsoft.com/office/drawing/2014/main" id="{F3F87A83-FA1E-460C-BB54-B943102D812F}"/>
              </a:ext>
            </a:extLst>
          </p:cNvPr>
          <p:cNvSpPr>
            <a:spLocks noGrp="1"/>
          </p:cNvSpPr>
          <p:nvPr>
            <p:ph type="sldNum" sz="quarter" idx="11"/>
          </p:nvPr>
        </p:nvSpPr>
        <p:spPr/>
        <p:txBody>
          <a:bodyPr/>
          <a:lstStyle/>
          <a:p>
            <a:fld id="{1D2F5FC9-7837-4674-AFAB-A895A15FD3D4}" type="slidenum">
              <a:rPr lang="en-GB" smtClean="0"/>
              <a:t>‹#›</a:t>
            </a:fld>
            <a:endParaRPr lang="en-GB"/>
          </a:p>
        </p:txBody>
      </p:sp>
    </p:spTree>
    <p:extLst>
      <p:ext uri="{BB962C8B-B14F-4D97-AF65-F5344CB8AC3E}">
        <p14:creationId xmlns:p14="http://schemas.microsoft.com/office/powerpoint/2010/main" val="1089253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483BF4F5-0A6B-468D-B0A9-99A1FC1E44AF}"/>
              </a:ext>
            </a:extLst>
          </p:cNvPr>
          <p:cNvSpPr/>
          <p:nvPr/>
        </p:nvSpPr>
        <p:spPr>
          <a:xfrm>
            <a:off x="253999" y="190500"/>
            <a:ext cx="11684000" cy="952500"/>
          </a:xfrm>
          <a:prstGeom prst="roundRect">
            <a:avLst/>
          </a:prstGeom>
          <a:noFill/>
          <a:ln w="38100" cap="flat" cmpd="sng" algn="ctr">
            <a:solidFill>
              <a:schemeClr val="bg1">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latin typeface="Arial" panose="020B0604020202020204" pitchFamily="34" charset="0"/>
            </a:endParaRPr>
          </a:p>
        </p:txBody>
      </p:sp>
      <p:sp>
        <p:nvSpPr>
          <p:cNvPr id="7" name="Titre 8">
            <a:extLst>
              <a:ext uri="{FF2B5EF4-FFF2-40B4-BE49-F238E27FC236}">
                <a16:creationId xmlns:a16="http://schemas.microsoft.com/office/drawing/2014/main" id="{57008385-AA95-40D1-AF53-52CEC3380CF5}"/>
              </a:ext>
            </a:extLst>
          </p:cNvPr>
          <p:cNvSpPr>
            <a:spLocks noGrp="1"/>
          </p:cNvSpPr>
          <p:nvPr>
            <p:ph type="title"/>
          </p:nvPr>
        </p:nvSpPr>
        <p:spPr>
          <a:xfrm>
            <a:off x="267419" y="190501"/>
            <a:ext cx="10515600" cy="952500"/>
          </a:xfrm>
          <a:prstGeom prst="rect">
            <a:avLst/>
          </a:prstGeom>
        </p:spPr>
        <p:txBody>
          <a:bodyPr anchor="ctr"/>
          <a:lstStyle>
            <a:lvl1pPr algn="l">
              <a:defRPr sz="3200">
                <a:solidFill>
                  <a:srgbClr val="1E4B9B"/>
                </a:solidFill>
                <a:latin typeface="+mj-lt"/>
              </a:defRPr>
            </a:lvl1pPr>
          </a:lstStyle>
          <a:p>
            <a:r>
              <a:rPr lang="en-US" dirty="0"/>
              <a:t>Click to edit Master title style</a:t>
            </a:r>
            <a:endParaRPr lang="en-GB" dirty="0"/>
          </a:p>
        </p:txBody>
      </p:sp>
      <p:sp>
        <p:nvSpPr>
          <p:cNvPr id="8" name="Espace réservé du numéro de diapositive 7">
            <a:extLst>
              <a:ext uri="{FF2B5EF4-FFF2-40B4-BE49-F238E27FC236}">
                <a16:creationId xmlns:a16="http://schemas.microsoft.com/office/drawing/2014/main" id="{B7DE380C-4426-40D0-9326-0098F734B3EC}"/>
              </a:ext>
            </a:extLst>
          </p:cNvPr>
          <p:cNvSpPr>
            <a:spLocks noGrp="1"/>
          </p:cNvSpPr>
          <p:nvPr>
            <p:ph type="sldNum" sz="quarter" idx="11"/>
          </p:nvPr>
        </p:nvSpPr>
        <p:spPr/>
        <p:txBody>
          <a:bodyPr/>
          <a:lstStyle/>
          <a:p>
            <a:fld id="{1D2F5FC9-7837-4674-AFAB-A895A15FD3D4}" type="slidenum">
              <a:rPr lang="en-GB" smtClean="0"/>
              <a:t>‹#›</a:t>
            </a:fld>
            <a:endParaRPr lang="en-GB"/>
          </a:p>
        </p:txBody>
      </p:sp>
    </p:spTree>
    <p:extLst>
      <p:ext uri="{BB962C8B-B14F-4D97-AF65-F5344CB8AC3E}">
        <p14:creationId xmlns:p14="http://schemas.microsoft.com/office/powerpoint/2010/main" val="366528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4378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10342034" y="260648"/>
            <a:ext cx="1418596"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latin typeface="Arial" panose="020B0604020202020204" pitchFamily="34" charset="0"/>
            </a:endParaRPr>
          </a:p>
        </p:txBody>
      </p:sp>
      <p:pic>
        <p:nvPicPr>
          <p:cNvPr id="10" name="Picture 2" descr="Y:\CEI Resources\Branding\cei_logo_no_text 2 ton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901779" y="347664"/>
            <a:ext cx="762840" cy="6413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5313902-0C71-40EA-B536-60EFBFD27D0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42202" y="6243971"/>
            <a:ext cx="2755553" cy="475345"/>
          </a:xfrm>
          <a:prstGeom prst="rect">
            <a:avLst/>
          </a:prstGeom>
        </p:spPr>
      </p:pic>
      <p:pic>
        <p:nvPicPr>
          <p:cNvPr id="6" name="Picture 5">
            <a:extLst>
              <a:ext uri="{FF2B5EF4-FFF2-40B4-BE49-F238E27FC236}">
                <a16:creationId xmlns:a16="http://schemas.microsoft.com/office/drawing/2014/main" id="{89181464-EAFF-48E0-A71D-BF5E7D9FE01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43632"/>
          <a:stretch/>
        </p:blipFill>
        <p:spPr>
          <a:xfrm>
            <a:off x="253999" y="6244729"/>
            <a:ext cx="746665" cy="474587"/>
          </a:xfrm>
          <a:prstGeom prst="rect">
            <a:avLst/>
          </a:prstGeom>
        </p:spPr>
      </p:pic>
      <p:sp>
        <p:nvSpPr>
          <p:cNvPr id="13" name="Espace réservé du numéro de diapositive 12">
            <a:extLst>
              <a:ext uri="{FF2B5EF4-FFF2-40B4-BE49-F238E27FC236}">
                <a16:creationId xmlns:a16="http://schemas.microsoft.com/office/drawing/2014/main" id="{95BA1139-5BFD-4E43-9844-276D0930E160}"/>
              </a:ext>
            </a:extLst>
          </p:cNvPr>
          <p:cNvSpPr>
            <a:spLocks noGrp="1"/>
          </p:cNvSpPr>
          <p:nvPr>
            <p:ph type="sldNum" sz="quarter" idx="4"/>
          </p:nvPr>
        </p:nvSpPr>
        <p:spPr>
          <a:xfrm>
            <a:off x="11496805" y="6244728"/>
            <a:ext cx="52764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defRPr>
            </a:lvl1pPr>
          </a:lstStyle>
          <a:p>
            <a:fld id="{1D2F5FC9-7837-4674-AFAB-A895A15FD3D4}" type="slidenum">
              <a:rPr lang="en-GB" smtClean="0"/>
              <a:pPr/>
              <a:t>‹#›</a:t>
            </a:fld>
            <a:endParaRPr lang="en-GB"/>
          </a:p>
        </p:txBody>
      </p:sp>
    </p:spTree>
    <p:extLst>
      <p:ext uri="{BB962C8B-B14F-4D97-AF65-F5344CB8AC3E}">
        <p14:creationId xmlns:p14="http://schemas.microsoft.com/office/powerpoint/2010/main" val="30064797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4D185E2-A2F8-4FE7-A157-3781259F1DCC}"/>
              </a:ext>
            </a:extLst>
          </p:cNvPr>
          <p:cNvSpPr>
            <a:spLocks noGrp="1"/>
          </p:cNvSpPr>
          <p:nvPr>
            <p:ph type="subTitle" idx="1"/>
          </p:nvPr>
        </p:nvSpPr>
        <p:spPr>
          <a:xfrm>
            <a:off x="3593489" y="5431536"/>
            <a:ext cx="10084279" cy="1682496"/>
          </a:xfrm>
        </p:spPr>
        <p:txBody>
          <a:bodyPr lIns="91440" tIns="45720" rIns="91440" bIns="45720" anchor="t"/>
          <a:lstStyle/>
          <a:p>
            <a:endParaRPr lang="en-GB" dirty="0">
              <a:solidFill>
                <a:schemeClr val="tx1"/>
              </a:solidFill>
            </a:endParaRPr>
          </a:p>
          <a:p>
            <a:endParaRPr lang="en-GB" dirty="0">
              <a:solidFill>
                <a:schemeClr val="tx1"/>
              </a:solidFill>
            </a:endParaRPr>
          </a:p>
          <a:p>
            <a:endParaRPr lang="en-GB" dirty="0">
              <a:solidFill>
                <a:schemeClr val="tx1"/>
              </a:solidFill>
            </a:endParaRPr>
          </a:p>
          <a:p>
            <a:r>
              <a:rPr lang="en-GB" sz="1600" b="1" dirty="0">
                <a:solidFill>
                  <a:schemeClr val="tx1"/>
                </a:solidFill>
                <a:latin typeface="Montserrat" panose="00000500000000000000" pitchFamily="2" charset="0"/>
                <a:cs typeface="Arial"/>
              </a:rPr>
              <a:t>Tom Buggey – Position Sensitive Detectors 2023</a:t>
            </a:r>
          </a:p>
        </p:txBody>
      </p:sp>
      <p:sp>
        <p:nvSpPr>
          <p:cNvPr id="6" name="Rectangle 2">
            <a:extLst>
              <a:ext uri="{FF2B5EF4-FFF2-40B4-BE49-F238E27FC236}">
                <a16:creationId xmlns:a16="http://schemas.microsoft.com/office/drawing/2014/main" id="{68E659A9-C9A9-8A1D-BDAD-84A338C080CB}"/>
              </a:ext>
            </a:extLst>
          </p:cNvPr>
          <p:cNvSpPr txBox="1">
            <a:spLocks noChangeArrowheads="1"/>
          </p:cNvSpPr>
          <p:nvPr/>
        </p:nvSpPr>
        <p:spPr>
          <a:xfrm>
            <a:off x="848298" y="1426010"/>
            <a:ext cx="10495404" cy="1982058"/>
          </a:xfrm>
          <a:prstGeom prst="rect">
            <a:avLst/>
          </a:prstGeom>
        </p:spPr>
        <p:txBody>
          <a:bodyPr anchor="ctr"/>
          <a:lstStyle>
            <a:lvl1pPr algn="ctr" rtl="0" eaLnBrk="1" fontAlgn="base" hangingPunct="1">
              <a:spcBef>
                <a:spcPct val="0"/>
              </a:spcBef>
              <a:spcAft>
                <a:spcPct val="0"/>
              </a:spcAft>
              <a:defRPr sz="3200" b="1" kern="1200">
                <a:solidFill>
                  <a:srgbClr val="1E4B9B"/>
                </a:solidFill>
                <a:latin typeface="Arial" panose="020B0604020202020204" pitchFamily="34" charset="0"/>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defTabSz="914400"/>
            <a:r>
              <a:rPr lang="en-GB" altLang="en-US" sz="2800" dirty="0">
                <a:latin typeface="Montserrat" panose="00000500000000000000" pitchFamily="2" charset="0"/>
              </a:rPr>
              <a:t>X-ray performance of a soft X-ray optimised charge-coupled device for astronomy</a:t>
            </a:r>
            <a:br>
              <a:rPr lang="en-GB" altLang="en-US" sz="2800" dirty="0">
                <a:latin typeface="Montserrat" panose="00000500000000000000" pitchFamily="2" charset="0"/>
              </a:rPr>
            </a:br>
            <a:br>
              <a:rPr lang="en-GB" sz="2400" dirty="0">
                <a:latin typeface="Montserrat" panose="00000500000000000000" pitchFamily="2" charset="0"/>
              </a:rPr>
            </a:br>
            <a:endParaRPr lang="en-GB" altLang="en-US" dirty="0">
              <a:latin typeface="Montserrat" panose="00000500000000000000" pitchFamily="2" charset="0"/>
            </a:endParaRPr>
          </a:p>
        </p:txBody>
      </p:sp>
      <p:pic>
        <p:nvPicPr>
          <p:cNvPr id="10" name="Picture 9" descr="A picture containing measure&#10;&#10;Description automatically generated">
            <a:extLst>
              <a:ext uri="{FF2B5EF4-FFF2-40B4-BE49-F238E27FC236}">
                <a16:creationId xmlns:a16="http://schemas.microsoft.com/office/drawing/2014/main" id="{8A3BA5B7-9CE1-657B-25DE-5C9D39257C97}"/>
              </a:ext>
            </a:extLst>
          </p:cNvPr>
          <p:cNvPicPr>
            <a:picLocks noChangeAspect="1"/>
          </p:cNvPicPr>
          <p:nvPr/>
        </p:nvPicPr>
        <p:blipFill rotWithShape="1">
          <a:blip r:embed="rId3">
            <a:extLst>
              <a:ext uri="{28A0092B-C50C-407E-A947-70E740481C1C}">
                <a14:useLocalDpi xmlns:a14="http://schemas.microsoft.com/office/drawing/2010/main" val="0"/>
              </a:ext>
            </a:extLst>
          </a:blip>
          <a:srcRect l="5541" r="3720"/>
          <a:stretch/>
        </p:blipFill>
        <p:spPr>
          <a:xfrm>
            <a:off x="986936" y="2850120"/>
            <a:ext cx="2778964" cy="2611801"/>
          </a:xfrm>
          <a:prstGeom prst="rect">
            <a:avLst/>
          </a:prstGeom>
        </p:spPr>
      </p:pic>
      <p:pic>
        <p:nvPicPr>
          <p:cNvPr id="11" name="Picture 10">
            <a:extLst>
              <a:ext uri="{FF2B5EF4-FFF2-40B4-BE49-F238E27FC236}">
                <a16:creationId xmlns:a16="http://schemas.microsoft.com/office/drawing/2014/main" id="{45E212F2-099E-646C-0A84-DA6DA7C2E18A}"/>
              </a:ext>
            </a:extLst>
          </p:cNvPr>
          <p:cNvPicPr>
            <a:picLocks noChangeAspect="1"/>
          </p:cNvPicPr>
          <p:nvPr/>
        </p:nvPicPr>
        <p:blipFill>
          <a:blip r:embed="rId4" cstate="print">
            <a:clrChange>
              <a:clrFrom>
                <a:srgbClr val="D4D4D4"/>
              </a:clrFrom>
              <a:clrTo>
                <a:srgbClr val="D4D4D4">
                  <a:alpha val="0"/>
                </a:srgbClr>
              </a:clrTo>
            </a:clrChange>
            <a:extLst>
              <a:ext uri="{28A0092B-C50C-407E-A947-70E740481C1C}">
                <a14:useLocalDpi xmlns:a14="http://schemas.microsoft.com/office/drawing/2010/main" val="0"/>
              </a:ext>
            </a:extLst>
          </a:blip>
          <a:stretch>
            <a:fillRect/>
          </a:stretch>
        </p:blipFill>
        <p:spPr>
          <a:xfrm>
            <a:off x="5035635" y="2850120"/>
            <a:ext cx="1994446" cy="2798361"/>
          </a:xfrm>
          <a:prstGeom prst="rect">
            <a:avLst/>
          </a:prstGeom>
        </p:spPr>
      </p:pic>
      <p:pic>
        <p:nvPicPr>
          <p:cNvPr id="2" name="Picture 1" descr="A picture containing indoor, miller&#10;&#10;Description automatically generated">
            <a:extLst>
              <a:ext uri="{FF2B5EF4-FFF2-40B4-BE49-F238E27FC236}">
                <a16:creationId xmlns:a16="http://schemas.microsoft.com/office/drawing/2014/main" id="{797B006B-3175-E2DD-0735-23716BE67883}"/>
              </a:ext>
            </a:extLst>
          </p:cNvPr>
          <p:cNvPicPr>
            <a:picLocks noChangeAspect="1"/>
          </p:cNvPicPr>
          <p:nvPr/>
        </p:nvPicPr>
        <p:blipFill>
          <a:blip r:embed="rId5" cstate="print">
            <a:extLst>
              <a:ext uri="{28A0092B-C50C-407E-A947-70E740481C1C}">
                <a14:useLocalDpi xmlns:a14="http://schemas.microsoft.com/office/drawing/2010/main" val="0"/>
              </a:ext>
            </a:extLst>
          </a:blip>
          <a:srcRect t="14076" r="21707" b="21892"/>
          <a:stretch>
            <a:fillRect/>
          </a:stretch>
        </p:blipFill>
        <p:spPr bwMode="auto">
          <a:xfrm>
            <a:off x="8472227" y="3096661"/>
            <a:ext cx="2235151" cy="24337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1414944"/>
      </p:ext>
    </p:extLst>
  </p:cSld>
  <p:clrMapOvr>
    <a:masterClrMapping/>
  </p:clrMapOvr>
  <mc:AlternateContent xmlns:mc="http://schemas.openxmlformats.org/markup-compatibility/2006" xmlns:p14="http://schemas.microsoft.com/office/powerpoint/2010/main">
    <mc:Choice Requires="p14">
      <p:transition spd="slow" p14:dur="2000" advTm="9653"/>
    </mc:Choice>
    <mc:Fallback xmlns="">
      <p:transition spd="slow" advTm="96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Charge-coupled devices (CCDs)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9</a:t>
            </a:fld>
            <a:endParaRPr lang="en-GB"/>
          </a:p>
        </p:txBody>
      </p:sp>
      <p:grpSp>
        <p:nvGrpSpPr>
          <p:cNvPr id="17" name="Group 16">
            <a:extLst>
              <a:ext uri="{FF2B5EF4-FFF2-40B4-BE49-F238E27FC236}">
                <a16:creationId xmlns:a16="http://schemas.microsoft.com/office/drawing/2014/main" id="{67E1198E-BF8B-856C-0C7F-D5D79956F7B3}"/>
              </a:ext>
            </a:extLst>
          </p:cNvPr>
          <p:cNvGrpSpPr/>
          <p:nvPr/>
        </p:nvGrpSpPr>
        <p:grpSpPr>
          <a:xfrm>
            <a:off x="802191" y="1683352"/>
            <a:ext cx="3914731" cy="2005919"/>
            <a:chOff x="224184" y="3302263"/>
            <a:chExt cx="3914731" cy="2005919"/>
          </a:xfrm>
        </p:grpSpPr>
        <p:pic>
          <p:nvPicPr>
            <p:cNvPr id="10" name="Picture 9">
              <a:extLst>
                <a:ext uri="{FF2B5EF4-FFF2-40B4-BE49-F238E27FC236}">
                  <a16:creationId xmlns:a16="http://schemas.microsoft.com/office/drawing/2014/main" id="{8F0584B5-1F86-A766-DE52-D1F36CD267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9" t="7953" r="3086" b="25092"/>
            <a:stretch/>
          </p:blipFill>
          <p:spPr>
            <a:xfrm>
              <a:off x="591442" y="3302263"/>
              <a:ext cx="3475521" cy="2005919"/>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89BFCC3A-7664-2B37-E852-B00BB80730EB}"/>
                </a:ext>
              </a:extLst>
            </p:cNvPr>
            <p:cNvSpPr txBox="1"/>
            <p:nvPr/>
          </p:nvSpPr>
          <p:spPr>
            <a:xfrm>
              <a:off x="224184" y="3355235"/>
              <a:ext cx="1650434" cy="369332"/>
            </a:xfrm>
            <a:prstGeom prst="rect">
              <a:avLst/>
            </a:prstGeom>
            <a:noFill/>
          </p:spPr>
          <p:txBody>
            <a:bodyPr wrap="square" rtlCol="0">
              <a:spAutoFit/>
            </a:bodyPr>
            <a:lstStyle/>
            <a:p>
              <a:pPr algn="ctr"/>
              <a:r>
                <a:rPr lang="en-GB" dirty="0">
                  <a:solidFill>
                    <a:schemeClr val="bg1"/>
                  </a:solidFill>
                </a:rPr>
                <a:t>CCD201</a:t>
              </a:r>
            </a:p>
          </p:txBody>
        </p:sp>
        <p:sp>
          <p:nvSpPr>
            <p:cNvPr id="2" name="TextBox 1">
              <a:extLst>
                <a:ext uri="{FF2B5EF4-FFF2-40B4-BE49-F238E27FC236}">
                  <a16:creationId xmlns:a16="http://schemas.microsoft.com/office/drawing/2014/main" id="{A2F01056-8A69-82A7-5D98-2FCAB07A0BEC}"/>
                </a:ext>
              </a:extLst>
            </p:cNvPr>
            <p:cNvSpPr txBox="1"/>
            <p:nvPr/>
          </p:nvSpPr>
          <p:spPr>
            <a:xfrm>
              <a:off x="2488482" y="3514762"/>
              <a:ext cx="1650433" cy="369332"/>
            </a:xfrm>
            <a:prstGeom prst="rect">
              <a:avLst/>
            </a:prstGeom>
            <a:noFill/>
          </p:spPr>
          <p:txBody>
            <a:bodyPr wrap="square" rtlCol="0">
              <a:spAutoFit/>
            </a:bodyPr>
            <a:lstStyle/>
            <a:p>
              <a:pPr algn="ctr"/>
              <a:r>
                <a:rPr lang="en-GB" dirty="0">
                  <a:solidFill>
                    <a:schemeClr val="bg1"/>
                  </a:solidFill>
                </a:rPr>
                <a:t>CCD301</a:t>
              </a:r>
            </a:p>
          </p:txBody>
        </p:sp>
      </p:grpSp>
      <p:sp>
        <p:nvSpPr>
          <p:cNvPr id="15" name="Content Placeholder 2">
            <a:extLst>
              <a:ext uri="{FF2B5EF4-FFF2-40B4-BE49-F238E27FC236}">
                <a16:creationId xmlns:a16="http://schemas.microsoft.com/office/drawing/2014/main" id="{79EA05AD-B7A4-3C71-A4B5-044D7614CA8C}"/>
              </a:ext>
            </a:extLst>
          </p:cNvPr>
          <p:cNvSpPr txBox="1">
            <a:spLocks/>
          </p:cNvSpPr>
          <p:nvPr/>
        </p:nvSpPr>
        <p:spPr>
          <a:xfrm>
            <a:off x="5044368" y="1431747"/>
            <a:ext cx="6776831"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The technology is comprised of an array of silicon pixels which make up the sensitive imaging region</a:t>
            </a:r>
          </a:p>
          <a:p>
            <a:pPr defTabSz="914400"/>
            <a:r>
              <a:rPr lang="en-GB" dirty="0">
                <a:latin typeface="Montserrat" panose="00000500000000000000" pitchFamily="2" charset="0"/>
              </a:rPr>
              <a:t>Readout of the image is performed via moving charge to and across the serial register</a:t>
            </a:r>
          </a:p>
        </p:txBody>
      </p:sp>
      <p:grpSp>
        <p:nvGrpSpPr>
          <p:cNvPr id="9" name="Group 8">
            <a:extLst>
              <a:ext uri="{FF2B5EF4-FFF2-40B4-BE49-F238E27FC236}">
                <a16:creationId xmlns:a16="http://schemas.microsoft.com/office/drawing/2014/main" id="{E7D74FD4-CCB1-14CD-D06C-0B9C7F8D228B}"/>
              </a:ext>
            </a:extLst>
          </p:cNvPr>
          <p:cNvGrpSpPr/>
          <p:nvPr/>
        </p:nvGrpSpPr>
        <p:grpSpPr>
          <a:xfrm>
            <a:off x="3309221" y="4301099"/>
            <a:ext cx="2671498" cy="2250307"/>
            <a:chOff x="3481164" y="4363753"/>
            <a:chExt cx="2671498" cy="2250307"/>
          </a:xfrm>
        </p:grpSpPr>
        <p:grpSp>
          <p:nvGrpSpPr>
            <p:cNvPr id="20" name="Group 19">
              <a:extLst>
                <a:ext uri="{FF2B5EF4-FFF2-40B4-BE49-F238E27FC236}">
                  <a16:creationId xmlns:a16="http://schemas.microsoft.com/office/drawing/2014/main" id="{62AF6D8B-45FD-4B86-357A-385CA6488722}"/>
                </a:ext>
              </a:extLst>
            </p:cNvPr>
            <p:cNvGrpSpPr/>
            <p:nvPr/>
          </p:nvGrpSpPr>
          <p:grpSpPr>
            <a:xfrm>
              <a:off x="3481164" y="4363753"/>
              <a:ext cx="2671498" cy="1880975"/>
              <a:chOff x="8069791" y="2592167"/>
              <a:chExt cx="3003216" cy="2114533"/>
            </a:xfrm>
          </p:grpSpPr>
          <p:pic>
            <p:nvPicPr>
              <p:cNvPr id="1026" name="Picture 2" descr="The Euclid VIS CCD detector design, development, and programme status">
                <a:extLst>
                  <a:ext uri="{FF2B5EF4-FFF2-40B4-BE49-F238E27FC236}">
                    <a16:creationId xmlns:a16="http://schemas.microsoft.com/office/drawing/2014/main" id="{C3140436-7E81-C6A2-9ACA-353201C92A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69791" y="2651414"/>
                <a:ext cx="2713228" cy="2055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F7A00A5-AEFA-A19C-85C5-08CEFC6944C5}"/>
                  </a:ext>
                </a:extLst>
              </p:cNvPr>
              <p:cNvSpPr txBox="1"/>
              <p:nvPr/>
            </p:nvSpPr>
            <p:spPr>
              <a:xfrm>
                <a:off x="9422571" y="2592167"/>
                <a:ext cx="1650436" cy="415191"/>
              </a:xfrm>
              <a:prstGeom prst="rect">
                <a:avLst/>
              </a:prstGeom>
              <a:noFill/>
            </p:spPr>
            <p:txBody>
              <a:bodyPr wrap="square" rtlCol="0">
                <a:spAutoFit/>
              </a:bodyPr>
              <a:lstStyle/>
              <a:p>
                <a:pPr algn="ctr"/>
                <a:r>
                  <a:rPr lang="en-GB" dirty="0"/>
                  <a:t>CCD273</a:t>
                </a:r>
              </a:p>
            </p:txBody>
          </p:sp>
        </p:grpSp>
        <p:sp>
          <p:nvSpPr>
            <p:cNvPr id="4" name="TextBox 3">
              <a:extLst>
                <a:ext uri="{FF2B5EF4-FFF2-40B4-BE49-F238E27FC236}">
                  <a16:creationId xmlns:a16="http://schemas.microsoft.com/office/drawing/2014/main" id="{37AB3004-F708-1AE6-4AEB-9F9377D3C335}"/>
                </a:ext>
              </a:extLst>
            </p:cNvPr>
            <p:cNvSpPr txBox="1"/>
            <p:nvPr/>
          </p:nvSpPr>
          <p:spPr>
            <a:xfrm>
              <a:off x="4339202" y="6244728"/>
              <a:ext cx="1646552" cy="369332"/>
            </a:xfrm>
            <a:prstGeom prst="rect">
              <a:avLst/>
            </a:prstGeom>
            <a:noFill/>
          </p:spPr>
          <p:txBody>
            <a:bodyPr wrap="square" rtlCol="0">
              <a:spAutoFit/>
            </a:bodyPr>
            <a:lstStyle/>
            <a:p>
              <a:pPr algn="ctr"/>
              <a:r>
                <a:rPr lang="en-GB" dirty="0"/>
                <a:t>ESA EUCLID</a:t>
              </a:r>
            </a:p>
          </p:txBody>
        </p:sp>
      </p:grpSp>
      <p:grpSp>
        <p:nvGrpSpPr>
          <p:cNvPr id="7" name="Group 6">
            <a:extLst>
              <a:ext uri="{FF2B5EF4-FFF2-40B4-BE49-F238E27FC236}">
                <a16:creationId xmlns:a16="http://schemas.microsoft.com/office/drawing/2014/main" id="{D8B54FB9-30AC-9D93-6C80-D133973F94EC}"/>
              </a:ext>
            </a:extLst>
          </p:cNvPr>
          <p:cNvGrpSpPr/>
          <p:nvPr/>
        </p:nvGrpSpPr>
        <p:grpSpPr>
          <a:xfrm>
            <a:off x="57782" y="3864885"/>
            <a:ext cx="3165424" cy="2249582"/>
            <a:chOff x="315740" y="3840609"/>
            <a:chExt cx="3165424" cy="2249582"/>
          </a:xfrm>
        </p:grpSpPr>
        <p:grpSp>
          <p:nvGrpSpPr>
            <p:cNvPr id="23" name="Group 22">
              <a:extLst>
                <a:ext uri="{FF2B5EF4-FFF2-40B4-BE49-F238E27FC236}">
                  <a16:creationId xmlns:a16="http://schemas.microsoft.com/office/drawing/2014/main" id="{0FDDF170-3E8D-4984-55BE-4F29C67F2687}"/>
                </a:ext>
              </a:extLst>
            </p:cNvPr>
            <p:cNvGrpSpPr/>
            <p:nvPr/>
          </p:nvGrpSpPr>
          <p:grpSpPr>
            <a:xfrm>
              <a:off x="315740" y="3840609"/>
              <a:ext cx="2907466" cy="1952946"/>
              <a:chOff x="2980513" y="3347437"/>
              <a:chExt cx="2991885" cy="2009655"/>
            </a:xfrm>
          </p:grpSpPr>
          <p:pic>
            <p:nvPicPr>
              <p:cNvPr id="8" name="Picture 7" descr="A close-up of a machine&#10;&#10;Description automatically generated with medium confidence">
                <a:extLst>
                  <a:ext uri="{FF2B5EF4-FFF2-40B4-BE49-F238E27FC236}">
                    <a16:creationId xmlns:a16="http://schemas.microsoft.com/office/drawing/2014/main" id="{FC6A8FE0-DBFC-A2A9-DEFF-09D8FC2A780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947"/>
              <a:stretch/>
            </p:blipFill>
            <p:spPr>
              <a:xfrm>
                <a:off x="3144120" y="3347437"/>
                <a:ext cx="2828278" cy="1934848"/>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219C9B7D-7B7B-5446-49EF-AB68C64D14A2}"/>
                  </a:ext>
                </a:extLst>
              </p:cNvPr>
              <p:cNvSpPr txBox="1"/>
              <p:nvPr/>
            </p:nvSpPr>
            <p:spPr>
              <a:xfrm>
                <a:off x="2980513" y="4977036"/>
                <a:ext cx="1907682" cy="380056"/>
              </a:xfrm>
              <a:prstGeom prst="rect">
                <a:avLst/>
              </a:prstGeom>
              <a:noFill/>
            </p:spPr>
            <p:txBody>
              <a:bodyPr wrap="square" rtlCol="0">
                <a:spAutoFit/>
              </a:bodyPr>
              <a:lstStyle/>
              <a:p>
                <a:pPr algn="ctr"/>
                <a:r>
                  <a:rPr lang="en-GB" b="1" dirty="0"/>
                  <a:t>CCD270/370</a:t>
                </a:r>
              </a:p>
            </p:txBody>
          </p:sp>
        </p:grpSp>
        <p:sp>
          <p:nvSpPr>
            <p:cNvPr id="6" name="TextBox 5">
              <a:extLst>
                <a:ext uri="{FF2B5EF4-FFF2-40B4-BE49-F238E27FC236}">
                  <a16:creationId xmlns:a16="http://schemas.microsoft.com/office/drawing/2014/main" id="{823A7872-B7F9-7B7E-B165-4CB55EA3D883}"/>
                </a:ext>
              </a:extLst>
            </p:cNvPr>
            <p:cNvSpPr txBox="1"/>
            <p:nvPr/>
          </p:nvSpPr>
          <p:spPr>
            <a:xfrm>
              <a:off x="884144" y="5720859"/>
              <a:ext cx="2597020" cy="369332"/>
            </a:xfrm>
            <a:prstGeom prst="rect">
              <a:avLst/>
            </a:prstGeom>
            <a:noFill/>
          </p:spPr>
          <p:txBody>
            <a:bodyPr wrap="square" rtlCol="0">
              <a:spAutoFit/>
            </a:bodyPr>
            <a:lstStyle/>
            <a:p>
              <a:pPr algn="ctr"/>
              <a:r>
                <a:rPr lang="en-GB" dirty="0"/>
                <a:t>ESA SMILE/PLATO</a:t>
              </a:r>
            </a:p>
          </p:txBody>
        </p:sp>
      </p:grpSp>
      <p:sp>
        <p:nvSpPr>
          <p:cNvPr id="12" name="TextBox 11">
            <a:extLst>
              <a:ext uri="{FF2B5EF4-FFF2-40B4-BE49-F238E27FC236}">
                <a16:creationId xmlns:a16="http://schemas.microsoft.com/office/drawing/2014/main" id="{F28F09DF-9D27-1053-8AEB-1DA1579FADDF}"/>
              </a:ext>
            </a:extLst>
          </p:cNvPr>
          <p:cNvSpPr txBox="1"/>
          <p:nvPr/>
        </p:nvSpPr>
        <p:spPr>
          <a:xfrm>
            <a:off x="3246494" y="3680219"/>
            <a:ext cx="1646552" cy="369332"/>
          </a:xfrm>
          <a:prstGeom prst="rect">
            <a:avLst/>
          </a:prstGeom>
          <a:noFill/>
        </p:spPr>
        <p:txBody>
          <a:bodyPr wrap="square" rtlCol="0">
            <a:spAutoFit/>
          </a:bodyPr>
          <a:lstStyle/>
          <a:p>
            <a:pPr algn="ctr"/>
            <a:r>
              <a:rPr lang="en-GB" dirty="0"/>
              <a:t>NASA RST</a:t>
            </a:r>
          </a:p>
        </p:txBody>
      </p:sp>
      <p:pic>
        <p:nvPicPr>
          <p:cNvPr id="14" name="Picture 13" descr="Diagram&#10;&#10;Description automatically generated">
            <a:extLst>
              <a:ext uri="{FF2B5EF4-FFF2-40B4-BE49-F238E27FC236}">
                <a16:creationId xmlns:a16="http://schemas.microsoft.com/office/drawing/2014/main" id="{13F25C3F-58BF-EBC5-C0E9-E7B531721A0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8276" t="8391" r="20627" b="6662"/>
          <a:stretch/>
        </p:blipFill>
        <p:spPr>
          <a:xfrm>
            <a:off x="6412057" y="3103765"/>
            <a:ext cx="3519217" cy="3290611"/>
          </a:xfrm>
          <a:prstGeom prst="rect">
            <a:avLst/>
          </a:prstGeom>
        </p:spPr>
      </p:pic>
      <p:pic>
        <p:nvPicPr>
          <p:cNvPr id="13" name="Picture 12" descr="A picture containing indoor, sitting, metal, blue&#10;&#10;Description automatically generated">
            <a:extLst>
              <a:ext uri="{FF2B5EF4-FFF2-40B4-BE49-F238E27FC236}">
                <a16:creationId xmlns:a16="http://schemas.microsoft.com/office/drawing/2014/main" id="{30B18FE5-F14C-8EBC-8379-BABDAF66A0D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8040" r="20550" b="9100"/>
          <a:stretch/>
        </p:blipFill>
        <p:spPr>
          <a:xfrm rot="10800000">
            <a:off x="9345975" y="2944361"/>
            <a:ext cx="2171993" cy="1804709"/>
          </a:xfrm>
          <a:prstGeom prst="rect">
            <a:avLst/>
          </a:prstGeom>
          <a:ln>
            <a:noFill/>
          </a:ln>
          <a:effectLst>
            <a:outerShdw blurRad="292100" dist="139700" dir="2700000" algn="tl" rotWithShape="0">
              <a:srgbClr val="333333">
                <a:alpha val="65000"/>
              </a:srgbClr>
            </a:outerShdw>
          </a:effectLst>
        </p:spPr>
      </p:pic>
      <p:sp>
        <p:nvSpPr>
          <p:cNvPr id="16" name="Rectangle 15">
            <a:extLst>
              <a:ext uri="{FF2B5EF4-FFF2-40B4-BE49-F238E27FC236}">
                <a16:creationId xmlns:a16="http://schemas.microsoft.com/office/drawing/2014/main" id="{07D05FC6-88DB-149E-EE3E-21A9AA7783A4}"/>
              </a:ext>
            </a:extLst>
          </p:cNvPr>
          <p:cNvSpPr/>
          <p:nvPr/>
        </p:nvSpPr>
        <p:spPr>
          <a:xfrm>
            <a:off x="10102906" y="4268549"/>
            <a:ext cx="1120747" cy="1618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2270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10</a:t>
            </a:fld>
            <a:endParaRPr lang="en-GB"/>
          </a:p>
        </p:txBody>
      </p:sp>
      <p:pic>
        <p:nvPicPr>
          <p:cNvPr id="18" name="Picture 17" descr="A close-up of a machine&#10;&#10;Description automatically generated with medium confidence">
            <a:extLst>
              <a:ext uri="{FF2B5EF4-FFF2-40B4-BE49-F238E27FC236}">
                <a16:creationId xmlns:a16="http://schemas.microsoft.com/office/drawing/2014/main" id="{EC41B44F-A203-0DF4-6104-2839A81240B8}"/>
              </a:ext>
            </a:extLst>
          </p:cNvPr>
          <p:cNvPicPr>
            <a:picLocks noChangeAspect="1"/>
          </p:cNvPicPr>
          <p:nvPr/>
        </p:nvPicPr>
        <p:blipFill>
          <a:blip r:embed="rId3"/>
          <a:stretch>
            <a:fillRect/>
          </a:stretch>
        </p:blipFill>
        <p:spPr>
          <a:xfrm>
            <a:off x="267419" y="1434027"/>
            <a:ext cx="5638129" cy="2879027"/>
          </a:xfrm>
          <a:prstGeom prst="rect">
            <a:avLst/>
          </a:prstGeom>
        </p:spPr>
      </p:pic>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220443" y="1324445"/>
            <a:ext cx="11550124"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endParaRPr lang="en-GB" dirty="0">
              <a:latin typeface="Montserrat" panose="00000500000000000000" pitchFamily="2" charset="0"/>
            </a:endParaRPr>
          </a:p>
        </p:txBody>
      </p:sp>
      <p:sp>
        <p:nvSpPr>
          <p:cNvPr id="7" name="Content Placeholder 2">
            <a:extLst>
              <a:ext uri="{FF2B5EF4-FFF2-40B4-BE49-F238E27FC236}">
                <a16:creationId xmlns:a16="http://schemas.microsoft.com/office/drawing/2014/main" id="{7536E0D0-35E0-401C-C387-8B1546619A6B}"/>
              </a:ext>
            </a:extLst>
          </p:cNvPr>
          <p:cNvSpPr txBox="1">
            <a:spLocks/>
          </p:cNvSpPr>
          <p:nvPr/>
        </p:nvSpPr>
        <p:spPr>
          <a:xfrm>
            <a:off x="457095" y="4456436"/>
            <a:ext cx="5781864" cy="1788292"/>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Key quantities:</a:t>
            </a:r>
          </a:p>
          <a:p>
            <a:pPr lvl="1" defTabSz="914400"/>
            <a:r>
              <a:rPr lang="en-GB" dirty="0">
                <a:latin typeface="Montserrat" panose="00000500000000000000" pitchFamily="2" charset="0"/>
              </a:rPr>
              <a:t>18 </a:t>
            </a:r>
            <a:r>
              <a:rPr lang="en-GB" dirty="0">
                <a:latin typeface="Montserrat" panose="00000500000000000000" pitchFamily="2" charset="0"/>
                <a:cs typeface="Times New Roman" panose="02020603050405020304" pitchFamily="18" charset="0"/>
              </a:rPr>
              <a:t>µm square pixels</a:t>
            </a:r>
          </a:p>
          <a:p>
            <a:pPr lvl="1" defTabSz="914400"/>
            <a:r>
              <a:rPr lang="en-GB" dirty="0">
                <a:latin typeface="Montserrat" panose="00000500000000000000" pitchFamily="2" charset="0"/>
                <a:cs typeface="Times New Roman" panose="02020603050405020304" pitchFamily="18" charset="0"/>
              </a:rPr>
              <a:t>16 µm thick silicon</a:t>
            </a:r>
          </a:p>
          <a:p>
            <a:pPr lvl="1" defTabSz="914400"/>
            <a:r>
              <a:rPr lang="en-GB" dirty="0">
                <a:latin typeface="Montserrat" panose="00000500000000000000" pitchFamily="2" charset="0"/>
                <a:cs typeface="Times New Roman" panose="02020603050405020304" pitchFamily="18" charset="0"/>
              </a:rPr>
              <a:t>2 output nodes</a:t>
            </a:r>
          </a:p>
          <a:p>
            <a:pPr lvl="1" defTabSz="914400"/>
            <a:r>
              <a:rPr lang="en-GB" dirty="0">
                <a:latin typeface="Montserrat" panose="00000500000000000000" pitchFamily="2" charset="0"/>
                <a:cs typeface="Times New Roman" panose="02020603050405020304" pitchFamily="18" charset="0"/>
              </a:rPr>
              <a:t>Frame transfer operation mode with </a:t>
            </a:r>
            <a:r>
              <a:rPr lang="en-GB" b="1" dirty="0">
                <a:latin typeface="Montserrat" panose="00000500000000000000" pitchFamily="2" charset="0"/>
                <a:cs typeface="Times New Roman" panose="02020603050405020304" pitchFamily="18" charset="0"/>
              </a:rPr>
              <a:t>6x6</a:t>
            </a:r>
            <a:r>
              <a:rPr lang="en-GB" dirty="0">
                <a:latin typeface="Montserrat" panose="00000500000000000000" pitchFamily="2" charset="0"/>
                <a:cs typeface="Times New Roman" panose="02020603050405020304" pitchFamily="18" charset="0"/>
              </a:rPr>
              <a:t> on-chip binning – Excellent for energy resolution</a:t>
            </a:r>
            <a:endParaRPr lang="en-GB" dirty="0">
              <a:latin typeface="Montserrat" panose="00000500000000000000" pitchFamily="2" charset="0"/>
            </a:endParaRPr>
          </a:p>
        </p:txBody>
      </p:sp>
    </p:spTree>
    <p:extLst>
      <p:ext uri="{BB962C8B-B14F-4D97-AF65-F5344CB8AC3E}">
        <p14:creationId xmlns:p14="http://schemas.microsoft.com/office/powerpoint/2010/main" val="881255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11</a:t>
            </a:fld>
            <a:endParaRPr lang="en-GB"/>
          </a:p>
        </p:txBody>
      </p:sp>
      <p:pic>
        <p:nvPicPr>
          <p:cNvPr id="18" name="Picture 17" descr="A close-up of a machine&#10;&#10;Description automatically generated with medium confidence">
            <a:extLst>
              <a:ext uri="{FF2B5EF4-FFF2-40B4-BE49-F238E27FC236}">
                <a16:creationId xmlns:a16="http://schemas.microsoft.com/office/drawing/2014/main" id="{EC41B44F-A203-0DF4-6104-2839A81240B8}"/>
              </a:ext>
            </a:extLst>
          </p:cNvPr>
          <p:cNvPicPr>
            <a:picLocks noChangeAspect="1"/>
          </p:cNvPicPr>
          <p:nvPr/>
        </p:nvPicPr>
        <p:blipFill>
          <a:blip r:embed="rId3"/>
          <a:stretch>
            <a:fillRect/>
          </a:stretch>
        </p:blipFill>
        <p:spPr>
          <a:xfrm>
            <a:off x="267419" y="1434027"/>
            <a:ext cx="5638129" cy="2879027"/>
          </a:xfrm>
          <a:prstGeom prst="rect">
            <a:avLst/>
          </a:prstGeom>
        </p:spPr>
      </p:pic>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220443" y="1324445"/>
            <a:ext cx="11550124"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endParaRPr lang="en-GB" dirty="0">
              <a:latin typeface="Montserrat" panose="00000500000000000000" pitchFamily="2" charset="0"/>
            </a:endParaRPr>
          </a:p>
        </p:txBody>
      </p:sp>
      <p:pic>
        <p:nvPicPr>
          <p:cNvPr id="9" name="Picture 8" descr="A diagram of a diagram&#10;&#10;Description automatically generated">
            <a:extLst>
              <a:ext uri="{FF2B5EF4-FFF2-40B4-BE49-F238E27FC236}">
                <a16:creationId xmlns:a16="http://schemas.microsoft.com/office/drawing/2014/main" id="{BDFA17C2-14A1-27E5-78C5-1F2425E1CBC8}"/>
              </a:ext>
            </a:extLst>
          </p:cNvPr>
          <p:cNvPicPr>
            <a:picLocks noChangeAspect="1"/>
          </p:cNvPicPr>
          <p:nvPr/>
        </p:nvPicPr>
        <p:blipFill rotWithShape="1">
          <a:blip r:embed="rId4">
            <a:extLst>
              <a:ext uri="{28A0092B-C50C-407E-A947-70E740481C1C}">
                <a14:useLocalDpi xmlns:a14="http://schemas.microsoft.com/office/drawing/2010/main" val="0"/>
              </a:ext>
            </a:extLst>
          </a:blip>
          <a:srcRect l="20625" t="6267" r="21025" b="3618"/>
          <a:stretch/>
        </p:blipFill>
        <p:spPr>
          <a:xfrm>
            <a:off x="6707666" y="1890326"/>
            <a:ext cx="4758749" cy="4134009"/>
          </a:xfrm>
          <a:prstGeom prst="rect">
            <a:avLst/>
          </a:prstGeom>
        </p:spPr>
      </p:pic>
      <p:sp>
        <p:nvSpPr>
          <p:cNvPr id="7" name="Content Placeholder 2">
            <a:extLst>
              <a:ext uri="{FF2B5EF4-FFF2-40B4-BE49-F238E27FC236}">
                <a16:creationId xmlns:a16="http://schemas.microsoft.com/office/drawing/2014/main" id="{7536E0D0-35E0-401C-C387-8B1546619A6B}"/>
              </a:ext>
            </a:extLst>
          </p:cNvPr>
          <p:cNvSpPr txBox="1">
            <a:spLocks/>
          </p:cNvSpPr>
          <p:nvPr/>
        </p:nvSpPr>
        <p:spPr>
          <a:xfrm>
            <a:off x="457095" y="4456436"/>
            <a:ext cx="5866213" cy="1788292"/>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Key quantities:</a:t>
            </a:r>
          </a:p>
          <a:p>
            <a:pPr lvl="1" defTabSz="914400"/>
            <a:r>
              <a:rPr lang="en-GB" dirty="0">
                <a:latin typeface="Montserrat" panose="00000500000000000000" pitchFamily="2" charset="0"/>
              </a:rPr>
              <a:t>18 </a:t>
            </a:r>
            <a:r>
              <a:rPr lang="en-GB" dirty="0">
                <a:latin typeface="Montserrat" panose="00000500000000000000" pitchFamily="2" charset="0"/>
                <a:cs typeface="Times New Roman" panose="02020603050405020304" pitchFamily="18" charset="0"/>
              </a:rPr>
              <a:t>µm square pixels</a:t>
            </a:r>
          </a:p>
          <a:p>
            <a:pPr lvl="1" defTabSz="914400"/>
            <a:r>
              <a:rPr lang="en-GB" dirty="0">
                <a:latin typeface="Montserrat" panose="00000500000000000000" pitchFamily="2" charset="0"/>
                <a:cs typeface="Times New Roman" panose="02020603050405020304" pitchFamily="18" charset="0"/>
              </a:rPr>
              <a:t>16 µm thick silicon</a:t>
            </a:r>
          </a:p>
          <a:p>
            <a:pPr lvl="1" defTabSz="914400"/>
            <a:r>
              <a:rPr lang="en-GB" dirty="0">
                <a:latin typeface="Montserrat" panose="00000500000000000000" pitchFamily="2" charset="0"/>
                <a:cs typeface="Times New Roman" panose="02020603050405020304" pitchFamily="18" charset="0"/>
              </a:rPr>
              <a:t>2 output nodes</a:t>
            </a:r>
          </a:p>
          <a:p>
            <a:pPr lvl="1" defTabSz="914400"/>
            <a:r>
              <a:rPr lang="en-GB" dirty="0">
                <a:latin typeface="Montserrat" panose="00000500000000000000" pitchFamily="2" charset="0"/>
                <a:cs typeface="Times New Roman" panose="02020603050405020304" pitchFamily="18" charset="0"/>
              </a:rPr>
              <a:t>Frame transfer operation mode with </a:t>
            </a:r>
            <a:r>
              <a:rPr lang="en-GB" b="1" dirty="0">
                <a:latin typeface="Montserrat" panose="00000500000000000000" pitchFamily="2" charset="0"/>
                <a:cs typeface="Times New Roman" panose="02020603050405020304" pitchFamily="18" charset="0"/>
              </a:rPr>
              <a:t>6x6</a:t>
            </a:r>
            <a:r>
              <a:rPr lang="en-GB" dirty="0">
                <a:latin typeface="Montserrat" panose="00000500000000000000" pitchFamily="2" charset="0"/>
                <a:cs typeface="Times New Roman" panose="02020603050405020304" pitchFamily="18" charset="0"/>
              </a:rPr>
              <a:t> on-chip binning – Excellent for energy resolution</a:t>
            </a:r>
            <a:endParaRPr lang="en-GB" dirty="0">
              <a:latin typeface="Montserrat" panose="00000500000000000000" pitchFamily="2" charset="0"/>
            </a:endParaRPr>
          </a:p>
        </p:txBody>
      </p:sp>
    </p:spTree>
    <p:extLst>
      <p:ext uri="{BB962C8B-B14F-4D97-AF65-F5344CB8AC3E}">
        <p14:creationId xmlns:p14="http://schemas.microsoft.com/office/powerpoint/2010/main" val="1005935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 – Modifications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12</a:t>
            </a:fld>
            <a:endParaRPr lang="en-GB"/>
          </a:p>
        </p:txBody>
      </p:sp>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0" y="1656632"/>
            <a:ext cx="6422639"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Supplementary buried channel – Smaller signals are confined to a smaller volume of silicon -&gt; Less radiation induced defects encountered </a:t>
            </a:r>
          </a:p>
        </p:txBody>
      </p:sp>
      <p:sp>
        <p:nvSpPr>
          <p:cNvPr id="24" name="Content Placeholder 2">
            <a:extLst>
              <a:ext uri="{FF2B5EF4-FFF2-40B4-BE49-F238E27FC236}">
                <a16:creationId xmlns:a16="http://schemas.microsoft.com/office/drawing/2014/main" id="{BF7661F8-27A8-0583-72AA-7B02E7CE6AC0}"/>
              </a:ext>
            </a:extLst>
          </p:cNvPr>
          <p:cNvSpPr txBox="1">
            <a:spLocks/>
          </p:cNvSpPr>
          <p:nvPr/>
        </p:nvSpPr>
        <p:spPr>
          <a:xfrm>
            <a:off x="1684974" y="1234573"/>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Radiation hardness</a:t>
            </a:r>
          </a:p>
        </p:txBody>
      </p:sp>
      <p:sp>
        <p:nvSpPr>
          <p:cNvPr id="2" name="Content Placeholder 2">
            <a:extLst>
              <a:ext uri="{FF2B5EF4-FFF2-40B4-BE49-F238E27FC236}">
                <a16:creationId xmlns:a16="http://schemas.microsoft.com/office/drawing/2014/main" id="{FC67EDD0-62E6-19DE-F00C-8F89EFF25724}"/>
              </a:ext>
            </a:extLst>
          </p:cNvPr>
          <p:cNvSpPr txBox="1">
            <a:spLocks/>
          </p:cNvSpPr>
          <p:nvPr/>
        </p:nvSpPr>
        <p:spPr>
          <a:xfrm>
            <a:off x="5570236" y="3420610"/>
            <a:ext cx="5862570"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endParaRPr lang="en-GB" dirty="0">
              <a:latin typeface="Montserrat" panose="00000500000000000000" pitchFamily="2" charset="0"/>
            </a:endParaRPr>
          </a:p>
        </p:txBody>
      </p:sp>
      <p:sp>
        <p:nvSpPr>
          <p:cNvPr id="6" name="TextBox 5">
            <a:extLst>
              <a:ext uri="{FF2B5EF4-FFF2-40B4-BE49-F238E27FC236}">
                <a16:creationId xmlns:a16="http://schemas.microsoft.com/office/drawing/2014/main" id="{320148CE-2AFC-F287-EBD2-B26E89C7FB58}"/>
              </a:ext>
            </a:extLst>
          </p:cNvPr>
          <p:cNvSpPr txBox="1"/>
          <p:nvPr/>
        </p:nvSpPr>
        <p:spPr>
          <a:xfrm>
            <a:off x="7349007" y="6556424"/>
            <a:ext cx="4147798" cy="307777"/>
          </a:xfrm>
          <a:prstGeom prst="rect">
            <a:avLst/>
          </a:prstGeom>
          <a:noFill/>
        </p:spPr>
        <p:txBody>
          <a:bodyPr wrap="square">
            <a:spAutoFit/>
          </a:bodyPr>
          <a:lstStyle/>
          <a:p>
            <a:r>
              <a:rPr lang="fr-FR" sz="1400" b="0" i="0" dirty="0">
                <a:solidFill>
                  <a:srgbClr val="333333"/>
                </a:solidFill>
                <a:effectLst/>
              </a:rPr>
              <a:t>S. Parsons </a:t>
            </a:r>
            <a:r>
              <a:rPr lang="fr-FR" sz="1400" b="0" i="1" dirty="0">
                <a:solidFill>
                  <a:srgbClr val="333333"/>
                </a:solidFill>
                <a:effectLst/>
              </a:rPr>
              <a:t>et al.,</a:t>
            </a:r>
            <a:r>
              <a:rPr lang="fr-FR" sz="1400" b="0" i="0" dirty="0">
                <a:solidFill>
                  <a:srgbClr val="333333"/>
                </a:solidFill>
                <a:effectLst/>
              </a:rPr>
              <a:t> (2022) </a:t>
            </a:r>
            <a:r>
              <a:rPr lang="fr-FR" sz="1400" b="0" i="1" dirty="0">
                <a:solidFill>
                  <a:srgbClr val="333333"/>
                </a:solidFill>
                <a:effectLst/>
              </a:rPr>
              <a:t>JINST</a:t>
            </a:r>
            <a:r>
              <a:rPr lang="fr-FR" sz="1400" b="0" i="0" dirty="0">
                <a:solidFill>
                  <a:srgbClr val="333333"/>
                </a:solidFill>
                <a:effectLst/>
              </a:rPr>
              <a:t> </a:t>
            </a:r>
            <a:r>
              <a:rPr lang="fr-FR" sz="1400" b="1" i="0" dirty="0">
                <a:solidFill>
                  <a:srgbClr val="333333"/>
                </a:solidFill>
                <a:effectLst/>
              </a:rPr>
              <a:t>17</a:t>
            </a:r>
            <a:r>
              <a:rPr lang="fr-FR" sz="1400" b="0" i="0" dirty="0">
                <a:solidFill>
                  <a:srgbClr val="333333"/>
                </a:solidFill>
                <a:effectLst/>
              </a:rPr>
              <a:t> P10025.</a:t>
            </a:r>
            <a:endParaRPr lang="en-GB" sz="1400" dirty="0"/>
          </a:p>
        </p:txBody>
      </p:sp>
    </p:spTree>
    <p:extLst>
      <p:ext uri="{BB962C8B-B14F-4D97-AF65-F5344CB8AC3E}">
        <p14:creationId xmlns:p14="http://schemas.microsoft.com/office/powerpoint/2010/main" val="3040060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 – Modifications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13</a:t>
            </a:fld>
            <a:endParaRPr lang="en-GB"/>
          </a:p>
        </p:txBody>
      </p:sp>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0" y="1656632"/>
            <a:ext cx="6422639"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Supplementary buried channel – Smaller signals are confined to a smaller volume of silicon -&gt; Less radiation induced defects encountered </a:t>
            </a:r>
          </a:p>
        </p:txBody>
      </p:sp>
      <p:sp>
        <p:nvSpPr>
          <p:cNvPr id="24" name="Content Placeholder 2">
            <a:extLst>
              <a:ext uri="{FF2B5EF4-FFF2-40B4-BE49-F238E27FC236}">
                <a16:creationId xmlns:a16="http://schemas.microsoft.com/office/drawing/2014/main" id="{BF7661F8-27A8-0583-72AA-7B02E7CE6AC0}"/>
              </a:ext>
            </a:extLst>
          </p:cNvPr>
          <p:cNvSpPr txBox="1">
            <a:spLocks/>
          </p:cNvSpPr>
          <p:nvPr/>
        </p:nvSpPr>
        <p:spPr>
          <a:xfrm>
            <a:off x="1684974" y="1234573"/>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Radiation hardness</a:t>
            </a:r>
          </a:p>
        </p:txBody>
      </p:sp>
      <p:pic>
        <p:nvPicPr>
          <p:cNvPr id="26" name="Picture 25">
            <a:extLst>
              <a:ext uri="{FF2B5EF4-FFF2-40B4-BE49-F238E27FC236}">
                <a16:creationId xmlns:a16="http://schemas.microsoft.com/office/drawing/2014/main" id="{CCBA98BB-3170-3CA8-89EC-9BEBBC157104}"/>
              </a:ext>
            </a:extLst>
          </p:cNvPr>
          <p:cNvPicPr>
            <a:picLocks noChangeAspect="1"/>
          </p:cNvPicPr>
          <p:nvPr/>
        </p:nvPicPr>
        <p:blipFill>
          <a:blip r:embed="rId3"/>
          <a:stretch>
            <a:fillRect/>
          </a:stretch>
        </p:blipFill>
        <p:spPr>
          <a:xfrm>
            <a:off x="544843" y="2684546"/>
            <a:ext cx="4580972" cy="3382806"/>
          </a:xfrm>
          <a:prstGeom prst="rect">
            <a:avLst/>
          </a:prstGeom>
        </p:spPr>
      </p:pic>
      <p:sp>
        <p:nvSpPr>
          <p:cNvPr id="2" name="Content Placeholder 2">
            <a:extLst>
              <a:ext uri="{FF2B5EF4-FFF2-40B4-BE49-F238E27FC236}">
                <a16:creationId xmlns:a16="http://schemas.microsoft.com/office/drawing/2014/main" id="{FC67EDD0-62E6-19DE-F00C-8F89EFF25724}"/>
              </a:ext>
            </a:extLst>
          </p:cNvPr>
          <p:cNvSpPr txBox="1">
            <a:spLocks/>
          </p:cNvSpPr>
          <p:nvPr/>
        </p:nvSpPr>
        <p:spPr>
          <a:xfrm>
            <a:off x="5570236" y="3420610"/>
            <a:ext cx="5862570"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endParaRPr lang="en-GB" dirty="0">
              <a:latin typeface="Montserrat" panose="00000500000000000000" pitchFamily="2" charset="0"/>
            </a:endParaRPr>
          </a:p>
        </p:txBody>
      </p:sp>
      <p:sp>
        <p:nvSpPr>
          <p:cNvPr id="6" name="TextBox 5">
            <a:extLst>
              <a:ext uri="{FF2B5EF4-FFF2-40B4-BE49-F238E27FC236}">
                <a16:creationId xmlns:a16="http://schemas.microsoft.com/office/drawing/2014/main" id="{320148CE-2AFC-F287-EBD2-B26E89C7FB58}"/>
              </a:ext>
            </a:extLst>
          </p:cNvPr>
          <p:cNvSpPr txBox="1"/>
          <p:nvPr/>
        </p:nvSpPr>
        <p:spPr>
          <a:xfrm>
            <a:off x="7349007" y="6556424"/>
            <a:ext cx="4147798" cy="307777"/>
          </a:xfrm>
          <a:prstGeom prst="rect">
            <a:avLst/>
          </a:prstGeom>
          <a:noFill/>
        </p:spPr>
        <p:txBody>
          <a:bodyPr wrap="square">
            <a:spAutoFit/>
          </a:bodyPr>
          <a:lstStyle/>
          <a:p>
            <a:r>
              <a:rPr lang="fr-FR" sz="1400" b="0" i="0" dirty="0">
                <a:solidFill>
                  <a:srgbClr val="333333"/>
                </a:solidFill>
                <a:effectLst/>
              </a:rPr>
              <a:t>S. Parsons </a:t>
            </a:r>
            <a:r>
              <a:rPr lang="fr-FR" sz="1400" b="0" i="1" dirty="0">
                <a:solidFill>
                  <a:srgbClr val="333333"/>
                </a:solidFill>
                <a:effectLst/>
              </a:rPr>
              <a:t>et al.,</a:t>
            </a:r>
            <a:r>
              <a:rPr lang="fr-FR" sz="1400" b="0" i="0" dirty="0">
                <a:solidFill>
                  <a:srgbClr val="333333"/>
                </a:solidFill>
                <a:effectLst/>
              </a:rPr>
              <a:t> (2022) </a:t>
            </a:r>
            <a:r>
              <a:rPr lang="fr-FR" sz="1400" b="0" i="1" dirty="0">
                <a:solidFill>
                  <a:srgbClr val="333333"/>
                </a:solidFill>
                <a:effectLst/>
              </a:rPr>
              <a:t>JINST</a:t>
            </a:r>
            <a:r>
              <a:rPr lang="fr-FR" sz="1400" b="0" i="0" dirty="0">
                <a:solidFill>
                  <a:srgbClr val="333333"/>
                </a:solidFill>
                <a:effectLst/>
              </a:rPr>
              <a:t> </a:t>
            </a:r>
            <a:r>
              <a:rPr lang="fr-FR" sz="1400" b="1" i="0" dirty="0">
                <a:solidFill>
                  <a:srgbClr val="333333"/>
                </a:solidFill>
                <a:effectLst/>
              </a:rPr>
              <a:t>17</a:t>
            </a:r>
            <a:r>
              <a:rPr lang="fr-FR" sz="1400" b="0" i="0" dirty="0">
                <a:solidFill>
                  <a:srgbClr val="333333"/>
                </a:solidFill>
                <a:effectLst/>
              </a:rPr>
              <a:t> P10025.</a:t>
            </a:r>
            <a:endParaRPr lang="en-GB" sz="1400" dirty="0"/>
          </a:p>
        </p:txBody>
      </p:sp>
    </p:spTree>
    <p:extLst>
      <p:ext uri="{BB962C8B-B14F-4D97-AF65-F5344CB8AC3E}">
        <p14:creationId xmlns:p14="http://schemas.microsoft.com/office/powerpoint/2010/main" val="1947562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 – Modifications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14</a:t>
            </a:fld>
            <a:endParaRPr lang="en-GB"/>
          </a:p>
        </p:txBody>
      </p:sp>
      <p:grpSp>
        <p:nvGrpSpPr>
          <p:cNvPr id="4" name="Group 3">
            <a:extLst>
              <a:ext uri="{FF2B5EF4-FFF2-40B4-BE49-F238E27FC236}">
                <a16:creationId xmlns:a16="http://schemas.microsoft.com/office/drawing/2014/main" id="{58A39F15-BA17-BA49-5C67-BC4A8B698081}"/>
              </a:ext>
            </a:extLst>
          </p:cNvPr>
          <p:cNvGrpSpPr/>
          <p:nvPr/>
        </p:nvGrpSpPr>
        <p:grpSpPr>
          <a:xfrm>
            <a:off x="0" y="1234573"/>
            <a:ext cx="6422639" cy="1291710"/>
            <a:chOff x="0" y="1234573"/>
            <a:chExt cx="6422639" cy="1291710"/>
          </a:xfrm>
        </p:grpSpPr>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0" y="1656632"/>
              <a:ext cx="6422639"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Supplementary buried channel – Smaller signals are confined to a smaller volume of silicon -&gt; Less radiation induced defects encountered </a:t>
              </a:r>
            </a:p>
          </p:txBody>
        </p:sp>
        <p:sp>
          <p:nvSpPr>
            <p:cNvPr id="24" name="Content Placeholder 2">
              <a:extLst>
                <a:ext uri="{FF2B5EF4-FFF2-40B4-BE49-F238E27FC236}">
                  <a16:creationId xmlns:a16="http://schemas.microsoft.com/office/drawing/2014/main" id="{BF7661F8-27A8-0583-72AA-7B02E7CE6AC0}"/>
                </a:ext>
              </a:extLst>
            </p:cNvPr>
            <p:cNvSpPr txBox="1">
              <a:spLocks/>
            </p:cNvSpPr>
            <p:nvPr/>
          </p:nvSpPr>
          <p:spPr>
            <a:xfrm>
              <a:off x="1684974" y="1234573"/>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Radiation hardness</a:t>
              </a:r>
            </a:p>
          </p:txBody>
        </p:sp>
      </p:grpSp>
      <p:pic>
        <p:nvPicPr>
          <p:cNvPr id="26" name="Picture 25">
            <a:extLst>
              <a:ext uri="{FF2B5EF4-FFF2-40B4-BE49-F238E27FC236}">
                <a16:creationId xmlns:a16="http://schemas.microsoft.com/office/drawing/2014/main" id="{CCBA98BB-3170-3CA8-89EC-9BEBBC157104}"/>
              </a:ext>
            </a:extLst>
          </p:cNvPr>
          <p:cNvPicPr>
            <a:picLocks noChangeAspect="1"/>
          </p:cNvPicPr>
          <p:nvPr/>
        </p:nvPicPr>
        <p:blipFill>
          <a:blip r:embed="rId3"/>
          <a:stretch>
            <a:fillRect/>
          </a:stretch>
        </p:blipFill>
        <p:spPr>
          <a:xfrm>
            <a:off x="544843" y="2684546"/>
            <a:ext cx="4580972" cy="3382806"/>
          </a:xfrm>
          <a:prstGeom prst="rect">
            <a:avLst/>
          </a:prstGeom>
        </p:spPr>
      </p:pic>
      <p:sp>
        <p:nvSpPr>
          <p:cNvPr id="2" name="Content Placeholder 2">
            <a:extLst>
              <a:ext uri="{FF2B5EF4-FFF2-40B4-BE49-F238E27FC236}">
                <a16:creationId xmlns:a16="http://schemas.microsoft.com/office/drawing/2014/main" id="{FC67EDD0-62E6-19DE-F00C-8F89EFF25724}"/>
              </a:ext>
            </a:extLst>
          </p:cNvPr>
          <p:cNvSpPr txBox="1">
            <a:spLocks/>
          </p:cNvSpPr>
          <p:nvPr/>
        </p:nvSpPr>
        <p:spPr>
          <a:xfrm>
            <a:off x="5570236" y="3420610"/>
            <a:ext cx="5862570"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endParaRPr lang="en-GB" dirty="0">
              <a:latin typeface="Montserrat" panose="00000500000000000000" pitchFamily="2" charset="0"/>
            </a:endParaRPr>
          </a:p>
        </p:txBody>
      </p:sp>
      <p:sp>
        <p:nvSpPr>
          <p:cNvPr id="6" name="TextBox 5">
            <a:extLst>
              <a:ext uri="{FF2B5EF4-FFF2-40B4-BE49-F238E27FC236}">
                <a16:creationId xmlns:a16="http://schemas.microsoft.com/office/drawing/2014/main" id="{320148CE-2AFC-F287-EBD2-B26E89C7FB58}"/>
              </a:ext>
            </a:extLst>
          </p:cNvPr>
          <p:cNvSpPr txBox="1"/>
          <p:nvPr/>
        </p:nvSpPr>
        <p:spPr>
          <a:xfrm>
            <a:off x="7349007" y="6556424"/>
            <a:ext cx="4147798" cy="307777"/>
          </a:xfrm>
          <a:prstGeom prst="rect">
            <a:avLst/>
          </a:prstGeom>
          <a:noFill/>
        </p:spPr>
        <p:txBody>
          <a:bodyPr wrap="square">
            <a:spAutoFit/>
          </a:bodyPr>
          <a:lstStyle/>
          <a:p>
            <a:r>
              <a:rPr lang="fr-FR" sz="1400" b="0" i="0" dirty="0">
                <a:solidFill>
                  <a:srgbClr val="333333"/>
                </a:solidFill>
                <a:effectLst/>
              </a:rPr>
              <a:t>S. Parsons </a:t>
            </a:r>
            <a:r>
              <a:rPr lang="fr-FR" sz="1400" b="0" i="1" dirty="0">
                <a:solidFill>
                  <a:srgbClr val="333333"/>
                </a:solidFill>
                <a:effectLst/>
              </a:rPr>
              <a:t>et al.,</a:t>
            </a:r>
            <a:r>
              <a:rPr lang="fr-FR" sz="1400" b="0" i="0" dirty="0">
                <a:solidFill>
                  <a:srgbClr val="333333"/>
                </a:solidFill>
                <a:effectLst/>
              </a:rPr>
              <a:t> (2022) </a:t>
            </a:r>
            <a:r>
              <a:rPr lang="fr-FR" sz="1400" b="0" i="1" dirty="0">
                <a:solidFill>
                  <a:srgbClr val="333333"/>
                </a:solidFill>
                <a:effectLst/>
              </a:rPr>
              <a:t>JINST</a:t>
            </a:r>
            <a:r>
              <a:rPr lang="fr-FR" sz="1400" b="0" i="0" dirty="0">
                <a:solidFill>
                  <a:srgbClr val="333333"/>
                </a:solidFill>
                <a:effectLst/>
              </a:rPr>
              <a:t> </a:t>
            </a:r>
            <a:r>
              <a:rPr lang="fr-FR" sz="1400" b="1" i="0" dirty="0">
                <a:solidFill>
                  <a:srgbClr val="333333"/>
                </a:solidFill>
                <a:effectLst/>
              </a:rPr>
              <a:t>17</a:t>
            </a:r>
            <a:r>
              <a:rPr lang="fr-FR" sz="1400" b="0" i="0" dirty="0">
                <a:solidFill>
                  <a:srgbClr val="333333"/>
                </a:solidFill>
                <a:effectLst/>
              </a:rPr>
              <a:t> P10025.</a:t>
            </a:r>
            <a:endParaRPr lang="en-GB" sz="1400" dirty="0"/>
          </a:p>
        </p:txBody>
      </p:sp>
      <p:sp>
        <p:nvSpPr>
          <p:cNvPr id="8" name="Content Placeholder 2">
            <a:extLst>
              <a:ext uri="{FF2B5EF4-FFF2-40B4-BE49-F238E27FC236}">
                <a16:creationId xmlns:a16="http://schemas.microsoft.com/office/drawing/2014/main" id="{1DDC3285-D91F-3BBD-8CC8-FD291A25C5B8}"/>
              </a:ext>
            </a:extLst>
          </p:cNvPr>
          <p:cNvSpPr txBox="1">
            <a:spLocks/>
          </p:cNvSpPr>
          <p:nvPr/>
        </p:nvSpPr>
        <p:spPr>
          <a:xfrm>
            <a:off x="6595870" y="1668970"/>
            <a:ext cx="5428583"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Enhanced backside passivation process offered by Te2v – P+ implant at the back surface with a built-in potential is etched away</a:t>
            </a:r>
          </a:p>
        </p:txBody>
      </p:sp>
      <p:sp>
        <p:nvSpPr>
          <p:cNvPr id="9" name="Content Placeholder 2">
            <a:extLst>
              <a:ext uri="{FF2B5EF4-FFF2-40B4-BE49-F238E27FC236}">
                <a16:creationId xmlns:a16="http://schemas.microsoft.com/office/drawing/2014/main" id="{2AF29D88-0D7B-E84E-EA87-631CD9D5F33A}"/>
              </a:ext>
            </a:extLst>
          </p:cNvPr>
          <p:cNvSpPr txBox="1">
            <a:spLocks/>
          </p:cNvSpPr>
          <p:nvPr/>
        </p:nvSpPr>
        <p:spPr>
          <a:xfrm>
            <a:off x="7735254" y="1199499"/>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X-ray performance</a:t>
            </a:r>
          </a:p>
        </p:txBody>
      </p:sp>
    </p:spTree>
    <p:extLst>
      <p:ext uri="{BB962C8B-B14F-4D97-AF65-F5344CB8AC3E}">
        <p14:creationId xmlns:p14="http://schemas.microsoft.com/office/powerpoint/2010/main" val="2929478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SMILE CCD370s – Modifications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15</a:t>
            </a:fld>
            <a:endParaRPr lang="en-GB"/>
          </a:p>
        </p:txBody>
      </p:sp>
      <p:grpSp>
        <p:nvGrpSpPr>
          <p:cNvPr id="4" name="Group 3">
            <a:extLst>
              <a:ext uri="{FF2B5EF4-FFF2-40B4-BE49-F238E27FC236}">
                <a16:creationId xmlns:a16="http://schemas.microsoft.com/office/drawing/2014/main" id="{58A39F15-BA17-BA49-5C67-BC4A8B698081}"/>
              </a:ext>
            </a:extLst>
          </p:cNvPr>
          <p:cNvGrpSpPr/>
          <p:nvPr/>
        </p:nvGrpSpPr>
        <p:grpSpPr>
          <a:xfrm>
            <a:off x="0" y="1234573"/>
            <a:ext cx="6422639" cy="1291710"/>
            <a:chOff x="0" y="1234573"/>
            <a:chExt cx="6422639" cy="1291710"/>
          </a:xfrm>
        </p:grpSpPr>
        <p:sp>
          <p:nvSpPr>
            <p:cNvPr id="22" name="Content Placeholder 2">
              <a:extLst>
                <a:ext uri="{FF2B5EF4-FFF2-40B4-BE49-F238E27FC236}">
                  <a16:creationId xmlns:a16="http://schemas.microsoft.com/office/drawing/2014/main" id="{015830E1-0589-396B-CEEE-EFA5ADB27E0B}"/>
                </a:ext>
              </a:extLst>
            </p:cNvPr>
            <p:cNvSpPr txBox="1">
              <a:spLocks/>
            </p:cNvSpPr>
            <p:nvPr/>
          </p:nvSpPr>
          <p:spPr>
            <a:xfrm>
              <a:off x="0" y="1656632"/>
              <a:ext cx="6422639"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Supplementary buried channel – Smaller signals are confined to a smaller volume of silicon -&gt; Less radiation induced defects encountered </a:t>
              </a:r>
            </a:p>
          </p:txBody>
        </p:sp>
        <p:sp>
          <p:nvSpPr>
            <p:cNvPr id="24" name="Content Placeholder 2">
              <a:extLst>
                <a:ext uri="{FF2B5EF4-FFF2-40B4-BE49-F238E27FC236}">
                  <a16:creationId xmlns:a16="http://schemas.microsoft.com/office/drawing/2014/main" id="{BF7661F8-27A8-0583-72AA-7B02E7CE6AC0}"/>
                </a:ext>
              </a:extLst>
            </p:cNvPr>
            <p:cNvSpPr txBox="1">
              <a:spLocks/>
            </p:cNvSpPr>
            <p:nvPr/>
          </p:nvSpPr>
          <p:spPr>
            <a:xfrm>
              <a:off x="1684974" y="1234573"/>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Radiation hardness</a:t>
              </a:r>
            </a:p>
          </p:txBody>
        </p:sp>
      </p:grpSp>
      <p:pic>
        <p:nvPicPr>
          <p:cNvPr id="26" name="Picture 25">
            <a:extLst>
              <a:ext uri="{FF2B5EF4-FFF2-40B4-BE49-F238E27FC236}">
                <a16:creationId xmlns:a16="http://schemas.microsoft.com/office/drawing/2014/main" id="{CCBA98BB-3170-3CA8-89EC-9BEBBC157104}"/>
              </a:ext>
            </a:extLst>
          </p:cNvPr>
          <p:cNvPicPr>
            <a:picLocks noChangeAspect="1"/>
          </p:cNvPicPr>
          <p:nvPr/>
        </p:nvPicPr>
        <p:blipFill>
          <a:blip r:embed="rId3"/>
          <a:stretch>
            <a:fillRect/>
          </a:stretch>
        </p:blipFill>
        <p:spPr>
          <a:xfrm>
            <a:off x="544843" y="2684546"/>
            <a:ext cx="4580972" cy="3382806"/>
          </a:xfrm>
          <a:prstGeom prst="rect">
            <a:avLst/>
          </a:prstGeom>
        </p:spPr>
      </p:pic>
      <p:sp>
        <p:nvSpPr>
          <p:cNvPr id="2" name="Content Placeholder 2">
            <a:extLst>
              <a:ext uri="{FF2B5EF4-FFF2-40B4-BE49-F238E27FC236}">
                <a16:creationId xmlns:a16="http://schemas.microsoft.com/office/drawing/2014/main" id="{FC67EDD0-62E6-19DE-F00C-8F89EFF25724}"/>
              </a:ext>
            </a:extLst>
          </p:cNvPr>
          <p:cNvSpPr txBox="1">
            <a:spLocks/>
          </p:cNvSpPr>
          <p:nvPr/>
        </p:nvSpPr>
        <p:spPr>
          <a:xfrm>
            <a:off x="5570236" y="3420610"/>
            <a:ext cx="5862570"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endParaRPr lang="en-GB" dirty="0">
              <a:latin typeface="Montserrat" panose="00000500000000000000" pitchFamily="2" charset="0"/>
            </a:endParaRPr>
          </a:p>
        </p:txBody>
      </p:sp>
      <p:sp>
        <p:nvSpPr>
          <p:cNvPr id="6" name="TextBox 5">
            <a:extLst>
              <a:ext uri="{FF2B5EF4-FFF2-40B4-BE49-F238E27FC236}">
                <a16:creationId xmlns:a16="http://schemas.microsoft.com/office/drawing/2014/main" id="{320148CE-2AFC-F287-EBD2-B26E89C7FB58}"/>
              </a:ext>
            </a:extLst>
          </p:cNvPr>
          <p:cNvSpPr txBox="1"/>
          <p:nvPr/>
        </p:nvSpPr>
        <p:spPr>
          <a:xfrm>
            <a:off x="7349007" y="6556424"/>
            <a:ext cx="4147798" cy="307777"/>
          </a:xfrm>
          <a:prstGeom prst="rect">
            <a:avLst/>
          </a:prstGeom>
          <a:noFill/>
        </p:spPr>
        <p:txBody>
          <a:bodyPr wrap="square">
            <a:spAutoFit/>
          </a:bodyPr>
          <a:lstStyle/>
          <a:p>
            <a:r>
              <a:rPr lang="fr-FR" sz="1400" b="0" i="0" dirty="0">
                <a:solidFill>
                  <a:srgbClr val="333333"/>
                </a:solidFill>
                <a:effectLst/>
              </a:rPr>
              <a:t>S. Parsons </a:t>
            </a:r>
            <a:r>
              <a:rPr lang="fr-FR" sz="1400" b="0" i="1" dirty="0">
                <a:solidFill>
                  <a:srgbClr val="333333"/>
                </a:solidFill>
                <a:effectLst/>
              </a:rPr>
              <a:t>et al.,</a:t>
            </a:r>
            <a:r>
              <a:rPr lang="fr-FR" sz="1400" b="0" i="0" dirty="0">
                <a:solidFill>
                  <a:srgbClr val="333333"/>
                </a:solidFill>
                <a:effectLst/>
              </a:rPr>
              <a:t> (2022) </a:t>
            </a:r>
            <a:r>
              <a:rPr lang="fr-FR" sz="1400" b="0" i="1" dirty="0">
                <a:solidFill>
                  <a:srgbClr val="333333"/>
                </a:solidFill>
                <a:effectLst/>
              </a:rPr>
              <a:t>JINST</a:t>
            </a:r>
            <a:r>
              <a:rPr lang="fr-FR" sz="1400" b="0" i="0" dirty="0">
                <a:solidFill>
                  <a:srgbClr val="333333"/>
                </a:solidFill>
                <a:effectLst/>
              </a:rPr>
              <a:t> </a:t>
            </a:r>
            <a:r>
              <a:rPr lang="fr-FR" sz="1400" b="1" i="0" dirty="0">
                <a:solidFill>
                  <a:srgbClr val="333333"/>
                </a:solidFill>
                <a:effectLst/>
              </a:rPr>
              <a:t>17</a:t>
            </a:r>
            <a:r>
              <a:rPr lang="fr-FR" sz="1400" b="0" i="0" dirty="0">
                <a:solidFill>
                  <a:srgbClr val="333333"/>
                </a:solidFill>
                <a:effectLst/>
              </a:rPr>
              <a:t> P10025.</a:t>
            </a:r>
            <a:endParaRPr lang="en-GB" sz="1400" dirty="0"/>
          </a:p>
        </p:txBody>
      </p:sp>
      <p:sp>
        <p:nvSpPr>
          <p:cNvPr id="9" name="Content Placeholder 2">
            <a:extLst>
              <a:ext uri="{FF2B5EF4-FFF2-40B4-BE49-F238E27FC236}">
                <a16:creationId xmlns:a16="http://schemas.microsoft.com/office/drawing/2014/main" id="{2AF29D88-0D7B-E84E-EA87-631CD9D5F33A}"/>
              </a:ext>
            </a:extLst>
          </p:cNvPr>
          <p:cNvSpPr txBox="1">
            <a:spLocks/>
          </p:cNvSpPr>
          <p:nvPr/>
        </p:nvSpPr>
        <p:spPr>
          <a:xfrm>
            <a:off x="7735254" y="1199499"/>
            <a:ext cx="3600257" cy="422059"/>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b="1" u="sng" dirty="0">
                <a:latin typeface="Montserrat" panose="00000500000000000000" pitchFamily="2" charset="0"/>
              </a:rPr>
              <a:t>X-ray performance</a:t>
            </a:r>
          </a:p>
        </p:txBody>
      </p:sp>
      <p:sp>
        <p:nvSpPr>
          <p:cNvPr id="13" name="Content Placeholder 2">
            <a:extLst>
              <a:ext uri="{FF2B5EF4-FFF2-40B4-BE49-F238E27FC236}">
                <a16:creationId xmlns:a16="http://schemas.microsoft.com/office/drawing/2014/main" id="{C72D09F3-08E9-057C-5D78-96CC0AE12DED}"/>
              </a:ext>
            </a:extLst>
          </p:cNvPr>
          <p:cNvSpPr txBox="1">
            <a:spLocks/>
          </p:cNvSpPr>
          <p:nvPr/>
        </p:nvSpPr>
        <p:spPr>
          <a:xfrm>
            <a:off x="6595870" y="1668970"/>
            <a:ext cx="5428583" cy="869651"/>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Enhanced backside passivation process offered by Te2v – P+ implant at the back surface with a built-in potential is etched away</a:t>
            </a:r>
          </a:p>
        </p:txBody>
      </p:sp>
      <p:pic>
        <p:nvPicPr>
          <p:cNvPr id="14" name="Picture 13">
            <a:extLst>
              <a:ext uri="{FF2B5EF4-FFF2-40B4-BE49-F238E27FC236}">
                <a16:creationId xmlns:a16="http://schemas.microsoft.com/office/drawing/2014/main" id="{0B73A2FC-147F-DE3D-838D-923ACD6BA17B}"/>
              </a:ext>
            </a:extLst>
          </p:cNvPr>
          <p:cNvPicPr>
            <a:picLocks noChangeAspect="1"/>
          </p:cNvPicPr>
          <p:nvPr/>
        </p:nvPicPr>
        <p:blipFill rotWithShape="1">
          <a:blip r:embed="rId4"/>
          <a:srcRect l="3065" r="4075"/>
          <a:stretch/>
        </p:blipFill>
        <p:spPr>
          <a:xfrm>
            <a:off x="7687163" y="2631623"/>
            <a:ext cx="3471485" cy="3488651"/>
          </a:xfrm>
          <a:prstGeom prst="rect">
            <a:avLst/>
          </a:prstGeom>
        </p:spPr>
      </p:pic>
      <p:sp>
        <p:nvSpPr>
          <p:cNvPr id="15" name="TextBox 14">
            <a:extLst>
              <a:ext uri="{FF2B5EF4-FFF2-40B4-BE49-F238E27FC236}">
                <a16:creationId xmlns:a16="http://schemas.microsoft.com/office/drawing/2014/main" id="{3D174B09-1A5A-E814-4EA4-FE852256C4E2}"/>
              </a:ext>
            </a:extLst>
          </p:cNvPr>
          <p:cNvSpPr txBox="1"/>
          <p:nvPr/>
        </p:nvSpPr>
        <p:spPr>
          <a:xfrm>
            <a:off x="7349007" y="6360878"/>
            <a:ext cx="4147798" cy="307777"/>
          </a:xfrm>
          <a:prstGeom prst="rect">
            <a:avLst/>
          </a:prstGeom>
          <a:noFill/>
        </p:spPr>
        <p:txBody>
          <a:bodyPr wrap="square">
            <a:spAutoFit/>
          </a:bodyPr>
          <a:lstStyle/>
          <a:p>
            <a:r>
              <a:rPr lang="fr-FR" sz="1400" dirty="0">
                <a:solidFill>
                  <a:srgbClr val="333333"/>
                </a:solidFill>
              </a:rPr>
              <a:t>J. </a:t>
            </a:r>
            <a:r>
              <a:rPr lang="fr-FR" sz="1400" dirty="0" err="1">
                <a:solidFill>
                  <a:srgbClr val="333333"/>
                </a:solidFill>
              </a:rPr>
              <a:t>Heymes</a:t>
            </a:r>
            <a:r>
              <a:rPr lang="fr-FR" sz="1400" b="0" i="0" dirty="0">
                <a:solidFill>
                  <a:srgbClr val="333333"/>
                </a:solidFill>
                <a:effectLst/>
              </a:rPr>
              <a:t> </a:t>
            </a:r>
            <a:r>
              <a:rPr lang="fr-FR" sz="1400" b="0" i="1" dirty="0">
                <a:solidFill>
                  <a:srgbClr val="333333"/>
                </a:solidFill>
                <a:effectLst/>
              </a:rPr>
              <a:t>et al.,</a:t>
            </a:r>
            <a:r>
              <a:rPr lang="fr-FR" sz="1400" b="0" i="0" dirty="0">
                <a:solidFill>
                  <a:srgbClr val="333333"/>
                </a:solidFill>
                <a:effectLst/>
              </a:rPr>
              <a:t> (2020) </a:t>
            </a:r>
            <a:r>
              <a:rPr lang="fr-FR" sz="1400" i="1" dirty="0">
                <a:solidFill>
                  <a:srgbClr val="333333"/>
                </a:solidFill>
              </a:rPr>
              <a:t>SPIE</a:t>
            </a:r>
            <a:endParaRPr lang="en-GB" sz="1400" dirty="0"/>
          </a:p>
        </p:txBody>
      </p:sp>
    </p:spTree>
    <p:extLst>
      <p:ext uri="{BB962C8B-B14F-4D97-AF65-F5344CB8AC3E}">
        <p14:creationId xmlns:p14="http://schemas.microsoft.com/office/powerpoint/2010/main" val="4050261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4F7897-EC3D-A05A-0E2F-5984C946CA80}"/>
              </a:ext>
            </a:extLst>
          </p:cNvPr>
          <p:cNvSpPr>
            <a:spLocks noGrp="1"/>
          </p:cNvSpPr>
          <p:nvPr>
            <p:ph idx="1"/>
          </p:nvPr>
        </p:nvSpPr>
        <p:spPr>
          <a:xfrm>
            <a:off x="267419" y="1207698"/>
            <a:ext cx="6425989" cy="2496393"/>
          </a:xfrm>
        </p:spPr>
        <p:txBody>
          <a:bodyPr/>
          <a:lstStyle/>
          <a:p>
            <a:r>
              <a:rPr lang="en-GB" dirty="0"/>
              <a:t>Main experimental campaigns:</a:t>
            </a:r>
          </a:p>
          <a:p>
            <a:pPr marL="0" indent="0">
              <a:buNone/>
            </a:pPr>
            <a:endParaRPr lang="en-GB" dirty="0"/>
          </a:p>
          <a:p>
            <a:pPr lvl="1"/>
            <a:r>
              <a:rPr lang="en-GB" dirty="0"/>
              <a:t>3 irradiation campaigns, 1 more incoming</a:t>
            </a:r>
          </a:p>
          <a:p>
            <a:pPr lvl="1"/>
            <a:r>
              <a:rPr lang="en-GB" dirty="0"/>
              <a:t>FM characterisation campaign</a:t>
            </a:r>
          </a:p>
          <a:p>
            <a:pPr lvl="1"/>
            <a:r>
              <a:rPr lang="en-GB" b="1" dirty="0"/>
              <a:t>BESSY Synchrotron soft X-ray QE/RMF campaign</a:t>
            </a:r>
          </a:p>
          <a:p>
            <a:pPr lvl="1"/>
            <a:endParaRPr lang="en-GB" dirty="0"/>
          </a:p>
        </p:txBody>
      </p:sp>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SMILE CCD characterisation campaigns</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16</a:t>
            </a:fld>
            <a:endParaRPr lang="en-GB"/>
          </a:p>
        </p:txBody>
      </p:sp>
      <p:grpSp>
        <p:nvGrpSpPr>
          <p:cNvPr id="15" name="Group 14">
            <a:extLst>
              <a:ext uri="{FF2B5EF4-FFF2-40B4-BE49-F238E27FC236}">
                <a16:creationId xmlns:a16="http://schemas.microsoft.com/office/drawing/2014/main" id="{58F8F041-EC0D-53E7-BFA3-9B06FE7C1843}"/>
              </a:ext>
            </a:extLst>
          </p:cNvPr>
          <p:cNvGrpSpPr/>
          <p:nvPr/>
        </p:nvGrpSpPr>
        <p:grpSpPr>
          <a:xfrm>
            <a:off x="4631783" y="3216321"/>
            <a:ext cx="3394227" cy="2757681"/>
            <a:chOff x="4696520" y="3041701"/>
            <a:chExt cx="3394227" cy="2757681"/>
          </a:xfrm>
        </p:grpSpPr>
        <p:sp>
          <p:nvSpPr>
            <p:cNvPr id="4" name="TextBox 3">
              <a:extLst>
                <a:ext uri="{FF2B5EF4-FFF2-40B4-BE49-F238E27FC236}">
                  <a16:creationId xmlns:a16="http://schemas.microsoft.com/office/drawing/2014/main" id="{F38C2E11-4C03-B475-C071-3402C4A8D134}"/>
                </a:ext>
              </a:extLst>
            </p:cNvPr>
            <p:cNvSpPr txBox="1"/>
            <p:nvPr/>
          </p:nvSpPr>
          <p:spPr>
            <a:xfrm>
              <a:off x="4696520" y="3041701"/>
              <a:ext cx="3394227" cy="584775"/>
            </a:xfrm>
            <a:prstGeom prst="rect">
              <a:avLst/>
            </a:prstGeom>
            <a:noFill/>
          </p:spPr>
          <p:txBody>
            <a:bodyPr wrap="square">
              <a:spAutoFit/>
            </a:bodyPr>
            <a:lstStyle/>
            <a:p>
              <a:r>
                <a:rPr lang="en-GB" sz="1600" b="0" i="0" dirty="0">
                  <a:solidFill>
                    <a:srgbClr val="333333"/>
                  </a:solidFill>
                  <a:effectLst/>
                </a:rPr>
                <a:t>Iso class 4 clean room – FM characterisation </a:t>
              </a:r>
              <a:endParaRPr lang="en-GB" sz="1600" dirty="0"/>
            </a:p>
          </p:txBody>
        </p:sp>
        <p:pic>
          <p:nvPicPr>
            <p:cNvPr id="10" name="Picture 9">
              <a:extLst>
                <a:ext uri="{FF2B5EF4-FFF2-40B4-BE49-F238E27FC236}">
                  <a16:creationId xmlns:a16="http://schemas.microsoft.com/office/drawing/2014/main" id="{C0A71D95-AD00-7119-29F4-117C91513004}"/>
                </a:ext>
              </a:extLst>
            </p:cNvPr>
            <p:cNvPicPr>
              <a:picLocks noChangeAspect="1"/>
            </p:cNvPicPr>
            <p:nvPr/>
          </p:nvPicPr>
          <p:blipFill>
            <a:blip r:embed="rId2"/>
            <a:stretch>
              <a:fillRect/>
            </a:stretch>
          </p:blipFill>
          <p:spPr>
            <a:xfrm>
              <a:off x="4787812" y="3587302"/>
              <a:ext cx="2949441" cy="2212080"/>
            </a:xfrm>
            <a:prstGeom prst="rect">
              <a:avLst/>
            </a:prstGeom>
            <a:ln>
              <a:noFill/>
            </a:ln>
            <a:effectLst>
              <a:outerShdw blurRad="292100" dist="139700" dir="2700000" algn="tl" rotWithShape="0">
                <a:srgbClr val="333333">
                  <a:alpha val="65000"/>
                </a:srgbClr>
              </a:outerShdw>
            </a:effectLst>
          </p:spPr>
        </p:pic>
      </p:grpSp>
      <p:grpSp>
        <p:nvGrpSpPr>
          <p:cNvPr id="11" name="Group 10">
            <a:extLst>
              <a:ext uri="{FF2B5EF4-FFF2-40B4-BE49-F238E27FC236}">
                <a16:creationId xmlns:a16="http://schemas.microsoft.com/office/drawing/2014/main" id="{939D3EB1-6817-AB11-80B9-42D96BB598F6}"/>
              </a:ext>
            </a:extLst>
          </p:cNvPr>
          <p:cNvGrpSpPr/>
          <p:nvPr/>
        </p:nvGrpSpPr>
        <p:grpSpPr>
          <a:xfrm>
            <a:off x="191884" y="3158108"/>
            <a:ext cx="4823794" cy="2815894"/>
            <a:chOff x="5824276" y="2441888"/>
            <a:chExt cx="4823794" cy="2815894"/>
          </a:xfrm>
        </p:grpSpPr>
        <p:pic>
          <p:nvPicPr>
            <p:cNvPr id="7" name="Picture 6">
              <a:extLst>
                <a:ext uri="{FF2B5EF4-FFF2-40B4-BE49-F238E27FC236}">
                  <a16:creationId xmlns:a16="http://schemas.microsoft.com/office/drawing/2014/main" id="{883A1119-0FCB-4B9F-0665-42759CB5FB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9854" y="2761389"/>
              <a:ext cx="3328524" cy="2496393"/>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E72E7240-A144-582D-F426-94451A2E6B2B}"/>
                </a:ext>
              </a:extLst>
            </p:cNvPr>
            <p:cNvSpPr txBox="1"/>
            <p:nvPr/>
          </p:nvSpPr>
          <p:spPr>
            <a:xfrm>
              <a:off x="5824276" y="2441888"/>
              <a:ext cx="4823794" cy="338554"/>
            </a:xfrm>
            <a:prstGeom prst="rect">
              <a:avLst/>
            </a:prstGeom>
            <a:noFill/>
          </p:spPr>
          <p:txBody>
            <a:bodyPr wrap="square">
              <a:spAutoFit/>
            </a:bodyPr>
            <a:lstStyle/>
            <a:p>
              <a:r>
                <a:rPr lang="en-GB" sz="1600" b="0" i="0" dirty="0">
                  <a:solidFill>
                    <a:srgbClr val="333333"/>
                  </a:solidFill>
                  <a:effectLst/>
                </a:rPr>
                <a:t>Harwell irradiation setup</a:t>
              </a:r>
              <a:endParaRPr lang="en-GB" sz="1600" dirty="0"/>
            </a:p>
          </p:txBody>
        </p:sp>
      </p:grpSp>
      <p:grpSp>
        <p:nvGrpSpPr>
          <p:cNvPr id="14" name="Group 13">
            <a:extLst>
              <a:ext uri="{FF2B5EF4-FFF2-40B4-BE49-F238E27FC236}">
                <a16:creationId xmlns:a16="http://schemas.microsoft.com/office/drawing/2014/main" id="{90F3005A-049C-0597-F167-3A503D84E7DC}"/>
              </a:ext>
            </a:extLst>
          </p:cNvPr>
          <p:cNvGrpSpPr/>
          <p:nvPr/>
        </p:nvGrpSpPr>
        <p:grpSpPr>
          <a:xfrm>
            <a:off x="8626822" y="2068028"/>
            <a:ext cx="2928653" cy="3905974"/>
            <a:chOff x="9169069" y="1744389"/>
            <a:chExt cx="2928653" cy="3905974"/>
          </a:xfrm>
        </p:grpSpPr>
        <p:pic>
          <p:nvPicPr>
            <p:cNvPr id="8" name="Picture 7" descr="A person working in a factory&#10;&#10;Description automatically generated with low confidence">
              <a:extLst>
                <a:ext uri="{FF2B5EF4-FFF2-40B4-BE49-F238E27FC236}">
                  <a16:creationId xmlns:a16="http://schemas.microsoft.com/office/drawing/2014/main" id="{1CCA55D3-92ED-5042-599A-D76CD40B3F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38378" y="2287361"/>
              <a:ext cx="2522251" cy="3363002"/>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477210E6-4C25-117A-8012-423E232AFFA7}"/>
                </a:ext>
              </a:extLst>
            </p:cNvPr>
            <p:cNvSpPr txBox="1"/>
            <p:nvPr/>
          </p:nvSpPr>
          <p:spPr>
            <a:xfrm>
              <a:off x="9169069" y="1744389"/>
              <a:ext cx="2928653" cy="584775"/>
            </a:xfrm>
            <a:prstGeom prst="rect">
              <a:avLst/>
            </a:prstGeom>
            <a:noFill/>
          </p:spPr>
          <p:txBody>
            <a:bodyPr wrap="square">
              <a:spAutoFit/>
            </a:bodyPr>
            <a:lstStyle/>
            <a:p>
              <a:r>
                <a:rPr lang="en-GB" sz="1600" dirty="0">
                  <a:solidFill>
                    <a:srgbClr val="333333"/>
                  </a:solidFill>
                </a:rPr>
                <a:t>Birmingham</a:t>
              </a:r>
              <a:r>
                <a:rPr lang="en-GB" sz="1600" b="0" i="0" dirty="0">
                  <a:solidFill>
                    <a:srgbClr val="333333"/>
                  </a:solidFill>
                  <a:effectLst/>
                </a:rPr>
                <a:t> irradiation setup</a:t>
              </a:r>
              <a:endParaRPr lang="en-GB" sz="1600" dirty="0"/>
            </a:p>
          </p:txBody>
        </p:sp>
      </p:grpSp>
    </p:spTree>
    <p:extLst>
      <p:ext uri="{BB962C8B-B14F-4D97-AF65-F5344CB8AC3E}">
        <p14:creationId xmlns:p14="http://schemas.microsoft.com/office/powerpoint/2010/main" val="2082253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X-ray test campaign</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17</a:t>
            </a:fld>
            <a:endParaRPr lang="en-GB"/>
          </a:p>
        </p:txBody>
      </p:sp>
      <p:pic>
        <p:nvPicPr>
          <p:cNvPr id="12" name="Picture 11">
            <a:extLst>
              <a:ext uri="{FF2B5EF4-FFF2-40B4-BE49-F238E27FC236}">
                <a16:creationId xmlns:a16="http://schemas.microsoft.com/office/drawing/2014/main" id="{75673382-4776-1343-1EFC-CBD3CDE707F4}"/>
              </a:ext>
            </a:extLst>
          </p:cNvPr>
          <p:cNvPicPr>
            <a:picLocks noChangeAspect="1"/>
          </p:cNvPicPr>
          <p:nvPr/>
        </p:nvPicPr>
        <p:blipFill>
          <a:blip r:embed="rId2"/>
          <a:stretch>
            <a:fillRect/>
          </a:stretch>
        </p:blipFill>
        <p:spPr>
          <a:xfrm>
            <a:off x="7164084" y="1167620"/>
            <a:ext cx="4844733" cy="850119"/>
          </a:xfrm>
          <a:prstGeom prst="rect">
            <a:avLst/>
          </a:prstGeom>
        </p:spPr>
      </p:pic>
      <p:grpSp>
        <p:nvGrpSpPr>
          <p:cNvPr id="9" name="Group 8">
            <a:extLst>
              <a:ext uri="{FF2B5EF4-FFF2-40B4-BE49-F238E27FC236}">
                <a16:creationId xmlns:a16="http://schemas.microsoft.com/office/drawing/2014/main" id="{F29D07B6-9992-5CB9-DA10-1C0C97F494C7}"/>
              </a:ext>
            </a:extLst>
          </p:cNvPr>
          <p:cNvGrpSpPr/>
          <p:nvPr/>
        </p:nvGrpSpPr>
        <p:grpSpPr>
          <a:xfrm>
            <a:off x="233748" y="1285891"/>
            <a:ext cx="2705446" cy="3794951"/>
            <a:chOff x="371719" y="1319214"/>
            <a:chExt cx="2705446" cy="3794951"/>
          </a:xfrm>
        </p:grpSpPr>
        <p:pic>
          <p:nvPicPr>
            <p:cNvPr id="6" name="Picture 5">
              <a:extLst>
                <a:ext uri="{FF2B5EF4-FFF2-40B4-BE49-F238E27FC236}">
                  <a16:creationId xmlns:a16="http://schemas.microsoft.com/office/drawing/2014/main" id="{5CAF91FC-F61F-21E6-4480-8DEB8BF0D5A9}"/>
                </a:ext>
              </a:extLst>
            </p:cNvPr>
            <p:cNvPicPr>
              <a:picLocks noChangeAspect="1"/>
            </p:cNvPicPr>
            <p:nvPr/>
          </p:nvPicPr>
          <p:blipFill>
            <a:blip r:embed="rId3"/>
            <a:stretch>
              <a:fillRect/>
            </a:stretch>
          </p:blipFill>
          <p:spPr>
            <a:xfrm>
              <a:off x="473553" y="1642682"/>
              <a:ext cx="2603612" cy="3471483"/>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DE054A4D-DB8E-E811-541B-6F2C33A59A1F}"/>
                </a:ext>
              </a:extLst>
            </p:cNvPr>
            <p:cNvSpPr txBox="1"/>
            <p:nvPr/>
          </p:nvSpPr>
          <p:spPr>
            <a:xfrm>
              <a:off x="371719" y="1319214"/>
              <a:ext cx="2402477" cy="338554"/>
            </a:xfrm>
            <a:prstGeom prst="rect">
              <a:avLst/>
            </a:prstGeom>
            <a:noFill/>
          </p:spPr>
          <p:txBody>
            <a:bodyPr wrap="square">
              <a:spAutoFit/>
            </a:bodyPr>
            <a:lstStyle/>
            <a:p>
              <a:r>
                <a:rPr lang="en-GB" sz="1600" b="0" i="0" dirty="0">
                  <a:solidFill>
                    <a:srgbClr val="333333"/>
                  </a:solidFill>
                  <a:effectLst/>
                </a:rPr>
                <a:t>Chamber setup</a:t>
              </a:r>
              <a:endParaRPr lang="en-GB" sz="1600" dirty="0"/>
            </a:p>
          </p:txBody>
        </p:sp>
      </p:grpSp>
      <p:grpSp>
        <p:nvGrpSpPr>
          <p:cNvPr id="11" name="Group 10">
            <a:extLst>
              <a:ext uri="{FF2B5EF4-FFF2-40B4-BE49-F238E27FC236}">
                <a16:creationId xmlns:a16="http://schemas.microsoft.com/office/drawing/2014/main" id="{94DA9A6F-4BB3-547F-AC1E-5930ED03506F}"/>
              </a:ext>
            </a:extLst>
          </p:cNvPr>
          <p:cNvGrpSpPr/>
          <p:nvPr/>
        </p:nvGrpSpPr>
        <p:grpSpPr>
          <a:xfrm>
            <a:off x="3548934" y="2234520"/>
            <a:ext cx="3510070" cy="2890944"/>
            <a:chOff x="3748955" y="2026323"/>
            <a:chExt cx="3510070" cy="2890944"/>
          </a:xfrm>
        </p:grpSpPr>
        <p:pic>
          <p:nvPicPr>
            <p:cNvPr id="8" name="Picture 7">
              <a:extLst>
                <a:ext uri="{FF2B5EF4-FFF2-40B4-BE49-F238E27FC236}">
                  <a16:creationId xmlns:a16="http://schemas.microsoft.com/office/drawing/2014/main" id="{9325F31F-938E-00A0-470A-602FAABC66C5}"/>
                </a:ext>
              </a:extLst>
            </p:cNvPr>
            <p:cNvPicPr>
              <a:picLocks noChangeAspect="1"/>
            </p:cNvPicPr>
            <p:nvPr/>
          </p:nvPicPr>
          <p:blipFill>
            <a:blip r:embed="rId4"/>
            <a:stretch>
              <a:fillRect/>
            </a:stretch>
          </p:blipFill>
          <p:spPr>
            <a:xfrm>
              <a:off x="3848550" y="2359411"/>
              <a:ext cx="3410475" cy="2557856"/>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CA5CE7B7-23A4-E91D-9EFB-04C408126AFE}"/>
                </a:ext>
              </a:extLst>
            </p:cNvPr>
            <p:cNvSpPr txBox="1"/>
            <p:nvPr/>
          </p:nvSpPr>
          <p:spPr>
            <a:xfrm>
              <a:off x="3748955" y="2026323"/>
              <a:ext cx="2904984" cy="338554"/>
            </a:xfrm>
            <a:prstGeom prst="rect">
              <a:avLst/>
            </a:prstGeom>
            <a:noFill/>
          </p:spPr>
          <p:txBody>
            <a:bodyPr wrap="square">
              <a:spAutoFit/>
            </a:bodyPr>
            <a:lstStyle/>
            <a:p>
              <a:r>
                <a:rPr lang="en-GB" sz="1600" b="0" i="0" dirty="0">
                  <a:solidFill>
                    <a:srgbClr val="333333"/>
                  </a:solidFill>
                  <a:effectLst/>
                </a:rPr>
                <a:t>Full-setup with beamline</a:t>
              </a:r>
              <a:endParaRPr lang="en-GB" sz="1600" dirty="0"/>
            </a:p>
          </p:txBody>
        </p:sp>
      </p:grpSp>
      <p:grpSp>
        <p:nvGrpSpPr>
          <p:cNvPr id="13" name="Group 12">
            <a:extLst>
              <a:ext uri="{FF2B5EF4-FFF2-40B4-BE49-F238E27FC236}">
                <a16:creationId xmlns:a16="http://schemas.microsoft.com/office/drawing/2014/main" id="{7A25C12A-B6DD-FF10-D40F-57473E68F7A7}"/>
              </a:ext>
            </a:extLst>
          </p:cNvPr>
          <p:cNvGrpSpPr/>
          <p:nvPr/>
        </p:nvGrpSpPr>
        <p:grpSpPr>
          <a:xfrm>
            <a:off x="7768339" y="3070584"/>
            <a:ext cx="3853041" cy="3174144"/>
            <a:chOff x="7787352" y="2359411"/>
            <a:chExt cx="3853041" cy="3174144"/>
          </a:xfrm>
        </p:grpSpPr>
        <p:pic>
          <p:nvPicPr>
            <p:cNvPr id="10" name="Picture 9">
              <a:extLst>
                <a:ext uri="{FF2B5EF4-FFF2-40B4-BE49-F238E27FC236}">
                  <a16:creationId xmlns:a16="http://schemas.microsoft.com/office/drawing/2014/main" id="{6ACE960A-A31B-9FDA-2F22-F666F9EEB550}"/>
                </a:ext>
              </a:extLst>
            </p:cNvPr>
            <p:cNvPicPr>
              <a:picLocks noChangeAspect="1"/>
            </p:cNvPicPr>
            <p:nvPr/>
          </p:nvPicPr>
          <p:blipFill>
            <a:blip r:embed="rId5"/>
            <a:stretch>
              <a:fillRect/>
            </a:stretch>
          </p:blipFill>
          <p:spPr>
            <a:xfrm>
              <a:off x="7892432" y="2722584"/>
              <a:ext cx="3747961" cy="2810971"/>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BA98181-7E54-3832-90E1-A20F66E4F0D3}"/>
                </a:ext>
              </a:extLst>
            </p:cNvPr>
            <p:cNvSpPr txBox="1"/>
            <p:nvPr/>
          </p:nvSpPr>
          <p:spPr>
            <a:xfrm>
              <a:off x="7787352" y="2359411"/>
              <a:ext cx="3175115" cy="338554"/>
            </a:xfrm>
            <a:prstGeom prst="rect">
              <a:avLst/>
            </a:prstGeom>
            <a:noFill/>
          </p:spPr>
          <p:txBody>
            <a:bodyPr wrap="square">
              <a:spAutoFit/>
            </a:bodyPr>
            <a:lstStyle/>
            <a:p>
              <a:r>
                <a:rPr lang="en-GB" sz="1600" b="0" i="0" dirty="0">
                  <a:solidFill>
                    <a:srgbClr val="333333"/>
                  </a:solidFill>
                  <a:effectLst/>
                </a:rPr>
                <a:t>Beamline-chamber interface</a:t>
              </a:r>
              <a:endParaRPr lang="en-GB" sz="1600" dirty="0"/>
            </a:p>
          </p:txBody>
        </p:sp>
      </p:grpSp>
    </p:spTree>
    <p:extLst>
      <p:ext uri="{BB962C8B-B14F-4D97-AF65-F5344CB8AC3E}">
        <p14:creationId xmlns:p14="http://schemas.microsoft.com/office/powerpoint/2010/main" val="73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4F7897-EC3D-A05A-0E2F-5984C946CA80}"/>
              </a:ext>
            </a:extLst>
          </p:cNvPr>
          <p:cNvSpPr>
            <a:spLocks noGrp="1"/>
          </p:cNvSpPr>
          <p:nvPr>
            <p:ph idx="1"/>
          </p:nvPr>
        </p:nvSpPr>
        <p:spPr>
          <a:xfrm>
            <a:off x="267419" y="1319860"/>
            <a:ext cx="5518615" cy="5037029"/>
          </a:xfrm>
        </p:spPr>
        <p:txBody>
          <a:bodyPr/>
          <a:lstStyle/>
          <a:p>
            <a:r>
              <a:rPr lang="en-GB" dirty="0"/>
              <a:t>Integral charge method used (Moody 2017) -&gt; Assuming the pixel/ADC is not saturated the total charge deposited in an area/unit time can be compared to the reference flux level</a:t>
            </a:r>
          </a:p>
          <a:p>
            <a:endParaRPr lang="en-GB" dirty="0"/>
          </a:p>
          <a:p>
            <a:r>
              <a:rPr lang="en-GB" dirty="0"/>
              <a:t>Detector readout in binned time-delay integration mode:</a:t>
            </a:r>
          </a:p>
          <a:p>
            <a:pPr lvl="1"/>
            <a:r>
              <a:rPr lang="en-GB" dirty="0"/>
              <a:t>1 parallel shift </a:t>
            </a:r>
          </a:p>
          <a:p>
            <a:pPr lvl="1"/>
            <a:r>
              <a:rPr lang="en-GB" dirty="0"/>
              <a:t>Serial register readout</a:t>
            </a:r>
          </a:p>
          <a:p>
            <a:pPr lvl="1"/>
            <a:r>
              <a:rPr lang="en-GB" dirty="0"/>
              <a:t>Repeat 8000 times</a:t>
            </a:r>
          </a:p>
        </p:txBody>
      </p:sp>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measurements</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18</a:t>
            </a:fld>
            <a:endParaRPr lang="en-GB"/>
          </a:p>
        </p:txBody>
      </p:sp>
      <p:sp>
        <p:nvSpPr>
          <p:cNvPr id="6" name="TextBox 5">
            <a:extLst>
              <a:ext uri="{FF2B5EF4-FFF2-40B4-BE49-F238E27FC236}">
                <a16:creationId xmlns:a16="http://schemas.microsoft.com/office/drawing/2014/main" id="{7F3E8A57-7A93-C06E-2EAB-AB581DD6C009}"/>
              </a:ext>
            </a:extLst>
          </p:cNvPr>
          <p:cNvSpPr txBox="1"/>
          <p:nvPr/>
        </p:nvSpPr>
        <p:spPr>
          <a:xfrm>
            <a:off x="10198935" y="6550223"/>
            <a:ext cx="2595739" cy="307777"/>
          </a:xfrm>
          <a:prstGeom prst="rect">
            <a:avLst/>
          </a:prstGeom>
          <a:noFill/>
        </p:spPr>
        <p:txBody>
          <a:bodyPr wrap="square">
            <a:spAutoFit/>
          </a:bodyPr>
          <a:lstStyle/>
          <a:p>
            <a:r>
              <a:rPr lang="fr-FR" sz="1400" b="0" i="0" dirty="0">
                <a:solidFill>
                  <a:srgbClr val="333333"/>
                </a:solidFill>
                <a:effectLst/>
              </a:rPr>
              <a:t>I. Moody </a:t>
            </a:r>
            <a:r>
              <a:rPr lang="fr-FR" sz="1400" b="0" i="1" dirty="0">
                <a:solidFill>
                  <a:srgbClr val="333333"/>
                </a:solidFill>
                <a:effectLst/>
              </a:rPr>
              <a:t>et al.,</a:t>
            </a:r>
            <a:r>
              <a:rPr lang="fr-FR" sz="1400" b="0" i="0" dirty="0">
                <a:solidFill>
                  <a:srgbClr val="333333"/>
                </a:solidFill>
                <a:effectLst/>
              </a:rPr>
              <a:t> (2017)</a:t>
            </a:r>
            <a:endParaRPr lang="en-GB" sz="1400" dirty="0"/>
          </a:p>
        </p:txBody>
      </p:sp>
    </p:spTree>
    <p:extLst>
      <p:ext uri="{BB962C8B-B14F-4D97-AF65-F5344CB8AC3E}">
        <p14:creationId xmlns:p14="http://schemas.microsoft.com/office/powerpoint/2010/main" val="3728975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1126E9-9684-7879-1348-A279BB02E24F}"/>
              </a:ext>
            </a:extLst>
          </p:cNvPr>
          <p:cNvSpPr>
            <a:spLocks noGrp="1"/>
          </p:cNvSpPr>
          <p:nvPr>
            <p:ph idx="1"/>
          </p:nvPr>
        </p:nvSpPr>
        <p:spPr>
          <a:xfrm>
            <a:off x="340727" y="1302410"/>
            <a:ext cx="3743573" cy="391795"/>
          </a:xfrm>
        </p:spPr>
        <p:txBody>
          <a:bodyPr/>
          <a:lstStyle/>
          <a:p>
            <a:pPr marL="0" indent="0">
              <a:buNone/>
            </a:pPr>
            <a:r>
              <a:rPr lang="en-GB" dirty="0">
                <a:latin typeface="+mn-lt"/>
              </a:rPr>
              <a:t>1) SMILE mission and the Soft X-ray Imager CCDs</a:t>
            </a:r>
          </a:p>
        </p:txBody>
      </p:sp>
      <p:sp>
        <p:nvSpPr>
          <p:cNvPr id="3" name="Title 2">
            <a:extLst>
              <a:ext uri="{FF2B5EF4-FFF2-40B4-BE49-F238E27FC236}">
                <a16:creationId xmlns:a16="http://schemas.microsoft.com/office/drawing/2014/main" id="{F2240791-35A5-4C02-3748-9CD20D6A2D75}"/>
              </a:ext>
            </a:extLst>
          </p:cNvPr>
          <p:cNvSpPr>
            <a:spLocks noGrp="1"/>
          </p:cNvSpPr>
          <p:nvPr>
            <p:ph type="title"/>
          </p:nvPr>
        </p:nvSpPr>
        <p:spPr/>
        <p:txBody>
          <a:bodyPr/>
          <a:lstStyle/>
          <a:p>
            <a:r>
              <a:rPr lang="en-GB" dirty="0">
                <a:latin typeface="+mj-lt"/>
              </a:rPr>
              <a:t>Summary</a:t>
            </a:r>
          </a:p>
        </p:txBody>
      </p:sp>
      <p:sp>
        <p:nvSpPr>
          <p:cNvPr id="5" name="Slide Number Placeholder 4">
            <a:extLst>
              <a:ext uri="{FF2B5EF4-FFF2-40B4-BE49-F238E27FC236}">
                <a16:creationId xmlns:a16="http://schemas.microsoft.com/office/drawing/2014/main" id="{DFFC6FE4-BDDB-0757-D59D-3C7C71A31177}"/>
              </a:ext>
            </a:extLst>
          </p:cNvPr>
          <p:cNvSpPr>
            <a:spLocks noGrp="1"/>
          </p:cNvSpPr>
          <p:nvPr>
            <p:ph type="sldNum" sz="quarter" idx="11"/>
          </p:nvPr>
        </p:nvSpPr>
        <p:spPr/>
        <p:txBody>
          <a:bodyPr/>
          <a:lstStyle/>
          <a:p>
            <a:fld id="{1D2F5FC9-7837-4674-AFAB-A895A15FD3D4}" type="slidenum">
              <a:rPr lang="en-GB" smtClean="0"/>
              <a:t>1</a:t>
            </a:fld>
            <a:endParaRPr lang="en-GB"/>
          </a:p>
        </p:txBody>
      </p:sp>
      <p:sp>
        <p:nvSpPr>
          <p:cNvPr id="4" name="Content Placeholder 1">
            <a:extLst>
              <a:ext uri="{FF2B5EF4-FFF2-40B4-BE49-F238E27FC236}">
                <a16:creationId xmlns:a16="http://schemas.microsoft.com/office/drawing/2014/main" id="{07238086-BFB4-1C29-602C-742F58EC4482}"/>
              </a:ext>
            </a:extLst>
          </p:cNvPr>
          <p:cNvSpPr txBox="1">
            <a:spLocks/>
          </p:cNvSpPr>
          <p:nvPr/>
        </p:nvSpPr>
        <p:spPr>
          <a:xfrm>
            <a:off x="6384962" y="1302410"/>
            <a:ext cx="5807038" cy="391795"/>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Montserrat" panose="00000500000000000000" pitchFamily="2"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Montserrat" panose="00000500000000000000" pitchFamily="2"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Montserrat" panose="00000500000000000000" pitchFamily="2"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dirty="0">
                <a:latin typeface="+mn-lt"/>
              </a:rPr>
              <a:t>2) CCD principles and experimental activities</a:t>
            </a:r>
          </a:p>
        </p:txBody>
      </p:sp>
      <p:sp>
        <p:nvSpPr>
          <p:cNvPr id="6" name="Content Placeholder 1">
            <a:extLst>
              <a:ext uri="{FF2B5EF4-FFF2-40B4-BE49-F238E27FC236}">
                <a16:creationId xmlns:a16="http://schemas.microsoft.com/office/drawing/2014/main" id="{426D5B45-87E7-4651-D9D1-2C9DEC2641EF}"/>
              </a:ext>
            </a:extLst>
          </p:cNvPr>
          <p:cNvSpPr txBox="1">
            <a:spLocks/>
          </p:cNvSpPr>
          <p:nvPr/>
        </p:nvSpPr>
        <p:spPr>
          <a:xfrm>
            <a:off x="6384962" y="4073636"/>
            <a:ext cx="4617524" cy="66795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Montserrat" panose="00000500000000000000" pitchFamily="2"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Montserrat" panose="00000500000000000000" pitchFamily="2"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Montserrat" panose="00000500000000000000" pitchFamily="2"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dirty="0">
                <a:latin typeface="+mn-lt"/>
              </a:rPr>
              <a:t>4) Results, discussion and future work</a:t>
            </a:r>
          </a:p>
        </p:txBody>
      </p:sp>
      <p:sp>
        <p:nvSpPr>
          <p:cNvPr id="7" name="Content Placeholder 1">
            <a:extLst>
              <a:ext uri="{FF2B5EF4-FFF2-40B4-BE49-F238E27FC236}">
                <a16:creationId xmlns:a16="http://schemas.microsoft.com/office/drawing/2014/main" id="{B24AEC0C-1026-41AD-D1CD-3C3F1B698D2E}"/>
              </a:ext>
            </a:extLst>
          </p:cNvPr>
          <p:cNvSpPr txBox="1">
            <a:spLocks/>
          </p:cNvSpPr>
          <p:nvPr/>
        </p:nvSpPr>
        <p:spPr>
          <a:xfrm>
            <a:off x="267419" y="4073636"/>
            <a:ext cx="3613466" cy="391795"/>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Montserrat" panose="00000500000000000000" pitchFamily="2"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Montserrat" panose="00000500000000000000" pitchFamily="2"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Montserrat" panose="00000500000000000000" pitchFamily="2"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Montserrat" panose="000005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a:buNone/>
            </a:pPr>
            <a:r>
              <a:rPr lang="en-GB" dirty="0">
                <a:latin typeface="+mn-lt"/>
              </a:rPr>
              <a:t>3) Experimental methods + techniques</a:t>
            </a:r>
          </a:p>
        </p:txBody>
      </p:sp>
      <p:pic>
        <p:nvPicPr>
          <p:cNvPr id="9" name="Picture 8">
            <a:extLst>
              <a:ext uri="{FF2B5EF4-FFF2-40B4-BE49-F238E27FC236}">
                <a16:creationId xmlns:a16="http://schemas.microsoft.com/office/drawing/2014/main" id="{6F6EC9DE-C8B4-E1AD-2B94-317B8FE60632}"/>
              </a:ext>
            </a:extLst>
          </p:cNvPr>
          <p:cNvPicPr>
            <a:picLocks noChangeAspect="1"/>
          </p:cNvPicPr>
          <p:nvPr/>
        </p:nvPicPr>
        <p:blipFill>
          <a:blip r:embed="rId3" cstate="print">
            <a:clrChange>
              <a:clrFrom>
                <a:srgbClr val="D4D4D4"/>
              </a:clrFrom>
              <a:clrTo>
                <a:srgbClr val="D4D4D4">
                  <a:alpha val="0"/>
                </a:srgbClr>
              </a:clrTo>
            </a:clrChange>
            <a:extLst>
              <a:ext uri="{28A0092B-C50C-407E-A947-70E740481C1C}">
                <a14:useLocalDpi xmlns:a14="http://schemas.microsoft.com/office/drawing/2010/main" val="0"/>
              </a:ext>
            </a:extLst>
          </a:blip>
          <a:stretch>
            <a:fillRect/>
          </a:stretch>
        </p:blipFill>
        <p:spPr>
          <a:xfrm>
            <a:off x="976670" y="2033900"/>
            <a:ext cx="1235843" cy="1733982"/>
          </a:xfrm>
          <a:prstGeom prst="rect">
            <a:avLst/>
          </a:prstGeom>
        </p:spPr>
      </p:pic>
      <p:pic>
        <p:nvPicPr>
          <p:cNvPr id="10" name="Picture 9" descr="A close - up of a machine&#10;&#10;Description automatically generated with low confidence">
            <a:extLst>
              <a:ext uri="{FF2B5EF4-FFF2-40B4-BE49-F238E27FC236}">
                <a16:creationId xmlns:a16="http://schemas.microsoft.com/office/drawing/2014/main" id="{695BAB20-D594-86BA-8E86-AA987B8674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169" r="18328"/>
          <a:stretch/>
        </p:blipFill>
        <p:spPr>
          <a:xfrm>
            <a:off x="3004961" y="2150502"/>
            <a:ext cx="1720788" cy="1709494"/>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9DF40A97-9448-D2A3-1F23-C785B50C62D4}"/>
              </a:ext>
            </a:extLst>
          </p:cNvPr>
          <p:cNvPicPr>
            <a:picLocks noChangeAspect="1"/>
          </p:cNvPicPr>
          <p:nvPr/>
        </p:nvPicPr>
        <p:blipFill rotWithShape="1">
          <a:blip r:embed="rId5"/>
          <a:srcRect l="3078" t="5664" r="49261"/>
          <a:stretch/>
        </p:blipFill>
        <p:spPr>
          <a:xfrm>
            <a:off x="6401651" y="1702947"/>
            <a:ext cx="1750351" cy="1037671"/>
          </a:xfrm>
          <a:prstGeom prst="rect">
            <a:avLst/>
          </a:prstGeom>
        </p:spPr>
      </p:pic>
      <p:pic>
        <p:nvPicPr>
          <p:cNvPr id="17" name="Picture 16" descr="A picture containing text, screenshot, colorfulness, majorelle blue&#10;&#10;Description automatically generated">
            <a:extLst>
              <a:ext uri="{FF2B5EF4-FFF2-40B4-BE49-F238E27FC236}">
                <a16:creationId xmlns:a16="http://schemas.microsoft.com/office/drawing/2014/main" id="{1DDBAFCA-0645-2E7D-DC99-1582E30FBA2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3066" y="4624840"/>
            <a:ext cx="2992683" cy="1558982"/>
          </a:xfrm>
          <a:prstGeom prst="rect">
            <a:avLst/>
          </a:prstGeom>
          <a:noFill/>
          <a:ln>
            <a:noFill/>
          </a:ln>
        </p:spPr>
      </p:pic>
      <p:pic>
        <p:nvPicPr>
          <p:cNvPr id="20" name="Picture 19">
            <a:extLst>
              <a:ext uri="{FF2B5EF4-FFF2-40B4-BE49-F238E27FC236}">
                <a16:creationId xmlns:a16="http://schemas.microsoft.com/office/drawing/2014/main" id="{0B8A7A96-D089-CEE3-414F-2562D4E37409}"/>
              </a:ext>
            </a:extLst>
          </p:cNvPr>
          <p:cNvPicPr>
            <a:picLocks noChangeAspect="1"/>
          </p:cNvPicPr>
          <p:nvPr/>
        </p:nvPicPr>
        <p:blipFill>
          <a:blip r:embed="rId7"/>
          <a:stretch>
            <a:fillRect/>
          </a:stretch>
        </p:blipFill>
        <p:spPr>
          <a:xfrm>
            <a:off x="10114237" y="1749189"/>
            <a:ext cx="1595138" cy="1196354"/>
          </a:xfrm>
          <a:prstGeom prst="rect">
            <a:avLst/>
          </a:prstGeom>
          <a:ln>
            <a:noFill/>
          </a:ln>
          <a:effectLst>
            <a:outerShdw blurRad="292100" dist="139700" dir="2700000" algn="tl" rotWithShape="0">
              <a:srgbClr val="333333">
                <a:alpha val="65000"/>
              </a:srgbClr>
            </a:outerShdw>
          </a:effectLst>
        </p:spPr>
      </p:pic>
      <p:pic>
        <p:nvPicPr>
          <p:cNvPr id="8" name="Picture 7" descr="A picture containing indoor, bicycle, small, sitting&#10;&#10;Description automatically generated">
            <a:extLst>
              <a:ext uri="{FF2B5EF4-FFF2-40B4-BE49-F238E27FC236}">
                <a16:creationId xmlns:a16="http://schemas.microsoft.com/office/drawing/2014/main" id="{66AC54FC-D7DE-52F8-C977-5426910E3DE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09443" y="2711998"/>
            <a:ext cx="1676624" cy="1257468"/>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05C0798D-D3CF-80DC-FF14-10822A3C0A77}"/>
              </a:ext>
            </a:extLst>
          </p:cNvPr>
          <p:cNvPicPr>
            <a:picLocks noChangeAspect="1"/>
          </p:cNvPicPr>
          <p:nvPr/>
        </p:nvPicPr>
        <p:blipFill>
          <a:blip r:embed="rId9"/>
          <a:stretch>
            <a:fillRect/>
          </a:stretch>
        </p:blipFill>
        <p:spPr>
          <a:xfrm>
            <a:off x="8881108" y="4384449"/>
            <a:ext cx="3102497" cy="1725031"/>
          </a:xfrm>
          <a:prstGeom prst="rect">
            <a:avLst/>
          </a:prstGeom>
        </p:spPr>
      </p:pic>
      <p:pic>
        <p:nvPicPr>
          <p:cNvPr id="26" name="Picture 25">
            <a:extLst>
              <a:ext uri="{FF2B5EF4-FFF2-40B4-BE49-F238E27FC236}">
                <a16:creationId xmlns:a16="http://schemas.microsoft.com/office/drawing/2014/main" id="{F168733A-69C2-1B7F-06AA-4672531D4C3E}"/>
              </a:ext>
            </a:extLst>
          </p:cNvPr>
          <p:cNvPicPr>
            <a:picLocks noChangeAspect="1"/>
          </p:cNvPicPr>
          <p:nvPr/>
        </p:nvPicPr>
        <p:blipFill>
          <a:blip r:embed="rId10"/>
          <a:stretch>
            <a:fillRect/>
          </a:stretch>
        </p:blipFill>
        <p:spPr>
          <a:xfrm>
            <a:off x="6505908" y="4968644"/>
            <a:ext cx="2398752" cy="1633525"/>
          </a:xfrm>
          <a:prstGeom prst="rect">
            <a:avLst/>
          </a:prstGeom>
        </p:spPr>
      </p:pic>
    </p:spTree>
    <p:extLst>
      <p:ext uri="{BB962C8B-B14F-4D97-AF65-F5344CB8AC3E}">
        <p14:creationId xmlns:p14="http://schemas.microsoft.com/office/powerpoint/2010/main" val="2155196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4F7897-EC3D-A05A-0E2F-5984C946CA80}"/>
              </a:ext>
            </a:extLst>
          </p:cNvPr>
          <p:cNvSpPr>
            <a:spLocks noGrp="1"/>
          </p:cNvSpPr>
          <p:nvPr>
            <p:ph idx="1"/>
          </p:nvPr>
        </p:nvSpPr>
        <p:spPr>
          <a:xfrm>
            <a:off x="267419" y="1319860"/>
            <a:ext cx="5518615" cy="5037029"/>
          </a:xfrm>
        </p:spPr>
        <p:txBody>
          <a:bodyPr/>
          <a:lstStyle/>
          <a:p>
            <a:r>
              <a:rPr lang="en-GB" dirty="0"/>
              <a:t>Integral charge method used (Moody 2017) -&gt; Assuming the pixel/ADC is not saturated the total charge deposited in an area/unit time can be compared to the reference flux level</a:t>
            </a:r>
          </a:p>
          <a:p>
            <a:endParaRPr lang="en-GB" dirty="0"/>
          </a:p>
          <a:p>
            <a:r>
              <a:rPr lang="en-GB" dirty="0"/>
              <a:t>Detector readout in binned time-delay integration mode:</a:t>
            </a:r>
          </a:p>
          <a:p>
            <a:pPr lvl="1"/>
            <a:r>
              <a:rPr lang="en-GB" dirty="0"/>
              <a:t>1 parallel shift </a:t>
            </a:r>
          </a:p>
          <a:p>
            <a:pPr lvl="1"/>
            <a:r>
              <a:rPr lang="en-GB" dirty="0"/>
              <a:t>Serial register readout</a:t>
            </a:r>
          </a:p>
          <a:p>
            <a:pPr lvl="1"/>
            <a:r>
              <a:rPr lang="en-GB" dirty="0"/>
              <a:t>Repeat 8000 times</a:t>
            </a:r>
          </a:p>
          <a:p>
            <a:pPr marL="0" indent="0">
              <a:buNone/>
            </a:pPr>
            <a:endParaRPr lang="en-GB" dirty="0"/>
          </a:p>
          <a:p>
            <a:r>
              <a:rPr lang="en-GB" dirty="0"/>
              <a:t>BESSY provide a calibrated photodiode for absolute charge measurement values </a:t>
            </a:r>
          </a:p>
          <a:p>
            <a:endParaRPr lang="en-GB" dirty="0"/>
          </a:p>
        </p:txBody>
      </p:sp>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Integral charge measurement method</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19</a:t>
            </a:fld>
            <a:endParaRPr lang="en-GB"/>
          </a:p>
        </p:txBody>
      </p:sp>
      <p:pic>
        <p:nvPicPr>
          <p:cNvPr id="4" name="Picture 3" descr="A picture containing text, screenshot, colorfulness, majorelle blue&#10;&#10;Description automatically generated">
            <a:extLst>
              <a:ext uri="{FF2B5EF4-FFF2-40B4-BE49-F238E27FC236}">
                <a16:creationId xmlns:a16="http://schemas.microsoft.com/office/drawing/2014/main" id="{553F5E4B-9264-47C4-C856-91563426932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78275" y="2236176"/>
            <a:ext cx="5742175" cy="2991279"/>
          </a:xfrm>
          <a:prstGeom prst="rect">
            <a:avLst/>
          </a:prstGeom>
          <a:noFill/>
          <a:ln>
            <a:noFill/>
          </a:ln>
        </p:spPr>
      </p:pic>
      <p:sp>
        <p:nvSpPr>
          <p:cNvPr id="6" name="TextBox 5">
            <a:extLst>
              <a:ext uri="{FF2B5EF4-FFF2-40B4-BE49-F238E27FC236}">
                <a16:creationId xmlns:a16="http://schemas.microsoft.com/office/drawing/2014/main" id="{7F3E8A57-7A93-C06E-2EAB-AB581DD6C009}"/>
              </a:ext>
            </a:extLst>
          </p:cNvPr>
          <p:cNvSpPr txBox="1"/>
          <p:nvPr/>
        </p:nvSpPr>
        <p:spPr>
          <a:xfrm>
            <a:off x="10198935" y="6550223"/>
            <a:ext cx="2595739" cy="307777"/>
          </a:xfrm>
          <a:prstGeom prst="rect">
            <a:avLst/>
          </a:prstGeom>
          <a:noFill/>
        </p:spPr>
        <p:txBody>
          <a:bodyPr wrap="square">
            <a:spAutoFit/>
          </a:bodyPr>
          <a:lstStyle/>
          <a:p>
            <a:r>
              <a:rPr lang="fr-FR" sz="1400" b="0" i="0" dirty="0">
                <a:solidFill>
                  <a:srgbClr val="333333"/>
                </a:solidFill>
                <a:effectLst/>
              </a:rPr>
              <a:t>I. Moody </a:t>
            </a:r>
            <a:r>
              <a:rPr lang="fr-FR" sz="1400" b="0" i="1" dirty="0">
                <a:solidFill>
                  <a:srgbClr val="333333"/>
                </a:solidFill>
                <a:effectLst/>
              </a:rPr>
              <a:t>et al.,</a:t>
            </a:r>
            <a:r>
              <a:rPr lang="fr-FR" sz="1400" b="0" i="0" dirty="0">
                <a:solidFill>
                  <a:srgbClr val="333333"/>
                </a:solidFill>
                <a:effectLst/>
              </a:rPr>
              <a:t> (2017)</a:t>
            </a:r>
            <a:endParaRPr lang="en-GB" sz="1400" dirty="0"/>
          </a:p>
        </p:txBody>
      </p:sp>
    </p:spTree>
    <p:extLst>
      <p:ext uri="{BB962C8B-B14F-4D97-AF65-F5344CB8AC3E}">
        <p14:creationId xmlns:p14="http://schemas.microsoft.com/office/powerpoint/2010/main" val="1169630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data: 50 eV – 1900 eV</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20</a:t>
            </a:fld>
            <a:endParaRPr lang="en-GB"/>
          </a:p>
        </p:txBody>
      </p:sp>
      <p:pic>
        <p:nvPicPr>
          <p:cNvPr id="4" name="Picture 3">
            <a:extLst>
              <a:ext uri="{FF2B5EF4-FFF2-40B4-BE49-F238E27FC236}">
                <a16:creationId xmlns:a16="http://schemas.microsoft.com/office/drawing/2014/main" id="{69627F12-BBE7-A2DD-6223-8804DBE1989E}"/>
              </a:ext>
            </a:extLst>
          </p:cNvPr>
          <p:cNvPicPr>
            <a:picLocks noChangeAspect="1"/>
          </p:cNvPicPr>
          <p:nvPr/>
        </p:nvPicPr>
        <p:blipFill>
          <a:blip r:embed="rId2"/>
          <a:stretch>
            <a:fillRect/>
          </a:stretch>
        </p:blipFill>
        <p:spPr>
          <a:xfrm>
            <a:off x="5632484" y="1905297"/>
            <a:ext cx="6527996" cy="3629656"/>
          </a:xfrm>
          <a:prstGeom prst="rect">
            <a:avLst/>
          </a:prstGeom>
        </p:spPr>
      </p:pic>
      <p:sp>
        <p:nvSpPr>
          <p:cNvPr id="7" name="Content Placeholder 1">
            <a:extLst>
              <a:ext uri="{FF2B5EF4-FFF2-40B4-BE49-F238E27FC236}">
                <a16:creationId xmlns:a16="http://schemas.microsoft.com/office/drawing/2014/main" id="{EDC5E6EC-E7BA-0349-5076-5A0269A00E31}"/>
              </a:ext>
            </a:extLst>
          </p:cNvPr>
          <p:cNvSpPr>
            <a:spLocks noGrp="1"/>
          </p:cNvSpPr>
          <p:nvPr>
            <p:ph idx="1"/>
          </p:nvPr>
        </p:nvSpPr>
        <p:spPr>
          <a:xfrm>
            <a:off x="267419" y="1652732"/>
            <a:ext cx="5518615" cy="3825577"/>
          </a:xfrm>
        </p:spPr>
        <p:txBody>
          <a:bodyPr/>
          <a:lstStyle/>
          <a:p>
            <a:r>
              <a:rPr lang="en-GB" dirty="0"/>
              <a:t>QE shown with error bars computed from the standard deviation of the signal deposited in each row</a:t>
            </a:r>
          </a:p>
          <a:p>
            <a:endParaRPr lang="en-GB" dirty="0"/>
          </a:p>
          <a:p>
            <a:r>
              <a:rPr lang="en-GB" dirty="0"/>
              <a:t>QE at these energies has a distinct shape, with 2 significant drops in QE at ~100 eV and 1800 eV attributed to the known absorption edges</a:t>
            </a:r>
          </a:p>
          <a:p>
            <a:endParaRPr lang="en-GB" dirty="0"/>
          </a:p>
          <a:p>
            <a:r>
              <a:rPr lang="en-GB" dirty="0"/>
              <a:t>What should the theoretical QE be across these energies?</a:t>
            </a:r>
          </a:p>
          <a:p>
            <a:pPr lvl="1"/>
            <a:r>
              <a:rPr lang="en-GB" dirty="0"/>
              <a:t>Simple transmission QE model</a:t>
            </a:r>
          </a:p>
          <a:p>
            <a:pPr lvl="1"/>
            <a:r>
              <a:rPr lang="en-GB" dirty="0"/>
              <a:t>Model based upon the layers in the pixel</a:t>
            </a:r>
          </a:p>
          <a:p>
            <a:pPr lvl="1"/>
            <a:endParaRPr lang="en-GB" dirty="0"/>
          </a:p>
        </p:txBody>
      </p:sp>
    </p:spTree>
    <p:extLst>
      <p:ext uri="{BB962C8B-B14F-4D97-AF65-F5344CB8AC3E}">
        <p14:creationId xmlns:p14="http://schemas.microsoft.com/office/powerpoint/2010/main" val="1456234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Transmission model</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21</a:t>
            </a:fld>
            <a:endParaRPr lang="en-GB"/>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144D678-6578-46A7-B88E-D2BD02D09CA8}"/>
                  </a:ext>
                </a:extLst>
              </p:cNvPr>
              <p:cNvSpPr txBox="1"/>
              <p:nvPr/>
            </p:nvSpPr>
            <p:spPr>
              <a:xfrm>
                <a:off x="7907792" y="1834042"/>
                <a:ext cx="2360280" cy="4395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0</m:t>
                          </m:r>
                        </m:sub>
                      </m:sSub>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nary>
                            <m:naryPr>
                              <m:chr m:val="∑"/>
                              <m:supHide m:val="on"/>
                              <m:ctrlPr>
                                <a:rPr lang="en-GB"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f>
                                <m:fPr>
                                  <m:ctrlPr>
                                    <a:rPr lang="en-GB"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𝑡</m:t>
                                  </m:r>
                                </m:num>
                                <m:den>
                                  <m:r>
                                    <m:rPr>
                                      <m:sty m:val="p"/>
                                    </m:rPr>
                                    <a:rPr lang="el-GR" i="1">
                                      <a:latin typeface="Cambria Math" panose="02040503050406030204" pitchFamily="18" charset="0"/>
                                    </a:rPr>
                                    <m:t>λ</m:t>
                                  </m:r>
                                  <m:r>
                                    <a:rPr lang="en-US" i="1">
                                      <a:latin typeface="Cambria Math" panose="02040503050406030204" pitchFamily="18" charset="0"/>
                                    </a:rPr>
                                    <m:t>(</m:t>
                                  </m:r>
                                  <m:r>
                                    <a:rPr lang="en-US" i="1">
                                      <a:latin typeface="Cambria Math" panose="02040503050406030204" pitchFamily="18" charset="0"/>
                                    </a:rPr>
                                    <m:t>𝐸</m:t>
                                  </m:r>
                                  <m:r>
                                    <a:rPr lang="en-US" i="1">
                                      <a:latin typeface="Cambria Math" panose="02040503050406030204" pitchFamily="18" charset="0"/>
                                    </a:rPr>
                                    <m:t>)</m:t>
                                  </m:r>
                                </m:den>
                              </m:f>
                            </m:e>
                          </m:nary>
                        </m:sup>
                      </m:sSup>
                    </m:oMath>
                  </m:oMathPara>
                </a14:m>
                <a:endParaRPr lang="en-GB" dirty="0"/>
              </a:p>
            </p:txBody>
          </p:sp>
        </mc:Choice>
        <mc:Fallback xmlns="">
          <p:sp>
            <p:nvSpPr>
              <p:cNvPr id="15" name="TextBox 14">
                <a:extLst>
                  <a:ext uri="{FF2B5EF4-FFF2-40B4-BE49-F238E27FC236}">
                    <a16:creationId xmlns:a16="http://schemas.microsoft.com/office/drawing/2014/main" id="{0144D678-6578-46A7-B88E-D2BD02D09CA8}"/>
                  </a:ext>
                </a:extLst>
              </p:cNvPr>
              <p:cNvSpPr txBox="1">
                <a:spLocks noRot="1" noChangeAspect="1" noMove="1" noResize="1" noEditPoints="1" noAdjustHandles="1" noChangeArrowheads="1" noChangeShapeType="1" noTextEdit="1"/>
              </p:cNvSpPr>
              <p:nvPr/>
            </p:nvSpPr>
            <p:spPr>
              <a:xfrm>
                <a:off x="7907792" y="1834042"/>
                <a:ext cx="2360280" cy="439544"/>
              </a:xfrm>
              <a:prstGeom prst="rect">
                <a:avLst/>
              </a:prstGeom>
              <a:blipFill>
                <a:blip r:embed="rId2"/>
                <a:stretch>
                  <a:fillRect/>
                </a:stretch>
              </a:blipFill>
            </p:spPr>
            <p:txBody>
              <a:bodyPr/>
              <a:lstStyle/>
              <a:p>
                <a:r>
                  <a:rPr lang="en-GB">
                    <a:noFill/>
                  </a:rPr>
                  <a:t> </a:t>
                </a:r>
              </a:p>
            </p:txBody>
          </p:sp>
        </mc:Fallback>
      </mc:AlternateContent>
      <p:sp>
        <p:nvSpPr>
          <p:cNvPr id="17" name="Content Placeholder 1">
            <a:extLst>
              <a:ext uri="{FF2B5EF4-FFF2-40B4-BE49-F238E27FC236}">
                <a16:creationId xmlns:a16="http://schemas.microsoft.com/office/drawing/2014/main" id="{CA7232EC-4549-7B2E-D30C-7C339A813EE8}"/>
              </a:ext>
            </a:extLst>
          </p:cNvPr>
          <p:cNvSpPr>
            <a:spLocks noGrp="1"/>
          </p:cNvSpPr>
          <p:nvPr>
            <p:ph idx="1"/>
          </p:nvPr>
        </p:nvSpPr>
        <p:spPr>
          <a:xfrm>
            <a:off x="267418" y="1652732"/>
            <a:ext cx="6535641" cy="3825577"/>
          </a:xfrm>
        </p:spPr>
        <p:txBody>
          <a:bodyPr/>
          <a:lstStyle/>
          <a:p>
            <a:r>
              <a:rPr lang="en-GB" dirty="0">
                <a:latin typeface="+mj-lt"/>
              </a:rPr>
              <a:t>Intensity equation – Based upon attenuation length in silicon </a:t>
            </a:r>
          </a:p>
          <a:p>
            <a:pPr lvl="1"/>
            <a:r>
              <a:rPr lang="en-GB" sz="1800" dirty="0">
                <a:latin typeface="+mj-lt"/>
              </a:rPr>
              <a:t>I</a:t>
            </a:r>
            <a:r>
              <a:rPr lang="en-GB" sz="1800" baseline="-25000" dirty="0">
                <a:latin typeface="+mj-lt"/>
              </a:rPr>
              <a:t>0</a:t>
            </a:r>
            <a:r>
              <a:rPr lang="en-GB" sz="1800" dirty="0">
                <a:latin typeface="+mj-lt"/>
              </a:rPr>
              <a:t> = Initial intensity</a:t>
            </a:r>
          </a:p>
          <a:p>
            <a:pPr lvl="1"/>
            <a:r>
              <a:rPr lang="en-GB" sz="1800" dirty="0">
                <a:latin typeface="+mj-lt"/>
                <a:ea typeface="Cambria Math" panose="02040503050406030204" pitchFamily="18" charset="0"/>
              </a:rPr>
              <a:t>λ(E) = Attenuation length as a function of energy</a:t>
            </a:r>
          </a:p>
          <a:p>
            <a:pPr lvl="1"/>
            <a:r>
              <a:rPr lang="en-GB" sz="1800" dirty="0">
                <a:latin typeface="+mj-lt"/>
                <a:ea typeface="Cambria Math" panose="02040503050406030204" pitchFamily="18" charset="0"/>
              </a:rPr>
              <a:t>t = thickness, summed over layers </a:t>
            </a:r>
            <a:r>
              <a:rPr lang="en-GB" sz="1800" dirty="0" err="1">
                <a:latin typeface="+mj-lt"/>
                <a:ea typeface="Cambria Math" panose="02040503050406030204" pitchFamily="18" charset="0"/>
              </a:rPr>
              <a:t>i</a:t>
            </a:r>
            <a:endParaRPr lang="en-GB" sz="1800" dirty="0">
              <a:latin typeface="+mj-lt"/>
            </a:endParaRPr>
          </a:p>
          <a:p>
            <a:endParaRPr lang="en-GB" dirty="0"/>
          </a:p>
          <a:p>
            <a:r>
              <a:rPr lang="en-GB" dirty="0"/>
              <a:t>For a photon to be absorbed, it must transmit through the non-sensitive layers</a:t>
            </a:r>
          </a:p>
          <a:p>
            <a:endParaRPr lang="en-GB" dirty="0"/>
          </a:p>
          <a:p>
            <a:r>
              <a:rPr lang="en-GB" dirty="0"/>
              <a:t>Compute intensity through a given number of layers/materials, which make up the pixel architecture</a:t>
            </a:r>
          </a:p>
        </p:txBody>
      </p:sp>
      <p:pic>
        <p:nvPicPr>
          <p:cNvPr id="8" name="Picture 7">
            <a:extLst>
              <a:ext uri="{FF2B5EF4-FFF2-40B4-BE49-F238E27FC236}">
                <a16:creationId xmlns:a16="http://schemas.microsoft.com/office/drawing/2014/main" id="{85013B1E-EC54-784C-8BF2-17E1478F5CE2}"/>
              </a:ext>
            </a:extLst>
          </p:cNvPr>
          <p:cNvPicPr>
            <a:picLocks noChangeAspect="1"/>
          </p:cNvPicPr>
          <p:nvPr/>
        </p:nvPicPr>
        <p:blipFill>
          <a:blip r:embed="rId3"/>
          <a:stretch>
            <a:fillRect/>
          </a:stretch>
        </p:blipFill>
        <p:spPr>
          <a:xfrm>
            <a:off x="6803060" y="3532173"/>
            <a:ext cx="4693745" cy="2589781"/>
          </a:xfrm>
          <a:prstGeom prst="rect">
            <a:avLst/>
          </a:prstGeom>
        </p:spPr>
      </p:pic>
    </p:spTree>
    <p:extLst>
      <p:ext uri="{BB962C8B-B14F-4D97-AF65-F5344CB8AC3E}">
        <p14:creationId xmlns:p14="http://schemas.microsoft.com/office/powerpoint/2010/main" val="4179249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data + model</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22</a:t>
            </a:fld>
            <a:endParaRPr lang="en-GB"/>
          </a:p>
        </p:txBody>
      </p:sp>
      <p:pic>
        <p:nvPicPr>
          <p:cNvPr id="17" name="Picture 16">
            <a:extLst>
              <a:ext uri="{FF2B5EF4-FFF2-40B4-BE49-F238E27FC236}">
                <a16:creationId xmlns:a16="http://schemas.microsoft.com/office/drawing/2014/main" id="{9356720C-EABB-ACD6-C399-7419C644273D}"/>
              </a:ext>
            </a:extLst>
          </p:cNvPr>
          <p:cNvPicPr>
            <a:picLocks noChangeAspect="1"/>
          </p:cNvPicPr>
          <p:nvPr/>
        </p:nvPicPr>
        <p:blipFill rotWithShape="1">
          <a:blip r:embed="rId2"/>
          <a:srcRect l="6335" t="5019" r="6705"/>
          <a:stretch/>
        </p:blipFill>
        <p:spPr>
          <a:xfrm>
            <a:off x="6671882" y="1276056"/>
            <a:ext cx="4474896" cy="2717645"/>
          </a:xfrm>
          <a:prstGeom prst="rect">
            <a:avLst/>
          </a:prstGeom>
        </p:spPr>
      </p:pic>
      <p:sp>
        <p:nvSpPr>
          <p:cNvPr id="2" name="Content Placeholder 1">
            <a:extLst>
              <a:ext uri="{FF2B5EF4-FFF2-40B4-BE49-F238E27FC236}">
                <a16:creationId xmlns:a16="http://schemas.microsoft.com/office/drawing/2014/main" id="{2AA4DEC2-A652-C0ED-9B5D-5A5566C05CE3}"/>
              </a:ext>
            </a:extLst>
          </p:cNvPr>
          <p:cNvSpPr>
            <a:spLocks noGrp="1"/>
          </p:cNvSpPr>
          <p:nvPr>
            <p:ph idx="1"/>
          </p:nvPr>
        </p:nvSpPr>
        <p:spPr>
          <a:xfrm>
            <a:off x="267418" y="1652732"/>
            <a:ext cx="6535641" cy="3825577"/>
          </a:xfrm>
        </p:spPr>
        <p:txBody>
          <a:bodyPr/>
          <a:lstStyle/>
          <a:p>
            <a:r>
              <a:rPr lang="en-GB" dirty="0">
                <a:latin typeface="+mj-lt"/>
              </a:rPr>
              <a:t>Initial model is the active silicon (16 microns), and a 4 nm dead layer of oxide – Poor match at lower energies</a:t>
            </a:r>
          </a:p>
          <a:p>
            <a:endParaRPr lang="en-GB" dirty="0">
              <a:latin typeface="+mj-lt"/>
            </a:endParaRPr>
          </a:p>
          <a:p>
            <a:pPr marL="0" indent="0">
              <a:buNone/>
            </a:pPr>
            <a:endParaRPr lang="en-GB" dirty="0">
              <a:latin typeface="+mj-lt"/>
            </a:endParaRPr>
          </a:p>
        </p:txBody>
      </p:sp>
    </p:spTree>
    <p:extLst>
      <p:ext uri="{BB962C8B-B14F-4D97-AF65-F5344CB8AC3E}">
        <p14:creationId xmlns:p14="http://schemas.microsoft.com/office/powerpoint/2010/main" val="319950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data + model</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23</a:t>
            </a:fld>
            <a:endParaRPr lang="en-GB"/>
          </a:p>
        </p:txBody>
      </p:sp>
      <p:pic>
        <p:nvPicPr>
          <p:cNvPr id="17" name="Picture 16">
            <a:extLst>
              <a:ext uri="{FF2B5EF4-FFF2-40B4-BE49-F238E27FC236}">
                <a16:creationId xmlns:a16="http://schemas.microsoft.com/office/drawing/2014/main" id="{9356720C-EABB-ACD6-C399-7419C644273D}"/>
              </a:ext>
            </a:extLst>
          </p:cNvPr>
          <p:cNvPicPr>
            <a:picLocks noChangeAspect="1"/>
          </p:cNvPicPr>
          <p:nvPr/>
        </p:nvPicPr>
        <p:blipFill rotWithShape="1">
          <a:blip r:embed="rId2"/>
          <a:srcRect l="6335" t="5019" r="6705"/>
          <a:stretch/>
        </p:blipFill>
        <p:spPr>
          <a:xfrm>
            <a:off x="6671882" y="1276056"/>
            <a:ext cx="4474896" cy="2717645"/>
          </a:xfrm>
          <a:prstGeom prst="rect">
            <a:avLst/>
          </a:prstGeom>
        </p:spPr>
      </p:pic>
      <p:sp>
        <p:nvSpPr>
          <p:cNvPr id="2" name="Content Placeholder 1">
            <a:extLst>
              <a:ext uri="{FF2B5EF4-FFF2-40B4-BE49-F238E27FC236}">
                <a16:creationId xmlns:a16="http://schemas.microsoft.com/office/drawing/2014/main" id="{2AA4DEC2-A652-C0ED-9B5D-5A5566C05CE3}"/>
              </a:ext>
            </a:extLst>
          </p:cNvPr>
          <p:cNvSpPr>
            <a:spLocks noGrp="1"/>
          </p:cNvSpPr>
          <p:nvPr>
            <p:ph idx="1"/>
          </p:nvPr>
        </p:nvSpPr>
        <p:spPr>
          <a:xfrm>
            <a:off x="267418" y="1652732"/>
            <a:ext cx="6535641" cy="3825577"/>
          </a:xfrm>
        </p:spPr>
        <p:txBody>
          <a:bodyPr/>
          <a:lstStyle/>
          <a:p>
            <a:r>
              <a:rPr lang="en-GB" dirty="0">
                <a:latin typeface="+mj-lt"/>
              </a:rPr>
              <a:t>Initial model is the active silicon (16 microns), and a 4 nm dead layer of oxide – Poor match at lower energies</a:t>
            </a:r>
          </a:p>
          <a:p>
            <a:pPr marL="0" indent="0">
              <a:buNone/>
            </a:pPr>
            <a:endParaRPr lang="en-GB" dirty="0">
              <a:latin typeface="+mj-lt"/>
            </a:endParaRPr>
          </a:p>
          <a:p>
            <a:r>
              <a:rPr lang="en-GB" dirty="0">
                <a:latin typeface="+mj-lt"/>
              </a:rPr>
              <a:t>What is causing the extra charge losses?</a:t>
            </a:r>
          </a:p>
          <a:p>
            <a:pPr lvl="1"/>
            <a:r>
              <a:rPr lang="en-GB" dirty="0">
                <a:latin typeface="+mj-lt"/>
              </a:rPr>
              <a:t>Try an extra Si layer which is not photosensitive?</a:t>
            </a:r>
          </a:p>
          <a:p>
            <a:endParaRPr lang="en-GB" dirty="0">
              <a:latin typeface="+mj-lt"/>
            </a:endParaRPr>
          </a:p>
          <a:p>
            <a:endParaRPr lang="en-GB" dirty="0">
              <a:latin typeface="+mj-lt"/>
            </a:endParaRPr>
          </a:p>
          <a:p>
            <a:pPr marL="0" indent="0">
              <a:buNone/>
            </a:pPr>
            <a:endParaRPr lang="en-GB" dirty="0">
              <a:latin typeface="+mj-lt"/>
            </a:endParaRPr>
          </a:p>
        </p:txBody>
      </p:sp>
    </p:spTree>
    <p:extLst>
      <p:ext uri="{BB962C8B-B14F-4D97-AF65-F5344CB8AC3E}">
        <p14:creationId xmlns:p14="http://schemas.microsoft.com/office/powerpoint/2010/main" val="2757409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data + model</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24</a:t>
            </a:fld>
            <a:endParaRPr lang="en-GB"/>
          </a:p>
        </p:txBody>
      </p:sp>
      <p:pic>
        <p:nvPicPr>
          <p:cNvPr id="15" name="Picture 14">
            <a:extLst>
              <a:ext uri="{FF2B5EF4-FFF2-40B4-BE49-F238E27FC236}">
                <a16:creationId xmlns:a16="http://schemas.microsoft.com/office/drawing/2014/main" id="{AD2151AD-3E90-9175-8A8E-98000EFBC520}"/>
              </a:ext>
            </a:extLst>
          </p:cNvPr>
          <p:cNvPicPr>
            <a:picLocks noChangeAspect="1"/>
          </p:cNvPicPr>
          <p:nvPr/>
        </p:nvPicPr>
        <p:blipFill rotWithShape="1">
          <a:blip r:embed="rId2"/>
          <a:srcRect l="6397" t="5268" r="6103" b="1342"/>
          <a:stretch/>
        </p:blipFill>
        <p:spPr>
          <a:xfrm>
            <a:off x="6681323" y="3993701"/>
            <a:ext cx="4505554" cy="2673798"/>
          </a:xfrm>
          <a:prstGeom prst="rect">
            <a:avLst/>
          </a:prstGeom>
        </p:spPr>
      </p:pic>
      <p:pic>
        <p:nvPicPr>
          <p:cNvPr id="17" name="Picture 16">
            <a:extLst>
              <a:ext uri="{FF2B5EF4-FFF2-40B4-BE49-F238E27FC236}">
                <a16:creationId xmlns:a16="http://schemas.microsoft.com/office/drawing/2014/main" id="{9356720C-EABB-ACD6-C399-7419C644273D}"/>
              </a:ext>
            </a:extLst>
          </p:cNvPr>
          <p:cNvPicPr>
            <a:picLocks noChangeAspect="1"/>
          </p:cNvPicPr>
          <p:nvPr/>
        </p:nvPicPr>
        <p:blipFill rotWithShape="1">
          <a:blip r:embed="rId3"/>
          <a:srcRect l="6335" t="5019" r="6705"/>
          <a:stretch/>
        </p:blipFill>
        <p:spPr>
          <a:xfrm>
            <a:off x="6671882" y="1276056"/>
            <a:ext cx="4474896" cy="2717645"/>
          </a:xfrm>
          <a:prstGeom prst="rect">
            <a:avLst/>
          </a:prstGeom>
        </p:spPr>
      </p:pic>
      <p:sp>
        <p:nvSpPr>
          <p:cNvPr id="2" name="Content Placeholder 1">
            <a:extLst>
              <a:ext uri="{FF2B5EF4-FFF2-40B4-BE49-F238E27FC236}">
                <a16:creationId xmlns:a16="http://schemas.microsoft.com/office/drawing/2014/main" id="{086A77DC-4C75-5997-CC21-9E2679CAC13A}"/>
              </a:ext>
            </a:extLst>
          </p:cNvPr>
          <p:cNvSpPr>
            <a:spLocks noGrp="1"/>
          </p:cNvSpPr>
          <p:nvPr>
            <p:ph idx="1"/>
          </p:nvPr>
        </p:nvSpPr>
        <p:spPr>
          <a:xfrm>
            <a:off x="267418" y="1652732"/>
            <a:ext cx="6535641" cy="3825577"/>
          </a:xfrm>
        </p:spPr>
        <p:txBody>
          <a:bodyPr/>
          <a:lstStyle/>
          <a:p>
            <a:r>
              <a:rPr lang="en-GB" dirty="0">
                <a:latin typeface="+mj-lt"/>
              </a:rPr>
              <a:t>Initial model is the active silicon (16 microns), and a 4 nm dead layer of oxide – Poor match at lower energies</a:t>
            </a:r>
          </a:p>
          <a:p>
            <a:pPr marL="0" indent="0">
              <a:buNone/>
            </a:pPr>
            <a:endParaRPr lang="en-GB" dirty="0">
              <a:latin typeface="+mj-lt"/>
            </a:endParaRPr>
          </a:p>
          <a:p>
            <a:r>
              <a:rPr lang="en-GB" dirty="0">
                <a:latin typeface="+mj-lt"/>
              </a:rPr>
              <a:t>What is causing the extra charge losses?</a:t>
            </a:r>
          </a:p>
          <a:p>
            <a:pPr lvl="1"/>
            <a:r>
              <a:rPr lang="en-GB" dirty="0">
                <a:latin typeface="+mj-lt"/>
              </a:rPr>
              <a:t>Try an extra Si layer which is not photosensitive?</a:t>
            </a:r>
          </a:p>
          <a:p>
            <a:pPr lvl="1"/>
            <a:endParaRPr lang="en-GB" dirty="0">
              <a:latin typeface="+mj-lt"/>
            </a:endParaRPr>
          </a:p>
          <a:p>
            <a:r>
              <a:rPr lang="en-GB" dirty="0">
                <a:latin typeface="+mj-lt"/>
              </a:rPr>
              <a:t>3 thicknesses tried, 20 – 40 nm – A much improved match particularly at lower energies!</a:t>
            </a:r>
          </a:p>
          <a:p>
            <a:endParaRPr lang="en-GB" dirty="0">
              <a:latin typeface="+mj-lt"/>
            </a:endParaRPr>
          </a:p>
          <a:p>
            <a:endParaRPr lang="en-GB" dirty="0">
              <a:latin typeface="+mj-lt"/>
            </a:endParaRPr>
          </a:p>
          <a:p>
            <a:endParaRPr lang="en-GB" dirty="0">
              <a:latin typeface="+mj-lt"/>
            </a:endParaRPr>
          </a:p>
          <a:p>
            <a:endParaRPr lang="en-GB" dirty="0">
              <a:latin typeface="+mj-lt"/>
            </a:endParaRPr>
          </a:p>
          <a:p>
            <a:pPr marL="0" indent="0">
              <a:buNone/>
            </a:pPr>
            <a:endParaRPr lang="en-GB" dirty="0">
              <a:latin typeface="+mj-lt"/>
            </a:endParaRPr>
          </a:p>
        </p:txBody>
      </p:sp>
    </p:spTree>
    <p:extLst>
      <p:ext uri="{BB962C8B-B14F-4D97-AF65-F5344CB8AC3E}">
        <p14:creationId xmlns:p14="http://schemas.microsoft.com/office/powerpoint/2010/main" val="32607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QE data + model</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25</a:t>
            </a:fld>
            <a:endParaRPr lang="en-GB"/>
          </a:p>
        </p:txBody>
      </p:sp>
      <p:pic>
        <p:nvPicPr>
          <p:cNvPr id="15" name="Picture 14">
            <a:extLst>
              <a:ext uri="{FF2B5EF4-FFF2-40B4-BE49-F238E27FC236}">
                <a16:creationId xmlns:a16="http://schemas.microsoft.com/office/drawing/2014/main" id="{AD2151AD-3E90-9175-8A8E-98000EFBC520}"/>
              </a:ext>
            </a:extLst>
          </p:cNvPr>
          <p:cNvPicPr>
            <a:picLocks noChangeAspect="1"/>
          </p:cNvPicPr>
          <p:nvPr/>
        </p:nvPicPr>
        <p:blipFill rotWithShape="1">
          <a:blip r:embed="rId2"/>
          <a:srcRect l="6397" t="5268" r="6103" b="1342"/>
          <a:stretch/>
        </p:blipFill>
        <p:spPr>
          <a:xfrm>
            <a:off x="6681323" y="3993701"/>
            <a:ext cx="4505554" cy="2673798"/>
          </a:xfrm>
          <a:prstGeom prst="rect">
            <a:avLst/>
          </a:prstGeom>
        </p:spPr>
      </p:pic>
      <p:pic>
        <p:nvPicPr>
          <p:cNvPr id="17" name="Picture 16">
            <a:extLst>
              <a:ext uri="{FF2B5EF4-FFF2-40B4-BE49-F238E27FC236}">
                <a16:creationId xmlns:a16="http://schemas.microsoft.com/office/drawing/2014/main" id="{9356720C-EABB-ACD6-C399-7419C644273D}"/>
              </a:ext>
            </a:extLst>
          </p:cNvPr>
          <p:cNvPicPr>
            <a:picLocks noChangeAspect="1"/>
          </p:cNvPicPr>
          <p:nvPr/>
        </p:nvPicPr>
        <p:blipFill rotWithShape="1">
          <a:blip r:embed="rId3"/>
          <a:srcRect l="6335" t="5019" r="6705"/>
          <a:stretch/>
        </p:blipFill>
        <p:spPr>
          <a:xfrm>
            <a:off x="6671882" y="1276056"/>
            <a:ext cx="4474896" cy="2717645"/>
          </a:xfrm>
          <a:prstGeom prst="rect">
            <a:avLst/>
          </a:prstGeom>
        </p:spPr>
      </p:pic>
      <p:sp>
        <p:nvSpPr>
          <p:cNvPr id="2" name="Content Placeholder 1">
            <a:extLst>
              <a:ext uri="{FF2B5EF4-FFF2-40B4-BE49-F238E27FC236}">
                <a16:creationId xmlns:a16="http://schemas.microsoft.com/office/drawing/2014/main" id="{086A77DC-4C75-5997-CC21-9E2679CAC13A}"/>
              </a:ext>
            </a:extLst>
          </p:cNvPr>
          <p:cNvSpPr>
            <a:spLocks noGrp="1"/>
          </p:cNvSpPr>
          <p:nvPr>
            <p:ph idx="1"/>
          </p:nvPr>
        </p:nvSpPr>
        <p:spPr>
          <a:xfrm>
            <a:off x="267418" y="1652732"/>
            <a:ext cx="6535641" cy="3825577"/>
          </a:xfrm>
        </p:spPr>
        <p:txBody>
          <a:bodyPr/>
          <a:lstStyle/>
          <a:p>
            <a:r>
              <a:rPr lang="en-GB" dirty="0">
                <a:latin typeface="+mj-lt"/>
              </a:rPr>
              <a:t>Initial model is the active silicon (16 microns), and a 4 nm dead layer of oxide – Poor match at lower energies</a:t>
            </a:r>
          </a:p>
          <a:p>
            <a:pPr marL="0" indent="0">
              <a:buNone/>
            </a:pPr>
            <a:endParaRPr lang="en-GB" dirty="0">
              <a:latin typeface="+mj-lt"/>
            </a:endParaRPr>
          </a:p>
          <a:p>
            <a:r>
              <a:rPr lang="en-GB" dirty="0">
                <a:latin typeface="+mj-lt"/>
              </a:rPr>
              <a:t>What is causing the extra charge losses?</a:t>
            </a:r>
          </a:p>
          <a:p>
            <a:pPr lvl="1"/>
            <a:r>
              <a:rPr lang="en-GB" dirty="0">
                <a:latin typeface="+mj-lt"/>
              </a:rPr>
              <a:t>Try an extra Si layer which is not photosensitive?</a:t>
            </a:r>
          </a:p>
          <a:p>
            <a:pPr lvl="1"/>
            <a:endParaRPr lang="en-GB" dirty="0">
              <a:latin typeface="+mj-lt"/>
            </a:endParaRPr>
          </a:p>
          <a:p>
            <a:r>
              <a:rPr lang="en-GB" dirty="0">
                <a:latin typeface="+mj-lt"/>
              </a:rPr>
              <a:t>3 thicknesses tried, 20 – 40 nm – A much improved match particularly at lower energies!</a:t>
            </a:r>
          </a:p>
          <a:p>
            <a:endParaRPr lang="en-GB" dirty="0">
              <a:latin typeface="+mj-lt"/>
            </a:endParaRPr>
          </a:p>
          <a:p>
            <a:r>
              <a:rPr lang="en-GB" dirty="0">
                <a:latin typeface="+mj-lt"/>
              </a:rPr>
              <a:t>But what physics does this represent, is it correct?</a:t>
            </a:r>
          </a:p>
          <a:p>
            <a:endParaRPr lang="en-GB" dirty="0">
              <a:latin typeface="+mj-lt"/>
            </a:endParaRPr>
          </a:p>
          <a:p>
            <a:endParaRPr lang="en-GB" dirty="0">
              <a:latin typeface="+mj-lt"/>
            </a:endParaRPr>
          </a:p>
          <a:p>
            <a:endParaRPr lang="en-GB" dirty="0">
              <a:latin typeface="+mj-lt"/>
            </a:endParaRPr>
          </a:p>
          <a:p>
            <a:endParaRPr lang="en-GB" dirty="0">
              <a:latin typeface="+mj-lt"/>
            </a:endParaRPr>
          </a:p>
          <a:p>
            <a:pPr marL="0" indent="0">
              <a:buNone/>
            </a:pPr>
            <a:endParaRPr lang="en-GB" dirty="0">
              <a:latin typeface="+mj-lt"/>
            </a:endParaRPr>
          </a:p>
        </p:txBody>
      </p:sp>
    </p:spTree>
    <p:extLst>
      <p:ext uri="{BB962C8B-B14F-4D97-AF65-F5344CB8AC3E}">
        <p14:creationId xmlns:p14="http://schemas.microsoft.com/office/powerpoint/2010/main" val="192977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Back surface charge losses</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26</a:t>
            </a:fld>
            <a:endParaRPr lang="en-GB"/>
          </a:p>
        </p:txBody>
      </p:sp>
      <p:sp>
        <p:nvSpPr>
          <p:cNvPr id="2" name="Content Placeholder 1">
            <a:extLst>
              <a:ext uri="{FF2B5EF4-FFF2-40B4-BE49-F238E27FC236}">
                <a16:creationId xmlns:a16="http://schemas.microsoft.com/office/drawing/2014/main" id="{FDF23A40-E1E0-AB52-8CC9-3FEC9975B3E2}"/>
              </a:ext>
            </a:extLst>
          </p:cNvPr>
          <p:cNvSpPr>
            <a:spLocks noGrp="1"/>
          </p:cNvSpPr>
          <p:nvPr>
            <p:ph idx="1"/>
          </p:nvPr>
        </p:nvSpPr>
        <p:spPr>
          <a:xfrm>
            <a:off x="267419" y="1389741"/>
            <a:ext cx="5999862" cy="3825577"/>
          </a:xfrm>
        </p:spPr>
        <p:txBody>
          <a:bodyPr/>
          <a:lstStyle/>
          <a:p>
            <a:r>
              <a:rPr lang="en-GB" dirty="0"/>
              <a:t>Moody paper suggested that X-rays interacting close to the p+ implant could reduce the effectiveness of the back surface passivation.</a:t>
            </a:r>
          </a:p>
          <a:p>
            <a:pPr lvl="1"/>
            <a:r>
              <a:rPr lang="en-GB" dirty="0"/>
              <a:t>The mechanism would be the potential of the charge cloud being momentarily higher than the P+ built-in potential – This would lead to some charge losses to the back surface</a:t>
            </a:r>
          </a:p>
        </p:txBody>
      </p:sp>
      <p:sp>
        <p:nvSpPr>
          <p:cNvPr id="15" name="TextBox 14">
            <a:extLst>
              <a:ext uri="{FF2B5EF4-FFF2-40B4-BE49-F238E27FC236}">
                <a16:creationId xmlns:a16="http://schemas.microsoft.com/office/drawing/2014/main" id="{3BBECAC3-9234-9AAF-9416-D02DBBDA3FA3}"/>
              </a:ext>
            </a:extLst>
          </p:cNvPr>
          <p:cNvSpPr txBox="1"/>
          <p:nvPr/>
        </p:nvSpPr>
        <p:spPr>
          <a:xfrm>
            <a:off x="10198935" y="6550223"/>
            <a:ext cx="2595739" cy="307777"/>
          </a:xfrm>
          <a:prstGeom prst="rect">
            <a:avLst/>
          </a:prstGeom>
          <a:noFill/>
        </p:spPr>
        <p:txBody>
          <a:bodyPr wrap="square">
            <a:spAutoFit/>
          </a:bodyPr>
          <a:lstStyle/>
          <a:p>
            <a:r>
              <a:rPr lang="fr-FR" sz="1400" b="0" i="0" dirty="0">
                <a:solidFill>
                  <a:srgbClr val="333333"/>
                </a:solidFill>
                <a:effectLst/>
              </a:rPr>
              <a:t>I. Moody </a:t>
            </a:r>
            <a:r>
              <a:rPr lang="fr-FR" sz="1400" b="0" i="1" dirty="0">
                <a:solidFill>
                  <a:srgbClr val="333333"/>
                </a:solidFill>
                <a:effectLst/>
              </a:rPr>
              <a:t>et al.,</a:t>
            </a:r>
            <a:r>
              <a:rPr lang="fr-FR" sz="1400" b="0" i="0" dirty="0">
                <a:solidFill>
                  <a:srgbClr val="333333"/>
                </a:solidFill>
                <a:effectLst/>
              </a:rPr>
              <a:t> (2017)</a:t>
            </a:r>
            <a:endParaRPr lang="en-GB" sz="1400" dirty="0"/>
          </a:p>
        </p:txBody>
      </p:sp>
      <p:pic>
        <p:nvPicPr>
          <p:cNvPr id="4" name="Picture 3">
            <a:extLst>
              <a:ext uri="{FF2B5EF4-FFF2-40B4-BE49-F238E27FC236}">
                <a16:creationId xmlns:a16="http://schemas.microsoft.com/office/drawing/2014/main" id="{A6F114C4-8F98-24E3-3AF6-62D7A688E63B}"/>
              </a:ext>
            </a:extLst>
          </p:cNvPr>
          <p:cNvPicPr>
            <a:picLocks noChangeAspect="1"/>
          </p:cNvPicPr>
          <p:nvPr/>
        </p:nvPicPr>
        <p:blipFill rotWithShape="1">
          <a:blip r:embed="rId2"/>
          <a:srcRect l="6397" t="5268" r="6103" b="1342"/>
          <a:stretch/>
        </p:blipFill>
        <p:spPr>
          <a:xfrm>
            <a:off x="6681323" y="3993701"/>
            <a:ext cx="4505554" cy="2673798"/>
          </a:xfrm>
          <a:prstGeom prst="rect">
            <a:avLst/>
          </a:prstGeom>
        </p:spPr>
      </p:pic>
      <p:pic>
        <p:nvPicPr>
          <p:cNvPr id="6" name="Picture 5">
            <a:extLst>
              <a:ext uri="{FF2B5EF4-FFF2-40B4-BE49-F238E27FC236}">
                <a16:creationId xmlns:a16="http://schemas.microsoft.com/office/drawing/2014/main" id="{F97D40A2-83FF-28BF-6461-EF7EA2D8AD8A}"/>
              </a:ext>
            </a:extLst>
          </p:cNvPr>
          <p:cNvPicPr>
            <a:picLocks noChangeAspect="1"/>
          </p:cNvPicPr>
          <p:nvPr/>
        </p:nvPicPr>
        <p:blipFill rotWithShape="1">
          <a:blip r:embed="rId3"/>
          <a:srcRect l="6335" t="5019" r="6705"/>
          <a:stretch/>
        </p:blipFill>
        <p:spPr>
          <a:xfrm>
            <a:off x="6671882" y="1276056"/>
            <a:ext cx="4474896" cy="2717645"/>
          </a:xfrm>
          <a:prstGeom prst="rect">
            <a:avLst/>
          </a:prstGeom>
        </p:spPr>
      </p:pic>
    </p:spTree>
    <p:extLst>
      <p:ext uri="{BB962C8B-B14F-4D97-AF65-F5344CB8AC3E}">
        <p14:creationId xmlns:p14="http://schemas.microsoft.com/office/powerpoint/2010/main" val="1217290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Back surface charge losses</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27</a:t>
            </a:fld>
            <a:endParaRPr lang="en-GB"/>
          </a:p>
        </p:txBody>
      </p:sp>
      <p:sp>
        <p:nvSpPr>
          <p:cNvPr id="2" name="Content Placeholder 1">
            <a:extLst>
              <a:ext uri="{FF2B5EF4-FFF2-40B4-BE49-F238E27FC236}">
                <a16:creationId xmlns:a16="http://schemas.microsoft.com/office/drawing/2014/main" id="{FDF23A40-E1E0-AB52-8CC9-3FEC9975B3E2}"/>
              </a:ext>
            </a:extLst>
          </p:cNvPr>
          <p:cNvSpPr>
            <a:spLocks noGrp="1"/>
          </p:cNvSpPr>
          <p:nvPr>
            <p:ph idx="1"/>
          </p:nvPr>
        </p:nvSpPr>
        <p:spPr>
          <a:xfrm>
            <a:off x="267419" y="1389741"/>
            <a:ext cx="5999862" cy="3825577"/>
          </a:xfrm>
        </p:spPr>
        <p:txBody>
          <a:bodyPr/>
          <a:lstStyle/>
          <a:p>
            <a:r>
              <a:rPr lang="en-GB" dirty="0"/>
              <a:t>Moody paper suggested that X-rays interacting close to the p+ implant could reduce the effectiveness of the back surface passivation.</a:t>
            </a:r>
          </a:p>
          <a:p>
            <a:pPr lvl="1"/>
            <a:r>
              <a:rPr lang="en-GB" dirty="0"/>
              <a:t>The mechanism would be the potential of the charge cloud being momentarily higher than the P+ built-in potential – This would lead to some charge losses to the back surface</a:t>
            </a:r>
          </a:p>
          <a:p>
            <a:pPr lvl="1"/>
            <a:endParaRPr lang="en-GB" dirty="0"/>
          </a:p>
          <a:p>
            <a:r>
              <a:rPr lang="en-GB" dirty="0"/>
              <a:t>This means the “dead” silicon layer implemented in the QE model, is more akin to a </a:t>
            </a:r>
            <a:r>
              <a:rPr lang="en-GB" b="1" dirty="0"/>
              <a:t>semi-active layer</a:t>
            </a:r>
            <a:r>
              <a:rPr lang="en-GB" dirty="0"/>
              <a:t> – A more physics-based model is required </a:t>
            </a:r>
          </a:p>
        </p:txBody>
      </p:sp>
      <p:sp>
        <p:nvSpPr>
          <p:cNvPr id="15" name="TextBox 14">
            <a:extLst>
              <a:ext uri="{FF2B5EF4-FFF2-40B4-BE49-F238E27FC236}">
                <a16:creationId xmlns:a16="http://schemas.microsoft.com/office/drawing/2014/main" id="{3BBECAC3-9234-9AAF-9416-D02DBBDA3FA3}"/>
              </a:ext>
            </a:extLst>
          </p:cNvPr>
          <p:cNvSpPr txBox="1"/>
          <p:nvPr/>
        </p:nvSpPr>
        <p:spPr>
          <a:xfrm>
            <a:off x="10198935" y="6550223"/>
            <a:ext cx="2595739" cy="307777"/>
          </a:xfrm>
          <a:prstGeom prst="rect">
            <a:avLst/>
          </a:prstGeom>
          <a:noFill/>
        </p:spPr>
        <p:txBody>
          <a:bodyPr wrap="square">
            <a:spAutoFit/>
          </a:bodyPr>
          <a:lstStyle/>
          <a:p>
            <a:r>
              <a:rPr lang="fr-FR" sz="1400" b="0" i="0" dirty="0">
                <a:solidFill>
                  <a:srgbClr val="333333"/>
                </a:solidFill>
                <a:effectLst/>
              </a:rPr>
              <a:t>I. Moody </a:t>
            </a:r>
            <a:r>
              <a:rPr lang="fr-FR" sz="1400" b="0" i="1" dirty="0">
                <a:solidFill>
                  <a:srgbClr val="333333"/>
                </a:solidFill>
                <a:effectLst/>
              </a:rPr>
              <a:t>et al.,</a:t>
            </a:r>
            <a:r>
              <a:rPr lang="fr-FR" sz="1400" b="0" i="0" dirty="0">
                <a:solidFill>
                  <a:srgbClr val="333333"/>
                </a:solidFill>
                <a:effectLst/>
              </a:rPr>
              <a:t> (2017)</a:t>
            </a:r>
            <a:endParaRPr lang="en-GB" sz="1400" dirty="0"/>
          </a:p>
        </p:txBody>
      </p:sp>
      <p:pic>
        <p:nvPicPr>
          <p:cNvPr id="4" name="Picture 3">
            <a:extLst>
              <a:ext uri="{FF2B5EF4-FFF2-40B4-BE49-F238E27FC236}">
                <a16:creationId xmlns:a16="http://schemas.microsoft.com/office/drawing/2014/main" id="{A6F114C4-8F98-24E3-3AF6-62D7A688E63B}"/>
              </a:ext>
            </a:extLst>
          </p:cNvPr>
          <p:cNvPicPr>
            <a:picLocks noChangeAspect="1"/>
          </p:cNvPicPr>
          <p:nvPr/>
        </p:nvPicPr>
        <p:blipFill rotWithShape="1">
          <a:blip r:embed="rId2"/>
          <a:srcRect l="6397" t="5268" r="6103" b="1342"/>
          <a:stretch/>
        </p:blipFill>
        <p:spPr>
          <a:xfrm>
            <a:off x="6681323" y="3993701"/>
            <a:ext cx="4505554" cy="2673798"/>
          </a:xfrm>
          <a:prstGeom prst="rect">
            <a:avLst/>
          </a:prstGeom>
        </p:spPr>
      </p:pic>
      <p:pic>
        <p:nvPicPr>
          <p:cNvPr id="6" name="Picture 5">
            <a:extLst>
              <a:ext uri="{FF2B5EF4-FFF2-40B4-BE49-F238E27FC236}">
                <a16:creationId xmlns:a16="http://schemas.microsoft.com/office/drawing/2014/main" id="{F97D40A2-83FF-28BF-6461-EF7EA2D8AD8A}"/>
              </a:ext>
            </a:extLst>
          </p:cNvPr>
          <p:cNvPicPr>
            <a:picLocks noChangeAspect="1"/>
          </p:cNvPicPr>
          <p:nvPr/>
        </p:nvPicPr>
        <p:blipFill rotWithShape="1">
          <a:blip r:embed="rId3"/>
          <a:srcRect l="6335" t="5019" r="6705"/>
          <a:stretch/>
        </p:blipFill>
        <p:spPr>
          <a:xfrm>
            <a:off x="6671882" y="1276056"/>
            <a:ext cx="4474896" cy="2717645"/>
          </a:xfrm>
          <a:prstGeom prst="rect">
            <a:avLst/>
          </a:prstGeom>
        </p:spPr>
      </p:pic>
    </p:spTree>
    <p:extLst>
      <p:ext uri="{BB962C8B-B14F-4D97-AF65-F5344CB8AC3E}">
        <p14:creationId xmlns:p14="http://schemas.microsoft.com/office/powerpoint/2010/main" val="509891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34DD2-2C7E-A7E1-035C-48B57DCAB556}"/>
              </a:ext>
            </a:extLst>
          </p:cNvPr>
          <p:cNvSpPr>
            <a:spLocks noGrp="1"/>
          </p:cNvSpPr>
          <p:nvPr>
            <p:ph type="title"/>
          </p:nvPr>
        </p:nvSpPr>
        <p:spPr/>
        <p:txBody>
          <a:bodyPr/>
          <a:lstStyle/>
          <a:p>
            <a:r>
              <a:rPr lang="en-GB" dirty="0"/>
              <a:t>Back surface charge losses</a:t>
            </a:r>
          </a:p>
        </p:txBody>
      </p:sp>
      <p:sp>
        <p:nvSpPr>
          <p:cNvPr id="5" name="Slide Number Placeholder 4">
            <a:extLst>
              <a:ext uri="{FF2B5EF4-FFF2-40B4-BE49-F238E27FC236}">
                <a16:creationId xmlns:a16="http://schemas.microsoft.com/office/drawing/2014/main" id="{48D519BB-CFE7-359E-D050-650459B27AFF}"/>
              </a:ext>
            </a:extLst>
          </p:cNvPr>
          <p:cNvSpPr>
            <a:spLocks noGrp="1"/>
          </p:cNvSpPr>
          <p:nvPr>
            <p:ph type="sldNum" sz="quarter" idx="11"/>
          </p:nvPr>
        </p:nvSpPr>
        <p:spPr/>
        <p:txBody>
          <a:bodyPr/>
          <a:lstStyle/>
          <a:p>
            <a:fld id="{1D2F5FC9-7837-4674-AFAB-A895A15FD3D4}" type="slidenum">
              <a:rPr lang="en-GB" smtClean="0"/>
              <a:t>28</a:t>
            </a:fld>
            <a:endParaRPr lang="en-GB"/>
          </a:p>
        </p:txBody>
      </p:sp>
      <p:sp>
        <p:nvSpPr>
          <p:cNvPr id="2" name="Content Placeholder 1">
            <a:extLst>
              <a:ext uri="{FF2B5EF4-FFF2-40B4-BE49-F238E27FC236}">
                <a16:creationId xmlns:a16="http://schemas.microsoft.com/office/drawing/2014/main" id="{FDF23A40-E1E0-AB52-8CC9-3FEC9975B3E2}"/>
              </a:ext>
            </a:extLst>
          </p:cNvPr>
          <p:cNvSpPr>
            <a:spLocks noGrp="1"/>
          </p:cNvSpPr>
          <p:nvPr>
            <p:ph idx="1"/>
          </p:nvPr>
        </p:nvSpPr>
        <p:spPr>
          <a:xfrm>
            <a:off x="267419" y="1389741"/>
            <a:ext cx="5999862" cy="3825577"/>
          </a:xfrm>
        </p:spPr>
        <p:txBody>
          <a:bodyPr/>
          <a:lstStyle/>
          <a:p>
            <a:r>
              <a:rPr lang="en-GB" dirty="0"/>
              <a:t>Moody paper suggested that X-rays interacting close to the p+ implant could reduce the effectiveness of the back surface passivation.</a:t>
            </a:r>
          </a:p>
          <a:p>
            <a:pPr lvl="1"/>
            <a:r>
              <a:rPr lang="en-GB" dirty="0"/>
              <a:t>The mechanism would be the potential of the charge cloud being momentarily higher than the P+ built-in potential – This would lead to some charge losses to the back surface</a:t>
            </a:r>
          </a:p>
          <a:p>
            <a:pPr lvl="1"/>
            <a:endParaRPr lang="en-GB" dirty="0"/>
          </a:p>
          <a:p>
            <a:r>
              <a:rPr lang="en-GB" dirty="0"/>
              <a:t>This means the “dead” silicon layer implemented in the QE model, is more akin to a </a:t>
            </a:r>
            <a:r>
              <a:rPr lang="en-GB" b="1" dirty="0"/>
              <a:t>semi-active layer</a:t>
            </a:r>
            <a:r>
              <a:rPr lang="en-GB" dirty="0"/>
              <a:t> – A more physics-based model is required </a:t>
            </a:r>
          </a:p>
          <a:p>
            <a:endParaRPr lang="en-GB" dirty="0"/>
          </a:p>
          <a:p>
            <a:r>
              <a:rPr lang="en-GB" dirty="0"/>
              <a:t>PhD student working on X-ray physics in EMCCDs has been working on an analytical model for this – Results coming soon!</a:t>
            </a:r>
          </a:p>
          <a:p>
            <a:pPr lvl="1"/>
            <a:endParaRPr lang="en-GB" dirty="0"/>
          </a:p>
        </p:txBody>
      </p:sp>
      <p:sp>
        <p:nvSpPr>
          <p:cNvPr id="15" name="TextBox 14">
            <a:extLst>
              <a:ext uri="{FF2B5EF4-FFF2-40B4-BE49-F238E27FC236}">
                <a16:creationId xmlns:a16="http://schemas.microsoft.com/office/drawing/2014/main" id="{3BBECAC3-9234-9AAF-9416-D02DBBDA3FA3}"/>
              </a:ext>
            </a:extLst>
          </p:cNvPr>
          <p:cNvSpPr txBox="1"/>
          <p:nvPr/>
        </p:nvSpPr>
        <p:spPr>
          <a:xfrm>
            <a:off x="10198935" y="6550223"/>
            <a:ext cx="2595739" cy="307777"/>
          </a:xfrm>
          <a:prstGeom prst="rect">
            <a:avLst/>
          </a:prstGeom>
          <a:noFill/>
        </p:spPr>
        <p:txBody>
          <a:bodyPr wrap="square">
            <a:spAutoFit/>
          </a:bodyPr>
          <a:lstStyle/>
          <a:p>
            <a:r>
              <a:rPr lang="fr-FR" sz="1400" b="0" i="0" dirty="0">
                <a:solidFill>
                  <a:srgbClr val="333333"/>
                </a:solidFill>
                <a:effectLst/>
              </a:rPr>
              <a:t>I. Moody </a:t>
            </a:r>
            <a:r>
              <a:rPr lang="fr-FR" sz="1400" b="0" i="1" dirty="0">
                <a:solidFill>
                  <a:srgbClr val="333333"/>
                </a:solidFill>
                <a:effectLst/>
              </a:rPr>
              <a:t>et al.,</a:t>
            </a:r>
            <a:r>
              <a:rPr lang="fr-FR" sz="1400" b="0" i="0" dirty="0">
                <a:solidFill>
                  <a:srgbClr val="333333"/>
                </a:solidFill>
                <a:effectLst/>
              </a:rPr>
              <a:t> (2017)</a:t>
            </a:r>
            <a:endParaRPr lang="en-GB" sz="1400" dirty="0"/>
          </a:p>
        </p:txBody>
      </p:sp>
      <p:pic>
        <p:nvPicPr>
          <p:cNvPr id="4" name="Picture 3">
            <a:extLst>
              <a:ext uri="{FF2B5EF4-FFF2-40B4-BE49-F238E27FC236}">
                <a16:creationId xmlns:a16="http://schemas.microsoft.com/office/drawing/2014/main" id="{A6F114C4-8F98-24E3-3AF6-62D7A688E63B}"/>
              </a:ext>
            </a:extLst>
          </p:cNvPr>
          <p:cNvPicPr>
            <a:picLocks noChangeAspect="1"/>
          </p:cNvPicPr>
          <p:nvPr/>
        </p:nvPicPr>
        <p:blipFill rotWithShape="1">
          <a:blip r:embed="rId2"/>
          <a:srcRect l="6397" t="5268" r="6103" b="1342"/>
          <a:stretch/>
        </p:blipFill>
        <p:spPr>
          <a:xfrm>
            <a:off x="6681323" y="3993701"/>
            <a:ext cx="4505554" cy="2673798"/>
          </a:xfrm>
          <a:prstGeom prst="rect">
            <a:avLst/>
          </a:prstGeom>
        </p:spPr>
      </p:pic>
      <p:pic>
        <p:nvPicPr>
          <p:cNvPr id="6" name="Picture 5">
            <a:extLst>
              <a:ext uri="{FF2B5EF4-FFF2-40B4-BE49-F238E27FC236}">
                <a16:creationId xmlns:a16="http://schemas.microsoft.com/office/drawing/2014/main" id="{F97D40A2-83FF-28BF-6461-EF7EA2D8AD8A}"/>
              </a:ext>
            </a:extLst>
          </p:cNvPr>
          <p:cNvPicPr>
            <a:picLocks noChangeAspect="1"/>
          </p:cNvPicPr>
          <p:nvPr/>
        </p:nvPicPr>
        <p:blipFill rotWithShape="1">
          <a:blip r:embed="rId3"/>
          <a:srcRect l="6335" t="5019" r="6705"/>
          <a:stretch/>
        </p:blipFill>
        <p:spPr>
          <a:xfrm>
            <a:off x="6671882" y="1276056"/>
            <a:ext cx="4474896" cy="2717645"/>
          </a:xfrm>
          <a:prstGeom prst="rect">
            <a:avLst/>
          </a:prstGeom>
        </p:spPr>
      </p:pic>
    </p:spTree>
    <p:extLst>
      <p:ext uri="{BB962C8B-B14F-4D97-AF65-F5344CB8AC3E}">
        <p14:creationId xmlns:p14="http://schemas.microsoft.com/office/powerpoint/2010/main" val="3795189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85F645-F7E8-C3B7-79B8-2526B4E06C25}"/>
              </a:ext>
            </a:extLst>
          </p:cNvPr>
          <p:cNvSpPr>
            <a:spLocks noGrp="1"/>
          </p:cNvSpPr>
          <p:nvPr>
            <p:ph type="title"/>
          </p:nvPr>
        </p:nvSpPr>
        <p:spPr/>
        <p:txBody>
          <a:bodyPr/>
          <a:lstStyle/>
          <a:p>
            <a:r>
              <a:rPr lang="en-GB" dirty="0"/>
              <a:t>SMILE Mission Overview</a:t>
            </a:r>
          </a:p>
        </p:txBody>
      </p:sp>
      <p:sp>
        <p:nvSpPr>
          <p:cNvPr id="5" name="Slide Number Placeholder 4">
            <a:extLst>
              <a:ext uri="{FF2B5EF4-FFF2-40B4-BE49-F238E27FC236}">
                <a16:creationId xmlns:a16="http://schemas.microsoft.com/office/drawing/2014/main" id="{622E11B5-683E-D798-C5CE-6F6ADE8ADCB6}"/>
              </a:ext>
            </a:extLst>
          </p:cNvPr>
          <p:cNvSpPr>
            <a:spLocks noGrp="1"/>
          </p:cNvSpPr>
          <p:nvPr>
            <p:ph type="sldNum" sz="quarter" idx="11"/>
          </p:nvPr>
        </p:nvSpPr>
        <p:spPr/>
        <p:txBody>
          <a:bodyPr/>
          <a:lstStyle/>
          <a:p>
            <a:fld id="{1D2F5FC9-7837-4674-AFAB-A895A15FD3D4}" type="slidenum">
              <a:rPr lang="en-GB" smtClean="0"/>
              <a:t>2</a:t>
            </a:fld>
            <a:endParaRPr lang="en-GB"/>
          </a:p>
        </p:txBody>
      </p:sp>
      <p:pic>
        <p:nvPicPr>
          <p:cNvPr id="2" name="Picture 1" descr="C:\Users\Walfried Raab\Documents\SMILE\Meetings 2017\SMILE Orbit_new.png">
            <a:extLst>
              <a:ext uri="{FF2B5EF4-FFF2-40B4-BE49-F238E27FC236}">
                <a16:creationId xmlns:a16="http://schemas.microsoft.com/office/drawing/2014/main" id="{D4A8E95D-5546-F03F-4AB8-812BBB1574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7421" y="1374127"/>
            <a:ext cx="3749384" cy="5164182"/>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26F64270-B6B5-8480-F6C8-024A06E9C937}"/>
              </a:ext>
            </a:extLst>
          </p:cNvPr>
          <p:cNvSpPr>
            <a:spLocks noGrp="1"/>
          </p:cNvSpPr>
          <p:nvPr>
            <p:ph idx="1"/>
          </p:nvPr>
        </p:nvSpPr>
        <p:spPr>
          <a:xfrm>
            <a:off x="457200" y="1438042"/>
            <a:ext cx="6995160" cy="4606142"/>
          </a:xfrm>
        </p:spPr>
        <p:txBody>
          <a:bodyPr/>
          <a:lstStyle/>
          <a:p>
            <a:r>
              <a:rPr lang="en-GB" dirty="0"/>
              <a:t>ESA mission with 4 instruments – 3 by China (CAS), and 1 ESA.</a:t>
            </a:r>
          </a:p>
          <a:p>
            <a:pPr marL="0" indent="0">
              <a:buNone/>
            </a:pPr>
            <a:endParaRPr lang="en-GB" dirty="0"/>
          </a:p>
          <a:p>
            <a:r>
              <a:rPr lang="en-GB" dirty="0"/>
              <a:t>Highly elliptical orbit will allow images of the entire Sun-Earth Magnetosphere interaction to be taken simultaneously, including in-situ measurements of Solar Wind strength and local magnetic field strength</a:t>
            </a:r>
          </a:p>
          <a:p>
            <a:pPr marL="0" indent="0">
              <a:buNone/>
            </a:pPr>
            <a:endParaRPr lang="en-GB" dirty="0"/>
          </a:p>
          <a:p>
            <a:r>
              <a:rPr lang="en-GB" dirty="0"/>
              <a:t>The Soft X-ray Imager (SXI) will observe X-rays produced in the cusps and Magnetopause boundary</a:t>
            </a:r>
          </a:p>
          <a:p>
            <a:endParaRPr lang="en-GB" dirty="0"/>
          </a:p>
          <a:p>
            <a:endParaRPr lang="en-GB" dirty="0"/>
          </a:p>
        </p:txBody>
      </p:sp>
    </p:spTree>
    <p:extLst>
      <p:ext uri="{BB962C8B-B14F-4D97-AF65-F5344CB8AC3E}">
        <p14:creationId xmlns:p14="http://schemas.microsoft.com/office/powerpoint/2010/main" val="40759685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5131586-D25D-9FF1-27D0-B84C8579D832}"/>
              </a:ext>
            </a:extLst>
          </p:cNvPr>
          <p:cNvSpPr>
            <a:spLocks noGrp="1"/>
          </p:cNvSpPr>
          <p:nvPr>
            <p:ph type="sldNum" sz="quarter" idx="11"/>
          </p:nvPr>
        </p:nvSpPr>
        <p:spPr/>
        <p:txBody>
          <a:bodyPr/>
          <a:lstStyle/>
          <a:p>
            <a:fld id="{1D2F5FC9-7837-4674-AFAB-A895A15FD3D4}" type="slidenum">
              <a:rPr lang="en-GB" smtClean="0"/>
              <a:t>29</a:t>
            </a:fld>
            <a:endParaRPr lang="en-GB"/>
          </a:p>
        </p:txBody>
      </p:sp>
      <p:sp>
        <p:nvSpPr>
          <p:cNvPr id="9" name="Title 8">
            <a:extLst>
              <a:ext uri="{FF2B5EF4-FFF2-40B4-BE49-F238E27FC236}">
                <a16:creationId xmlns:a16="http://schemas.microsoft.com/office/drawing/2014/main" id="{32FF8C12-3534-DF19-A2E1-21DB264A4EBF}"/>
              </a:ext>
            </a:extLst>
          </p:cNvPr>
          <p:cNvSpPr>
            <a:spLocks noGrp="1"/>
          </p:cNvSpPr>
          <p:nvPr>
            <p:ph type="title"/>
          </p:nvPr>
        </p:nvSpPr>
        <p:spPr/>
        <p:txBody>
          <a:bodyPr/>
          <a:lstStyle/>
          <a:p>
            <a:r>
              <a:rPr lang="en-GB" dirty="0"/>
              <a:t>Conclusions</a:t>
            </a:r>
          </a:p>
        </p:txBody>
      </p:sp>
      <p:sp>
        <p:nvSpPr>
          <p:cNvPr id="2" name="Content Placeholder 2">
            <a:extLst>
              <a:ext uri="{FF2B5EF4-FFF2-40B4-BE49-F238E27FC236}">
                <a16:creationId xmlns:a16="http://schemas.microsoft.com/office/drawing/2014/main" id="{9931CD9F-4295-92C5-50C1-93F43376C6D8}"/>
              </a:ext>
            </a:extLst>
          </p:cNvPr>
          <p:cNvSpPr>
            <a:spLocks noGrp="1"/>
          </p:cNvSpPr>
          <p:nvPr>
            <p:ph idx="1"/>
          </p:nvPr>
        </p:nvSpPr>
        <p:spPr>
          <a:xfrm>
            <a:off x="457200" y="1438042"/>
            <a:ext cx="6995160" cy="4606142"/>
          </a:xfrm>
        </p:spPr>
        <p:txBody>
          <a:bodyPr/>
          <a:lstStyle/>
          <a:p>
            <a:endParaRPr lang="en-GB" dirty="0"/>
          </a:p>
          <a:p>
            <a:endParaRPr lang="en-GB" dirty="0"/>
          </a:p>
        </p:txBody>
      </p:sp>
      <p:sp>
        <p:nvSpPr>
          <p:cNvPr id="3" name="Content Placeholder 1">
            <a:extLst>
              <a:ext uri="{FF2B5EF4-FFF2-40B4-BE49-F238E27FC236}">
                <a16:creationId xmlns:a16="http://schemas.microsoft.com/office/drawing/2014/main" id="{D01874AE-57DD-4310-92CA-1EDB9ACC7F4B}"/>
              </a:ext>
            </a:extLst>
          </p:cNvPr>
          <p:cNvSpPr txBox="1">
            <a:spLocks/>
          </p:cNvSpPr>
          <p:nvPr/>
        </p:nvSpPr>
        <p:spPr>
          <a:xfrm>
            <a:off x="267419" y="1389741"/>
            <a:ext cx="5999862" cy="3825577"/>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t>A successful X-ray test campaign was carried out at the PTB beamline at BESSY</a:t>
            </a:r>
          </a:p>
          <a:p>
            <a:pPr defTabSz="914400"/>
            <a:endParaRPr lang="en-GB" dirty="0"/>
          </a:p>
          <a:p>
            <a:pPr defTabSz="914400"/>
            <a:r>
              <a:rPr lang="en-GB" dirty="0"/>
              <a:t>The QE measured was close to the expected value and will be used as part of the SXI pipeline. This was also the first QE measurement on these devices so gives confidence to the manufacturing processes</a:t>
            </a:r>
          </a:p>
          <a:p>
            <a:pPr defTabSz="914400"/>
            <a:endParaRPr lang="en-GB" dirty="0"/>
          </a:p>
          <a:p>
            <a:pPr defTabSz="914400"/>
            <a:r>
              <a:rPr lang="en-GB" dirty="0"/>
              <a:t>A transmission model was generated with an additional non-active Si layer, but some additional physics will be needed to improve the model-fit further</a:t>
            </a:r>
          </a:p>
          <a:p>
            <a:pPr lvl="1" defTabSz="914400"/>
            <a:endParaRPr lang="en-GB" dirty="0"/>
          </a:p>
        </p:txBody>
      </p:sp>
      <p:pic>
        <p:nvPicPr>
          <p:cNvPr id="4" name="Picture 3" descr="A close - up of a machine&#10;&#10;Description automatically generated with low confidence">
            <a:extLst>
              <a:ext uri="{FF2B5EF4-FFF2-40B4-BE49-F238E27FC236}">
                <a16:creationId xmlns:a16="http://schemas.microsoft.com/office/drawing/2014/main" id="{1BD31FCF-2757-5A25-0E07-0561D27D2FA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169" r="18328"/>
          <a:stretch/>
        </p:blipFill>
        <p:spPr>
          <a:xfrm>
            <a:off x="6224812" y="1308821"/>
            <a:ext cx="1581994" cy="1571611"/>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9E28C63C-4FA9-EB6F-00FC-3D18EF574BBB}"/>
              </a:ext>
            </a:extLst>
          </p:cNvPr>
          <p:cNvPicPr>
            <a:picLocks noChangeAspect="1"/>
          </p:cNvPicPr>
          <p:nvPr/>
        </p:nvPicPr>
        <p:blipFill rotWithShape="1">
          <a:blip r:embed="rId3"/>
          <a:srcRect l="6397" t="5268" r="6103" b="1342"/>
          <a:stretch/>
        </p:blipFill>
        <p:spPr>
          <a:xfrm>
            <a:off x="6267281" y="4372645"/>
            <a:ext cx="3965099" cy="2353068"/>
          </a:xfrm>
          <a:prstGeom prst="rect">
            <a:avLst/>
          </a:prstGeom>
        </p:spPr>
      </p:pic>
      <p:pic>
        <p:nvPicPr>
          <p:cNvPr id="7" name="Picture 6" descr="A picture containing text, screenshot, colorfulness, majorelle blue&#10;&#10;Description automatically generated">
            <a:extLst>
              <a:ext uri="{FF2B5EF4-FFF2-40B4-BE49-F238E27FC236}">
                <a16:creationId xmlns:a16="http://schemas.microsoft.com/office/drawing/2014/main" id="{BB820390-7E3C-851E-5155-F1078C2C73C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5096" y="2336258"/>
            <a:ext cx="3473222" cy="1809310"/>
          </a:xfrm>
          <a:prstGeom prst="rect">
            <a:avLst/>
          </a:prstGeom>
          <a:noFill/>
          <a:ln>
            <a:noFill/>
          </a:ln>
        </p:spPr>
      </p:pic>
    </p:spTree>
    <p:extLst>
      <p:ext uri="{BB962C8B-B14F-4D97-AF65-F5344CB8AC3E}">
        <p14:creationId xmlns:p14="http://schemas.microsoft.com/office/powerpoint/2010/main" val="1034301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FB9A-7D9C-48D9-8A6F-577C46B4C56C}"/>
              </a:ext>
            </a:extLst>
          </p:cNvPr>
          <p:cNvSpPr>
            <a:spLocks noGrp="1"/>
          </p:cNvSpPr>
          <p:nvPr>
            <p:ph type="ctrTitle"/>
          </p:nvPr>
        </p:nvSpPr>
        <p:spPr>
          <a:xfrm>
            <a:off x="342178" y="1038046"/>
            <a:ext cx="11507637" cy="2763933"/>
          </a:xfrm>
        </p:spPr>
        <p:txBody>
          <a:bodyPr lIns="91440" tIns="45720" rIns="91440" bIns="45720" anchor="b"/>
          <a:lstStyle/>
          <a:p>
            <a:r>
              <a:rPr lang="en-GB" dirty="0">
                <a:latin typeface="Arial"/>
                <a:cs typeface="Arial"/>
              </a:rPr>
              <a:t>THANK YOU</a:t>
            </a:r>
            <a:endParaRPr lang="en-GB" dirty="0">
              <a:latin typeface="Arial"/>
            </a:endParaRPr>
          </a:p>
        </p:txBody>
      </p:sp>
      <p:sp>
        <p:nvSpPr>
          <p:cNvPr id="3" name="Subtitle 2">
            <a:extLst>
              <a:ext uri="{FF2B5EF4-FFF2-40B4-BE49-F238E27FC236}">
                <a16:creationId xmlns:a16="http://schemas.microsoft.com/office/drawing/2014/main" id="{F4D185E2-A2F8-4FE7-A157-3781259F1DCC}"/>
              </a:ext>
            </a:extLst>
          </p:cNvPr>
          <p:cNvSpPr>
            <a:spLocks noGrp="1"/>
          </p:cNvSpPr>
          <p:nvPr>
            <p:ph type="subTitle" idx="1"/>
          </p:nvPr>
        </p:nvSpPr>
        <p:spPr/>
        <p:txBody>
          <a:bodyPr lIns="91440" tIns="45720" rIns="91440" bIns="45720" anchor="t"/>
          <a:lstStyle/>
          <a:p>
            <a:endParaRPr lang="en-GB" dirty="0"/>
          </a:p>
          <a:p>
            <a:endParaRPr lang="en-GB" dirty="0"/>
          </a:p>
        </p:txBody>
      </p:sp>
    </p:spTree>
    <p:extLst>
      <p:ext uri="{BB962C8B-B14F-4D97-AF65-F5344CB8AC3E}">
        <p14:creationId xmlns:p14="http://schemas.microsoft.com/office/powerpoint/2010/main" val="557869804"/>
      </p:ext>
    </p:extLst>
  </p:cSld>
  <p:clrMapOvr>
    <a:masterClrMapping/>
  </p:clrMapOvr>
  <mc:AlternateContent xmlns:mc="http://schemas.openxmlformats.org/markup-compatibility/2006" xmlns:p14="http://schemas.microsoft.com/office/powerpoint/2010/main">
    <mc:Choice Requires="p14">
      <p:transition spd="slow" p14:dur="2000" advTm="9653"/>
    </mc:Choice>
    <mc:Fallback xmlns="">
      <p:transition spd="slow" advTm="965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85F645-F7E8-C3B7-79B8-2526B4E06C25}"/>
              </a:ext>
            </a:extLst>
          </p:cNvPr>
          <p:cNvSpPr>
            <a:spLocks noGrp="1"/>
          </p:cNvSpPr>
          <p:nvPr>
            <p:ph type="title"/>
          </p:nvPr>
        </p:nvSpPr>
        <p:spPr/>
        <p:txBody>
          <a:bodyPr/>
          <a:lstStyle/>
          <a:p>
            <a:r>
              <a:rPr lang="en-GB" dirty="0"/>
              <a:t>SMILE spacecraft and SXI</a:t>
            </a:r>
          </a:p>
        </p:txBody>
      </p:sp>
      <p:sp>
        <p:nvSpPr>
          <p:cNvPr id="5" name="Slide Number Placeholder 4">
            <a:extLst>
              <a:ext uri="{FF2B5EF4-FFF2-40B4-BE49-F238E27FC236}">
                <a16:creationId xmlns:a16="http://schemas.microsoft.com/office/drawing/2014/main" id="{622E11B5-683E-D798-C5CE-6F6ADE8ADCB6}"/>
              </a:ext>
            </a:extLst>
          </p:cNvPr>
          <p:cNvSpPr>
            <a:spLocks noGrp="1"/>
          </p:cNvSpPr>
          <p:nvPr>
            <p:ph type="sldNum" sz="quarter" idx="11"/>
          </p:nvPr>
        </p:nvSpPr>
        <p:spPr/>
        <p:txBody>
          <a:bodyPr/>
          <a:lstStyle/>
          <a:p>
            <a:fld id="{1D2F5FC9-7837-4674-AFAB-A895A15FD3D4}" type="slidenum">
              <a:rPr lang="en-GB" smtClean="0"/>
              <a:t>3</a:t>
            </a:fld>
            <a:endParaRPr lang="en-GB"/>
          </a:p>
        </p:txBody>
      </p:sp>
      <p:grpSp>
        <p:nvGrpSpPr>
          <p:cNvPr id="2" name="Group 1">
            <a:extLst>
              <a:ext uri="{FF2B5EF4-FFF2-40B4-BE49-F238E27FC236}">
                <a16:creationId xmlns:a16="http://schemas.microsoft.com/office/drawing/2014/main" id="{2BAD9231-E121-8579-4C65-BC1A350CC4CF}"/>
              </a:ext>
            </a:extLst>
          </p:cNvPr>
          <p:cNvGrpSpPr/>
          <p:nvPr/>
        </p:nvGrpSpPr>
        <p:grpSpPr>
          <a:xfrm>
            <a:off x="-146933" y="2031896"/>
            <a:ext cx="5384563" cy="2794208"/>
            <a:chOff x="496532" y="1363557"/>
            <a:chExt cx="8995454" cy="4668004"/>
          </a:xfrm>
        </p:grpSpPr>
        <p:pic>
          <p:nvPicPr>
            <p:cNvPr id="4" name="Picture 3" descr="A picture containing measure&#10;&#10;Description automatically generated">
              <a:extLst>
                <a:ext uri="{FF2B5EF4-FFF2-40B4-BE49-F238E27FC236}">
                  <a16:creationId xmlns:a16="http://schemas.microsoft.com/office/drawing/2014/main" id="{DEB131D8-3DB7-70C4-D5D1-5CB13BB1B6FD}"/>
                </a:ext>
              </a:extLst>
            </p:cNvPr>
            <p:cNvPicPr>
              <a:picLocks noChangeAspect="1"/>
            </p:cNvPicPr>
            <p:nvPr/>
          </p:nvPicPr>
          <p:blipFill rotWithShape="1">
            <a:blip r:embed="rId2">
              <a:extLst>
                <a:ext uri="{28A0092B-C50C-407E-A947-70E740481C1C}">
                  <a14:useLocalDpi xmlns:a14="http://schemas.microsoft.com/office/drawing/2010/main" val="0"/>
                </a:ext>
              </a:extLst>
            </a:blip>
            <a:srcRect l="5541" r="3720"/>
            <a:stretch/>
          </p:blipFill>
          <p:spPr>
            <a:xfrm>
              <a:off x="2334824" y="1812541"/>
              <a:ext cx="4328525" cy="4068152"/>
            </a:xfrm>
            <a:prstGeom prst="rect">
              <a:avLst/>
            </a:prstGeom>
          </p:spPr>
        </p:pic>
        <p:cxnSp>
          <p:nvCxnSpPr>
            <p:cNvPr id="6" name="Straight Arrow Connector 5">
              <a:extLst>
                <a:ext uri="{FF2B5EF4-FFF2-40B4-BE49-F238E27FC236}">
                  <a16:creationId xmlns:a16="http://schemas.microsoft.com/office/drawing/2014/main" id="{80404AFC-C7F4-D5FC-6537-9D892C403558}"/>
                </a:ext>
              </a:extLst>
            </p:cNvPr>
            <p:cNvCxnSpPr>
              <a:cxnSpLocks/>
            </p:cNvCxnSpPr>
            <p:nvPr/>
          </p:nvCxnSpPr>
          <p:spPr>
            <a:xfrm flipV="1">
              <a:off x="2195167" y="3820564"/>
              <a:ext cx="1688770" cy="1218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23E643B-7D64-A764-1361-9F202CD99E5F}"/>
                </a:ext>
              </a:extLst>
            </p:cNvPr>
            <p:cNvCxnSpPr>
              <a:cxnSpLocks/>
              <a:stCxn id="15" idx="1"/>
            </p:cNvCxnSpPr>
            <p:nvPr/>
          </p:nvCxnSpPr>
          <p:spPr>
            <a:xfrm flipH="1">
              <a:off x="5403017" y="4789735"/>
              <a:ext cx="1631133" cy="2681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A29C9AA-DCDD-E98A-611A-F5DD5656D7B1}"/>
                </a:ext>
              </a:extLst>
            </p:cNvPr>
            <p:cNvCxnSpPr>
              <a:cxnSpLocks/>
            </p:cNvCxnSpPr>
            <p:nvPr/>
          </p:nvCxnSpPr>
          <p:spPr>
            <a:xfrm flipV="1">
              <a:off x="2334824" y="4136370"/>
              <a:ext cx="1758501" cy="10757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A43DC66-C7A8-CF54-BAD1-73AFDE8E9A27}"/>
                </a:ext>
              </a:extLst>
            </p:cNvPr>
            <p:cNvCxnSpPr>
              <a:cxnSpLocks/>
            </p:cNvCxnSpPr>
            <p:nvPr/>
          </p:nvCxnSpPr>
          <p:spPr>
            <a:xfrm flipH="1">
              <a:off x="4572001" y="2194560"/>
              <a:ext cx="1075853" cy="15755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513A214-A528-BCFA-2C0D-441DEEBFA0C3}"/>
                </a:ext>
              </a:extLst>
            </p:cNvPr>
            <p:cNvCxnSpPr>
              <a:cxnSpLocks/>
            </p:cNvCxnSpPr>
            <p:nvPr/>
          </p:nvCxnSpPr>
          <p:spPr>
            <a:xfrm flipH="1" flipV="1">
              <a:off x="5554681" y="3566856"/>
              <a:ext cx="1558147" cy="2232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543A195-1520-5094-58BC-67C318432606}"/>
                </a:ext>
              </a:extLst>
            </p:cNvPr>
            <p:cNvSpPr txBox="1"/>
            <p:nvPr/>
          </p:nvSpPr>
          <p:spPr>
            <a:xfrm>
              <a:off x="496532" y="3241871"/>
              <a:ext cx="2164751" cy="1234012"/>
            </a:xfrm>
            <a:prstGeom prst="rect">
              <a:avLst/>
            </a:prstGeom>
            <a:noFill/>
          </p:spPr>
          <p:txBody>
            <a:bodyPr wrap="square" rtlCol="0">
              <a:spAutoFit/>
            </a:bodyPr>
            <a:lstStyle/>
            <a:p>
              <a:pPr algn="ctr"/>
              <a:r>
                <a:rPr lang="en-GB" sz="1400" b="1" dirty="0">
                  <a:latin typeface="+mn-lt"/>
                </a:rPr>
                <a:t>Soft X-ray Imager (SXI)</a:t>
              </a:r>
            </a:p>
          </p:txBody>
        </p:sp>
        <p:sp>
          <p:nvSpPr>
            <p:cNvPr id="12" name="TextBox 11">
              <a:extLst>
                <a:ext uri="{FF2B5EF4-FFF2-40B4-BE49-F238E27FC236}">
                  <a16:creationId xmlns:a16="http://schemas.microsoft.com/office/drawing/2014/main" id="{3BA37B5C-9CE7-CC92-3A21-ABA80140F61C}"/>
                </a:ext>
              </a:extLst>
            </p:cNvPr>
            <p:cNvSpPr txBox="1"/>
            <p:nvPr/>
          </p:nvSpPr>
          <p:spPr>
            <a:xfrm>
              <a:off x="910268" y="5157470"/>
              <a:ext cx="2849112" cy="874091"/>
            </a:xfrm>
            <a:prstGeom prst="rect">
              <a:avLst/>
            </a:prstGeom>
            <a:noFill/>
          </p:spPr>
          <p:txBody>
            <a:bodyPr wrap="square" rtlCol="0">
              <a:spAutoFit/>
            </a:bodyPr>
            <a:lstStyle/>
            <a:p>
              <a:pPr algn="ctr"/>
              <a:r>
                <a:rPr lang="en-GB" sz="1400" b="1" dirty="0">
                  <a:latin typeface="+mn-lt"/>
                </a:rPr>
                <a:t>Ultraviolet Imager (UVI)</a:t>
              </a:r>
            </a:p>
          </p:txBody>
        </p:sp>
        <p:sp>
          <p:nvSpPr>
            <p:cNvPr id="13" name="TextBox 12">
              <a:extLst>
                <a:ext uri="{FF2B5EF4-FFF2-40B4-BE49-F238E27FC236}">
                  <a16:creationId xmlns:a16="http://schemas.microsoft.com/office/drawing/2014/main" id="{4F1397EA-F9CE-54D2-CD3C-067606BF0624}"/>
                </a:ext>
              </a:extLst>
            </p:cNvPr>
            <p:cNvSpPr txBox="1"/>
            <p:nvPr/>
          </p:nvSpPr>
          <p:spPr>
            <a:xfrm>
              <a:off x="4780430" y="1363557"/>
              <a:ext cx="2750343" cy="874091"/>
            </a:xfrm>
            <a:prstGeom prst="rect">
              <a:avLst/>
            </a:prstGeom>
            <a:noFill/>
          </p:spPr>
          <p:txBody>
            <a:bodyPr wrap="square" rtlCol="0">
              <a:spAutoFit/>
            </a:bodyPr>
            <a:lstStyle/>
            <a:p>
              <a:pPr algn="ctr"/>
              <a:r>
                <a:rPr lang="en-GB" sz="1400" b="1" dirty="0">
                  <a:latin typeface="+mn-lt"/>
                </a:rPr>
                <a:t>Light Ion Analyser (LIA)</a:t>
              </a:r>
            </a:p>
          </p:txBody>
        </p:sp>
        <p:sp>
          <p:nvSpPr>
            <p:cNvPr id="14" name="TextBox 13">
              <a:extLst>
                <a:ext uri="{FF2B5EF4-FFF2-40B4-BE49-F238E27FC236}">
                  <a16:creationId xmlns:a16="http://schemas.microsoft.com/office/drawing/2014/main" id="{D149589C-5D09-1FCC-22A1-D3C3B20CD5D5}"/>
                </a:ext>
              </a:extLst>
            </p:cNvPr>
            <p:cNvSpPr txBox="1"/>
            <p:nvPr/>
          </p:nvSpPr>
          <p:spPr>
            <a:xfrm>
              <a:off x="6622823" y="3280008"/>
              <a:ext cx="2234244" cy="874091"/>
            </a:xfrm>
            <a:prstGeom prst="rect">
              <a:avLst/>
            </a:prstGeom>
            <a:noFill/>
          </p:spPr>
          <p:txBody>
            <a:bodyPr wrap="square" rtlCol="0">
              <a:spAutoFit/>
            </a:bodyPr>
            <a:lstStyle/>
            <a:p>
              <a:pPr algn="ctr"/>
              <a:r>
                <a:rPr lang="en-GB" sz="1400" dirty="0">
                  <a:latin typeface="+mn-lt"/>
                </a:rPr>
                <a:t>Propulsion Module</a:t>
              </a:r>
            </a:p>
          </p:txBody>
        </p:sp>
        <p:sp>
          <p:nvSpPr>
            <p:cNvPr id="15" name="TextBox 14">
              <a:extLst>
                <a:ext uri="{FF2B5EF4-FFF2-40B4-BE49-F238E27FC236}">
                  <a16:creationId xmlns:a16="http://schemas.microsoft.com/office/drawing/2014/main" id="{07376DD7-848D-3FB9-4A3E-3BDCA21BDE15}"/>
                </a:ext>
              </a:extLst>
            </p:cNvPr>
            <p:cNvSpPr txBox="1"/>
            <p:nvPr/>
          </p:nvSpPr>
          <p:spPr>
            <a:xfrm>
              <a:off x="7034150" y="4532649"/>
              <a:ext cx="2457836" cy="514172"/>
            </a:xfrm>
            <a:prstGeom prst="rect">
              <a:avLst/>
            </a:prstGeom>
            <a:noFill/>
          </p:spPr>
          <p:txBody>
            <a:bodyPr wrap="square" rtlCol="0">
              <a:spAutoFit/>
            </a:bodyPr>
            <a:lstStyle/>
            <a:p>
              <a:r>
                <a:rPr lang="en-GB" sz="1400" dirty="0">
                  <a:latin typeface="+mn-lt"/>
                </a:rPr>
                <a:t>Solar Panels</a:t>
              </a:r>
            </a:p>
          </p:txBody>
        </p:sp>
      </p:grpSp>
      <p:pic>
        <p:nvPicPr>
          <p:cNvPr id="22" name="Picture 124" descr="Image result for smile sxi">
            <a:extLst>
              <a:ext uri="{FF2B5EF4-FFF2-40B4-BE49-F238E27FC236}">
                <a16:creationId xmlns:a16="http://schemas.microsoft.com/office/drawing/2014/main" id="{6FF9432B-8239-A7AE-C659-F29C5E71F7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2796" y="6244728"/>
            <a:ext cx="601237" cy="5832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891151C1-A3C0-BE72-01B1-47E65129BD2E}"/>
              </a:ext>
            </a:extLst>
          </p:cNvPr>
          <p:cNvSpPr txBox="1"/>
          <p:nvPr/>
        </p:nvSpPr>
        <p:spPr>
          <a:xfrm>
            <a:off x="1175608" y="1467615"/>
            <a:ext cx="2637889" cy="400110"/>
          </a:xfrm>
          <a:prstGeom prst="rect">
            <a:avLst/>
          </a:prstGeom>
          <a:noFill/>
        </p:spPr>
        <p:txBody>
          <a:bodyPr wrap="square" rtlCol="0">
            <a:spAutoFit/>
          </a:bodyPr>
          <a:lstStyle/>
          <a:p>
            <a:pPr algn="ctr"/>
            <a:r>
              <a:rPr lang="en-GB" sz="2000" b="1" dirty="0">
                <a:latin typeface="+mn-lt"/>
              </a:rPr>
              <a:t>SMILE Spacecraft</a:t>
            </a:r>
          </a:p>
        </p:txBody>
      </p:sp>
      <p:cxnSp>
        <p:nvCxnSpPr>
          <p:cNvPr id="17" name="Straight Arrow Connector 16">
            <a:extLst>
              <a:ext uri="{FF2B5EF4-FFF2-40B4-BE49-F238E27FC236}">
                <a16:creationId xmlns:a16="http://schemas.microsoft.com/office/drawing/2014/main" id="{F5029A23-B630-1E54-D1F9-FF2127835A10}"/>
              </a:ext>
            </a:extLst>
          </p:cNvPr>
          <p:cNvCxnSpPr>
            <a:cxnSpLocks/>
          </p:cNvCxnSpPr>
          <p:nvPr/>
        </p:nvCxnSpPr>
        <p:spPr>
          <a:xfrm flipH="1" flipV="1">
            <a:off x="2132579" y="3894895"/>
            <a:ext cx="284774" cy="10048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E1DE95-C4C4-DC7E-4117-CC52E782F534}"/>
              </a:ext>
            </a:extLst>
          </p:cNvPr>
          <p:cNvSpPr txBox="1"/>
          <p:nvPr/>
        </p:nvSpPr>
        <p:spPr>
          <a:xfrm>
            <a:off x="1641831" y="4899727"/>
            <a:ext cx="1705442" cy="523220"/>
          </a:xfrm>
          <a:prstGeom prst="rect">
            <a:avLst/>
          </a:prstGeom>
          <a:noFill/>
        </p:spPr>
        <p:txBody>
          <a:bodyPr wrap="square" rtlCol="0">
            <a:spAutoFit/>
          </a:bodyPr>
          <a:lstStyle/>
          <a:p>
            <a:pPr algn="ctr"/>
            <a:r>
              <a:rPr lang="en-GB" sz="1400" b="1" dirty="0">
                <a:latin typeface="+mn-lt"/>
              </a:rPr>
              <a:t>Magnetometer (MAG)</a:t>
            </a:r>
          </a:p>
        </p:txBody>
      </p:sp>
    </p:spTree>
    <p:extLst>
      <p:ext uri="{BB962C8B-B14F-4D97-AF65-F5344CB8AC3E}">
        <p14:creationId xmlns:p14="http://schemas.microsoft.com/office/powerpoint/2010/main" val="2977816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22E11B5-683E-D798-C5CE-6F6ADE8ADCB6}"/>
              </a:ext>
            </a:extLst>
          </p:cNvPr>
          <p:cNvSpPr>
            <a:spLocks noGrp="1"/>
          </p:cNvSpPr>
          <p:nvPr>
            <p:ph type="sldNum" sz="quarter" idx="11"/>
          </p:nvPr>
        </p:nvSpPr>
        <p:spPr/>
        <p:txBody>
          <a:bodyPr/>
          <a:lstStyle/>
          <a:p>
            <a:fld id="{1D2F5FC9-7837-4674-AFAB-A895A15FD3D4}" type="slidenum">
              <a:rPr lang="en-GB" smtClean="0"/>
              <a:t>4</a:t>
            </a:fld>
            <a:endParaRPr lang="en-GB"/>
          </a:p>
        </p:txBody>
      </p:sp>
      <p:grpSp>
        <p:nvGrpSpPr>
          <p:cNvPr id="2" name="Group 1">
            <a:extLst>
              <a:ext uri="{FF2B5EF4-FFF2-40B4-BE49-F238E27FC236}">
                <a16:creationId xmlns:a16="http://schemas.microsoft.com/office/drawing/2014/main" id="{2BAD9231-E121-8579-4C65-BC1A350CC4CF}"/>
              </a:ext>
            </a:extLst>
          </p:cNvPr>
          <p:cNvGrpSpPr/>
          <p:nvPr/>
        </p:nvGrpSpPr>
        <p:grpSpPr>
          <a:xfrm>
            <a:off x="-146933" y="2031896"/>
            <a:ext cx="5384563" cy="2794208"/>
            <a:chOff x="496532" y="1363557"/>
            <a:chExt cx="8995454" cy="4668004"/>
          </a:xfrm>
        </p:grpSpPr>
        <p:pic>
          <p:nvPicPr>
            <p:cNvPr id="4" name="Picture 3" descr="A picture containing measure&#10;&#10;Description automatically generated">
              <a:extLst>
                <a:ext uri="{FF2B5EF4-FFF2-40B4-BE49-F238E27FC236}">
                  <a16:creationId xmlns:a16="http://schemas.microsoft.com/office/drawing/2014/main" id="{DEB131D8-3DB7-70C4-D5D1-5CB13BB1B6FD}"/>
                </a:ext>
              </a:extLst>
            </p:cNvPr>
            <p:cNvPicPr>
              <a:picLocks noChangeAspect="1"/>
            </p:cNvPicPr>
            <p:nvPr/>
          </p:nvPicPr>
          <p:blipFill rotWithShape="1">
            <a:blip r:embed="rId2">
              <a:extLst>
                <a:ext uri="{28A0092B-C50C-407E-A947-70E740481C1C}">
                  <a14:useLocalDpi xmlns:a14="http://schemas.microsoft.com/office/drawing/2010/main" val="0"/>
                </a:ext>
              </a:extLst>
            </a:blip>
            <a:srcRect l="5541" r="3720"/>
            <a:stretch/>
          </p:blipFill>
          <p:spPr>
            <a:xfrm>
              <a:off x="2334824" y="1812541"/>
              <a:ext cx="4328525" cy="4068152"/>
            </a:xfrm>
            <a:prstGeom prst="rect">
              <a:avLst/>
            </a:prstGeom>
          </p:spPr>
        </p:pic>
        <p:cxnSp>
          <p:nvCxnSpPr>
            <p:cNvPr id="6" name="Straight Arrow Connector 5">
              <a:extLst>
                <a:ext uri="{FF2B5EF4-FFF2-40B4-BE49-F238E27FC236}">
                  <a16:creationId xmlns:a16="http://schemas.microsoft.com/office/drawing/2014/main" id="{80404AFC-C7F4-D5FC-6537-9D892C403558}"/>
                </a:ext>
              </a:extLst>
            </p:cNvPr>
            <p:cNvCxnSpPr>
              <a:cxnSpLocks/>
            </p:cNvCxnSpPr>
            <p:nvPr/>
          </p:nvCxnSpPr>
          <p:spPr>
            <a:xfrm flipV="1">
              <a:off x="2195167" y="3820564"/>
              <a:ext cx="1688770" cy="1218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23E643B-7D64-A764-1361-9F202CD99E5F}"/>
                </a:ext>
              </a:extLst>
            </p:cNvPr>
            <p:cNvCxnSpPr>
              <a:cxnSpLocks/>
              <a:stCxn id="15" idx="1"/>
            </p:cNvCxnSpPr>
            <p:nvPr/>
          </p:nvCxnSpPr>
          <p:spPr>
            <a:xfrm flipH="1">
              <a:off x="5403017" y="4789735"/>
              <a:ext cx="1631133" cy="2681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A29C9AA-DCDD-E98A-611A-F5DD5656D7B1}"/>
                </a:ext>
              </a:extLst>
            </p:cNvPr>
            <p:cNvCxnSpPr>
              <a:cxnSpLocks/>
            </p:cNvCxnSpPr>
            <p:nvPr/>
          </p:nvCxnSpPr>
          <p:spPr>
            <a:xfrm flipV="1">
              <a:off x="2334824" y="4136370"/>
              <a:ext cx="1758501" cy="10757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A43DC66-C7A8-CF54-BAD1-73AFDE8E9A27}"/>
                </a:ext>
              </a:extLst>
            </p:cNvPr>
            <p:cNvCxnSpPr>
              <a:cxnSpLocks/>
            </p:cNvCxnSpPr>
            <p:nvPr/>
          </p:nvCxnSpPr>
          <p:spPr>
            <a:xfrm flipH="1">
              <a:off x="4572001" y="2194560"/>
              <a:ext cx="1075853" cy="15755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513A214-A528-BCFA-2C0D-441DEEBFA0C3}"/>
                </a:ext>
              </a:extLst>
            </p:cNvPr>
            <p:cNvCxnSpPr>
              <a:cxnSpLocks/>
            </p:cNvCxnSpPr>
            <p:nvPr/>
          </p:nvCxnSpPr>
          <p:spPr>
            <a:xfrm flipH="1" flipV="1">
              <a:off x="5554681" y="3566856"/>
              <a:ext cx="1558147" cy="2232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543A195-1520-5094-58BC-67C318432606}"/>
                </a:ext>
              </a:extLst>
            </p:cNvPr>
            <p:cNvSpPr txBox="1"/>
            <p:nvPr/>
          </p:nvSpPr>
          <p:spPr>
            <a:xfrm>
              <a:off x="496532" y="3241871"/>
              <a:ext cx="2164751" cy="1234012"/>
            </a:xfrm>
            <a:prstGeom prst="rect">
              <a:avLst/>
            </a:prstGeom>
            <a:noFill/>
          </p:spPr>
          <p:txBody>
            <a:bodyPr wrap="square" rtlCol="0">
              <a:spAutoFit/>
            </a:bodyPr>
            <a:lstStyle/>
            <a:p>
              <a:pPr algn="ctr"/>
              <a:r>
                <a:rPr lang="en-GB" sz="1400" b="1" dirty="0">
                  <a:latin typeface="+mn-lt"/>
                </a:rPr>
                <a:t>Soft X-ray Imager (SXI)</a:t>
              </a:r>
            </a:p>
          </p:txBody>
        </p:sp>
        <p:sp>
          <p:nvSpPr>
            <p:cNvPr id="12" name="TextBox 11">
              <a:extLst>
                <a:ext uri="{FF2B5EF4-FFF2-40B4-BE49-F238E27FC236}">
                  <a16:creationId xmlns:a16="http://schemas.microsoft.com/office/drawing/2014/main" id="{3BA37B5C-9CE7-CC92-3A21-ABA80140F61C}"/>
                </a:ext>
              </a:extLst>
            </p:cNvPr>
            <p:cNvSpPr txBox="1"/>
            <p:nvPr/>
          </p:nvSpPr>
          <p:spPr>
            <a:xfrm>
              <a:off x="910268" y="5157470"/>
              <a:ext cx="2849112" cy="874091"/>
            </a:xfrm>
            <a:prstGeom prst="rect">
              <a:avLst/>
            </a:prstGeom>
            <a:noFill/>
          </p:spPr>
          <p:txBody>
            <a:bodyPr wrap="square" rtlCol="0">
              <a:spAutoFit/>
            </a:bodyPr>
            <a:lstStyle/>
            <a:p>
              <a:pPr algn="ctr"/>
              <a:r>
                <a:rPr lang="en-GB" sz="1400" b="1" dirty="0">
                  <a:latin typeface="+mn-lt"/>
                </a:rPr>
                <a:t>Ultraviolet Imager (UVI)</a:t>
              </a:r>
            </a:p>
          </p:txBody>
        </p:sp>
        <p:sp>
          <p:nvSpPr>
            <p:cNvPr id="13" name="TextBox 12">
              <a:extLst>
                <a:ext uri="{FF2B5EF4-FFF2-40B4-BE49-F238E27FC236}">
                  <a16:creationId xmlns:a16="http://schemas.microsoft.com/office/drawing/2014/main" id="{4F1397EA-F9CE-54D2-CD3C-067606BF0624}"/>
                </a:ext>
              </a:extLst>
            </p:cNvPr>
            <p:cNvSpPr txBox="1"/>
            <p:nvPr/>
          </p:nvSpPr>
          <p:spPr>
            <a:xfrm>
              <a:off x="4780430" y="1363557"/>
              <a:ext cx="2750343" cy="874091"/>
            </a:xfrm>
            <a:prstGeom prst="rect">
              <a:avLst/>
            </a:prstGeom>
            <a:noFill/>
          </p:spPr>
          <p:txBody>
            <a:bodyPr wrap="square" rtlCol="0">
              <a:spAutoFit/>
            </a:bodyPr>
            <a:lstStyle/>
            <a:p>
              <a:pPr algn="ctr"/>
              <a:r>
                <a:rPr lang="en-GB" sz="1400" b="1" dirty="0">
                  <a:latin typeface="+mn-lt"/>
                </a:rPr>
                <a:t>Light Ion Analyser (LIA)</a:t>
              </a:r>
            </a:p>
          </p:txBody>
        </p:sp>
        <p:sp>
          <p:nvSpPr>
            <p:cNvPr id="14" name="TextBox 13">
              <a:extLst>
                <a:ext uri="{FF2B5EF4-FFF2-40B4-BE49-F238E27FC236}">
                  <a16:creationId xmlns:a16="http://schemas.microsoft.com/office/drawing/2014/main" id="{D149589C-5D09-1FCC-22A1-D3C3B20CD5D5}"/>
                </a:ext>
              </a:extLst>
            </p:cNvPr>
            <p:cNvSpPr txBox="1"/>
            <p:nvPr/>
          </p:nvSpPr>
          <p:spPr>
            <a:xfrm>
              <a:off x="6622823" y="3280008"/>
              <a:ext cx="2234244" cy="874091"/>
            </a:xfrm>
            <a:prstGeom prst="rect">
              <a:avLst/>
            </a:prstGeom>
            <a:noFill/>
          </p:spPr>
          <p:txBody>
            <a:bodyPr wrap="square" rtlCol="0">
              <a:spAutoFit/>
            </a:bodyPr>
            <a:lstStyle/>
            <a:p>
              <a:pPr algn="ctr"/>
              <a:r>
                <a:rPr lang="en-GB" sz="1400" dirty="0">
                  <a:latin typeface="+mn-lt"/>
                </a:rPr>
                <a:t>Propulsion Module</a:t>
              </a:r>
            </a:p>
          </p:txBody>
        </p:sp>
        <p:sp>
          <p:nvSpPr>
            <p:cNvPr id="15" name="TextBox 14">
              <a:extLst>
                <a:ext uri="{FF2B5EF4-FFF2-40B4-BE49-F238E27FC236}">
                  <a16:creationId xmlns:a16="http://schemas.microsoft.com/office/drawing/2014/main" id="{07376DD7-848D-3FB9-4A3E-3BDCA21BDE15}"/>
                </a:ext>
              </a:extLst>
            </p:cNvPr>
            <p:cNvSpPr txBox="1"/>
            <p:nvPr/>
          </p:nvSpPr>
          <p:spPr>
            <a:xfrm>
              <a:off x="7034150" y="4532649"/>
              <a:ext cx="2457836" cy="514172"/>
            </a:xfrm>
            <a:prstGeom prst="rect">
              <a:avLst/>
            </a:prstGeom>
            <a:noFill/>
          </p:spPr>
          <p:txBody>
            <a:bodyPr wrap="square" rtlCol="0">
              <a:spAutoFit/>
            </a:bodyPr>
            <a:lstStyle/>
            <a:p>
              <a:r>
                <a:rPr lang="en-GB" sz="1400" dirty="0">
                  <a:latin typeface="+mn-lt"/>
                </a:rPr>
                <a:t>Solar Panels</a:t>
              </a:r>
            </a:p>
          </p:txBody>
        </p:sp>
      </p:grpSp>
      <p:pic>
        <p:nvPicPr>
          <p:cNvPr id="22" name="Picture 124" descr="Image result for smile sxi">
            <a:extLst>
              <a:ext uri="{FF2B5EF4-FFF2-40B4-BE49-F238E27FC236}">
                <a16:creationId xmlns:a16="http://schemas.microsoft.com/office/drawing/2014/main" id="{6FF9432B-8239-A7AE-C659-F29C5E71F7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2796" y="6244728"/>
            <a:ext cx="601237" cy="5832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891151C1-A3C0-BE72-01B1-47E65129BD2E}"/>
              </a:ext>
            </a:extLst>
          </p:cNvPr>
          <p:cNvSpPr txBox="1"/>
          <p:nvPr/>
        </p:nvSpPr>
        <p:spPr>
          <a:xfrm>
            <a:off x="1175608" y="1467615"/>
            <a:ext cx="2637889" cy="400110"/>
          </a:xfrm>
          <a:prstGeom prst="rect">
            <a:avLst/>
          </a:prstGeom>
          <a:noFill/>
        </p:spPr>
        <p:txBody>
          <a:bodyPr wrap="square" rtlCol="0">
            <a:spAutoFit/>
          </a:bodyPr>
          <a:lstStyle/>
          <a:p>
            <a:pPr algn="ctr"/>
            <a:r>
              <a:rPr lang="en-GB" sz="2000" b="1" dirty="0">
                <a:latin typeface="+mn-lt"/>
              </a:rPr>
              <a:t>SMILE Spacecraft</a:t>
            </a:r>
          </a:p>
        </p:txBody>
      </p:sp>
      <p:grpSp>
        <p:nvGrpSpPr>
          <p:cNvPr id="26" name="Group 25">
            <a:extLst>
              <a:ext uri="{FF2B5EF4-FFF2-40B4-BE49-F238E27FC236}">
                <a16:creationId xmlns:a16="http://schemas.microsoft.com/office/drawing/2014/main" id="{A7A4A762-89A4-8863-3A0E-D6D336E3D952}"/>
              </a:ext>
            </a:extLst>
          </p:cNvPr>
          <p:cNvGrpSpPr/>
          <p:nvPr/>
        </p:nvGrpSpPr>
        <p:grpSpPr>
          <a:xfrm>
            <a:off x="5327622" y="3429000"/>
            <a:ext cx="2637889" cy="3095385"/>
            <a:chOff x="5348609" y="3478520"/>
            <a:chExt cx="2637889" cy="3095385"/>
          </a:xfrm>
        </p:grpSpPr>
        <p:pic>
          <p:nvPicPr>
            <p:cNvPr id="19" name="Picture 18">
              <a:extLst>
                <a:ext uri="{FF2B5EF4-FFF2-40B4-BE49-F238E27FC236}">
                  <a16:creationId xmlns:a16="http://schemas.microsoft.com/office/drawing/2014/main" id="{B5209767-385B-96CE-9F7C-373DE45129F8}"/>
                </a:ext>
              </a:extLst>
            </p:cNvPr>
            <p:cNvPicPr>
              <a:picLocks noChangeAspect="1"/>
            </p:cNvPicPr>
            <p:nvPr/>
          </p:nvPicPr>
          <p:blipFill>
            <a:blip r:embed="rId4" cstate="print">
              <a:clrChange>
                <a:clrFrom>
                  <a:srgbClr val="D4D4D4"/>
                </a:clrFrom>
                <a:clrTo>
                  <a:srgbClr val="D4D4D4">
                    <a:alpha val="0"/>
                  </a:srgbClr>
                </a:clrTo>
              </a:clrChange>
              <a:extLst>
                <a:ext uri="{28A0092B-C50C-407E-A947-70E740481C1C}">
                  <a14:useLocalDpi xmlns:a14="http://schemas.microsoft.com/office/drawing/2010/main" val="0"/>
                </a:ext>
              </a:extLst>
            </a:blip>
            <a:stretch>
              <a:fillRect/>
            </a:stretch>
          </p:blipFill>
          <p:spPr>
            <a:xfrm>
              <a:off x="5570566" y="3556677"/>
              <a:ext cx="2150436" cy="3017228"/>
            </a:xfrm>
            <a:prstGeom prst="rect">
              <a:avLst/>
            </a:prstGeom>
          </p:spPr>
        </p:pic>
        <p:sp>
          <p:nvSpPr>
            <p:cNvPr id="24" name="TextBox 23">
              <a:extLst>
                <a:ext uri="{FF2B5EF4-FFF2-40B4-BE49-F238E27FC236}">
                  <a16:creationId xmlns:a16="http://schemas.microsoft.com/office/drawing/2014/main" id="{DB1709BB-5CC7-B6A6-2D55-29EF40FFE26F}"/>
                </a:ext>
              </a:extLst>
            </p:cNvPr>
            <p:cNvSpPr txBox="1"/>
            <p:nvPr/>
          </p:nvSpPr>
          <p:spPr>
            <a:xfrm>
              <a:off x="5348609" y="3478520"/>
              <a:ext cx="2637889" cy="400110"/>
            </a:xfrm>
            <a:prstGeom prst="rect">
              <a:avLst/>
            </a:prstGeom>
            <a:noFill/>
          </p:spPr>
          <p:txBody>
            <a:bodyPr wrap="square" rtlCol="0">
              <a:spAutoFit/>
            </a:bodyPr>
            <a:lstStyle/>
            <a:p>
              <a:pPr algn="ctr"/>
              <a:r>
                <a:rPr lang="en-GB" sz="2000" b="1" dirty="0">
                  <a:latin typeface="+mn-lt"/>
                </a:rPr>
                <a:t>SXI</a:t>
              </a:r>
            </a:p>
          </p:txBody>
        </p:sp>
      </p:grpSp>
      <p:cxnSp>
        <p:nvCxnSpPr>
          <p:cNvPr id="17" name="Straight Arrow Connector 16">
            <a:extLst>
              <a:ext uri="{FF2B5EF4-FFF2-40B4-BE49-F238E27FC236}">
                <a16:creationId xmlns:a16="http://schemas.microsoft.com/office/drawing/2014/main" id="{F5029A23-B630-1E54-D1F9-FF2127835A10}"/>
              </a:ext>
            </a:extLst>
          </p:cNvPr>
          <p:cNvCxnSpPr>
            <a:cxnSpLocks/>
          </p:cNvCxnSpPr>
          <p:nvPr/>
        </p:nvCxnSpPr>
        <p:spPr>
          <a:xfrm flipH="1" flipV="1">
            <a:off x="2132579" y="3894895"/>
            <a:ext cx="284774" cy="10048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E1DE95-C4C4-DC7E-4117-CC52E782F534}"/>
              </a:ext>
            </a:extLst>
          </p:cNvPr>
          <p:cNvSpPr txBox="1"/>
          <p:nvPr/>
        </p:nvSpPr>
        <p:spPr>
          <a:xfrm>
            <a:off x="1641831" y="4899727"/>
            <a:ext cx="1705442" cy="523220"/>
          </a:xfrm>
          <a:prstGeom prst="rect">
            <a:avLst/>
          </a:prstGeom>
          <a:noFill/>
        </p:spPr>
        <p:txBody>
          <a:bodyPr wrap="square" rtlCol="0">
            <a:spAutoFit/>
          </a:bodyPr>
          <a:lstStyle/>
          <a:p>
            <a:pPr algn="ctr"/>
            <a:r>
              <a:rPr lang="en-GB" sz="1400" b="1" dirty="0">
                <a:latin typeface="+mn-lt"/>
              </a:rPr>
              <a:t>Magnetometer (MAG)</a:t>
            </a:r>
          </a:p>
        </p:txBody>
      </p:sp>
      <p:sp>
        <p:nvSpPr>
          <p:cNvPr id="20" name="TextBox 19">
            <a:extLst>
              <a:ext uri="{FF2B5EF4-FFF2-40B4-BE49-F238E27FC236}">
                <a16:creationId xmlns:a16="http://schemas.microsoft.com/office/drawing/2014/main" id="{9C8FFBE9-F65B-B4ED-1430-BB67D72B3FC9}"/>
              </a:ext>
            </a:extLst>
          </p:cNvPr>
          <p:cNvSpPr txBox="1"/>
          <p:nvPr/>
        </p:nvSpPr>
        <p:spPr>
          <a:xfrm>
            <a:off x="7590856" y="6202548"/>
            <a:ext cx="1471229" cy="307777"/>
          </a:xfrm>
          <a:prstGeom prst="rect">
            <a:avLst/>
          </a:prstGeom>
          <a:noFill/>
        </p:spPr>
        <p:txBody>
          <a:bodyPr wrap="square" rtlCol="0">
            <a:spAutoFit/>
          </a:bodyPr>
          <a:lstStyle/>
          <a:p>
            <a:r>
              <a:rPr lang="en-GB" sz="1400" dirty="0">
                <a:latin typeface="+mn-lt"/>
              </a:rPr>
              <a:t>Radiator</a:t>
            </a:r>
          </a:p>
        </p:txBody>
      </p:sp>
      <p:cxnSp>
        <p:nvCxnSpPr>
          <p:cNvPr id="21" name="Straight Arrow Connector 20">
            <a:extLst>
              <a:ext uri="{FF2B5EF4-FFF2-40B4-BE49-F238E27FC236}">
                <a16:creationId xmlns:a16="http://schemas.microsoft.com/office/drawing/2014/main" id="{0A0630B2-290F-EB9E-0AC5-D738C1E8749E}"/>
              </a:ext>
            </a:extLst>
          </p:cNvPr>
          <p:cNvCxnSpPr>
            <a:cxnSpLocks/>
          </p:cNvCxnSpPr>
          <p:nvPr/>
        </p:nvCxnSpPr>
        <p:spPr>
          <a:xfrm flipH="1" flipV="1">
            <a:off x="7344576" y="5730861"/>
            <a:ext cx="492560" cy="5138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75BCCD0-1A31-EE8A-78CD-B830B0C4E2F9}"/>
              </a:ext>
            </a:extLst>
          </p:cNvPr>
          <p:cNvCxnSpPr>
            <a:cxnSpLocks/>
          </p:cNvCxnSpPr>
          <p:nvPr/>
        </p:nvCxnSpPr>
        <p:spPr>
          <a:xfrm flipH="1">
            <a:off x="7020808" y="4236651"/>
            <a:ext cx="406225" cy="26371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6F977BF-F088-8E3B-C85E-145B87B256F6}"/>
              </a:ext>
            </a:extLst>
          </p:cNvPr>
          <p:cNvCxnSpPr>
            <a:cxnSpLocks/>
          </p:cNvCxnSpPr>
          <p:nvPr/>
        </p:nvCxnSpPr>
        <p:spPr>
          <a:xfrm flipH="1">
            <a:off x="6699168" y="5422947"/>
            <a:ext cx="1127091" cy="3079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AD5C2FD-C682-C658-FFBD-D015716B7740}"/>
              </a:ext>
            </a:extLst>
          </p:cNvPr>
          <p:cNvCxnSpPr>
            <a:cxnSpLocks/>
          </p:cNvCxnSpPr>
          <p:nvPr/>
        </p:nvCxnSpPr>
        <p:spPr>
          <a:xfrm flipV="1">
            <a:off x="5676563" y="5559228"/>
            <a:ext cx="736375" cy="930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DB58F21-B0FF-46B0-82B2-5BC35ABA1FAA}"/>
              </a:ext>
            </a:extLst>
          </p:cNvPr>
          <p:cNvCxnSpPr>
            <a:cxnSpLocks/>
          </p:cNvCxnSpPr>
          <p:nvPr/>
        </p:nvCxnSpPr>
        <p:spPr>
          <a:xfrm>
            <a:off x="5490446" y="4796374"/>
            <a:ext cx="920345" cy="1033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A604590-15C6-A55D-F67F-C1E1C92B6F87}"/>
              </a:ext>
            </a:extLst>
          </p:cNvPr>
          <p:cNvSpPr txBox="1"/>
          <p:nvPr/>
        </p:nvSpPr>
        <p:spPr>
          <a:xfrm>
            <a:off x="4264149" y="5082537"/>
            <a:ext cx="1831851" cy="523220"/>
          </a:xfrm>
          <a:prstGeom prst="rect">
            <a:avLst/>
          </a:prstGeom>
          <a:noFill/>
        </p:spPr>
        <p:txBody>
          <a:bodyPr wrap="square" rtlCol="0">
            <a:spAutoFit/>
          </a:bodyPr>
          <a:lstStyle/>
          <a:p>
            <a:pPr algn="ctr"/>
            <a:r>
              <a:rPr lang="en-GB" sz="1400" dirty="0">
                <a:latin typeface="+mn-lt"/>
              </a:rPr>
              <a:t>Radiation shutter mechanism (RSM)</a:t>
            </a:r>
          </a:p>
        </p:txBody>
      </p:sp>
      <p:sp>
        <p:nvSpPr>
          <p:cNvPr id="40" name="TextBox 39">
            <a:extLst>
              <a:ext uri="{FF2B5EF4-FFF2-40B4-BE49-F238E27FC236}">
                <a16:creationId xmlns:a16="http://schemas.microsoft.com/office/drawing/2014/main" id="{76F797EA-285D-C7D9-88D9-DAC9FA4B3473}"/>
              </a:ext>
            </a:extLst>
          </p:cNvPr>
          <p:cNvSpPr txBox="1"/>
          <p:nvPr/>
        </p:nvSpPr>
        <p:spPr>
          <a:xfrm>
            <a:off x="4609293" y="4449518"/>
            <a:ext cx="1831851" cy="307777"/>
          </a:xfrm>
          <a:prstGeom prst="rect">
            <a:avLst/>
          </a:prstGeom>
          <a:noFill/>
        </p:spPr>
        <p:txBody>
          <a:bodyPr wrap="square" rtlCol="0">
            <a:spAutoFit/>
          </a:bodyPr>
          <a:lstStyle/>
          <a:p>
            <a:pPr algn="ctr"/>
            <a:r>
              <a:rPr lang="en-GB" sz="1400" dirty="0">
                <a:latin typeface="+mn-lt"/>
              </a:rPr>
              <a:t>Optics</a:t>
            </a:r>
          </a:p>
        </p:txBody>
      </p:sp>
      <p:sp>
        <p:nvSpPr>
          <p:cNvPr id="41" name="TextBox 40">
            <a:extLst>
              <a:ext uri="{FF2B5EF4-FFF2-40B4-BE49-F238E27FC236}">
                <a16:creationId xmlns:a16="http://schemas.microsoft.com/office/drawing/2014/main" id="{F505E68C-6D32-6C03-6EBE-A79F2B2CBA34}"/>
              </a:ext>
            </a:extLst>
          </p:cNvPr>
          <p:cNvSpPr txBox="1"/>
          <p:nvPr/>
        </p:nvSpPr>
        <p:spPr>
          <a:xfrm>
            <a:off x="6624797" y="3935498"/>
            <a:ext cx="1831851" cy="307777"/>
          </a:xfrm>
          <a:prstGeom prst="rect">
            <a:avLst/>
          </a:prstGeom>
          <a:noFill/>
        </p:spPr>
        <p:txBody>
          <a:bodyPr wrap="square" rtlCol="0">
            <a:spAutoFit/>
          </a:bodyPr>
          <a:lstStyle/>
          <a:p>
            <a:pPr algn="ctr"/>
            <a:r>
              <a:rPr lang="en-GB" sz="1400" dirty="0">
                <a:latin typeface="+mn-lt"/>
              </a:rPr>
              <a:t>Optical baffle</a:t>
            </a:r>
          </a:p>
        </p:txBody>
      </p:sp>
      <p:sp>
        <p:nvSpPr>
          <p:cNvPr id="43" name="TextBox 42">
            <a:extLst>
              <a:ext uri="{FF2B5EF4-FFF2-40B4-BE49-F238E27FC236}">
                <a16:creationId xmlns:a16="http://schemas.microsoft.com/office/drawing/2014/main" id="{6D257743-91DE-3C79-9EB0-52B927FC4B1A}"/>
              </a:ext>
            </a:extLst>
          </p:cNvPr>
          <p:cNvSpPr txBox="1"/>
          <p:nvPr/>
        </p:nvSpPr>
        <p:spPr>
          <a:xfrm>
            <a:off x="7205688" y="5145318"/>
            <a:ext cx="1831851" cy="307777"/>
          </a:xfrm>
          <a:prstGeom prst="rect">
            <a:avLst/>
          </a:prstGeom>
          <a:noFill/>
        </p:spPr>
        <p:txBody>
          <a:bodyPr wrap="square" rtlCol="0">
            <a:spAutoFit/>
          </a:bodyPr>
          <a:lstStyle/>
          <a:p>
            <a:pPr algn="ctr"/>
            <a:r>
              <a:rPr lang="en-GB" sz="1400" dirty="0">
                <a:latin typeface="+mn-lt"/>
              </a:rPr>
              <a:t>Foca</a:t>
            </a:r>
            <a:r>
              <a:rPr lang="en-GB" sz="1400" dirty="0"/>
              <a:t>l plane</a:t>
            </a:r>
            <a:endParaRPr lang="en-GB" sz="1400" dirty="0">
              <a:latin typeface="+mn-lt"/>
            </a:endParaRPr>
          </a:p>
        </p:txBody>
      </p:sp>
      <p:sp>
        <p:nvSpPr>
          <p:cNvPr id="28" name="Title 2">
            <a:extLst>
              <a:ext uri="{FF2B5EF4-FFF2-40B4-BE49-F238E27FC236}">
                <a16:creationId xmlns:a16="http://schemas.microsoft.com/office/drawing/2014/main" id="{08DB0319-10AA-B19D-5DA0-467E1D3F1D5D}"/>
              </a:ext>
            </a:extLst>
          </p:cNvPr>
          <p:cNvSpPr>
            <a:spLocks noGrp="1"/>
          </p:cNvSpPr>
          <p:nvPr>
            <p:ph type="title"/>
          </p:nvPr>
        </p:nvSpPr>
        <p:spPr>
          <a:xfrm>
            <a:off x="267419" y="190501"/>
            <a:ext cx="10515600" cy="952500"/>
          </a:xfrm>
        </p:spPr>
        <p:txBody>
          <a:bodyPr/>
          <a:lstStyle/>
          <a:p>
            <a:r>
              <a:rPr lang="en-GB" dirty="0"/>
              <a:t>SMILE spacecraft and SXI</a:t>
            </a:r>
          </a:p>
        </p:txBody>
      </p:sp>
    </p:spTree>
    <p:extLst>
      <p:ext uri="{BB962C8B-B14F-4D97-AF65-F5344CB8AC3E}">
        <p14:creationId xmlns:p14="http://schemas.microsoft.com/office/powerpoint/2010/main" val="4091885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22E11B5-683E-D798-C5CE-6F6ADE8ADCB6}"/>
              </a:ext>
            </a:extLst>
          </p:cNvPr>
          <p:cNvSpPr>
            <a:spLocks noGrp="1"/>
          </p:cNvSpPr>
          <p:nvPr>
            <p:ph type="sldNum" sz="quarter" idx="11"/>
          </p:nvPr>
        </p:nvSpPr>
        <p:spPr/>
        <p:txBody>
          <a:bodyPr/>
          <a:lstStyle/>
          <a:p>
            <a:fld id="{1D2F5FC9-7837-4674-AFAB-A895A15FD3D4}" type="slidenum">
              <a:rPr lang="en-GB" smtClean="0"/>
              <a:t>5</a:t>
            </a:fld>
            <a:endParaRPr lang="en-GB"/>
          </a:p>
        </p:txBody>
      </p:sp>
      <p:grpSp>
        <p:nvGrpSpPr>
          <p:cNvPr id="2" name="Group 1">
            <a:extLst>
              <a:ext uri="{FF2B5EF4-FFF2-40B4-BE49-F238E27FC236}">
                <a16:creationId xmlns:a16="http://schemas.microsoft.com/office/drawing/2014/main" id="{2BAD9231-E121-8579-4C65-BC1A350CC4CF}"/>
              </a:ext>
            </a:extLst>
          </p:cNvPr>
          <p:cNvGrpSpPr/>
          <p:nvPr/>
        </p:nvGrpSpPr>
        <p:grpSpPr>
          <a:xfrm>
            <a:off x="-146933" y="2031896"/>
            <a:ext cx="5384563" cy="2794208"/>
            <a:chOff x="496532" y="1363557"/>
            <a:chExt cx="8995454" cy="4668004"/>
          </a:xfrm>
        </p:grpSpPr>
        <p:pic>
          <p:nvPicPr>
            <p:cNvPr id="4" name="Picture 3" descr="A picture containing measure&#10;&#10;Description automatically generated">
              <a:extLst>
                <a:ext uri="{FF2B5EF4-FFF2-40B4-BE49-F238E27FC236}">
                  <a16:creationId xmlns:a16="http://schemas.microsoft.com/office/drawing/2014/main" id="{DEB131D8-3DB7-70C4-D5D1-5CB13BB1B6FD}"/>
                </a:ext>
              </a:extLst>
            </p:cNvPr>
            <p:cNvPicPr>
              <a:picLocks noChangeAspect="1"/>
            </p:cNvPicPr>
            <p:nvPr/>
          </p:nvPicPr>
          <p:blipFill rotWithShape="1">
            <a:blip r:embed="rId2">
              <a:extLst>
                <a:ext uri="{28A0092B-C50C-407E-A947-70E740481C1C}">
                  <a14:useLocalDpi xmlns:a14="http://schemas.microsoft.com/office/drawing/2010/main" val="0"/>
                </a:ext>
              </a:extLst>
            </a:blip>
            <a:srcRect l="5541" r="3720"/>
            <a:stretch/>
          </p:blipFill>
          <p:spPr>
            <a:xfrm>
              <a:off x="2334824" y="1812541"/>
              <a:ext cx="4328525" cy="4068152"/>
            </a:xfrm>
            <a:prstGeom prst="rect">
              <a:avLst/>
            </a:prstGeom>
          </p:spPr>
        </p:pic>
        <p:cxnSp>
          <p:nvCxnSpPr>
            <p:cNvPr id="6" name="Straight Arrow Connector 5">
              <a:extLst>
                <a:ext uri="{FF2B5EF4-FFF2-40B4-BE49-F238E27FC236}">
                  <a16:creationId xmlns:a16="http://schemas.microsoft.com/office/drawing/2014/main" id="{80404AFC-C7F4-D5FC-6537-9D892C403558}"/>
                </a:ext>
              </a:extLst>
            </p:cNvPr>
            <p:cNvCxnSpPr>
              <a:cxnSpLocks/>
            </p:cNvCxnSpPr>
            <p:nvPr/>
          </p:nvCxnSpPr>
          <p:spPr>
            <a:xfrm flipV="1">
              <a:off x="2195167" y="3820564"/>
              <a:ext cx="1688770" cy="1218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23E643B-7D64-A764-1361-9F202CD99E5F}"/>
                </a:ext>
              </a:extLst>
            </p:cNvPr>
            <p:cNvCxnSpPr>
              <a:cxnSpLocks/>
              <a:stCxn id="15" idx="1"/>
            </p:cNvCxnSpPr>
            <p:nvPr/>
          </p:nvCxnSpPr>
          <p:spPr>
            <a:xfrm flipH="1">
              <a:off x="5403017" y="4789735"/>
              <a:ext cx="1631133" cy="2681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A29C9AA-DCDD-E98A-611A-F5DD5656D7B1}"/>
                </a:ext>
              </a:extLst>
            </p:cNvPr>
            <p:cNvCxnSpPr>
              <a:cxnSpLocks/>
            </p:cNvCxnSpPr>
            <p:nvPr/>
          </p:nvCxnSpPr>
          <p:spPr>
            <a:xfrm flipV="1">
              <a:off x="2334824" y="4136370"/>
              <a:ext cx="1758501" cy="10757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A43DC66-C7A8-CF54-BAD1-73AFDE8E9A27}"/>
                </a:ext>
              </a:extLst>
            </p:cNvPr>
            <p:cNvCxnSpPr>
              <a:cxnSpLocks/>
            </p:cNvCxnSpPr>
            <p:nvPr/>
          </p:nvCxnSpPr>
          <p:spPr>
            <a:xfrm flipH="1">
              <a:off x="4572001" y="2194560"/>
              <a:ext cx="1075853" cy="15755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513A214-A528-BCFA-2C0D-441DEEBFA0C3}"/>
                </a:ext>
              </a:extLst>
            </p:cNvPr>
            <p:cNvCxnSpPr>
              <a:cxnSpLocks/>
            </p:cNvCxnSpPr>
            <p:nvPr/>
          </p:nvCxnSpPr>
          <p:spPr>
            <a:xfrm flipH="1" flipV="1">
              <a:off x="5554681" y="3566856"/>
              <a:ext cx="1558147" cy="2232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543A195-1520-5094-58BC-67C318432606}"/>
                </a:ext>
              </a:extLst>
            </p:cNvPr>
            <p:cNvSpPr txBox="1"/>
            <p:nvPr/>
          </p:nvSpPr>
          <p:spPr>
            <a:xfrm>
              <a:off x="496532" y="3241871"/>
              <a:ext cx="2164751" cy="1234012"/>
            </a:xfrm>
            <a:prstGeom prst="rect">
              <a:avLst/>
            </a:prstGeom>
            <a:noFill/>
          </p:spPr>
          <p:txBody>
            <a:bodyPr wrap="square" rtlCol="0">
              <a:spAutoFit/>
            </a:bodyPr>
            <a:lstStyle/>
            <a:p>
              <a:pPr algn="ctr"/>
              <a:r>
                <a:rPr lang="en-GB" sz="1400" b="1" dirty="0">
                  <a:latin typeface="+mn-lt"/>
                </a:rPr>
                <a:t>Soft X-ray Imager (SXI)</a:t>
              </a:r>
            </a:p>
          </p:txBody>
        </p:sp>
        <p:sp>
          <p:nvSpPr>
            <p:cNvPr id="12" name="TextBox 11">
              <a:extLst>
                <a:ext uri="{FF2B5EF4-FFF2-40B4-BE49-F238E27FC236}">
                  <a16:creationId xmlns:a16="http://schemas.microsoft.com/office/drawing/2014/main" id="{3BA37B5C-9CE7-CC92-3A21-ABA80140F61C}"/>
                </a:ext>
              </a:extLst>
            </p:cNvPr>
            <p:cNvSpPr txBox="1"/>
            <p:nvPr/>
          </p:nvSpPr>
          <p:spPr>
            <a:xfrm>
              <a:off x="910268" y="5157470"/>
              <a:ext cx="2849112" cy="874091"/>
            </a:xfrm>
            <a:prstGeom prst="rect">
              <a:avLst/>
            </a:prstGeom>
            <a:noFill/>
          </p:spPr>
          <p:txBody>
            <a:bodyPr wrap="square" rtlCol="0">
              <a:spAutoFit/>
            </a:bodyPr>
            <a:lstStyle/>
            <a:p>
              <a:pPr algn="ctr"/>
              <a:r>
                <a:rPr lang="en-GB" sz="1400" b="1" dirty="0">
                  <a:latin typeface="+mn-lt"/>
                </a:rPr>
                <a:t>Ultraviolet Imager (UVI)</a:t>
              </a:r>
            </a:p>
          </p:txBody>
        </p:sp>
        <p:sp>
          <p:nvSpPr>
            <p:cNvPr id="13" name="TextBox 12">
              <a:extLst>
                <a:ext uri="{FF2B5EF4-FFF2-40B4-BE49-F238E27FC236}">
                  <a16:creationId xmlns:a16="http://schemas.microsoft.com/office/drawing/2014/main" id="{4F1397EA-F9CE-54D2-CD3C-067606BF0624}"/>
                </a:ext>
              </a:extLst>
            </p:cNvPr>
            <p:cNvSpPr txBox="1"/>
            <p:nvPr/>
          </p:nvSpPr>
          <p:spPr>
            <a:xfrm>
              <a:off x="4780430" y="1363557"/>
              <a:ext cx="2750343" cy="874091"/>
            </a:xfrm>
            <a:prstGeom prst="rect">
              <a:avLst/>
            </a:prstGeom>
            <a:noFill/>
          </p:spPr>
          <p:txBody>
            <a:bodyPr wrap="square" rtlCol="0">
              <a:spAutoFit/>
            </a:bodyPr>
            <a:lstStyle/>
            <a:p>
              <a:pPr algn="ctr"/>
              <a:r>
                <a:rPr lang="en-GB" sz="1400" b="1" dirty="0">
                  <a:latin typeface="+mn-lt"/>
                </a:rPr>
                <a:t>Light Ion Analyser (LIA)</a:t>
              </a:r>
            </a:p>
          </p:txBody>
        </p:sp>
        <p:sp>
          <p:nvSpPr>
            <p:cNvPr id="14" name="TextBox 13">
              <a:extLst>
                <a:ext uri="{FF2B5EF4-FFF2-40B4-BE49-F238E27FC236}">
                  <a16:creationId xmlns:a16="http://schemas.microsoft.com/office/drawing/2014/main" id="{D149589C-5D09-1FCC-22A1-D3C3B20CD5D5}"/>
                </a:ext>
              </a:extLst>
            </p:cNvPr>
            <p:cNvSpPr txBox="1"/>
            <p:nvPr/>
          </p:nvSpPr>
          <p:spPr>
            <a:xfrm>
              <a:off x="6622823" y="3280008"/>
              <a:ext cx="2234244" cy="874091"/>
            </a:xfrm>
            <a:prstGeom prst="rect">
              <a:avLst/>
            </a:prstGeom>
            <a:noFill/>
          </p:spPr>
          <p:txBody>
            <a:bodyPr wrap="square" rtlCol="0">
              <a:spAutoFit/>
            </a:bodyPr>
            <a:lstStyle/>
            <a:p>
              <a:pPr algn="ctr"/>
              <a:r>
                <a:rPr lang="en-GB" sz="1400" dirty="0">
                  <a:latin typeface="+mn-lt"/>
                </a:rPr>
                <a:t>Propulsion Module</a:t>
              </a:r>
            </a:p>
          </p:txBody>
        </p:sp>
        <p:sp>
          <p:nvSpPr>
            <p:cNvPr id="15" name="TextBox 14">
              <a:extLst>
                <a:ext uri="{FF2B5EF4-FFF2-40B4-BE49-F238E27FC236}">
                  <a16:creationId xmlns:a16="http://schemas.microsoft.com/office/drawing/2014/main" id="{07376DD7-848D-3FB9-4A3E-3BDCA21BDE15}"/>
                </a:ext>
              </a:extLst>
            </p:cNvPr>
            <p:cNvSpPr txBox="1"/>
            <p:nvPr/>
          </p:nvSpPr>
          <p:spPr>
            <a:xfrm>
              <a:off x="7034150" y="4532649"/>
              <a:ext cx="2457836" cy="514172"/>
            </a:xfrm>
            <a:prstGeom prst="rect">
              <a:avLst/>
            </a:prstGeom>
            <a:noFill/>
          </p:spPr>
          <p:txBody>
            <a:bodyPr wrap="square" rtlCol="0">
              <a:spAutoFit/>
            </a:bodyPr>
            <a:lstStyle/>
            <a:p>
              <a:r>
                <a:rPr lang="en-GB" sz="1400" dirty="0">
                  <a:latin typeface="+mn-lt"/>
                </a:rPr>
                <a:t>Solar Panels</a:t>
              </a:r>
            </a:p>
          </p:txBody>
        </p:sp>
      </p:grpSp>
      <p:pic>
        <p:nvPicPr>
          <p:cNvPr id="22" name="Picture 124" descr="Image result for smile sxi">
            <a:extLst>
              <a:ext uri="{FF2B5EF4-FFF2-40B4-BE49-F238E27FC236}">
                <a16:creationId xmlns:a16="http://schemas.microsoft.com/office/drawing/2014/main" id="{6FF9432B-8239-A7AE-C659-F29C5E71F7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2796" y="6244728"/>
            <a:ext cx="601237" cy="5832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891151C1-A3C0-BE72-01B1-47E65129BD2E}"/>
              </a:ext>
            </a:extLst>
          </p:cNvPr>
          <p:cNvSpPr txBox="1"/>
          <p:nvPr/>
        </p:nvSpPr>
        <p:spPr>
          <a:xfrm>
            <a:off x="1175608" y="1467615"/>
            <a:ext cx="2637889" cy="400110"/>
          </a:xfrm>
          <a:prstGeom prst="rect">
            <a:avLst/>
          </a:prstGeom>
          <a:noFill/>
        </p:spPr>
        <p:txBody>
          <a:bodyPr wrap="square" rtlCol="0">
            <a:spAutoFit/>
          </a:bodyPr>
          <a:lstStyle/>
          <a:p>
            <a:pPr algn="ctr"/>
            <a:r>
              <a:rPr lang="en-GB" sz="2000" b="1" dirty="0">
                <a:latin typeface="+mn-lt"/>
              </a:rPr>
              <a:t>SMILE Spacecraft</a:t>
            </a:r>
          </a:p>
        </p:txBody>
      </p:sp>
      <p:grpSp>
        <p:nvGrpSpPr>
          <p:cNvPr id="26" name="Group 25">
            <a:extLst>
              <a:ext uri="{FF2B5EF4-FFF2-40B4-BE49-F238E27FC236}">
                <a16:creationId xmlns:a16="http://schemas.microsoft.com/office/drawing/2014/main" id="{A7A4A762-89A4-8863-3A0E-D6D336E3D952}"/>
              </a:ext>
            </a:extLst>
          </p:cNvPr>
          <p:cNvGrpSpPr/>
          <p:nvPr/>
        </p:nvGrpSpPr>
        <p:grpSpPr>
          <a:xfrm>
            <a:off x="5327622" y="3429000"/>
            <a:ext cx="2637889" cy="3095385"/>
            <a:chOff x="5348609" y="3478520"/>
            <a:chExt cx="2637889" cy="3095385"/>
          </a:xfrm>
        </p:grpSpPr>
        <p:pic>
          <p:nvPicPr>
            <p:cNvPr id="19" name="Picture 18">
              <a:extLst>
                <a:ext uri="{FF2B5EF4-FFF2-40B4-BE49-F238E27FC236}">
                  <a16:creationId xmlns:a16="http://schemas.microsoft.com/office/drawing/2014/main" id="{B5209767-385B-96CE-9F7C-373DE45129F8}"/>
                </a:ext>
              </a:extLst>
            </p:cNvPr>
            <p:cNvPicPr>
              <a:picLocks noChangeAspect="1"/>
            </p:cNvPicPr>
            <p:nvPr/>
          </p:nvPicPr>
          <p:blipFill>
            <a:blip r:embed="rId4" cstate="print">
              <a:clrChange>
                <a:clrFrom>
                  <a:srgbClr val="D4D4D4"/>
                </a:clrFrom>
                <a:clrTo>
                  <a:srgbClr val="D4D4D4">
                    <a:alpha val="0"/>
                  </a:srgbClr>
                </a:clrTo>
              </a:clrChange>
              <a:extLst>
                <a:ext uri="{28A0092B-C50C-407E-A947-70E740481C1C}">
                  <a14:useLocalDpi xmlns:a14="http://schemas.microsoft.com/office/drawing/2010/main" val="0"/>
                </a:ext>
              </a:extLst>
            </a:blip>
            <a:stretch>
              <a:fillRect/>
            </a:stretch>
          </p:blipFill>
          <p:spPr>
            <a:xfrm>
              <a:off x="5570566" y="3556677"/>
              <a:ext cx="2150436" cy="3017228"/>
            </a:xfrm>
            <a:prstGeom prst="rect">
              <a:avLst/>
            </a:prstGeom>
          </p:spPr>
        </p:pic>
        <p:sp>
          <p:nvSpPr>
            <p:cNvPr id="24" name="TextBox 23">
              <a:extLst>
                <a:ext uri="{FF2B5EF4-FFF2-40B4-BE49-F238E27FC236}">
                  <a16:creationId xmlns:a16="http://schemas.microsoft.com/office/drawing/2014/main" id="{DB1709BB-5CC7-B6A6-2D55-29EF40FFE26F}"/>
                </a:ext>
              </a:extLst>
            </p:cNvPr>
            <p:cNvSpPr txBox="1"/>
            <p:nvPr/>
          </p:nvSpPr>
          <p:spPr>
            <a:xfrm>
              <a:off x="5348609" y="3478520"/>
              <a:ext cx="2637889" cy="400110"/>
            </a:xfrm>
            <a:prstGeom prst="rect">
              <a:avLst/>
            </a:prstGeom>
            <a:noFill/>
          </p:spPr>
          <p:txBody>
            <a:bodyPr wrap="square" rtlCol="0">
              <a:spAutoFit/>
            </a:bodyPr>
            <a:lstStyle/>
            <a:p>
              <a:pPr algn="ctr"/>
              <a:r>
                <a:rPr lang="en-GB" sz="2000" b="1" dirty="0">
                  <a:latin typeface="+mn-lt"/>
                </a:rPr>
                <a:t>SXI</a:t>
              </a:r>
            </a:p>
          </p:txBody>
        </p:sp>
      </p:grpSp>
      <p:cxnSp>
        <p:nvCxnSpPr>
          <p:cNvPr id="17" name="Straight Arrow Connector 16">
            <a:extLst>
              <a:ext uri="{FF2B5EF4-FFF2-40B4-BE49-F238E27FC236}">
                <a16:creationId xmlns:a16="http://schemas.microsoft.com/office/drawing/2014/main" id="{F5029A23-B630-1E54-D1F9-FF2127835A10}"/>
              </a:ext>
            </a:extLst>
          </p:cNvPr>
          <p:cNvCxnSpPr>
            <a:cxnSpLocks/>
          </p:cNvCxnSpPr>
          <p:nvPr/>
        </p:nvCxnSpPr>
        <p:spPr>
          <a:xfrm flipH="1" flipV="1">
            <a:off x="2132579" y="3894895"/>
            <a:ext cx="284774" cy="10048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E1DE95-C4C4-DC7E-4117-CC52E782F534}"/>
              </a:ext>
            </a:extLst>
          </p:cNvPr>
          <p:cNvSpPr txBox="1"/>
          <p:nvPr/>
        </p:nvSpPr>
        <p:spPr>
          <a:xfrm>
            <a:off x="1641831" y="4899727"/>
            <a:ext cx="1705442" cy="523220"/>
          </a:xfrm>
          <a:prstGeom prst="rect">
            <a:avLst/>
          </a:prstGeom>
          <a:noFill/>
        </p:spPr>
        <p:txBody>
          <a:bodyPr wrap="square" rtlCol="0">
            <a:spAutoFit/>
          </a:bodyPr>
          <a:lstStyle/>
          <a:p>
            <a:pPr algn="ctr"/>
            <a:r>
              <a:rPr lang="en-GB" sz="1400" b="1" dirty="0">
                <a:latin typeface="+mn-lt"/>
              </a:rPr>
              <a:t>Magnetometer (MAG)</a:t>
            </a:r>
          </a:p>
        </p:txBody>
      </p:sp>
      <p:sp>
        <p:nvSpPr>
          <p:cNvPr id="20" name="TextBox 19">
            <a:extLst>
              <a:ext uri="{FF2B5EF4-FFF2-40B4-BE49-F238E27FC236}">
                <a16:creationId xmlns:a16="http://schemas.microsoft.com/office/drawing/2014/main" id="{9C8FFBE9-F65B-B4ED-1430-BB67D72B3FC9}"/>
              </a:ext>
            </a:extLst>
          </p:cNvPr>
          <p:cNvSpPr txBox="1"/>
          <p:nvPr/>
        </p:nvSpPr>
        <p:spPr>
          <a:xfrm>
            <a:off x="7590856" y="6202548"/>
            <a:ext cx="1471229" cy="307777"/>
          </a:xfrm>
          <a:prstGeom prst="rect">
            <a:avLst/>
          </a:prstGeom>
          <a:noFill/>
        </p:spPr>
        <p:txBody>
          <a:bodyPr wrap="square" rtlCol="0">
            <a:spAutoFit/>
          </a:bodyPr>
          <a:lstStyle/>
          <a:p>
            <a:r>
              <a:rPr lang="en-GB" sz="1400" dirty="0">
                <a:latin typeface="+mn-lt"/>
              </a:rPr>
              <a:t>Radiator</a:t>
            </a:r>
          </a:p>
        </p:txBody>
      </p:sp>
      <p:cxnSp>
        <p:nvCxnSpPr>
          <p:cNvPr id="21" name="Straight Arrow Connector 20">
            <a:extLst>
              <a:ext uri="{FF2B5EF4-FFF2-40B4-BE49-F238E27FC236}">
                <a16:creationId xmlns:a16="http://schemas.microsoft.com/office/drawing/2014/main" id="{0A0630B2-290F-EB9E-0AC5-D738C1E8749E}"/>
              </a:ext>
            </a:extLst>
          </p:cNvPr>
          <p:cNvCxnSpPr>
            <a:cxnSpLocks/>
          </p:cNvCxnSpPr>
          <p:nvPr/>
        </p:nvCxnSpPr>
        <p:spPr>
          <a:xfrm flipH="1" flipV="1">
            <a:off x="7344576" y="5730861"/>
            <a:ext cx="492560" cy="5138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75BCCD0-1A31-EE8A-78CD-B830B0C4E2F9}"/>
              </a:ext>
            </a:extLst>
          </p:cNvPr>
          <p:cNvCxnSpPr>
            <a:cxnSpLocks/>
          </p:cNvCxnSpPr>
          <p:nvPr/>
        </p:nvCxnSpPr>
        <p:spPr>
          <a:xfrm flipH="1">
            <a:off x="7020808" y="4236651"/>
            <a:ext cx="406225" cy="26371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6F977BF-F088-8E3B-C85E-145B87B256F6}"/>
              </a:ext>
            </a:extLst>
          </p:cNvPr>
          <p:cNvCxnSpPr>
            <a:cxnSpLocks/>
          </p:cNvCxnSpPr>
          <p:nvPr/>
        </p:nvCxnSpPr>
        <p:spPr>
          <a:xfrm flipH="1">
            <a:off x="6699168" y="5422947"/>
            <a:ext cx="1127091" cy="3079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AD5C2FD-C682-C658-FFBD-D015716B7740}"/>
              </a:ext>
            </a:extLst>
          </p:cNvPr>
          <p:cNvCxnSpPr>
            <a:cxnSpLocks/>
          </p:cNvCxnSpPr>
          <p:nvPr/>
        </p:nvCxnSpPr>
        <p:spPr>
          <a:xfrm flipV="1">
            <a:off x="5676563" y="5559228"/>
            <a:ext cx="736375" cy="930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DB58F21-B0FF-46B0-82B2-5BC35ABA1FAA}"/>
              </a:ext>
            </a:extLst>
          </p:cNvPr>
          <p:cNvCxnSpPr>
            <a:cxnSpLocks/>
          </p:cNvCxnSpPr>
          <p:nvPr/>
        </p:nvCxnSpPr>
        <p:spPr>
          <a:xfrm>
            <a:off x="5490446" y="4796374"/>
            <a:ext cx="920345" cy="1033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A604590-15C6-A55D-F67F-C1E1C92B6F87}"/>
              </a:ext>
            </a:extLst>
          </p:cNvPr>
          <p:cNvSpPr txBox="1"/>
          <p:nvPr/>
        </p:nvSpPr>
        <p:spPr>
          <a:xfrm>
            <a:off x="4264149" y="5082537"/>
            <a:ext cx="1831851" cy="523220"/>
          </a:xfrm>
          <a:prstGeom prst="rect">
            <a:avLst/>
          </a:prstGeom>
          <a:noFill/>
        </p:spPr>
        <p:txBody>
          <a:bodyPr wrap="square" rtlCol="0">
            <a:spAutoFit/>
          </a:bodyPr>
          <a:lstStyle/>
          <a:p>
            <a:pPr algn="ctr"/>
            <a:r>
              <a:rPr lang="en-GB" sz="1400" dirty="0">
                <a:latin typeface="+mn-lt"/>
              </a:rPr>
              <a:t>Radiation shutter mechanism (RSM)</a:t>
            </a:r>
          </a:p>
        </p:txBody>
      </p:sp>
      <p:sp>
        <p:nvSpPr>
          <p:cNvPr id="40" name="TextBox 39">
            <a:extLst>
              <a:ext uri="{FF2B5EF4-FFF2-40B4-BE49-F238E27FC236}">
                <a16:creationId xmlns:a16="http://schemas.microsoft.com/office/drawing/2014/main" id="{76F797EA-285D-C7D9-88D9-DAC9FA4B3473}"/>
              </a:ext>
            </a:extLst>
          </p:cNvPr>
          <p:cNvSpPr txBox="1"/>
          <p:nvPr/>
        </p:nvSpPr>
        <p:spPr>
          <a:xfrm>
            <a:off x="4609293" y="4449518"/>
            <a:ext cx="1831851" cy="307777"/>
          </a:xfrm>
          <a:prstGeom prst="rect">
            <a:avLst/>
          </a:prstGeom>
          <a:noFill/>
        </p:spPr>
        <p:txBody>
          <a:bodyPr wrap="square" rtlCol="0">
            <a:spAutoFit/>
          </a:bodyPr>
          <a:lstStyle/>
          <a:p>
            <a:pPr algn="ctr"/>
            <a:r>
              <a:rPr lang="en-GB" sz="1400" dirty="0">
                <a:latin typeface="+mn-lt"/>
              </a:rPr>
              <a:t>Optics</a:t>
            </a:r>
          </a:p>
        </p:txBody>
      </p:sp>
      <p:sp>
        <p:nvSpPr>
          <p:cNvPr id="41" name="TextBox 40">
            <a:extLst>
              <a:ext uri="{FF2B5EF4-FFF2-40B4-BE49-F238E27FC236}">
                <a16:creationId xmlns:a16="http://schemas.microsoft.com/office/drawing/2014/main" id="{F505E68C-6D32-6C03-6EBE-A79F2B2CBA34}"/>
              </a:ext>
            </a:extLst>
          </p:cNvPr>
          <p:cNvSpPr txBox="1"/>
          <p:nvPr/>
        </p:nvSpPr>
        <p:spPr>
          <a:xfrm>
            <a:off x="6624797" y="3935498"/>
            <a:ext cx="1831851" cy="307777"/>
          </a:xfrm>
          <a:prstGeom prst="rect">
            <a:avLst/>
          </a:prstGeom>
          <a:noFill/>
        </p:spPr>
        <p:txBody>
          <a:bodyPr wrap="square" rtlCol="0">
            <a:spAutoFit/>
          </a:bodyPr>
          <a:lstStyle/>
          <a:p>
            <a:pPr algn="ctr"/>
            <a:r>
              <a:rPr lang="en-GB" sz="1400" dirty="0">
                <a:latin typeface="+mn-lt"/>
              </a:rPr>
              <a:t>Optical baffle</a:t>
            </a:r>
          </a:p>
        </p:txBody>
      </p:sp>
      <p:sp>
        <p:nvSpPr>
          <p:cNvPr id="43" name="TextBox 42">
            <a:extLst>
              <a:ext uri="{FF2B5EF4-FFF2-40B4-BE49-F238E27FC236}">
                <a16:creationId xmlns:a16="http://schemas.microsoft.com/office/drawing/2014/main" id="{6D257743-91DE-3C79-9EB0-52B927FC4B1A}"/>
              </a:ext>
            </a:extLst>
          </p:cNvPr>
          <p:cNvSpPr txBox="1"/>
          <p:nvPr/>
        </p:nvSpPr>
        <p:spPr>
          <a:xfrm>
            <a:off x="7205688" y="5145318"/>
            <a:ext cx="1831851" cy="307777"/>
          </a:xfrm>
          <a:prstGeom prst="rect">
            <a:avLst/>
          </a:prstGeom>
          <a:noFill/>
        </p:spPr>
        <p:txBody>
          <a:bodyPr wrap="square" rtlCol="0">
            <a:spAutoFit/>
          </a:bodyPr>
          <a:lstStyle/>
          <a:p>
            <a:pPr algn="ctr"/>
            <a:r>
              <a:rPr lang="en-GB" sz="1400" dirty="0">
                <a:latin typeface="+mn-lt"/>
              </a:rPr>
              <a:t>Foca</a:t>
            </a:r>
            <a:r>
              <a:rPr lang="en-GB" sz="1400" dirty="0"/>
              <a:t>l plane</a:t>
            </a:r>
            <a:endParaRPr lang="en-GB" sz="1400" dirty="0">
              <a:latin typeface="+mn-lt"/>
            </a:endParaRPr>
          </a:p>
        </p:txBody>
      </p:sp>
      <p:pic>
        <p:nvPicPr>
          <p:cNvPr id="16" name="Picture 15" descr="A picture containing indoor, sitting, metal, blue&#10;&#10;Description automatically generated">
            <a:extLst>
              <a:ext uri="{FF2B5EF4-FFF2-40B4-BE49-F238E27FC236}">
                <a16:creationId xmlns:a16="http://schemas.microsoft.com/office/drawing/2014/main" id="{D324A9B6-5E98-8013-C151-B72F53A887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040" r="20550" b="9100"/>
          <a:stretch/>
        </p:blipFill>
        <p:spPr>
          <a:xfrm>
            <a:off x="8664934" y="2795082"/>
            <a:ext cx="1622686" cy="1348290"/>
          </a:xfrm>
          <a:prstGeom prst="rect">
            <a:avLst/>
          </a:prstGeom>
          <a:ln>
            <a:noFill/>
          </a:ln>
          <a:effectLst>
            <a:outerShdw blurRad="292100" dist="139700" dir="2700000" algn="tl" rotWithShape="0">
              <a:srgbClr val="333333">
                <a:alpha val="65000"/>
              </a:srgbClr>
            </a:outerShdw>
          </a:effectLst>
        </p:spPr>
      </p:pic>
      <p:pic>
        <p:nvPicPr>
          <p:cNvPr id="18" name="Picture 17" descr="A picture containing indoor&#10;&#10;Description automatically generated">
            <a:extLst>
              <a:ext uri="{FF2B5EF4-FFF2-40B4-BE49-F238E27FC236}">
                <a16:creationId xmlns:a16="http://schemas.microsoft.com/office/drawing/2014/main" id="{B5AEFCF4-815E-533A-0422-673B0978DFA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6778" t="7383" r="21036"/>
          <a:stretch/>
        </p:blipFill>
        <p:spPr>
          <a:xfrm>
            <a:off x="10561344" y="2137802"/>
            <a:ext cx="1521615" cy="1515866"/>
          </a:xfrm>
          <a:prstGeom prst="rect">
            <a:avLst/>
          </a:prstGeom>
          <a:ln>
            <a:noFill/>
          </a:ln>
          <a:effectLst>
            <a:outerShdw blurRad="292100" dist="139700" dir="2700000" algn="tl" rotWithShape="0">
              <a:srgbClr val="333333">
                <a:alpha val="65000"/>
              </a:srgbClr>
            </a:outerShdw>
          </a:effectLst>
        </p:spPr>
      </p:pic>
      <p:sp>
        <p:nvSpPr>
          <p:cNvPr id="25" name="TextBox 24">
            <a:extLst>
              <a:ext uri="{FF2B5EF4-FFF2-40B4-BE49-F238E27FC236}">
                <a16:creationId xmlns:a16="http://schemas.microsoft.com/office/drawing/2014/main" id="{2336F6D8-C324-9768-E5C7-376803E157B6}"/>
              </a:ext>
            </a:extLst>
          </p:cNvPr>
          <p:cNvSpPr txBox="1"/>
          <p:nvPr/>
        </p:nvSpPr>
        <p:spPr>
          <a:xfrm>
            <a:off x="8717856" y="1313727"/>
            <a:ext cx="2637889" cy="707886"/>
          </a:xfrm>
          <a:prstGeom prst="rect">
            <a:avLst/>
          </a:prstGeom>
          <a:noFill/>
        </p:spPr>
        <p:txBody>
          <a:bodyPr wrap="square" rtlCol="0">
            <a:spAutoFit/>
          </a:bodyPr>
          <a:lstStyle/>
          <a:p>
            <a:pPr algn="ctr"/>
            <a:r>
              <a:rPr lang="en-GB" sz="2000" b="1" dirty="0">
                <a:latin typeface="+mn-lt"/>
              </a:rPr>
              <a:t>Focal plane – 2x CCD370s</a:t>
            </a:r>
          </a:p>
        </p:txBody>
      </p:sp>
      <p:sp>
        <p:nvSpPr>
          <p:cNvPr id="33" name="Title 2">
            <a:extLst>
              <a:ext uri="{FF2B5EF4-FFF2-40B4-BE49-F238E27FC236}">
                <a16:creationId xmlns:a16="http://schemas.microsoft.com/office/drawing/2014/main" id="{5E02C9F8-169E-0A7F-CC34-90521E65432A}"/>
              </a:ext>
            </a:extLst>
          </p:cNvPr>
          <p:cNvSpPr>
            <a:spLocks noGrp="1"/>
          </p:cNvSpPr>
          <p:nvPr>
            <p:ph type="title"/>
          </p:nvPr>
        </p:nvSpPr>
        <p:spPr>
          <a:xfrm>
            <a:off x="266700" y="190500"/>
            <a:ext cx="10515600" cy="952500"/>
          </a:xfrm>
        </p:spPr>
        <p:txBody>
          <a:bodyPr/>
          <a:lstStyle/>
          <a:p>
            <a:r>
              <a:rPr lang="en-GB" dirty="0"/>
              <a:t>SMILE spacecraft and SXI</a:t>
            </a:r>
          </a:p>
        </p:txBody>
      </p:sp>
    </p:spTree>
    <p:extLst>
      <p:ext uri="{BB962C8B-B14F-4D97-AF65-F5344CB8AC3E}">
        <p14:creationId xmlns:p14="http://schemas.microsoft.com/office/powerpoint/2010/main" val="245639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Charge-coupled devices (CCDs)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6</a:t>
            </a:fld>
            <a:endParaRPr lang="en-GB"/>
          </a:p>
        </p:txBody>
      </p:sp>
      <p:grpSp>
        <p:nvGrpSpPr>
          <p:cNvPr id="17" name="Group 16">
            <a:extLst>
              <a:ext uri="{FF2B5EF4-FFF2-40B4-BE49-F238E27FC236}">
                <a16:creationId xmlns:a16="http://schemas.microsoft.com/office/drawing/2014/main" id="{67E1198E-BF8B-856C-0C7F-D5D79956F7B3}"/>
              </a:ext>
            </a:extLst>
          </p:cNvPr>
          <p:cNvGrpSpPr/>
          <p:nvPr/>
        </p:nvGrpSpPr>
        <p:grpSpPr>
          <a:xfrm>
            <a:off x="802191" y="1683352"/>
            <a:ext cx="3914731" cy="2005919"/>
            <a:chOff x="224184" y="3302263"/>
            <a:chExt cx="3914731" cy="2005919"/>
          </a:xfrm>
        </p:grpSpPr>
        <p:pic>
          <p:nvPicPr>
            <p:cNvPr id="10" name="Picture 9">
              <a:extLst>
                <a:ext uri="{FF2B5EF4-FFF2-40B4-BE49-F238E27FC236}">
                  <a16:creationId xmlns:a16="http://schemas.microsoft.com/office/drawing/2014/main" id="{8F0584B5-1F86-A766-DE52-D1F36CD267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9" t="7953" r="3086" b="25092"/>
            <a:stretch/>
          </p:blipFill>
          <p:spPr>
            <a:xfrm>
              <a:off x="591442" y="3302263"/>
              <a:ext cx="3475521" cy="2005919"/>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89BFCC3A-7664-2B37-E852-B00BB80730EB}"/>
                </a:ext>
              </a:extLst>
            </p:cNvPr>
            <p:cNvSpPr txBox="1"/>
            <p:nvPr/>
          </p:nvSpPr>
          <p:spPr>
            <a:xfrm>
              <a:off x="224184" y="3355235"/>
              <a:ext cx="1650434" cy="369332"/>
            </a:xfrm>
            <a:prstGeom prst="rect">
              <a:avLst/>
            </a:prstGeom>
            <a:noFill/>
          </p:spPr>
          <p:txBody>
            <a:bodyPr wrap="square" rtlCol="0">
              <a:spAutoFit/>
            </a:bodyPr>
            <a:lstStyle/>
            <a:p>
              <a:pPr algn="ctr"/>
              <a:r>
                <a:rPr lang="en-GB" dirty="0">
                  <a:solidFill>
                    <a:schemeClr val="bg1"/>
                  </a:solidFill>
                </a:rPr>
                <a:t>CCD201</a:t>
              </a:r>
            </a:p>
          </p:txBody>
        </p:sp>
        <p:sp>
          <p:nvSpPr>
            <p:cNvPr id="2" name="TextBox 1">
              <a:extLst>
                <a:ext uri="{FF2B5EF4-FFF2-40B4-BE49-F238E27FC236}">
                  <a16:creationId xmlns:a16="http://schemas.microsoft.com/office/drawing/2014/main" id="{A2F01056-8A69-82A7-5D98-2FCAB07A0BEC}"/>
                </a:ext>
              </a:extLst>
            </p:cNvPr>
            <p:cNvSpPr txBox="1"/>
            <p:nvPr/>
          </p:nvSpPr>
          <p:spPr>
            <a:xfrm>
              <a:off x="2488482" y="3514762"/>
              <a:ext cx="1650433" cy="369332"/>
            </a:xfrm>
            <a:prstGeom prst="rect">
              <a:avLst/>
            </a:prstGeom>
            <a:noFill/>
          </p:spPr>
          <p:txBody>
            <a:bodyPr wrap="square" rtlCol="0">
              <a:spAutoFit/>
            </a:bodyPr>
            <a:lstStyle/>
            <a:p>
              <a:pPr algn="ctr"/>
              <a:r>
                <a:rPr lang="en-GB" dirty="0">
                  <a:solidFill>
                    <a:schemeClr val="bg1"/>
                  </a:solidFill>
                </a:rPr>
                <a:t>CCD301</a:t>
              </a:r>
            </a:p>
          </p:txBody>
        </p:sp>
      </p:grpSp>
      <p:sp>
        <p:nvSpPr>
          <p:cNvPr id="15" name="Content Placeholder 2">
            <a:extLst>
              <a:ext uri="{FF2B5EF4-FFF2-40B4-BE49-F238E27FC236}">
                <a16:creationId xmlns:a16="http://schemas.microsoft.com/office/drawing/2014/main" id="{79EA05AD-B7A4-3C71-A4B5-044D7614CA8C}"/>
              </a:ext>
            </a:extLst>
          </p:cNvPr>
          <p:cNvSpPr txBox="1">
            <a:spLocks/>
          </p:cNvSpPr>
          <p:nvPr/>
        </p:nvSpPr>
        <p:spPr>
          <a:xfrm>
            <a:off x="5044368" y="1431747"/>
            <a:ext cx="6776831"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The technology is comprised of an array of silicon pixels which make up the sensitive imaging region</a:t>
            </a:r>
          </a:p>
          <a:p>
            <a:pPr defTabSz="914400"/>
            <a:r>
              <a:rPr lang="en-GB" dirty="0">
                <a:latin typeface="Montserrat" panose="00000500000000000000" pitchFamily="2" charset="0"/>
              </a:rPr>
              <a:t>Readout of the image is performed via moving charge to and across the serial register</a:t>
            </a:r>
          </a:p>
        </p:txBody>
      </p:sp>
      <p:grpSp>
        <p:nvGrpSpPr>
          <p:cNvPr id="9" name="Group 8">
            <a:extLst>
              <a:ext uri="{FF2B5EF4-FFF2-40B4-BE49-F238E27FC236}">
                <a16:creationId xmlns:a16="http://schemas.microsoft.com/office/drawing/2014/main" id="{E7D74FD4-CCB1-14CD-D06C-0B9C7F8D228B}"/>
              </a:ext>
            </a:extLst>
          </p:cNvPr>
          <p:cNvGrpSpPr/>
          <p:nvPr/>
        </p:nvGrpSpPr>
        <p:grpSpPr>
          <a:xfrm>
            <a:off x="3309221" y="4301099"/>
            <a:ext cx="2671498" cy="2250307"/>
            <a:chOff x="3481164" y="4363753"/>
            <a:chExt cx="2671498" cy="2250307"/>
          </a:xfrm>
        </p:grpSpPr>
        <p:grpSp>
          <p:nvGrpSpPr>
            <p:cNvPr id="20" name="Group 19">
              <a:extLst>
                <a:ext uri="{FF2B5EF4-FFF2-40B4-BE49-F238E27FC236}">
                  <a16:creationId xmlns:a16="http://schemas.microsoft.com/office/drawing/2014/main" id="{62AF6D8B-45FD-4B86-357A-385CA6488722}"/>
                </a:ext>
              </a:extLst>
            </p:cNvPr>
            <p:cNvGrpSpPr/>
            <p:nvPr/>
          </p:nvGrpSpPr>
          <p:grpSpPr>
            <a:xfrm>
              <a:off x="3481164" y="4363753"/>
              <a:ext cx="2671498" cy="1880975"/>
              <a:chOff x="8069791" y="2592167"/>
              <a:chExt cx="3003216" cy="2114533"/>
            </a:xfrm>
          </p:grpSpPr>
          <p:pic>
            <p:nvPicPr>
              <p:cNvPr id="1026" name="Picture 2" descr="The Euclid VIS CCD detector design, development, and programme status">
                <a:extLst>
                  <a:ext uri="{FF2B5EF4-FFF2-40B4-BE49-F238E27FC236}">
                    <a16:creationId xmlns:a16="http://schemas.microsoft.com/office/drawing/2014/main" id="{C3140436-7E81-C6A2-9ACA-353201C92A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69791" y="2651414"/>
                <a:ext cx="2713228" cy="2055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F7A00A5-AEFA-A19C-85C5-08CEFC6944C5}"/>
                  </a:ext>
                </a:extLst>
              </p:cNvPr>
              <p:cNvSpPr txBox="1"/>
              <p:nvPr/>
            </p:nvSpPr>
            <p:spPr>
              <a:xfrm>
                <a:off x="9422571" y="2592167"/>
                <a:ext cx="1650436" cy="415191"/>
              </a:xfrm>
              <a:prstGeom prst="rect">
                <a:avLst/>
              </a:prstGeom>
              <a:noFill/>
            </p:spPr>
            <p:txBody>
              <a:bodyPr wrap="square" rtlCol="0">
                <a:spAutoFit/>
              </a:bodyPr>
              <a:lstStyle/>
              <a:p>
                <a:pPr algn="ctr"/>
                <a:r>
                  <a:rPr lang="en-GB" dirty="0"/>
                  <a:t>CCD273</a:t>
                </a:r>
              </a:p>
            </p:txBody>
          </p:sp>
        </p:grpSp>
        <p:sp>
          <p:nvSpPr>
            <p:cNvPr id="4" name="TextBox 3">
              <a:extLst>
                <a:ext uri="{FF2B5EF4-FFF2-40B4-BE49-F238E27FC236}">
                  <a16:creationId xmlns:a16="http://schemas.microsoft.com/office/drawing/2014/main" id="{37AB3004-F708-1AE6-4AEB-9F9377D3C335}"/>
                </a:ext>
              </a:extLst>
            </p:cNvPr>
            <p:cNvSpPr txBox="1"/>
            <p:nvPr/>
          </p:nvSpPr>
          <p:spPr>
            <a:xfrm>
              <a:off x="4339202" y="6244728"/>
              <a:ext cx="1646552" cy="369332"/>
            </a:xfrm>
            <a:prstGeom prst="rect">
              <a:avLst/>
            </a:prstGeom>
            <a:noFill/>
          </p:spPr>
          <p:txBody>
            <a:bodyPr wrap="square" rtlCol="0">
              <a:spAutoFit/>
            </a:bodyPr>
            <a:lstStyle/>
            <a:p>
              <a:pPr algn="ctr"/>
              <a:r>
                <a:rPr lang="en-GB" dirty="0"/>
                <a:t>ESA EUCLID</a:t>
              </a:r>
            </a:p>
          </p:txBody>
        </p:sp>
      </p:grpSp>
      <p:grpSp>
        <p:nvGrpSpPr>
          <p:cNvPr id="7" name="Group 6">
            <a:extLst>
              <a:ext uri="{FF2B5EF4-FFF2-40B4-BE49-F238E27FC236}">
                <a16:creationId xmlns:a16="http://schemas.microsoft.com/office/drawing/2014/main" id="{D8B54FB9-30AC-9D93-6C80-D133973F94EC}"/>
              </a:ext>
            </a:extLst>
          </p:cNvPr>
          <p:cNvGrpSpPr/>
          <p:nvPr/>
        </p:nvGrpSpPr>
        <p:grpSpPr>
          <a:xfrm>
            <a:off x="57782" y="3864885"/>
            <a:ext cx="3165424" cy="2249582"/>
            <a:chOff x="315740" y="3840609"/>
            <a:chExt cx="3165424" cy="2249582"/>
          </a:xfrm>
        </p:grpSpPr>
        <p:grpSp>
          <p:nvGrpSpPr>
            <p:cNvPr id="23" name="Group 22">
              <a:extLst>
                <a:ext uri="{FF2B5EF4-FFF2-40B4-BE49-F238E27FC236}">
                  <a16:creationId xmlns:a16="http://schemas.microsoft.com/office/drawing/2014/main" id="{0FDDF170-3E8D-4984-55BE-4F29C67F2687}"/>
                </a:ext>
              </a:extLst>
            </p:cNvPr>
            <p:cNvGrpSpPr/>
            <p:nvPr/>
          </p:nvGrpSpPr>
          <p:grpSpPr>
            <a:xfrm>
              <a:off x="315740" y="3840609"/>
              <a:ext cx="2907466" cy="1952946"/>
              <a:chOff x="2980513" y="3347437"/>
              <a:chExt cx="2991885" cy="2009655"/>
            </a:xfrm>
          </p:grpSpPr>
          <p:pic>
            <p:nvPicPr>
              <p:cNvPr id="8" name="Picture 7" descr="A close-up of a machine&#10;&#10;Description automatically generated with medium confidence">
                <a:extLst>
                  <a:ext uri="{FF2B5EF4-FFF2-40B4-BE49-F238E27FC236}">
                    <a16:creationId xmlns:a16="http://schemas.microsoft.com/office/drawing/2014/main" id="{FC6A8FE0-DBFC-A2A9-DEFF-09D8FC2A780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947"/>
              <a:stretch/>
            </p:blipFill>
            <p:spPr>
              <a:xfrm>
                <a:off x="3144120" y="3347437"/>
                <a:ext cx="2828278" cy="1934848"/>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219C9B7D-7B7B-5446-49EF-AB68C64D14A2}"/>
                  </a:ext>
                </a:extLst>
              </p:cNvPr>
              <p:cNvSpPr txBox="1"/>
              <p:nvPr/>
            </p:nvSpPr>
            <p:spPr>
              <a:xfrm>
                <a:off x="2980513" y="4977036"/>
                <a:ext cx="1907682" cy="380056"/>
              </a:xfrm>
              <a:prstGeom prst="rect">
                <a:avLst/>
              </a:prstGeom>
              <a:noFill/>
            </p:spPr>
            <p:txBody>
              <a:bodyPr wrap="square" rtlCol="0">
                <a:spAutoFit/>
              </a:bodyPr>
              <a:lstStyle/>
              <a:p>
                <a:pPr algn="ctr"/>
                <a:r>
                  <a:rPr lang="en-GB" b="1" dirty="0"/>
                  <a:t>CCD270/370</a:t>
                </a:r>
              </a:p>
            </p:txBody>
          </p:sp>
        </p:grpSp>
        <p:sp>
          <p:nvSpPr>
            <p:cNvPr id="6" name="TextBox 5">
              <a:extLst>
                <a:ext uri="{FF2B5EF4-FFF2-40B4-BE49-F238E27FC236}">
                  <a16:creationId xmlns:a16="http://schemas.microsoft.com/office/drawing/2014/main" id="{823A7872-B7F9-7B7E-B165-4CB55EA3D883}"/>
                </a:ext>
              </a:extLst>
            </p:cNvPr>
            <p:cNvSpPr txBox="1"/>
            <p:nvPr/>
          </p:nvSpPr>
          <p:spPr>
            <a:xfrm>
              <a:off x="884144" y="5720859"/>
              <a:ext cx="2597020" cy="369332"/>
            </a:xfrm>
            <a:prstGeom prst="rect">
              <a:avLst/>
            </a:prstGeom>
            <a:noFill/>
          </p:spPr>
          <p:txBody>
            <a:bodyPr wrap="square" rtlCol="0">
              <a:spAutoFit/>
            </a:bodyPr>
            <a:lstStyle/>
            <a:p>
              <a:pPr algn="ctr"/>
              <a:r>
                <a:rPr lang="en-GB" dirty="0"/>
                <a:t>ESA SMILE/PLATO</a:t>
              </a:r>
            </a:p>
          </p:txBody>
        </p:sp>
      </p:grpSp>
      <p:sp>
        <p:nvSpPr>
          <p:cNvPr id="12" name="TextBox 11">
            <a:extLst>
              <a:ext uri="{FF2B5EF4-FFF2-40B4-BE49-F238E27FC236}">
                <a16:creationId xmlns:a16="http://schemas.microsoft.com/office/drawing/2014/main" id="{F28F09DF-9D27-1053-8AEB-1DA1579FADDF}"/>
              </a:ext>
            </a:extLst>
          </p:cNvPr>
          <p:cNvSpPr txBox="1"/>
          <p:nvPr/>
        </p:nvSpPr>
        <p:spPr>
          <a:xfrm>
            <a:off x="3246494" y="3680219"/>
            <a:ext cx="1646552" cy="369332"/>
          </a:xfrm>
          <a:prstGeom prst="rect">
            <a:avLst/>
          </a:prstGeom>
          <a:noFill/>
        </p:spPr>
        <p:txBody>
          <a:bodyPr wrap="square" rtlCol="0">
            <a:spAutoFit/>
          </a:bodyPr>
          <a:lstStyle/>
          <a:p>
            <a:pPr algn="ctr"/>
            <a:r>
              <a:rPr lang="en-GB" dirty="0"/>
              <a:t>NASA RST</a:t>
            </a:r>
          </a:p>
        </p:txBody>
      </p:sp>
    </p:spTree>
    <p:extLst>
      <p:ext uri="{BB962C8B-B14F-4D97-AF65-F5344CB8AC3E}">
        <p14:creationId xmlns:p14="http://schemas.microsoft.com/office/powerpoint/2010/main" val="3978392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Charge-coupled devices (CCDs)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7</a:t>
            </a:fld>
            <a:endParaRPr lang="en-GB"/>
          </a:p>
        </p:txBody>
      </p:sp>
      <p:grpSp>
        <p:nvGrpSpPr>
          <p:cNvPr id="17" name="Group 16">
            <a:extLst>
              <a:ext uri="{FF2B5EF4-FFF2-40B4-BE49-F238E27FC236}">
                <a16:creationId xmlns:a16="http://schemas.microsoft.com/office/drawing/2014/main" id="{67E1198E-BF8B-856C-0C7F-D5D79956F7B3}"/>
              </a:ext>
            </a:extLst>
          </p:cNvPr>
          <p:cNvGrpSpPr/>
          <p:nvPr/>
        </p:nvGrpSpPr>
        <p:grpSpPr>
          <a:xfrm>
            <a:off x="802191" y="1683352"/>
            <a:ext cx="3914731" cy="2005919"/>
            <a:chOff x="224184" y="3302263"/>
            <a:chExt cx="3914731" cy="2005919"/>
          </a:xfrm>
        </p:grpSpPr>
        <p:pic>
          <p:nvPicPr>
            <p:cNvPr id="10" name="Picture 9">
              <a:extLst>
                <a:ext uri="{FF2B5EF4-FFF2-40B4-BE49-F238E27FC236}">
                  <a16:creationId xmlns:a16="http://schemas.microsoft.com/office/drawing/2014/main" id="{8F0584B5-1F86-A766-DE52-D1F36CD267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9" t="7953" r="3086" b="25092"/>
            <a:stretch/>
          </p:blipFill>
          <p:spPr>
            <a:xfrm>
              <a:off x="591442" y="3302263"/>
              <a:ext cx="3475521" cy="2005919"/>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89BFCC3A-7664-2B37-E852-B00BB80730EB}"/>
                </a:ext>
              </a:extLst>
            </p:cNvPr>
            <p:cNvSpPr txBox="1"/>
            <p:nvPr/>
          </p:nvSpPr>
          <p:spPr>
            <a:xfrm>
              <a:off x="224184" y="3355235"/>
              <a:ext cx="1650434" cy="369332"/>
            </a:xfrm>
            <a:prstGeom prst="rect">
              <a:avLst/>
            </a:prstGeom>
            <a:noFill/>
          </p:spPr>
          <p:txBody>
            <a:bodyPr wrap="square" rtlCol="0">
              <a:spAutoFit/>
            </a:bodyPr>
            <a:lstStyle/>
            <a:p>
              <a:pPr algn="ctr"/>
              <a:r>
                <a:rPr lang="en-GB" dirty="0">
                  <a:solidFill>
                    <a:schemeClr val="bg1"/>
                  </a:solidFill>
                </a:rPr>
                <a:t>CCD201</a:t>
              </a:r>
            </a:p>
          </p:txBody>
        </p:sp>
        <p:sp>
          <p:nvSpPr>
            <p:cNvPr id="2" name="TextBox 1">
              <a:extLst>
                <a:ext uri="{FF2B5EF4-FFF2-40B4-BE49-F238E27FC236}">
                  <a16:creationId xmlns:a16="http://schemas.microsoft.com/office/drawing/2014/main" id="{A2F01056-8A69-82A7-5D98-2FCAB07A0BEC}"/>
                </a:ext>
              </a:extLst>
            </p:cNvPr>
            <p:cNvSpPr txBox="1"/>
            <p:nvPr/>
          </p:nvSpPr>
          <p:spPr>
            <a:xfrm>
              <a:off x="2488482" y="3514762"/>
              <a:ext cx="1650433" cy="369332"/>
            </a:xfrm>
            <a:prstGeom prst="rect">
              <a:avLst/>
            </a:prstGeom>
            <a:noFill/>
          </p:spPr>
          <p:txBody>
            <a:bodyPr wrap="square" rtlCol="0">
              <a:spAutoFit/>
            </a:bodyPr>
            <a:lstStyle/>
            <a:p>
              <a:pPr algn="ctr"/>
              <a:r>
                <a:rPr lang="en-GB" dirty="0">
                  <a:solidFill>
                    <a:schemeClr val="bg1"/>
                  </a:solidFill>
                </a:rPr>
                <a:t>CCD301</a:t>
              </a:r>
            </a:p>
          </p:txBody>
        </p:sp>
      </p:grpSp>
      <p:sp>
        <p:nvSpPr>
          <p:cNvPr id="15" name="Content Placeholder 2">
            <a:extLst>
              <a:ext uri="{FF2B5EF4-FFF2-40B4-BE49-F238E27FC236}">
                <a16:creationId xmlns:a16="http://schemas.microsoft.com/office/drawing/2014/main" id="{79EA05AD-B7A4-3C71-A4B5-044D7614CA8C}"/>
              </a:ext>
            </a:extLst>
          </p:cNvPr>
          <p:cNvSpPr txBox="1">
            <a:spLocks/>
          </p:cNvSpPr>
          <p:nvPr/>
        </p:nvSpPr>
        <p:spPr>
          <a:xfrm>
            <a:off x="5044368" y="1431747"/>
            <a:ext cx="6776831"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The technology is comprised of an array of silicon pixels which make up the sensitive imaging region</a:t>
            </a:r>
          </a:p>
          <a:p>
            <a:pPr defTabSz="914400"/>
            <a:r>
              <a:rPr lang="en-GB" dirty="0">
                <a:latin typeface="Montserrat" panose="00000500000000000000" pitchFamily="2" charset="0"/>
              </a:rPr>
              <a:t>Readout of the image is performed via moving charge to and across the serial register</a:t>
            </a:r>
          </a:p>
        </p:txBody>
      </p:sp>
      <p:pic>
        <p:nvPicPr>
          <p:cNvPr id="41" name="Picture 40">
            <a:extLst>
              <a:ext uri="{FF2B5EF4-FFF2-40B4-BE49-F238E27FC236}">
                <a16:creationId xmlns:a16="http://schemas.microsoft.com/office/drawing/2014/main" id="{6F8A9662-7369-BA00-D834-36323B4D228A}"/>
              </a:ext>
            </a:extLst>
          </p:cNvPr>
          <p:cNvPicPr>
            <a:picLocks noChangeAspect="1"/>
          </p:cNvPicPr>
          <p:nvPr/>
        </p:nvPicPr>
        <p:blipFill>
          <a:blip r:embed="rId4"/>
          <a:stretch>
            <a:fillRect/>
          </a:stretch>
        </p:blipFill>
        <p:spPr>
          <a:xfrm>
            <a:off x="6378191" y="3052839"/>
            <a:ext cx="3783265" cy="3374451"/>
          </a:xfrm>
          <a:prstGeom prst="rect">
            <a:avLst/>
          </a:prstGeom>
        </p:spPr>
      </p:pic>
      <p:grpSp>
        <p:nvGrpSpPr>
          <p:cNvPr id="9" name="Group 8">
            <a:extLst>
              <a:ext uri="{FF2B5EF4-FFF2-40B4-BE49-F238E27FC236}">
                <a16:creationId xmlns:a16="http://schemas.microsoft.com/office/drawing/2014/main" id="{E7D74FD4-CCB1-14CD-D06C-0B9C7F8D228B}"/>
              </a:ext>
            </a:extLst>
          </p:cNvPr>
          <p:cNvGrpSpPr/>
          <p:nvPr/>
        </p:nvGrpSpPr>
        <p:grpSpPr>
          <a:xfrm>
            <a:off x="3309221" y="4301099"/>
            <a:ext cx="2671498" cy="2250307"/>
            <a:chOff x="3481164" y="4363753"/>
            <a:chExt cx="2671498" cy="2250307"/>
          </a:xfrm>
        </p:grpSpPr>
        <p:grpSp>
          <p:nvGrpSpPr>
            <p:cNvPr id="20" name="Group 19">
              <a:extLst>
                <a:ext uri="{FF2B5EF4-FFF2-40B4-BE49-F238E27FC236}">
                  <a16:creationId xmlns:a16="http://schemas.microsoft.com/office/drawing/2014/main" id="{62AF6D8B-45FD-4B86-357A-385CA6488722}"/>
                </a:ext>
              </a:extLst>
            </p:cNvPr>
            <p:cNvGrpSpPr/>
            <p:nvPr/>
          </p:nvGrpSpPr>
          <p:grpSpPr>
            <a:xfrm>
              <a:off x="3481164" y="4363753"/>
              <a:ext cx="2671498" cy="1880975"/>
              <a:chOff x="8069791" y="2592167"/>
              <a:chExt cx="3003216" cy="2114533"/>
            </a:xfrm>
          </p:grpSpPr>
          <p:pic>
            <p:nvPicPr>
              <p:cNvPr id="1026" name="Picture 2" descr="The Euclid VIS CCD detector design, development, and programme status">
                <a:extLst>
                  <a:ext uri="{FF2B5EF4-FFF2-40B4-BE49-F238E27FC236}">
                    <a16:creationId xmlns:a16="http://schemas.microsoft.com/office/drawing/2014/main" id="{C3140436-7E81-C6A2-9ACA-353201C92A0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69791" y="2651414"/>
                <a:ext cx="2713228" cy="2055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F7A00A5-AEFA-A19C-85C5-08CEFC6944C5}"/>
                  </a:ext>
                </a:extLst>
              </p:cNvPr>
              <p:cNvSpPr txBox="1"/>
              <p:nvPr/>
            </p:nvSpPr>
            <p:spPr>
              <a:xfrm>
                <a:off x="9422571" y="2592167"/>
                <a:ext cx="1650436" cy="415191"/>
              </a:xfrm>
              <a:prstGeom prst="rect">
                <a:avLst/>
              </a:prstGeom>
              <a:noFill/>
            </p:spPr>
            <p:txBody>
              <a:bodyPr wrap="square" rtlCol="0">
                <a:spAutoFit/>
              </a:bodyPr>
              <a:lstStyle/>
              <a:p>
                <a:pPr algn="ctr"/>
                <a:r>
                  <a:rPr lang="en-GB" dirty="0"/>
                  <a:t>CCD273</a:t>
                </a:r>
              </a:p>
            </p:txBody>
          </p:sp>
        </p:grpSp>
        <p:sp>
          <p:nvSpPr>
            <p:cNvPr id="4" name="TextBox 3">
              <a:extLst>
                <a:ext uri="{FF2B5EF4-FFF2-40B4-BE49-F238E27FC236}">
                  <a16:creationId xmlns:a16="http://schemas.microsoft.com/office/drawing/2014/main" id="{37AB3004-F708-1AE6-4AEB-9F9377D3C335}"/>
                </a:ext>
              </a:extLst>
            </p:cNvPr>
            <p:cNvSpPr txBox="1"/>
            <p:nvPr/>
          </p:nvSpPr>
          <p:spPr>
            <a:xfrm>
              <a:off x="4339202" y="6244728"/>
              <a:ext cx="1646552" cy="369332"/>
            </a:xfrm>
            <a:prstGeom prst="rect">
              <a:avLst/>
            </a:prstGeom>
            <a:noFill/>
          </p:spPr>
          <p:txBody>
            <a:bodyPr wrap="square" rtlCol="0">
              <a:spAutoFit/>
            </a:bodyPr>
            <a:lstStyle/>
            <a:p>
              <a:pPr algn="ctr"/>
              <a:r>
                <a:rPr lang="en-GB" dirty="0"/>
                <a:t>ESA EUCLID</a:t>
              </a:r>
            </a:p>
          </p:txBody>
        </p:sp>
      </p:grpSp>
      <p:grpSp>
        <p:nvGrpSpPr>
          <p:cNvPr id="7" name="Group 6">
            <a:extLst>
              <a:ext uri="{FF2B5EF4-FFF2-40B4-BE49-F238E27FC236}">
                <a16:creationId xmlns:a16="http://schemas.microsoft.com/office/drawing/2014/main" id="{D8B54FB9-30AC-9D93-6C80-D133973F94EC}"/>
              </a:ext>
            </a:extLst>
          </p:cNvPr>
          <p:cNvGrpSpPr/>
          <p:nvPr/>
        </p:nvGrpSpPr>
        <p:grpSpPr>
          <a:xfrm>
            <a:off x="57782" y="3864885"/>
            <a:ext cx="3165424" cy="2249582"/>
            <a:chOff x="315740" y="3840609"/>
            <a:chExt cx="3165424" cy="2249582"/>
          </a:xfrm>
        </p:grpSpPr>
        <p:grpSp>
          <p:nvGrpSpPr>
            <p:cNvPr id="23" name="Group 22">
              <a:extLst>
                <a:ext uri="{FF2B5EF4-FFF2-40B4-BE49-F238E27FC236}">
                  <a16:creationId xmlns:a16="http://schemas.microsoft.com/office/drawing/2014/main" id="{0FDDF170-3E8D-4984-55BE-4F29C67F2687}"/>
                </a:ext>
              </a:extLst>
            </p:cNvPr>
            <p:cNvGrpSpPr/>
            <p:nvPr/>
          </p:nvGrpSpPr>
          <p:grpSpPr>
            <a:xfrm>
              <a:off x="315740" y="3840609"/>
              <a:ext cx="2907466" cy="1952946"/>
              <a:chOff x="2980513" y="3347437"/>
              <a:chExt cx="2991885" cy="2009655"/>
            </a:xfrm>
          </p:grpSpPr>
          <p:pic>
            <p:nvPicPr>
              <p:cNvPr id="8" name="Picture 7" descr="A close-up of a machine&#10;&#10;Description automatically generated with medium confidence">
                <a:extLst>
                  <a:ext uri="{FF2B5EF4-FFF2-40B4-BE49-F238E27FC236}">
                    <a16:creationId xmlns:a16="http://schemas.microsoft.com/office/drawing/2014/main" id="{FC6A8FE0-DBFC-A2A9-DEFF-09D8FC2A78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7947"/>
              <a:stretch/>
            </p:blipFill>
            <p:spPr>
              <a:xfrm>
                <a:off x="3144120" y="3347437"/>
                <a:ext cx="2828278" cy="1934848"/>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219C9B7D-7B7B-5446-49EF-AB68C64D14A2}"/>
                  </a:ext>
                </a:extLst>
              </p:cNvPr>
              <p:cNvSpPr txBox="1"/>
              <p:nvPr/>
            </p:nvSpPr>
            <p:spPr>
              <a:xfrm>
                <a:off x="2980513" y="4977036"/>
                <a:ext cx="1907682" cy="380056"/>
              </a:xfrm>
              <a:prstGeom prst="rect">
                <a:avLst/>
              </a:prstGeom>
              <a:noFill/>
            </p:spPr>
            <p:txBody>
              <a:bodyPr wrap="square" rtlCol="0">
                <a:spAutoFit/>
              </a:bodyPr>
              <a:lstStyle/>
              <a:p>
                <a:pPr algn="ctr"/>
                <a:r>
                  <a:rPr lang="en-GB" b="1" dirty="0"/>
                  <a:t>CCD270/370</a:t>
                </a:r>
              </a:p>
            </p:txBody>
          </p:sp>
        </p:grpSp>
        <p:sp>
          <p:nvSpPr>
            <p:cNvPr id="6" name="TextBox 5">
              <a:extLst>
                <a:ext uri="{FF2B5EF4-FFF2-40B4-BE49-F238E27FC236}">
                  <a16:creationId xmlns:a16="http://schemas.microsoft.com/office/drawing/2014/main" id="{823A7872-B7F9-7B7E-B165-4CB55EA3D883}"/>
                </a:ext>
              </a:extLst>
            </p:cNvPr>
            <p:cNvSpPr txBox="1"/>
            <p:nvPr/>
          </p:nvSpPr>
          <p:spPr>
            <a:xfrm>
              <a:off x="884144" y="5720859"/>
              <a:ext cx="2597020" cy="369332"/>
            </a:xfrm>
            <a:prstGeom prst="rect">
              <a:avLst/>
            </a:prstGeom>
            <a:noFill/>
          </p:spPr>
          <p:txBody>
            <a:bodyPr wrap="square" rtlCol="0">
              <a:spAutoFit/>
            </a:bodyPr>
            <a:lstStyle/>
            <a:p>
              <a:pPr algn="ctr"/>
              <a:r>
                <a:rPr lang="en-GB" dirty="0"/>
                <a:t>ESA SMILE/PLATO</a:t>
              </a:r>
            </a:p>
          </p:txBody>
        </p:sp>
      </p:grpSp>
      <p:sp>
        <p:nvSpPr>
          <p:cNvPr id="12" name="TextBox 11">
            <a:extLst>
              <a:ext uri="{FF2B5EF4-FFF2-40B4-BE49-F238E27FC236}">
                <a16:creationId xmlns:a16="http://schemas.microsoft.com/office/drawing/2014/main" id="{F28F09DF-9D27-1053-8AEB-1DA1579FADDF}"/>
              </a:ext>
            </a:extLst>
          </p:cNvPr>
          <p:cNvSpPr txBox="1"/>
          <p:nvPr/>
        </p:nvSpPr>
        <p:spPr>
          <a:xfrm>
            <a:off x="3246494" y="3680219"/>
            <a:ext cx="1646552" cy="369332"/>
          </a:xfrm>
          <a:prstGeom prst="rect">
            <a:avLst/>
          </a:prstGeom>
          <a:noFill/>
        </p:spPr>
        <p:txBody>
          <a:bodyPr wrap="square" rtlCol="0">
            <a:spAutoFit/>
          </a:bodyPr>
          <a:lstStyle/>
          <a:p>
            <a:pPr algn="ctr"/>
            <a:r>
              <a:rPr lang="en-GB" dirty="0"/>
              <a:t>NASA RST</a:t>
            </a:r>
          </a:p>
        </p:txBody>
      </p:sp>
    </p:spTree>
    <p:extLst>
      <p:ext uri="{BB962C8B-B14F-4D97-AF65-F5344CB8AC3E}">
        <p14:creationId xmlns:p14="http://schemas.microsoft.com/office/powerpoint/2010/main" val="3030568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0F2900-24C0-5757-6DC9-2D89BE5CAFA5}"/>
              </a:ext>
            </a:extLst>
          </p:cNvPr>
          <p:cNvSpPr>
            <a:spLocks noGrp="1"/>
          </p:cNvSpPr>
          <p:nvPr>
            <p:ph type="title"/>
          </p:nvPr>
        </p:nvSpPr>
        <p:spPr/>
        <p:txBody>
          <a:bodyPr/>
          <a:lstStyle/>
          <a:p>
            <a:r>
              <a:rPr lang="en-GB" dirty="0"/>
              <a:t>Charge-coupled devices (CCDs)</a:t>
            </a:r>
          </a:p>
        </p:txBody>
      </p:sp>
      <p:sp>
        <p:nvSpPr>
          <p:cNvPr id="5" name="Slide Number Placeholder 4">
            <a:extLst>
              <a:ext uri="{FF2B5EF4-FFF2-40B4-BE49-F238E27FC236}">
                <a16:creationId xmlns:a16="http://schemas.microsoft.com/office/drawing/2014/main" id="{9273003B-910B-FC65-B71C-A455FDDA43C8}"/>
              </a:ext>
            </a:extLst>
          </p:cNvPr>
          <p:cNvSpPr>
            <a:spLocks noGrp="1"/>
          </p:cNvSpPr>
          <p:nvPr>
            <p:ph type="sldNum" sz="quarter" idx="11"/>
          </p:nvPr>
        </p:nvSpPr>
        <p:spPr/>
        <p:txBody>
          <a:bodyPr/>
          <a:lstStyle/>
          <a:p>
            <a:fld id="{1D2F5FC9-7837-4674-AFAB-A895A15FD3D4}" type="slidenum">
              <a:rPr lang="en-GB" smtClean="0"/>
              <a:t>8</a:t>
            </a:fld>
            <a:endParaRPr lang="en-GB"/>
          </a:p>
        </p:txBody>
      </p:sp>
      <p:grpSp>
        <p:nvGrpSpPr>
          <p:cNvPr id="17" name="Group 16">
            <a:extLst>
              <a:ext uri="{FF2B5EF4-FFF2-40B4-BE49-F238E27FC236}">
                <a16:creationId xmlns:a16="http://schemas.microsoft.com/office/drawing/2014/main" id="{67E1198E-BF8B-856C-0C7F-D5D79956F7B3}"/>
              </a:ext>
            </a:extLst>
          </p:cNvPr>
          <p:cNvGrpSpPr/>
          <p:nvPr/>
        </p:nvGrpSpPr>
        <p:grpSpPr>
          <a:xfrm>
            <a:off x="802191" y="1683352"/>
            <a:ext cx="3914731" cy="2005919"/>
            <a:chOff x="224184" y="3302263"/>
            <a:chExt cx="3914731" cy="2005919"/>
          </a:xfrm>
        </p:grpSpPr>
        <p:pic>
          <p:nvPicPr>
            <p:cNvPr id="10" name="Picture 9">
              <a:extLst>
                <a:ext uri="{FF2B5EF4-FFF2-40B4-BE49-F238E27FC236}">
                  <a16:creationId xmlns:a16="http://schemas.microsoft.com/office/drawing/2014/main" id="{8F0584B5-1F86-A766-DE52-D1F36CD267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9" t="7953" r="3086" b="25092"/>
            <a:stretch/>
          </p:blipFill>
          <p:spPr>
            <a:xfrm>
              <a:off x="591442" y="3302263"/>
              <a:ext cx="3475521" cy="2005919"/>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89BFCC3A-7664-2B37-E852-B00BB80730EB}"/>
                </a:ext>
              </a:extLst>
            </p:cNvPr>
            <p:cNvSpPr txBox="1"/>
            <p:nvPr/>
          </p:nvSpPr>
          <p:spPr>
            <a:xfrm>
              <a:off x="224184" y="3355235"/>
              <a:ext cx="1650434" cy="369332"/>
            </a:xfrm>
            <a:prstGeom prst="rect">
              <a:avLst/>
            </a:prstGeom>
            <a:noFill/>
          </p:spPr>
          <p:txBody>
            <a:bodyPr wrap="square" rtlCol="0">
              <a:spAutoFit/>
            </a:bodyPr>
            <a:lstStyle/>
            <a:p>
              <a:pPr algn="ctr"/>
              <a:r>
                <a:rPr lang="en-GB" dirty="0">
                  <a:solidFill>
                    <a:schemeClr val="bg1"/>
                  </a:solidFill>
                </a:rPr>
                <a:t>CCD201</a:t>
              </a:r>
            </a:p>
          </p:txBody>
        </p:sp>
        <p:sp>
          <p:nvSpPr>
            <p:cNvPr id="2" name="TextBox 1">
              <a:extLst>
                <a:ext uri="{FF2B5EF4-FFF2-40B4-BE49-F238E27FC236}">
                  <a16:creationId xmlns:a16="http://schemas.microsoft.com/office/drawing/2014/main" id="{A2F01056-8A69-82A7-5D98-2FCAB07A0BEC}"/>
                </a:ext>
              </a:extLst>
            </p:cNvPr>
            <p:cNvSpPr txBox="1"/>
            <p:nvPr/>
          </p:nvSpPr>
          <p:spPr>
            <a:xfrm>
              <a:off x="2488482" y="3514762"/>
              <a:ext cx="1650433" cy="369332"/>
            </a:xfrm>
            <a:prstGeom prst="rect">
              <a:avLst/>
            </a:prstGeom>
            <a:noFill/>
          </p:spPr>
          <p:txBody>
            <a:bodyPr wrap="square" rtlCol="0">
              <a:spAutoFit/>
            </a:bodyPr>
            <a:lstStyle/>
            <a:p>
              <a:pPr algn="ctr"/>
              <a:r>
                <a:rPr lang="en-GB" dirty="0">
                  <a:solidFill>
                    <a:schemeClr val="bg1"/>
                  </a:solidFill>
                </a:rPr>
                <a:t>CCD301</a:t>
              </a:r>
            </a:p>
          </p:txBody>
        </p:sp>
      </p:grpSp>
      <p:sp>
        <p:nvSpPr>
          <p:cNvPr id="15" name="Content Placeholder 2">
            <a:extLst>
              <a:ext uri="{FF2B5EF4-FFF2-40B4-BE49-F238E27FC236}">
                <a16:creationId xmlns:a16="http://schemas.microsoft.com/office/drawing/2014/main" id="{79EA05AD-B7A4-3C71-A4B5-044D7614CA8C}"/>
              </a:ext>
            </a:extLst>
          </p:cNvPr>
          <p:cNvSpPr txBox="1">
            <a:spLocks/>
          </p:cNvSpPr>
          <p:nvPr/>
        </p:nvSpPr>
        <p:spPr>
          <a:xfrm>
            <a:off x="5044368" y="1431747"/>
            <a:ext cx="6776831" cy="1910678"/>
          </a:xfrm>
          <a:prstGeom prst="rect">
            <a:avLst/>
          </a:prstGeom>
        </p:spPr>
        <p:txBody>
          <a:bodyPr/>
          <a:lstStyle>
            <a:lvl1pPr marL="342900" indent="-342900" algn="l" rtl="0" eaLnBrk="1" fontAlgn="base" hangingPunct="1">
              <a:spcBef>
                <a:spcPct val="20000"/>
              </a:spcBef>
              <a:spcAft>
                <a:spcPct val="0"/>
              </a:spcAft>
              <a:buFont typeface="Arial" charset="0"/>
              <a:buChar char="•"/>
              <a:defRPr sz="1800" kern="1200">
                <a:solidFill>
                  <a:schemeClr val="tx1"/>
                </a:solidFill>
                <a:latin typeface="Arial" panose="020B0604020202020204" pitchFamily="34" charset="0"/>
                <a:ea typeface="+mn-ea"/>
                <a:cs typeface="+mn-cs"/>
              </a:defRPr>
            </a:lvl1pPr>
            <a:lvl2pPr marL="742950" indent="-285750" algn="l" rtl="0" eaLnBrk="1" fontAlgn="base" hangingPunct="1">
              <a:spcBef>
                <a:spcPct val="20000"/>
              </a:spcBef>
              <a:spcAft>
                <a:spcPct val="0"/>
              </a:spcAft>
              <a:buFont typeface="Arial" charset="0"/>
              <a:buChar char="–"/>
              <a:defRPr sz="16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Font typeface="Arial" charset="0"/>
              <a:buChar char="•"/>
              <a:defRPr sz="1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Font typeface="Arial" charset="0"/>
              <a:buChar char="»"/>
              <a:defRPr sz="12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r>
              <a:rPr lang="en-GB" dirty="0">
                <a:latin typeface="Montserrat" panose="00000500000000000000" pitchFamily="2" charset="0"/>
              </a:rPr>
              <a:t>The technology is comprised of an array of silicon pixels which make up the sensitive imaging region</a:t>
            </a:r>
          </a:p>
          <a:p>
            <a:pPr defTabSz="914400"/>
            <a:r>
              <a:rPr lang="en-GB" dirty="0">
                <a:latin typeface="Montserrat" panose="00000500000000000000" pitchFamily="2" charset="0"/>
              </a:rPr>
              <a:t>Readout of the image is performed via moving charge to and across the serial register</a:t>
            </a:r>
          </a:p>
        </p:txBody>
      </p:sp>
      <p:grpSp>
        <p:nvGrpSpPr>
          <p:cNvPr id="9" name="Group 8">
            <a:extLst>
              <a:ext uri="{FF2B5EF4-FFF2-40B4-BE49-F238E27FC236}">
                <a16:creationId xmlns:a16="http://schemas.microsoft.com/office/drawing/2014/main" id="{E7D74FD4-CCB1-14CD-D06C-0B9C7F8D228B}"/>
              </a:ext>
            </a:extLst>
          </p:cNvPr>
          <p:cNvGrpSpPr/>
          <p:nvPr/>
        </p:nvGrpSpPr>
        <p:grpSpPr>
          <a:xfrm>
            <a:off x="3309221" y="4301099"/>
            <a:ext cx="2671498" cy="2250307"/>
            <a:chOff x="3481164" y="4363753"/>
            <a:chExt cx="2671498" cy="2250307"/>
          </a:xfrm>
        </p:grpSpPr>
        <p:grpSp>
          <p:nvGrpSpPr>
            <p:cNvPr id="20" name="Group 19">
              <a:extLst>
                <a:ext uri="{FF2B5EF4-FFF2-40B4-BE49-F238E27FC236}">
                  <a16:creationId xmlns:a16="http://schemas.microsoft.com/office/drawing/2014/main" id="{62AF6D8B-45FD-4B86-357A-385CA6488722}"/>
                </a:ext>
              </a:extLst>
            </p:cNvPr>
            <p:cNvGrpSpPr/>
            <p:nvPr/>
          </p:nvGrpSpPr>
          <p:grpSpPr>
            <a:xfrm>
              <a:off x="3481164" y="4363753"/>
              <a:ext cx="2671498" cy="1880975"/>
              <a:chOff x="8069791" y="2592167"/>
              <a:chExt cx="3003216" cy="2114533"/>
            </a:xfrm>
          </p:grpSpPr>
          <p:pic>
            <p:nvPicPr>
              <p:cNvPr id="1026" name="Picture 2" descr="The Euclid VIS CCD detector design, development, and programme status">
                <a:extLst>
                  <a:ext uri="{FF2B5EF4-FFF2-40B4-BE49-F238E27FC236}">
                    <a16:creationId xmlns:a16="http://schemas.microsoft.com/office/drawing/2014/main" id="{C3140436-7E81-C6A2-9ACA-353201C92A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69791" y="2651414"/>
                <a:ext cx="2713228" cy="2055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F7A00A5-AEFA-A19C-85C5-08CEFC6944C5}"/>
                  </a:ext>
                </a:extLst>
              </p:cNvPr>
              <p:cNvSpPr txBox="1"/>
              <p:nvPr/>
            </p:nvSpPr>
            <p:spPr>
              <a:xfrm>
                <a:off x="9422571" y="2592167"/>
                <a:ext cx="1650436" cy="415191"/>
              </a:xfrm>
              <a:prstGeom prst="rect">
                <a:avLst/>
              </a:prstGeom>
              <a:noFill/>
            </p:spPr>
            <p:txBody>
              <a:bodyPr wrap="square" rtlCol="0">
                <a:spAutoFit/>
              </a:bodyPr>
              <a:lstStyle/>
              <a:p>
                <a:pPr algn="ctr"/>
                <a:r>
                  <a:rPr lang="en-GB" dirty="0"/>
                  <a:t>CCD273</a:t>
                </a:r>
              </a:p>
            </p:txBody>
          </p:sp>
        </p:grpSp>
        <p:sp>
          <p:nvSpPr>
            <p:cNvPr id="4" name="TextBox 3">
              <a:extLst>
                <a:ext uri="{FF2B5EF4-FFF2-40B4-BE49-F238E27FC236}">
                  <a16:creationId xmlns:a16="http://schemas.microsoft.com/office/drawing/2014/main" id="{37AB3004-F708-1AE6-4AEB-9F9377D3C335}"/>
                </a:ext>
              </a:extLst>
            </p:cNvPr>
            <p:cNvSpPr txBox="1"/>
            <p:nvPr/>
          </p:nvSpPr>
          <p:spPr>
            <a:xfrm>
              <a:off x="4339202" y="6244728"/>
              <a:ext cx="1646552" cy="369332"/>
            </a:xfrm>
            <a:prstGeom prst="rect">
              <a:avLst/>
            </a:prstGeom>
            <a:noFill/>
          </p:spPr>
          <p:txBody>
            <a:bodyPr wrap="square" rtlCol="0">
              <a:spAutoFit/>
            </a:bodyPr>
            <a:lstStyle/>
            <a:p>
              <a:pPr algn="ctr"/>
              <a:r>
                <a:rPr lang="en-GB" dirty="0"/>
                <a:t>ESA EUCLID</a:t>
              </a:r>
            </a:p>
          </p:txBody>
        </p:sp>
      </p:grpSp>
      <p:grpSp>
        <p:nvGrpSpPr>
          <p:cNvPr id="7" name="Group 6">
            <a:extLst>
              <a:ext uri="{FF2B5EF4-FFF2-40B4-BE49-F238E27FC236}">
                <a16:creationId xmlns:a16="http://schemas.microsoft.com/office/drawing/2014/main" id="{D8B54FB9-30AC-9D93-6C80-D133973F94EC}"/>
              </a:ext>
            </a:extLst>
          </p:cNvPr>
          <p:cNvGrpSpPr/>
          <p:nvPr/>
        </p:nvGrpSpPr>
        <p:grpSpPr>
          <a:xfrm>
            <a:off x="57782" y="3864885"/>
            <a:ext cx="3165424" cy="2249582"/>
            <a:chOff x="315740" y="3840609"/>
            <a:chExt cx="3165424" cy="2249582"/>
          </a:xfrm>
        </p:grpSpPr>
        <p:grpSp>
          <p:nvGrpSpPr>
            <p:cNvPr id="23" name="Group 22">
              <a:extLst>
                <a:ext uri="{FF2B5EF4-FFF2-40B4-BE49-F238E27FC236}">
                  <a16:creationId xmlns:a16="http://schemas.microsoft.com/office/drawing/2014/main" id="{0FDDF170-3E8D-4984-55BE-4F29C67F2687}"/>
                </a:ext>
              </a:extLst>
            </p:cNvPr>
            <p:cNvGrpSpPr/>
            <p:nvPr/>
          </p:nvGrpSpPr>
          <p:grpSpPr>
            <a:xfrm>
              <a:off x="315740" y="3840609"/>
              <a:ext cx="2907466" cy="1952946"/>
              <a:chOff x="2980513" y="3347437"/>
              <a:chExt cx="2991885" cy="2009655"/>
            </a:xfrm>
          </p:grpSpPr>
          <p:pic>
            <p:nvPicPr>
              <p:cNvPr id="8" name="Picture 7" descr="A close-up of a machine&#10;&#10;Description automatically generated with medium confidence">
                <a:extLst>
                  <a:ext uri="{FF2B5EF4-FFF2-40B4-BE49-F238E27FC236}">
                    <a16:creationId xmlns:a16="http://schemas.microsoft.com/office/drawing/2014/main" id="{FC6A8FE0-DBFC-A2A9-DEFF-09D8FC2A780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947"/>
              <a:stretch/>
            </p:blipFill>
            <p:spPr>
              <a:xfrm>
                <a:off x="3144120" y="3347437"/>
                <a:ext cx="2828278" cy="1934848"/>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219C9B7D-7B7B-5446-49EF-AB68C64D14A2}"/>
                  </a:ext>
                </a:extLst>
              </p:cNvPr>
              <p:cNvSpPr txBox="1"/>
              <p:nvPr/>
            </p:nvSpPr>
            <p:spPr>
              <a:xfrm>
                <a:off x="2980513" y="4977036"/>
                <a:ext cx="1907682" cy="380056"/>
              </a:xfrm>
              <a:prstGeom prst="rect">
                <a:avLst/>
              </a:prstGeom>
              <a:noFill/>
            </p:spPr>
            <p:txBody>
              <a:bodyPr wrap="square" rtlCol="0">
                <a:spAutoFit/>
              </a:bodyPr>
              <a:lstStyle/>
              <a:p>
                <a:pPr algn="ctr"/>
                <a:r>
                  <a:rPr lang="en-GB" b="1" dirty="0"/>
                  <a:t>CCD270/370</a:t>
                </a:r>
              </a:p>
            </p:txBody>
          </p:sp>
        </p:grpSp>
        <p:sp>
          <p:nvSpPr>
            <p:cNvPr id="6" name="TextBox 5">
              <a:extLst>
                <a:ext uri="{FF2B5EF4-FFF2-40B4-BE49-F238E27FC236}">
                  <a16:creationId xmlns:a16="http://schemas.microsoft.com/office/drawing/2014/main" id="{823A7872-B7F9-7B7E-B165-4CB55EA3D883}"/>
                </a:ext>
              </a:extLst>
            </p:cNvPr>
            <p:cNvSpPr txBox="1"/>
            <p:nvPr/>
          </p:nvSpPr>
          <p:spPr>
            <a:xfrm>
              <a:off x="884144" y="5720859"/>
              <a:ext cx="2597020" cy="369332"/>
            </a:xfrm>
            <a:prstGeom prst="rect">
              <a:avLst/>
            </a:prstGeom>
            <a:noFill/>
          </p:spPr>
          <p:txBody>
            <a:bodyPr wrap="square" rtlCol="0">
              <a:spAutoFit/>
            </a:bodyPr>
            <a:lstStyle/>
            <a:p>
              <a:pPr algn="ctr"/>
              <a:r>
                <a:rPr lang="en-GB" dirty="0"/>
                <a:t>ESA SMILE/PLATO</a:t>
              </a:r>
            </a:p>
          </p:txBody>
        </p:sp>
      </p:grpSp>
      <p:sp>
        <p:nvSpPr>
          <p:cNvPr id="12" name="TextBox 11">
            <a:extLst>
              <a:ext uri="{FF2B5EF4-FFF2-40B4-BE49-F238E27FC236}">
                <a16:creationId xmlns:a16="http://schemas.microsoft.com/office/drawing/2014/main" id="{F28F09DF-9D27-1053-8AEB-1DA1579FADDF}"/>
              </a:ext>
            </a:extLst>
          </p:cNvPr>
          <p:cNvSpPr txBox="1"/>
          <p:nvPr/>
        </p:nvSpPr>
        <p:spPr>
          <a:xfrm>
            <a:off x="3246494" y="3680219"/>
            <a:ext cx="1646552" cy="369332"/>
          </a:xfrm>
          <a:prstGeom prst="rect">
            <a:avLst/>
          </a:prstGeom>
          <a:noFill/>
        </p:spPr>
        <p:txBody>
          <a:bodyPr wrap="square" rtlCol="0">
            <a:spAutoFit/>
          </a:bodyPr>
          <a:lstStyle/>
          <a:p>
            <a:pPr algn="ctr"/>
            <a:r>
              <a:rPr lang="en-GB" dirty="0"/>
              <a:t>NASA RST</a:t>
            </a:r>
          </a:p>
        </p:txBody>
      </p:sp>
      <p:pic>
        <p:nvPicPr>
          <p:cNvPr id="14" name="Picture 13" descr="Diagram&#10;&#10;Description automatically generated">
            <a:extLst>
              <a:ext uri="{FF2B5EF4-FFF2-40B4-BE49-F238E27FC236}">
                <a16:creationId xmlns:a16="http://schemas.microsoft.com/office/drawing/2014/main" id="{13F25C3F-58BF-EBC5-C0E9-E7B531721A0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8276" t="8391" r="20627" b="6662"/>
          <a:stretch/>
        </p:blipFill>
        <p:spPr>
          <a:xfrm>
            <a:off x="6412057" y="3103765"/>
            <a:ext cx="3519217" cy="3290611"/>
          </a:xfrm>
          <a:prstGeom prst="rect">
            <a:avLst/>
          </a:prstGeom>
        </p:spPr>
      </p:pic>
    </p:spTree>
    <p:extLst>
      <p:ext uri="{BB962C8B-B14F-4D97-AF65-F5344CB8AC3E}">
        <p14:creationId xmlns:p14="http://schemas.microsoft.com/office/powerpoint/2010/main" val="3317648058"/>
      </p:ext>
    </p:extLst>
  </p:cSld>
  <p:clrMapOvr>
    <a:masterClrMapping/>
  </p:clrMapOvr>
</p:sld>
</file>

<file path=ppt/theme/theme1.xml><?xml version="1.0" encoding="utf-8"?>
<a:theme xmlns:a="http://schemas.openxmlformats.org/drawingml/2006/main" name="CEI_p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ntserra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EI_pres" id="{3A2841CD-D1CE-4081-9EF4-AA62CD8D3B50}" vid="{AD792E59-E6E5-47C3-A506-80FB291467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3E7A8613C21C848AD2F91B91A9AAB64" ma:contentTypeVersion="15" ma:contentTypeDescription="Create a new document." ma:contentTypeScope="" ma:versionID="5c01493751f0b55733399790f560367d">
  <xsd:schema xmlns:xsd="http://www.w3.org/2001/XMLSchema" xmlns:xs="http://www.w3.org/2001/XMLSchema" xmlns:p="http://schemas.microsoft.com/office/2006/metadata/properties" xmlns:ns2="4ed73a0e-c0f4-4682-9833-b80ae4bd0773" xmlns:ns3="23060362-3cc1-48ff-8e33-88570e39b161" xmlns:ns4="e4476828-269d-41e7-8c7f-463a607b843c" targetNamespace="http://schemas.microsoft.com/office/2006/metadata/properties" ma:root="true" ma:fieldsID="c3584673871e61a9ad5598a0602d9ab6" ns2:_="" ns3:_="" ns4:_="">
    <xsd:import namespace="4ed73a0e-c0f4-4682-9833-b80ae4bd0773"/>
    <xsd:import namespace="23060362-3cc1-48ff-8e33-88570e39b161"/>
    <xsd:import namespace="e4476828-269d-41e7-8c7f-463a607b843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lcf76f155ced4ddcb4097134ff3c332f" minOccurs="0"/>
                <xsd:element ref="ns4: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d73a0e-c0f4-4682-9833-b80ae4bd0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bfb35f09-1364-44fa-bda6-079b81d03a24"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60362-3cc1-48ff-8e33-88570e39b16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4476828-269d-41e7-8c7f-463a607b843c"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9ec15159-1ca7-4a4f-ac54-fc2926e74654}" ma:internalName="TaxCatchAll" ma:showField="CatchAllData" ma:web="23060362-3cc1-48ff-8e33-88570e39b1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1F07F2-ABCF-483C-A8A6-2034CD7BA59E}">
  <ds:schemaRefs>
    <ds:schemaRef ds:uri="http://schemas.microsoft.com/sharepoint/v3/contenttype/forms"/>
  </ds:schemaRefs>
</ds:datastoreItem>
</file>

<file path=customXml/itemProps2.xml><?xml version="1.0" encoding="utf-8"?>
<ds:datastoreItem xmlns:ds="http://schemas.openxmlformats.org/officeDocument/2006/customXml" ds:itemID="{AB11473A-E775-488A-A1CB-F0FB94BCDFEE}">
  <ds:schemaRefs>
    <ds:schemaRef ds:uri="23060362-3cc1-48ff-8e33-88570e39b161"/>
    <ds:schemaRef ds:uri="4ed73a0e-c0f4-4682-9833-b80ae4bd0773"/>
    <ds:schemaRef ds:uri="e4476828-269d-41e7-8c7f-463a607b843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CEI_pres</Template>
  <TotalTime>0</TotalTime>
  <Words>1651</Words>
  <Application>Microsoft Office PowerPoint</Application>
  <PresentationFormat>Widescreen</PresentationFormat>
  <Paragraphs>272</Paragraphs>
  <Slides>31</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Cambria Math</vt:lpstr>
      <vt:lpstr>Montserrat</vt:lpstr>
      <vt:lpstr>CEI_pres</vt:lpstr>
      <vt:lpstr>PowerPoint Presentation</vt:lpstr>
      <vt:lpstr>Summary</vt:lpstr>
      <vt:lpstr>SMILE Mission Overview</vt:lpstr>
      <vt:lpstr>SMILE spacecraft and SXI</vt:lpstr>
      <vt:lpstr>SMILE spacecraft and SXI</vt:lpstr>
      <vt:lpstr>SMILE spacecraft and SXI</vt:lpstr>
      <vt:lpstr>Charge-coupled devices (CCDs)</vt:lpstr>
      <vt:lpstr>Charge-coupled devices (CCDs)</vt:lpstr>
      <vt:lpstr>Charge-coupled devices (CCDs)</vt:lpstr>
      <vt:lpstr>Charge-coupled devices (CCDs)</vt:lpstr>
      <vt:lpstr>SMILE CCD370s</vt:lpstr>
      <vt:lpstr>SMILE CCD370s</vt:lpstr>
      <vt:lpstr>SMILE CCD370s – Modifications</vt:lpstr>
      <vt:lpstr>SMILE CCD370s – Modifications</vt:lpstr>
      <vt:lpstr>SMILE CCD370s – Modifications</vt:lpstr>
      <vt:lpstr>SMILE CCD370s – Modifications</vt:lpstr>
      <vt:lpstr>SMILE CCD characterisation campaigns</vt:lpstr>
      <vt:lpstr>X-ray test campaign</vt:lpstr>
      <vt:lpstr>QE measurements</vt:lpstr>
      <vt:lpstr>Integral charge measurement method</vt:lpstr>
      <vt:lpstr>QE data: 50 eV – 1900 eV</vt:lpstr>
      <vt:lpstr>Transmission model</vt:lpstr>
      <vt:lpstr>QE data + model</vt:lpstr>
      <vt:lpstr>QE data + model</vt:lpstr>
      <vt:lpstr>QE data + model</vt:lpstr>
      <vt:lpstr>QE data + model</vt:lpstr>
      <vt:lpstr>Back surface charge losses</vt:lpstr>
      <vt:lpstr>Back surface charge losses</vt:lpstr>
      <vt:lpstr>Back surface charge losses</vt:lpstr>
      <vt:lpstr>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Calibrating Teledyne-e2v’s ultraviolet image sensor quantum efficiency processes</dc:title>
  <dc:creator>Julian Heymes</dc:creator>
  <cp:lastModifiedBy>Tom.Buggey</cp:lastModifiedBy>
  <cp:revision>5</cp:revision>
  <cp:lastPrinted>2020-01-20T07:59:51Z</cp:lastPrinted>
  <dcterms:created xsi:type="dcterms:W3CDTF">2020-01-07T09:52:44Z</dcterms:created>
  <dcterms:modified xsi:type="dcterms:W3CDTF">2023-09-04T08:54:18Z</dcterms:modified>
</cp:coreProperties>
</file>