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307" r:id="rId3"/>
    <p:sldId id="308" r:id="rId4"/>
    <p:sldId id="309" r:id="rId5"/>
    <p:sldId id="310" r:id="rId6"/>
    <p:sldId id="311" r:id="rId7"/>
    <p:sldId id="290" r:id="rId8"/>
    <p:sldId id="314" r:id="rId9"/>
    <p:sldId id="316" r:id="rId10"/>
    <p:sldId id="315" r:id="rId11"/>
    <p:sldId id="317" r:id="rId12"/>
    <p:sldId id="318" r:id="rId13"/>
    <p:sldId id="319" r:id="rId14"/>
    <p:sldId id="320" r:id="rId15"/>
    <p:sldId id="321" r:id="rId16"/>
    <p:sldId id="322" r:id="rId17"/>
    <p:sldId id="313" r:id="rId18"/>
    <p:sldId id="286" r:id="rId19"/>
    <p:sldId id="272" r:id="rId20"/>
    <p:sldId id="294" r:id="rId21"/>
  </p:sldIdLst>
  <p:sldSz cx="17340263"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1pPr>
    <a:lvl2pPr marL="0" marR="0" indent="228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2pPr>
    <a:lvl3pPr marL="0" marR="0" indent="457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3pPr>
    <a:lvl4pPr marL="0" marR="0" indent="685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4pPr>
    <a:lvl5pPr marL="0" marR="0" indent="9144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5pPr>
    <a:lvl6pPr marL="0" marR="0" indent="11430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6pPr>
    <a:lvl7pPr marL="0" marR="0" indent="1371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7pPr>
    <a:lvl8pPr marL="0" marR="0" indent="1600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8pPr>
    <a:lvl9pPr marL="0" marR="0" indent="1828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FF7E79"/>
    <a:srgbClr val="FF9300"/>
    <a:srgbClr val="005493"/>
    <a:srgbClr val="009193"/>
    <a:srgbClr val="011893"/>
    <a:srgbClr val="521B93"/>
    <a:srgbClr val="2FE8D4"/>
    <a:srgbClr val="00FDFF"/>
    <a:srgbClr val="73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lumOff val="-13575"/>
            </a:schemeClr>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ヒラギノ角ゴ ProN W6"/>
          <a:ea typeface="ヒラギノ角ゴ ProN W6"/>
          <a:cs typeface="ヒラギノ角ゴ ProN W6"/>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hueOff val="114395"/>
              <a:lumOff val="-24975"/>
            </a:schemeClr>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ff" i="off">
        <a:fontRef idx="minor">
          <a:srgbClr val="FFFFFF"/>
        </a:fontRef>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3">
              <a:hueOff val="362282"/>
              <a:satOff val="31803"/>
              <a:lumOff val="-18242"/>
            </a:schemeClr>
          </a:solidFill>
        </a:fill>
      </a:tcStyle>
    </a:firstCol>
    <a:lastRow>
      <a:tcTxStyle b="off" i="off">
        <a:fontRef idx="minor">
          <a:srgbClr val="000000"/>
        </a:fontRef>
        <a:srgbClr val="000000"/>
      </a:tcTxStyle>
      <a:tcStyle>
        <a:tcBdr>
          <a:left>
            <a:ln w="12700" cap="flat">
              <a:solidFill>
                <a:srgbClr val="606060"/>
              </a:solidFill>
              <a:prstDash val="solid"/>
              <a:miter lim="400000"/>
            </a:ln>
          </a:left>
          <a:right>
            <a:ln w="12700" cap="flat">
              <a:solidFill>
                <a:srgbClr val="606060"/>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EBEBEB"/>
          </a:solidFill>
        </a:fill>
      </a:tcStyle>
    </a:lastRow>
    <a:firstRow>
      <a:tcTxStyle b="off" i="off">
        <a:fontRef idx="minor">
          <a:srgbClr val="FFFFFF"/>
        </a:fontRef>
        <a:srgbClr val="FFFFFF"/>
      </a:tcTxStyle>
      <a:tcStyle>
        <a:tcBdr>
          <a:left>
            <a:ln w="12700" cap="flat">
              <a:solidFill>
                <a:srgbClr val="929292"/>
              </a:solidFill>
              <a:prstDash val="solid"/>
              <a:miter lim="400000"/>
            </a:ln>
          </a:left>
          <a:right>
            <a:ln w="12700" cap="flat">
              <a:solidFill>
                <a:srgbClr val="929292"/>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929292"/>
              </a:solidFill>
              <a:prstDash val="solid"/>
              <a:miter lim="400000"/>
            </a:ln>
          </a:insideH>
          <a:insideV>
            <a:ln w="12700" cap="flat">
              <a:solidFill>
                <a:srgbClr val="929292"/>
              </a:solidFill>
              <a:prstDash val="solid"/>
              <a:miter lim="400000"/>
            </a:ln>
          </a:insideV>
        </a:tcBdr>
        <a:fill>
          <a:solidFill>
            <a:srgbClr val="017101"/>
          </a:solidFill>
        </a:fill>
      </a:tcStyle>
    </a:firstRow>
  </a:tblStyle>
  <a:tblStyle styleId="{EEE7283C-3CF3-47DC-8721-378D4A62B228}" styleName="">
    <a:tblBg/>
    <a:wholeTbl>
      <a:tcTxStyle b="off" i="off">
        <a:font>
          <a:latin typeface="Helvetica Neue Light"/>
          <a:ea typeface="Helvetica Neue Light"/>
          <a:cs typeface="Helvetica Neue Light"/>
        </a:font>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FAF7E9"/>
          </a:solidFill>
        </a:fill>
      </a:tcStyle>
    </a:wholeTbl>
    <a:band2H>
      <a:tcTxStyle/>
      <a:tcStyle>
        <a:tcBdr/>
        <a:fill>
          <a:solidFill>
            <a:srgbClr val="EDEADD"/>
          </a:solidFill>
        </a:fill>
      </a:tcStyle>
    </a:band2H>
    <a:firstCol>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9BA00"/>
          </a:solidFill>
        </a:fill>
      </a:tcStyle>
    </a:firstCol>
    <a:la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lastRow>
    <a:firstRow>
      <a:tcTxStyle b="off" i="off">
        <a:fontRef idx="minor">
          <a:srgbClr val="FFFFFF"/>
        </a:fontRef>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FF9400"/>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EBEBEB"/>
          </a:solidFill>
        </a:fill>
      </a:tcStyle>
    </a:wholeTbl>
    <a:band2H>
      <a:tcTxStyle/>
      <a:tcStyle>
        <a:tcBdr/>
        <a:fill>
          <a:solidFill>
            <a:srgbClr val="DADBDA"/>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chemeClr val="accent6">
              <a:hueOff val="-146070"/>
              <a:satOff val="-10048"/>
              <a:lumOff val="-30626"/>
            </a:schemeClr>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A6AAA9"/>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C24785"/>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B5B5C1"/>
          </a:solidFill>
        </a:fill>
      </a:tcStyle>
    </a:wholeTbl>
    <a:band2H>
      <a:tcTxStyle/>
      <a:tcStyle>
        <a:tcBdr/>
        <a:fill>
          <a:solidFill>
            <a:srgbClr val="9A9AA5"/>
          </a:solidFill>
        </a:fill>
      </a:tcStyle>
    </a:band2H>
    <a:firstCol>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85F"/>
          </a:solidFill>
        </a:fill>
      </a:tcStyle>
    </a:firstCol>
    <a:la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lastRow>
    <a:firstRow>
      <a:tcTxStyle b="on" i="off">
        <a:font>
          <a:latin typeface="ヒラギノ角ゴ ProN W6"/>
          <a:ea typeface="ヒラギノ角ゴ ProN W6"/>
          <a:cs typeface="ヒラギノ角ゴ ProN W6"/>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98089"/>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ヒラギノ角ゴ ProN W6"/>
          <a:ea typeface="ヒラギノ角ゴ ProN W6"/>
          <a:cs typeface="ヒラギノ角ゴ ProN W6"/>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ヒラギノ角ゴ ProN W6"/>
          <a:ea typeface="ヒラギノ角ゴ ProN W6"/>
          <a:cs typeface="ヒラギノ角ゴ ProN W6"/>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2584"/>
    <p:restoredTop sz="93985"/>
  </p:normalViewPr>
  <p:slideViewPr>
    <p:cSldViewPr snapToGrid="0" snapToObjects="1">
      <p:cViewPr>
        <p:scale>
          <a:sx n="59" d="100"/>
          <a:sy n="59" d="100"/>
        </p:scale>
        <p:origin x="-88" y="7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3" name="Shape 123"/>
          <p:cNvSpPr>
            <a:spLocks noGrp="1" noRot="1" noChangeAspect="1"/>
          </p:cNvSpPr>
          <p:nvPr>
            <p:ph type="sldImg"/>
          </p:nvPr>
        </p:nvSpPr>
        <p:spPr>
          <a:xfrm>
            <a:off x="381000" y="685800"/>
            <a:ext cx="6096000" cy="3429000"/>
          </a:xfrm>
          <a:prstGeom prst="rect">
            <a:avLst/>
          </a:prstGeom>
        </p:spPr>
        <p:txBody>
          <a:bodyPr/>
          <a:lstStyle/>
          <a:p>
            <a:endParaRPr/>
          </a:p>
        </p:txBody>
      </p:sp>
      <p:sp>
        <p:nvSpPr>
          <p:cNvPr id="124" name="Shape 124"/>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mn-lt"/>
        <a:ea typeface="+mn-ea"/>
        <a:cs typeface="+mn-cs"/>
        <a:sym typeface="ヒラギノ角ゴ ProN W3"/>
      </a:defRPr>
    </a:lvl1pPr>
    <a:lvl2pPr indent="228600" defTabSz="457200" latinLnBrk="0">
      <a:lnSpc>
        <a:spcPct val="117999"/>
      </a:lnSpc>
      <a:defRPr sz="2200">
        <a:latin typeface="+mn-lt"/>
        <a:ea typeface="+mn-ea"/>
        <a:cs typeface="+mn-cs"/>
        <a:sym typeface="ヒラギノ角ゴ ProN W3"/>
      </a:defRPr>
    </a:lvl2pPr>
    <a:lvl3pPr indent="457200" defTabSz="457200" latinLnBrk="0">
      <a:lnSpc>
        <a:spcPct val="117999"/>
      </a:lnSpc>
      <a:defRPr sz="2200">
        <a:latin typeface="+mn-lt"/>
        <a:ea typeface="+mn-ea"/>
        <a:cs typeface="+mn-cs"/>
        <a:sym typeface="ヒラギノ角ゴ ProN W3"/>
      </a:defRPr>
    </a:lvl3pPr>
    <a:lvl4pPr indent="685800" defTabSz="457200" latinLnBrk="0">
      <a:lnSpc>
        <a:spcPct val="117999"/>
      </a:lnSpc>
      <a:defRPr sz="2200">
        <a:latin typeface="+mn-lt"/>
        <a:ea typeface="+mn-ea"/>
        <a:cs typeface="+mn-cs"/>
        <a:sym typeface="ヒラギノ角ゴ ProN W3"/>
      </a:defRPr>
    </a:lvl4pPr>
    <a:lvl5pPr indent="914400" defTabSz="457200" latinLnBrk="0">
      <a:lnSpc>
        <a:spcPct val="117999"/>
      </a:lnSpc>
      <a:defRPr sz="2200">
        <a:latin typeface="+mn-lt"/>
        <a:ea typeface="+mn-ea"/>
        <a:cs typeface="+mn-cs"/>
        <a:sym typeface="ヒラギノ角ゴ ProN W3"/>
      </a:defRPr>
    </a:lvl5pPr>
    <a:lvl6pPr indent="1143000" defTabSz="457200" latinLnBrk="0">
      <a:lnSpc>
        <a:spcPct val="117999"/>
      </a:lnSpc>
      <a:defRPr sz="2200">
        <a:latin typeface="+mn-lt"/>
        <a:ea typeface="+mn-ea"/>
        <a:cs typeface="+mn-cs"/>
        <a:sym typeface="ヒラギノ角ゴ ProN W3"/>
      </a:defRPr>
    </a:lvl6pPr>
    <a:lvl7pPr indent="1371600" defTabSz="457200" latinLnBrk="0">
      <a:lnSpc>
        <a:spcPct val="117999"/>
      </a:lnSpc>
      <a:defRPr sz="2200">
        <a:latin typeface="+mn-lt"/>
        <a:ea typeface="+mn-ea"/>
        <a:cs typeface="+mn-cs"/>
        <a:sym typeface="ヒラギノ角ゴ ProN W3"/>
      </a:defRPr>
    </a:lvl7pPr>
    <a:lvl8pPr indent="1600200" defTabSz="457200" latinLnBrk="0">
      <a:lnSpc>
        <a:spcPct val="117999"/>
      </a:lnSpc>
      <a:defRPr sz="2200">
        <a:latin typeface="+mn-lt"/>
        <a:ea typeface="+mn-ea"/>
        <a:cs typeface="+mn-cs"/>
        <a:sym typeface="ヒラギノ角ゴ ProN W3"/>
      </a:defRPr>
    </a:lvl8pPr>
    <a:lvl9pPr indent="1828800" defTabSz="457200" latinLnBrk="0">
      <a:lnSpc>
        <a:spcPct val="117999"/>
      </a:lnSpc>
      <a:defRPr sz="2200">
        <a:latin typeface="+mn-lt"/>
        <a:ea typeface="+mn-ea"/>
        <a:cs typeface="+mn-cs"/>
        <a:sym typeface="ヒラギノ角ゴ ProN W3"/>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タイトル&amp;サブタイトル">
    <p:spTree>
      <p:nvGrpSpPr>
        <p:cNvPr id="1" name=""/>
        <p:cNvGrpSpPr/>
        <p:nvPr/>
      </p:nvGrpSpPr>
      <p:grpSpPr>
        <a:xfrm>
          <a:off x="0" y="0"/>
          <a:ext cx="0" cy="0"/>
          <a:chOff x="0" y="0"/>
          <a:chExt cx="0" cy="0"/>
        </a:xfrm>
      </p:grpSpPr>
      <p:sp>
        <p:nvSpPr>
          <p:cNvPr id="11" name="タイトルテキスト"/>
          <p:cNvSpPr txBox="1">
            <a:spLocks noGrp="1"/>
          </p:cNvSpPr>
          <p:nvPr>
            <p:ph type="title"/>
          </p:nvPr>
        </p:nvSpPr>
        <p:spPr>
          <a:xfrm>
            <a:off x="1693385" y="1638300"/>
            <a:ext cx="13953493" cy="3302000"/>
          </a:xfrm>
          <a:prstGeom prst="rect">
            <a:avLst/>
          </a:prstGeom>
        </p:spPr>
        <p:txBody>
          <a:bodyPr anchor="b"/>
          <a:lstStyle/>
          <a:p>
            <a:r>
              <a:t>タイトルテキスト</a:t>
            </a:r>
          </a:p>
        </p:txBody>
      </p:sp>
      <p:sp>
        <p:nvSpPr>
          <p:cNvPr id="12" name="本文レベル1…"/>
          <p:cNvSpPr txBox="1">
            <a:spLocks noGrp="1"/>
          </p:cNvSpPr>
          <p:nvPr>
            <p:ph type="body" sz="quarter" idx="1"/>
          </p:nvPr>
        </p:nvSpPr>
        <p:spPr>
          <a:xfrm>
            <a:off x="1693385" y="5041900"/>
            <a:ext cx="13953493" cy="1130300"/>
          </a:xfrm>
          <a:prstGeom prst="rect">
            <a:avLst/>
          </a:prstGeom>
        </p:spPr>
        <p:txBody>
          <a:bodyPr anchor="t"/>
          <a:lstStyle>
            <a:lvl1pPr marL="0" indent="0" algn="ctr">
              <a:spcBef>
                <a:spcPts val="0"/>
              </a:spcBef>
              <a:buSzTx/>
              <a:buNone/>
              <a:defRPr sz="3701"/>
            </a:lvl1pPr>
            <a:lvl2pPr marL="0" indent="0" algn="ctr">
              <a:spcBef>
                <a:spcPts val="0"/>
              </a:spcBef>
              <a:buSzTx/>
              <a:buNone/>
              <a:defRPr sz="3701"/>
            </a:lvl2pPr>
            <a:lvl3pPr marL="0" indent="0" algn="ctr">
              <a:spcBef>
                <a:spcPts val="0"/>
              </a:spcBef>
              <a:buSzTx/>
              <a:buNone/>
              <a:defRPr sz="3701"/>
            </a:lvl3pPr>
            <a:lvl4pPr marL="0" indent="0" algn="ctr">
              <a:spcBef>
                <a:spcPts val="0"/>
              </a:spcBef>
              <a:buSzTx/>
              <a:buNone/>
              <a:defRPr sz="3701"/>
            </a:lvl4pPr>
            <a:lvl5pPr marL="0" indent="0" algn="ctr">
              <a:spcBef>
                <a:spcPts val="0"/>
              </a:spcBef>
              <a:buSzTx/>
              <a:buNone/>
              <a:defRPr sz="3701"/>
            </a:lvl5pPr>
          </a:lstStyle>
          <a:p>
            <a:r>
              <a:t>本文レベル1</a:t>
            </a:r>
          </a:p>
          <a:p>
            <a:pPr lvl="1"/>
            <a:r>
              <a:t>本文レベル2</a:t>
            </a:r>
          </a:p>
          <a:p>
            <a:pPr lvl="2"/>
            <a:r>
              <a:t>本文レベル3</a:t>
            </a:r>
          </a:p>
          <a:p>
            <a:pPr lvl="3"/>
            <a:r>
              <a:t>本文レベル4</a:t>
            </a:r>
          </a:p>
          <a:p>
            <a:pPr lvl="4"/>
            <a:r>
              <a:t>本文レベル5</a:t>
            </a:r>
          </a:p>
        </p:txBody>
      </p:sp>
      <p:sp>
        <p:nvSpPr>
          <p:cNvPr id="5" name="正方形/長方形 4">
            <a:extLst>
              <a:ext uri="{FF2B5EF4-FFF2-40B4-BE49-F238E27FC236}">
                <a16:creationId xmlns:a16="http://schemas.microsoft.com/office/drawing/2014/main" id="{6A7AEB5D-FA92-8246-A5BA-CFC487B46A5C}"/>
              </a:ext>
            </a:extLst>
          </p:cNvPr>
          <p:cNvSpPr/>
          <p:nvPr userDrawn="1"/>
        </p:nvSpPr>
        <p:spPr>
          <a:xfrm>
            <a:off x="-1" y="0"/>
            <a:ext cx="17340263" cy="965200"/>
          </a:xfrm>
          <a:prstGeom prst="rect">
            <a:avLst/>
          </a:prstGeom>
          <a:solidFill>
            <a:schemeClr val="bg2">
              <a:lumMod val="50000"/>
            </a:schemeClr>
          </a:solidFill>
          <a:ln w="12700" cap="flat">
            <a:solidFill>
              <a:schemeClr val="tx1">
                <a:lumMod val="50000"/>
                <a:lumOff val="5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6" name="スライド番号">
            <a:extLst>
              <a:ext uri="{FF2B5EF4-FFF2-40B4-BE49-F238E27FC236}">
                <a16:creationId xmlns:a16="http://schemas.microsoft.com/office/drawing/2014/main" id="{77FEB4BC-84AD-424A-9807-48CFF5D64BEE}"/>
              </a:ext>
            </a:extLst>
          </p:cNvPr>
          <p:cNvSpPr txBox="1">
            <a:spLocks noGrp="1"/>
          </p:cNvSpPr>
          <p:nvPr>
            <p:ph type="sldNum" sz="quarter" idx="2"/>
          </p:nvPr>
        </p:nvSpPr>
        <p:spPr>
          <a:xfrm>
            <a:off x="16767982" y="9144000"/>
            <a:ext cx="322204" cy="348813"/>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写真">
    <p:spTree>
      <p:nvGrpSpPr>
        <p:cNvPr id="1" name=""/>
        <p:cNvGrpSpPr/>
        <p:nvPr/>
      </p:nvGrpSpPr>
      <p:grpSpPr>
        <a:xfrm>
          <a:off x="0" y="0"/>
          <a:ext cx="0" cy="0"/>
          <a:chOff x="0" y="0"/>
          <a:chExt cx="0" cy="0"/>
        </a:xfrm>
      </p:grpSpPr>
      <p:sp>
        <p:nvSpPr>
          <p:cNvPr id="102" name="イメージ"/>
          <p:cNvSpPr>
            <a:spLocks noGrp="1"/>
          </p:cNvSpPr>
          <p:nvPr>
            <p:ph type="pic" idx="21"/>
          </p:nvPr>
        </p:nvSpPr>
        <p:spPr>
          <a:xfrm>
            <a:off x="-1266510" y="0"/>
            <a:ext cx="19873282" cy="9944100"/>
          </a:xfrm>
          <a:prstGeom prst="rect">
            <a:avLst/>
          </a:prstGeom>
        </p:spPr>
        <p:txBody>
          <a:bodyPr lIns="91439" tIns="45719" rIns="91439" bIns="45719" anchor="t">
            <a:noAutofit/>
          </a:bodyPr>
          <a:lstStyle/>
          <a:p>
            <a:endParaRPr/>
          </a:p>
        </p:txBody>
      </p:sp>
      <p:sp>
        <p:nvSpPr>
          <p:cNvPr id="103"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空白">
    <p:spTree>
      <p:nvGrpSpPr>
        <p:cNvPr id="1" name=""/>
        <p:cNvGrpSpPr/>
        <p:nvPr/>
      </p:nvGrpSpPr>
      <p:grpSpPr>
        <a:xfrm>
          <a:off x="0" y="0"/>
          <a:ext cx="0" cy="0"/>
          <a:chOff x="0" y="0"/>
          <a:chExt cx="0" cy="0"/>
        </a:xfrm>
      </p:grpSpPr>
      <p:sp>
        <p:nvSpPr>
          <p:cNvPr id="3" name="スライド番号">
            <a:extLst>
              <a:ext uri="{FF2B5EF4-FFF2-40B4-BE49-F238E27FC236}">
                <a16:creationId xmlns:a16="http://schemas.microsoft.com/office/drawing/2014/main" id="{C4EA2A02-CAEE-D347-AED6-9FE5F16BD7B9}"/>
              </a:ext>
            </a:extLst>
          </p:cNvPr>
          <p:cNvSpPr txBox="1">
            <a:spLocks/>
          </p:cNvSpPr>
          <p:nvPr userDrawn="1"/>
        </p:nvSpPr>
        <p:spPr>
          <a:xfrm>
            <a:off x="16767982" y="9144000"/>
            <a:ext cx="322204" cy="348813"/>
          </a:xfrm>
          <a:prstGeom prst="rect">
            <a:avLst/>
          </a:prstGeom>
          <a:ln w="12700">
            <a:miter lim="400000"/>
          </a:ln>
        </p:spPr>
        <p:txBody>
          <a:bodyPr wrap="non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000000"/>
                </a:solidFill>
                <a:effectLst/>
                <a:uFillTx/>
                <a:latin typeface="Helvetica Neue Light"/>
                <a:ea typeface="Helvetica Neue Light"/>
                <a:cs typeface="Helvetica Neue Light"/>
                <a:sym typeface="Helvetica Neue Light"/>
              </a:defRPr>
            </a:lvl1pPr>
            <a:lvl2pPr marL="0" marR="0" indent="228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2pPr>
            <a:lvl3pPr marL="0" marR="0" indent="457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3pPr>
            <a:lvl4pPr marL="0" marR="0" indent="685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4pPr>
            <a:lvl5pPr marL="0" marR="0" indent="9144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5pPr>
            <a:lvl6pPr marL="0" marR="0" indent="11430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6pPr>
            <a:lvl7pPr marL="0" marR="0" indent="13716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7pPr>
            <a:lvl8pPr marL="0" marR="0" indent="16002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8pPr>
            <a:lvl9pPr marL="0" marR="0" indent="182880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lvl9pPr>
          </a:lstStyle>
          <a:p>
            <a:fld id="{86CB4B4D-7CA3-9044-876B-883B54F8677D}" type="slidenum">
              <a:rPr lang="en-US" altLang="ja-JP" smtClean="0"/>
              <a:pPr/>
              <a:t>‹#›</a:t>
            </a:fld>
            <a:endParaRPr lang="en-US" altLang="ja-JP"/>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タイトルのみ">
    <p:spTree>
      <p:nvGrpSpPr>
        <p:cNvPr id="1" name=""/>
        <p:cNvGrpSpPr/>
        <p:nvPr/>
      </p:nvGrpSpPr>
      <p:grpSpPr>
        <a:xfrm>
          <a:off x="0" y="0"/>
          <a:ext cx="0" cy="0"/>
          <a:chOff x="0" y="0"/>
          <a:chExt cx="0" cy="0"/>
        </a:xfrm>
      </p:grpSpPr>
      <p:sp>
        <p:nvSpPr>
          <p:cNvPr id="7" name="正方形/長方形 6">
            <a:extLst>
              <a:ext uri="{FF2B5EF4-FFF2-40B4-BE49-F238E27FC236}">
                <a16:creationId xmlns:a16="http://schemas.microsoft.com/office/drawing/2014/main" id="{5A12571F-BBDB-F819-217B-0EDAB4252F49}"/>
              </a:ext>
            </a:extLst>
          </p:cNvPr>
          <p:cNvSpPr/>
          <p:nvPr userDrawn="1"/>
        </p:nvSpPr>
        <p:spPr>
          <a:xfrm>
            <a:off x="-1" y="0"/>
            <a:ext cx="17340263" cy="965200"/>
          </a:xfrm>
          <a:prstGeom prst="rect">
            <a:avLst/>
          </a:prstGeom>
          <a:solidFill>
            <a:schemeClr val="bg2">
              <a:lumMod val="50000"/>
            </a:schemeClr>
          </a:solidFill>
          <a:ln w="12700" cap="flat">
            <a:solidFill>
              <a:schemeClr val="tx1">
                <a:lumMod val="50000"/>
                <a:lumOff val="5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2" name="タイトル 1">
            <a:extLst>
              <a:ext uri="{FF2B5EF4-FFF2-40B4-BE49-F238E27FC236}">
                <a16:creationId xmlns:a16="http://schemas.microsoft.com/office/drawing/2014/main" id="{4D8A9623-B55E-4544-BD90-481EC546345D}"/>
              </a:ext>
            </a:extLst>
          </p:cNvPr>
          <p:cNvSpPr>
            <a:spLocks noGrp="1"/>
          </p:cNvSpPr>
          <p:nvPr>
            <p:ph type="title"/>
          </p:nvPr>
        </p:nvSpPr>
        <p:spPr>
          <a:xfrm>
            <a:off x="813510" y="1"/>
            <a:ext cx="14955977" cy="1030356"/>
          </a:xfrm>
        </p:spPr>
        <p:txBody>
          <a:bodyPr>
            <a:normAutofit/>
          </a:bodyPr>
          <a:lstStyle>
            <a:lvl1pPr>
              <a:defRPr sz="4267">
                <a:solidFill>
                  <a:schemeClr val="bg1"/>
                </a:solidFill>
              </a:defRPr>
            </a:lvl1p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58793DBD-346F-744D-BC67-A5987DFA169D}"/>
              </a:ext>
            </a:extLst>
          </p:cNvPr>
          <p:cNvSpPr>
            <a:spLocks noGrp="1"/>
          </p:cNvSpPr>
          <p:nvPr>
            <p:ph type="dt" sz="half" idx="10"/>
          </p:nvPr>
        </p:nvSpPr>
        <p:spPr/>
        <p:txBody>
          <a:bodyPr/>
          <a:lstStyle/>
          <a:p>
            <a:endParaRPr kumimoji="1" lang="ja-JP" altLang="en-US"/>
          </a:p>
        </p:txBody>
      </p:sp>
      <p:sp>
        <p:nvSpPr>
          <p:cNvPr id="4" name="フッター プレースホルダー 3">
            <a:extLst>
              <a:ext uri="{FF2B5EF4-FFF2-40B4-BE49-F238E27FC236}">
                <a16:creationId xmlns:a16="http://schemas.microsoft.com/office/drawing/2014/main" id="{9484302C-20A9-A748-9A35-8B390FB708DD}"/>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ED5B9B3E-F2D4-CD45-A432-ECD171A2B010}"/>
              </a:ext>
            </a:extLst>
          </p:cNvPr>
          <p:cNvSpPr>
            <a:spLocks noGrp="1"/>
          </p:cNvSpPr>
          <p:nvPr>
            <p:ph type="sldNum" sz="quarter" idx="12"/>
          </p:nvPr>
        </p:nvSpPr>
        <p:spPr>
          <a:xfrm>
            <a:off x="14762001" y="194169"/>
            <a:ext cx="549831" cy="540276"/>
          </a:xfrm>
        </p:spPr>
        <p:txBody>
          <a:bodyPr/>
          <a:lstStyle>
            <a:lvl1pPr>
              <a:defRPr sz="2844">
                <a:solidFill>
                  <a:schemeClr val="bg1"/>
                </a:solidFill>
                <a:latin typeface="Arial" panose="020B0604020202020204" pitchFamily="34" charset="0"/>
                <a:cs typeface="Arial" panose="020B0604020202020204" pitchFamily="34" charset="0"/>
              </a:defRPr>
            </a:lvl1pPr>
          </a:lstStyle>
          <a:p>
            <a:fld id="{4BD63C93-04B7-F041-B495-4480FCA61961}" type="slidenum">
              <a:rPr lang="ja-JP" altLang="en-US" smtClean="0"/>
              <a:pPr/>
              <a:t>‹#›</a:t>
            </a:fld>
            <a:endParaRPr lang="ja-JP" altLang="en-US" sz="2844"/>
          </a:p>
        </p:txBody>
      </p:sp>
    </p:spTree>
    <p:extLst>
      <p:ext uri="{BB962C8B-B14F-4D97-AF65-F5344CB8AC3E}">
        <p14:creationId xmlns:p14="http://schemas.microsoft.com/office/powerpoint/2010/main" val="2611831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画像（横長）">
    <p:spTree>
      <p:nvGrpSpPr>
        <p:cNvPr id="1" name=""/>
        <p:cNvGrpSpPr/>
        <p:nvPr/>
      </p:nvGrpSpPr>
      <p:grpSpPr>
        <a:xfrm>
          <a:off x="0" y="0"/>
          <a:ext cx="0" cy="0"/>
          <a:chOff x="0" y="0"/>
          <a:chExt cx="0" cy="0"/>
        </a:xfrm>
      </p:grpSpPr>
      <p:sp>
        <p:nvSpPr>
          <p:cNvPr id="20" name="イメージ"/>
          <p:cNvSpPr>
            <a:spLocks noGrp="1"/>
          </p:cNvSpPr>
          <p:nvPr>
            <p:ph type="pic" idx="21"/>
          </p:nvPr>
        </p:nvSpPr>
        <p:spPr>
          <a:xfrm>
            <a:off x="2162852" y="289102"/>
            <a:ext cx="13005201" cy="6505789"/>
          </a:xfrm>
          <a:prstGeom prst="rect">
            <a:avLst/>
          </a:prstGeom>
        </p:spPr>
        <p:txBody>
          <a:bodyPr lIns="91439" tIns="45719" rIns="91439" bIns="45719" anchor="t">
            <a:noAutofit/>
          </a:bodyPr>
          <a:lstStyle/>
          <a:p>
            <a:endParaRPr/>
          </a:p>
        </p:txBody>
      </p:sp>
      <p:sp>
        <p:nvSpPr>
          <p:cNvPr id="21" name="タイトルテキスト"/>
          <p:cNvSpPr txBox="1">
            <a:spLocks noGrp="1"/>
          </p:cNvSpPr>
          <p:nvPr>
            <p:ph type="title"/>
          </p:nvPr>
        </p:nvSpPr>
        <p:spPr>
          <a:xfrm>
            <a:off x="1693385" y="6718300"/>
            <a:ext cx="13953493" cy="1422400"/>
          </a:xfrm>
          <a:prstGeom prst="rect">
            <a:avLst/>
          </a:prstGeom>
        </p:spPr>
        <p:txBody>
          <a:bodyPr anchor="b"/>
          <a:lstStyle/>
          <a:p>
            <a:r>
              <a:t>タイトルテキスト</a:t>
            </a:r>
          </a:p>
        </p:txBody>
      </p:sp>
      <p:sp>
        <p:nvSpPr>
          <p:cNvPr id="22" name="本文レベル1…"/>
          <p:cNvSpPr txBox="1">
            <a:spLocks noGrp="1"/>
          </p:cNvSpPr>
          <p:nvPr>
            <p:ph type="body" sz="quarter" idx="1"/>
          </p:nvPr>
        </p:nvSpPr>
        <p:spPr>
          <a:xfrm>
            <a:off x="1693385" y="8153400"/>
            <a:ext cx="13953493" cy="1130300"/>
          </a:xfrm>
          <a:prstGeom prst="rect">
            <a:avLst/>
          </a:prstGeom>
        </p:spPr>
        <p:txBody>
          <a:bodyPr anchor="t"/>
          <a:lstStyle>
            <a:lvl1pPr marL="0" indent="0" algn="ctr">
              <a:spcBef>
                <a:spcPts val="0"/>
              </a:spcBef>
              <a:buSzTx/>
              <a:buNone/>
              <a:defRPr sz="3701"/>
            </a:lvl1pPr>
            <a:lvl2pPr marL="0" indent="0" algn="ctr">
              <a:spcBef>
                <a:spcPts val="0"/>
              </a:spcBef>
              <a:buSzTx/>
              <a:buNone/>
              <a:defRPr sz="3701"/>
            </a:lvl2pPr>
            <a:lvl3pPr marL="0" indent="0" algn="ctr">
              <a:spcBef>
                <a:spcPts val="0"/>
              </a:spcBef>
              <a:buSzTx/>
              <a:buNone/>
              <a:defRPr sz="3701"/>
            </a:lvl3pPr>
            <a:lvl4pPr marL="0" indent="0" algn="ctr">
              <a:spcBef>
                <a:spcPts val="0"/>
              </a:spcBef>
              <a:buSzTx/>
              <a:buNone/>
              <a:defRPr sz="3701"/>
            </a:lvl4pPr>
            <a:lvl5pPr marL="0" indent="0" algn="ctr">
              <a:spcBef>
                <a:spcPts val="0"/>
              </a:spcBef>
              <a:buSzTx/>
              <a:buNone/>
              <a:defRPr sz="3701"/>
            </a:lvl5pPr>
          </a:lstStyle>
          <a:p>
            <a:r>
              <a:t>本文レベル1</a:t>
            </a:r>
          </a:p>
          <a:p>
            <a:pPr lvl="1"/>
            <a:r>
              <a:t>本文レベル2</a:t>
            </a:r>
          </a:p>
          <a:p>
            <a:pPr lvl="2"/>
            <a:r>
              <a:t>本文レベル3</a:t>
            </a:r>
          </a:p>
          <a:p>
            <a:pPr lvl="3"/>
            <a:r>
              <a:t>本文レベル4</a:t>
            </a:r>
          </a:p>
          <a:p>
            <a:pPr lvl="4"/>
            <a:r>
              <a:t>本文レベル5</a:t>
            </a:r>
          </a:p>
        </p:txBody>
      </p:sp>
      <p:sp>
        <p:nvSpPr>
          <p:cNvPr id="23"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タイトル（中央）">
    <p:spTree>
      <p:nvGrpSpPr>
        <p:cNvPr id="1" name=""/>
        <p:cNvGrpSpPr/>
        <p:nvPr/>
      </p:nvGrpSpPr>
      <p:grpSpPr>
        <a:xfrm>
          <a:off x="0" y="0"/>
          <a:ext cx="0" cy="0"/>
          <a:chOff x="0" y="0"/>
          <a:chExt cx="0" cy="0"/>
        </a:xfrm>
      </p:grpSpPr>
      <p:sp>
        <p:nvSpPr>
          <p:cNvPr id="30" name="タイトルテキスト"/>
          <p:cNvSpPr txBox="1">
            <a:spLocks noGrp="1"/>
          </p:cNvSpPr>
          <p:nvPr>
            <p:ph type="title"/>
          </p:nvPr>
        </p:nvSpPr>
        <p:spPr>
          <a:xfrm>
            <a:off x="1693385" y="3225800"/>
            <a:ext cx="13953493" cy="3302000"/>
          </a:xfrm>
          <a:prstGeom prst="rect">
            <a:avLst/>
          </a:prstGeom>
        </p:spPr>
        <p:txBody>
          <a:bodyPr/>
          <a:lstStyle/>
          <a:p>
            <a:r>
              <a:t>タイトルテキスト</a:t>
            </a:r>
          </a:p>
        </p:txBody>
      </p:sp>
      <p:sp>
        <p:nvSpPr>
          <p:cNvPr id="31"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タイトル（上）">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ADB966E3-90F7-1E58-94D2-F58551551EBD}"/>
              </a:ext>
            </a:extLst>
          </p:cNvPr>
          <p:cNvSpPr/>
          <p:nvPr userDrawn="1"/>
        </p:nvSpPr>
        <p:spPr>
          <a:xfrm>
            <a:off x="-1" y="0"/>
            <a:ext cx="17340263" cy="965200"/>
          </a:xfrm>
          <a:prstGeom prst="rect">
            <a:avLst/>
          </a:prstGeom>
          <a:solidFill>
            <a:srgbClr val="005493"/>
          </a:solidFill>
          <a:ln w="12700" cap="flat">
            <a:solidFill>
              <a:schemeClr val="tx1">
                <a:lumMod val="50000"/>
                <a:lumOff val="5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48" name="タイトルテキスト"/>
          <p:cNvSpPr txBox="1">
            <a:spLocks noGrp="1"/>
          </p:cNvSpPr>
          <p:nvPr>
            <p:ph type="title"/>
          </p:nvPr>
        </p:nvSpPr>
        <p:spPr>
          <a:xfrm>
            <a:off x="1265525" y="13572"/>
            <a:ext cx="14800185" cy="951628"/>
          </a:xfrm>
          <a:prstGeom prst="rect">
            <a:avLst/>
          </a:prstGeom>
        </p:spPr>
        <p:txBody>
          <a:bodyPr>
            <a:noAutofit/>
          </a:bodyPr>
          <a:lstStyle>
            <a:lvl1pPr algn="l">
              <a:defRPr sz="4800">
                <a:solidFill>
                  <a:schemeClr val="bg1"/>
                </a:solidFill>
              </a:defRPr>
            </a:lvl1pPr>
          </a:lstStyle>
          <a:p>
            <a:r>
              <a:rPr dirty="0" err="1"/>
              <a:t>タイトルテキスト</a:t>
            </a:r>
            <a:endParaRPr dirty="0"/>
          </a:p>
        </p:txBody>
      </p:sp>
      <p:sp>
        <p:nvSpPr>
          <p:cNvPr id="49" name="スライド番号"/>
          <p:cNvSpPr txBox="1">
            <a:spLocks noGrp="1"/>
          </p:cNvSpPr>
          <p:nvPr>
            <p:ph type="sldNum" sz="quarter" idx="2"/>
          </p:nvPr>
        </p:nvSpPr>
        <p:spPr>
          <a:xfrm>
            <a:off x="16369561" y="154305"/>
            <a:ext cx="666849" cy="656590"/>
          </a:xfrm>
          <a:prstGeom prst="rect">
            <a:avLst/>
          </a:prstGeom>
        </p:spPr>
        <p:txBody>
          <a:bodyPr/>
          <a:lstStyle>
            <a:lvl1pPr>
              <a:defRPr sz="3600">
                <a:solidFill>
                  <a:schemeClr val="bg1"/>
                </a:solidFill>
                <a:latin typeface="+mj-lt"/>
              </a:defRPr>
            </a:lvl1pPr>
          </a:lstStyle>
          <a:p>
            <a:fld id="{86CB4B4D-7CA3-9044-876B-883B54F8677D}" type="slidenum">
              <a:rPr lang="en-US" altLang="ja-JP" smtClean="0"/>
              <a:pPr/>
              <a:t>‹#›</a:t>
            </a:fld>
            <a:endParaRPr lang="en-US" altLang="ja-JP"/>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タイトル&amp;箇条書き">
    <p:spTree>
      <p:nvGrpSpPr>
        <p:cNvPr id="1" name=""/>
        <p:cNvGrpSpPr/>
        <p:nvPr/>
      </p:nvGrpSpPr>
      <p:grpSpPr>
        <a:xfrm>
          <a:off x="0" y="0"/>
          <a:ext cx="0" cy="0"/>
          <a:chOff x="0" y="0"/>
          <a:chExt cx="0" cy="0"/>
        </a:xfrm>
      </p:grpSpPr>
      <p:sp>
        <p:nvSpPr>
          <p:cNvPr id="56" name="タイトルテキスト"/>
          <p:cNvSpPr txBox="1">
            <a:spLocks noGrp="1"/>
          </p:cNvSpPr>
          <p:nvPr>
            <p:ph type="title"/>
          </p:nvPr>
        </p:nvSpPr>
        <p:spPr>
          <a:prstGeom prst="rect">
            <a:avLst/>
          </a:prstGeom>
        </p:spPr>
        <p:txBody>
          <a:bodyPr/>
          <a:lstStyle/>
          <a:p>
            <a:r>
              <a:t>タイトルテキスト</a:t>
            </a:r>
          </a:p>
        </p:txBody>
      </p:sp>
      <p:sp>
        <p:nvSpPr>
          <p:cNvPr id="57" name="本文レベル1…"/>
          <p:cNvSpPr txBox="1">
            <a:spLocks noGrp="1"/>
          </p:cNvSpPr>
          <p:nvPr>
            <p:ph type="body" idx="1"/>
          </p:nvPr>
        </p:nvSpPr>
        <p:spPr>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58"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タイトル、箇条書き、画像">
    <p:spTree>
      <p:nvGrpSpPr>
        <p:cNvPr id="1" name=""/>
        <p:cNvGrpSpPr/>
        <p:nvPr/>
      </p:nvGrpSpPr>
      <p:grpSpPr>
        <a:xfrm>
          <a:off x="0" y="0"/>
          <a:ext cx="0" cy="0"/>
          <a:chOff x="0" y="0"/>
          <a:chExt cx="0" cy="0"/>
        </a:xfrm>
      </p:grpSpPr>
      <p:sp>
        <p:nvSpPr>
          <p:cNvPr id="65" name="イメージ"/>
          <p:cNvSpPr>
            <a:spLocks noGrp="1"/>
          </p:cNvSpPr>
          <p:nvPr>
            <p:ph type="pic" idx="21"/>
          </p:nvPr>
        </p:nvSpPr>
        <p:spPr>
          <a:xfrm>
            <a:off x="5448466" y="2586569"/>
            <a:ext cx="12573384" cy="6286501"/>
          </a:xfrm>
          <a:prstGeom prst="rect">
            <a:avLst/>
          </a:prstGeom>
        </p:spPr>
        <p:txBody>
          <a:bodyPr lIns="91439" tIns="45719" rIns="91439" bIns="45719" anchor="t">
            <a:noAutofit/>
          </a:bodyPr>
          <a:lstStyle/>
          <a:p>
            <a:endParaRPr/>
          </a:p>
        </p:txBody>
      </p:sp>
      <p:sp>
        <p:nvSpPr>
          <p:cNvPr id="66" name="タイトルテキスト"/>
          <p:cNvSpPr txBox="1">
            <a:spLocks noGrp="1"/>
          </p:cNvSpPr>
          <p:nvPr>
            <p:ph type="title"/>
          </p:nvPr>
        </p:nvSpPr>
        <p:spPr>
          <a:prstGeom prst="rect">
            <a:avLst/>
          </a:prstGeom>
        </p:spPr>
        <p:txBody>
          <a:bodyPr/>
          <a:lstStyle/>
          <a:p>
            <a:r>
              <a:t>タイトルテキスト</a:t>
            </a:r>
          </a:p>
        </p:txBody>
      </p:sp>
      <p:sp>
        <p:nvSpPr>
          <p:cNvPr id="67" name="本文レベル1…"/>
          <p:cNvSpPr txBox="1">
            <a:spLocks noGrp="1"/>
          </p:cNvSpPr>
          <p:nvPr>
            <p:ph type="body" sz="half" idx="1"/>
          </p:nvPr>
        </p:nvSpPr>
        <p:spPr>
          <a:xfrm>
            <a:off x="1270039" y="2590800"/>
            <a:ext cx="7112217" cy="6286500"/>
          </a:xfrm>
          <a:prstGeom prst="rect">
            <a:avLst/>
          </a:prstGeom>
        </p:spPr>
        <p:txBody>
          <a:bodyPr/>
          <a:lstStyle>
            <a:lvl1pPr marL="342917" indent="-342917">
              <a:spcBef>
                <a:spcPts val="3200"/>
              </a:spcBef>
              <a:defRPr sz="2801"/>
            </a:lvl1pPr>
            <a:lvl2pPr marL="685835" indent="-342917">
              <a:spcBef>
                <a:spcPts val="3200"/>
              </a:spcBef>
              <a:defRPr sz="2801"/>
            </a:lvl2pPr>
            <a:lvl3pPr marL="1028752" indent="-342917">
              <a:spcBef>
                <a:spcPts val="3200"/>
              </a:spcBef>
              <a:defRPr sz="2801"/>
            </a:lvl3pPr>
            <a:lvl4pPr marL="1371668" indent="-342917">
              <a:spcBef>
                <a:spcPts val="3200"/>
              </a:spcBef>
              <a:defRPr sz="2801"/>
            </a:lvl4pPr>
            <a:lvl5pPr marL="1714586" indent="-342917">
              <a:spcBef>
                <a:spcPts val="3200"/>
              </a:spcBef>
              <a:defRPr sz="2801"/>
            </a:lvl5pPr>
          </a:lstStyle>
          <a:p>
            <a:r>
              <a:t>本文レベル1</a:t>
            </a:r>
          </a:p>
          <a:p>
            <a:pPr lvl="1"/>
            <a:r>
              <a:t>本文レベル2</a:t>
            </a:r>
          </a:p>
          <a:p>
            <a:pPr lvl="2"/>
            <a:r>
              <a:t>本文レベル3</a:t>
            </a:r>
          </a:p>
          <a:p>
            <a:pPr lvl="3"/>
            <a:r>
              <a:t>本文レベル4</a:t>
            </a:r>
          </a:p>
          <a:p>
            <a:pPr lvl="4"/>
            <a:r>
              <a:t>本文レベル5</a:t>
            </a:r>
          </a:p>
        </p:txBody>
      </p:sp>
      <p:sp>
        <p:nvSpPr>
          <p:cNvPr id="68" name="スライド番号"/>
          <p:cNvSpPr txBox="1">
            <a:spLocks noGrp="1"/>
          </p:cNvSpPr>
          <p:nvPr>
            <p:ph type="sldNum" sz="quarter" idx="2"/>
          </p:nvPr>
        </p:nvSpPr>
        <p:spPr>
          <a:xfrm>
            <a:off x="8484476" y="9296401"/>
            <a:ext cx="362279" cy="348813"/>
          </a:xfrm>
          <a:prstGeom prst="rect">
            <a:avLst/>
          </a:prstGeom>
        </p:spPr>
        <p:txBody>
          <a:bodyPr/>
          <a:lstStyle>
            <a:lvl1pPr>
              <a:defRPr>
                <a:latin typeface="+mn-lt"/>
                <a:ea typeface="+mn-ea"/>
                <a:cs typeface="+mn-cs"/>
                <a:sym typeface="ヒラギノ角ゴ ProN W3"/>
              </a:defRPr>
            </a:lvl1p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箇条書き">
    <p:spTree>
      <p:nvGrpSpPr>
        <p:cNvPr id="1" name=""/>
        <p:cNvGrpSpPr/>
        <p:nvPr/>
      </p:nvGrpSpPr>
      <p:grpSpPr>
        <a:xfrm>
          <a:off x="0" y="0"/>
          <a:ext cx="0" cy="0"/>
          <a:chOff x="0" y="0"/>
          <a:chExt cx="0" cy="0"/>
        </a:xfrm>
      </p:grpSpPr>
      <p:sp>
        <p:nvSpPr>
          <p:cNvPr id="75" name="本文レベル1…"/>
          <p:cNvSpPr txBox="1">
            <a:spLocks noGrp="1"/>
          </p:cNvSpPr>
          <p:nvPr>
            <p:ph type="body" idx="1"/>
          </p:nvPr>
        </p:nvSpPr>
        <p:spPr>
          <a:xfrm>
            <a:off x="1270039" y="1270000"/>
            <a:ext cx="14800185" cy="7213600"/>
          </a:xfrm>
          <a:prstGeom prst="rect">
            <a:avLst/>
          </a:prstGeom>
        </p:spPr>
        <p:txBody>
          <a:bodyPr/>
          <a:lstStyle/>
          <a:p>
            <a:r>
              <a:t>本文レベル1</a:t>
            </a:r>
          </a:p>
          <a:p>
            <a:pPr lvl="1"/>
            <a:r>
              <a:t>本文レベル2</a:t>
            </a:r>
          </a:p>
          <a:p>
            <a:pPr lvl="2"/>
            <a:r>
              <a:t>本文レベル3</a:t>
            </a:r>
          </a:p>
          <a:p>
            <a:pPr lvl="3"/>
            <a:r>
              <a:t>本文レベル4</a:t>
            </a:r>
          </a:p>
          <a:p>
            <a:pPr lvl="4"/>
            <a:r>
              <a:t>本文レベル5</a:t>
            </a:r>
          </a:p>
        </p:txBody>
      </p:sp>
      <p:sp>
        <p:nvSpPr>
          <p:cNvPr id="76"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画像（3点）">
    <p:spTree>
      <p:nvGrpSpPr>
        <p:cNvPr id="1" name=""/>
        <p:cNvGrpSpPr/>
        <p:nvPr/>
      </p:nvGrpSpPr>
      <p:grpSpPr>
        <a:xfrm>
          <a:off x="0" y="0"/>
          <a:ext cx="0" cy="0"/>
          <a:chOff x="0" y="0"/>
          <a:chExt cx="0" cy="0"/>
        </a:xfrm>
      </p:grpSpPr>
      <p:sp>
        <p:nvSpPr>
          <p:cNvPr id="83" name="イメージ"/>
          <p:cNvSpPr>
            <a:spLocks noGrp="1"/>
          </p:cNvSpPr>
          <p:nvPr>
            <p:ph type="pic" sz="quarter" idx="21"/>
          </p:nvPr>
        </p:nvSpPr>
        <p:spPr>
          <a:xfrm>
            <a:off x="8907205" y="5029200"/>
            <a:ext cx="8073244" cy="4038600"/>
          </a:xfrm>
          <a:prstGeom prst="rect">
            <a:avLst/>
          </a:prstGeom>
        </p:spPr>
        <p:txBody>
          <a:bodyPr lIns="91439" tIns="45719" rIns="91439" bIns="45719" anchor="t">
            <a:noAutofit/>
          </a:bodyPr>
          <a:lstStyle/>
          <a:p>
            <a:endParaRPr/>
          </a:p>
        </p:txBody>
      </p:sp>
      <p:sp>
        <p:nvSpPr>
          <p:cNvPr id="84" name="イメージ"/>
          <p:cNvSpPr>
            <a:spLocks noGrp="1"/>
          </p:cNvSpPr>
          <p:nvPr>
            <p:ph type="pic" sz="quarter" idx="22"/>
          </p:nvPr>
        </p:nvSpPr>
        <p:spPr>
          <a:xfrm>
            <a:off x="8670131" y="889003"/>
            <a:ext cx="7823439" cy="3911601"/>
          </a:xfrm>
          <a:prstGeom prst="rect">
            <a:avLst/>
          </a:prstGeom>
        </p:spPr>
        <p:txBody>
          <a:bodyPr lIns="91439" tIns="45719" rIns="91439" bIns="45719" anchor="t">
            <a:noAutofit/>
          </a:bodyPr>
          <a:lstStyle/>
          <a:p>
            <a:endParaRPr/>
          </a:p>
        </p:txBody>
      </p:sp>
      <p:sp>
        <p:nvSpPr>
          <p:cNvPr id="85" name="イメージ"/>
          <p:cNvSpPr>
            <a:spLocks noGrp="1"/>
          </p:cNvSpPr>
          <p:nvPr>
            <p:ph type="pic" idx="23"/>
          </p:nvPr>
        </p:nvSpPr>
        <p:spPr>
          <a:xfrm>
            <a:off x="-3166630" y="889000"/>
            <a:ext cx="15977088" cy="7988300"/>
          </a:xfrm>
          <a:prstGeom prst="rect">
            <a:avLst/>
          </a:prstGeom>
        </p:spPr>
        <p:txBody>
          <a:bodyPr lIns="91439" tIns="45719" rIns="91439" bIns="45719" anchor="t">
            <a:noAutofit/>
          </a:bodyPr>
          <a:lstStyle/>
          <a:p>
            <a:endParaRPr/>
          </a:p>
        </p:txBody>
      </p:sp>
      <p:sp>
        <p:nvSpPr>
          <p:cNvPr id="86"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引用">
    <p:spTree>
      <p:nvGrpSpPr>
        <p:cNvPr id="1" name=""/>
        <p:cNvGrpSpPr/>
        <p:nvPr/>
      </p:nvGrpSpPr>
      <p:grpSpPr>
        <a:xfrm>
          <a:off x="0" y="0"/>
          <a:ext cx="0" cy="0"/>
          <a:chOff x="0" y="0"/>
          <a:chExt cx="0" cy="0"/>
        </a:xfrm>
      </p:grpSpPr>
      <p:sp>
        <p:nvSpPr>
          <p:cNvPr id="93" name="–Johnny Appleseed"/>
          <p:cNvSpPr txBox="1">
            <a:spLocks noGrp="1"/>
          </p:cNvSpPr>
          <p:nvPr>
            <p:ph type="body" sz="quarter" idx="21"/>
          </p:nvPr>
        </p:nvSpPr>
        <p:spPr>
          <a:xfrm>
            <a:off x="1693385" y="6362701"/>
            <a:ext cx="13953493" cy="471924"/>
          </a:xfrm>
          <a:prstGeom prst="rect">
            <a:avLst/>
          </a:prstGeom>
        </p:spPr>
        <p:txBody>
          <a:bodyPr anchor="t">
            <a:spAutoFit/>
          </a:bodyPr>
          <a:lstStyle>
            <a:lvl1pPr marL="0" indent="0" algn="ctr">
              <a:spcBef>
                <a:spcPts val="0"/>
              </a:spcBef>
              <a:buSzTx/>
              <a:buNone/>
              <a:defRPr sz="2400"/>
            </a:lvl1pPr>
          </a:lstStyle>
          <a:p>
            <a:r>
              <a:t>–Johnny Appleseed</a:t>
            </a:r>
          </a:p>
        </p:txBody>
      </p:sp>
      <p:sp>
        <p:nvSpPr>
          <p:cNvPr id="94" name="“ここに引用を入力してください。”"/>
          <p:cNvSpPr txBox="1">
            <a:spLocks noGrp="1"/>
          </p:cNvSpPr>
          <p:nvPr>
            <p:ph type="body" sz="quarter" idx="22"/>
          </p:nvPr>
        </p:nvSpPr>
        <p:spPr>
          <a:xfrm>
            <a:off x="1693385" y="4259032"/>
            <a:ext cx="13953493" cy="625941"/>
          </a:xfrm>
          <a:prstGeom prst="rect">
            <a:avLst/>
          </a:prstGeom>
        </p:spPr>
        <p:txBody>
          <a:bodyPr>
            <a:spAutoFit/>
          </a:bodyPr>
          <a:lstStyle>
            <a:lvl1pPr marL="0" indent="0" algn="ctr">
              <a:spcBef>
                <a:spcPts val="0"/>
              </a:spcBef>
              <a:buSzTx/>
              <a:buNone/>
              <a:defRPr sz="3401"/>
            </a:lvl1pPr>
          </a:lstStyle>
          <a:p>
            <a:r>
              <a:t>“ここに引用を入力してください。”</a:t>
            </a:r>
          </a:p>
        </p:txBody>
      </p:sp>
      <p:sp>
        <p:nvSpPr>
          <p:cNvPr id="95"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タイトルテキスト"/>
          <p:cNvSpPr txBox="1">
            <a:spLocks noGrp="1"/>
          </p:cNvSpPr>
          <p:nvPr>
            <p:ph type="title"/>
          </p:nvPr>
        </p:nvSpPr>
        <p:spPr>
          <a:xfrm>
            <a:off x="1270039" y="254000"/>
            <a:ext cx="14800185"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タイトルテキスト</a:t>
            </a:r>
          </a:p>
        </p:txBody>
      </p:sp>
      <p:sp>
        <p:nvSpPr>
          <p:cNvPr id="3" name="スライド番号"/>
          <p:cNvSpPr txBox="1">
            <a:spLocks noGrp="1"/>
          </p:cNvSpPr>
          <p:nvPr>
            <p:ph type="sldNum" sz="quarter" idx="2"/>
          </p:nvPr>
        </p:nvSpPr>
        <p:spPr>
          <a:xfrm>
            <a:off x="8504516" y="9296401"/>
            <a:ext cx="322204" cy="348813"/>
          </a:xfrm>
          <a:prstGeom prst="rect">
            <a:avLst/>
          </a:prstGeom>
          <a:ln w="12700">
            <a:miter lim="400000"/>
          </a:ln>
        </p:spPr>
        <p:txBody>
          <a:bodyPr wrap="none" lIns="50800" tIns="50800" rIns="50800" bIns="50800">
            <a:spAutoFit/>
          </a:bodyPr>
          <a:lstStyle>
            <a:lvl1pPr>
              <a:defRPr sz="1600">
                <a:latin typeface="Helvetica Neue Light"/>
                <a:ea typeface="Helvetica Neue Light"/>
                <a:cs typeface="Helvetica Neue Light"/>
                <a:sym typeface="Helvetica Neue Light"/>
              </a:defRPr>
            </a:lvl1pPr>
          </a:lstStyle>
          <a:p>
            <a:fld id="{86CB4B4D-7CA3-9044-876B-883B54F8677D}" type="slidenum">
              <a:t>‹#›</a:t>
            </a:fld>
            <a:endParaRPr/>
          </a:p>
        </p:txBody>
      </p:sp>
      <p:sp>
        <p:nvSpPr>
          <p:cNvPr id="4" name="本文レベル1…"/>
          <p:cNvSpPr txBox="1">
            <a:spLocks noGrp="1"/>
          </p:cNvSpPr>
          <p:nvPr>
            <p:ph type="body" idx="1"/>
          </p:nvPr>
        </p:nvSpPr>
        <p:spPr>
          <a:xfrm>
            <a:off x="1270039" y="2590800"/>
            <a:ext cx="14800185"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本文レベル1</a:t>
            </a:r>
          </a:p>
          <a:p>
            <a:pPr lvl="1"/>
            <a:r>
              <a:t>本文レベル2</a:t>
            </a:r>
          </a:p>
          <a:p>
            <a:pPr lvl="2"/>
            <a:r>
              <a:t>本文レベル3</a:t>
            </a:r>
          </a:p>
          <a:p>
            <a:pPr lvl="3"/>
            <a:r>
              <a:t>本文レベル4</a:t>
            </a:r>
          </a:p>
          <a:p>
            <a:pPr lvl="4"/>
            <a:r>
              <a:t>本文レベル5</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2" r:id="rId12"/>
  </p:sldLayoutIdLst>
  <p:transition spd="med"/>
  <p:hf hdr="0" ftr="0" dt="0"/>
  <p:txStyles>
    <p:titleStyle>
      <a:lvl1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1pPr>
      <a:lvl2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2pPr>
      <a:lvl3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3pPr>
      <a:lvl4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4pPr>
      <a:lvl5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5pPr>
      <a:lvl6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6pPr>
      <a:lvl7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7pPr>
      <a:lvl8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8pPr>
      <a:lvl9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9pPr>
    </p:titleStyle>
    <p:bodyStyle>
      <a:lvl1pPr marL="444522"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1pPr>
      <a:lvl2pPr marL="889045"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2pPr>
      <a:lvl3pPr marL="1333567"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3pPr>
      <a:lvl4pPr marL="1778089"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4pPr>
      <a:lvl5pPr marL="2222612"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5pPr>
      <a:lvl6pPr marL="2667134"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6pPr>
      <a:lvl7pPr marL="3111656"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7pPr>
      <a:lvl8pPr marL="3556178"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8pPr>
      <a:lvl9pPr marL="4000700"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9pPr>
    </p:bodyStyle>
    <p:otherStyle>
      <a:lvl1pPr marL="0" marR="0" indent="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1pPr>
      <a:lvl2pPr marL="0" marR="0" indent="228611"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2pPr>
      <a:lvl3pPr marL="0" marR="0" indent="457223"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3pPr>
      <a:lvl4pPr marL="0" marR="0" indent="685835"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4pPr>
      <a:lvl5pPr marL="0" marR="0" indent="914446"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5pPr>
      <a:lvl6pPr marL="0" marR="0" indent="1143057"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6pPr>
      <a:lvl7pPr marL="0" marR="0" indent="1371668"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7pPr>
      <a:lvl8pPr marL="0" marR="0" indent="1600280"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8pPr>
      <a:lvl9pPr marL="0" marR="0" indent="1828892" algn="ctr" defTabSz="584229" latinLnBrk="0">
        <a:lnSpc>
          <a:spcPct val="100000"/>
        </a:lnSpc>
        <a:spcBef>
          <a:spcPts val="0"/>
        </a:spcBef>
        <a:spcAft>
          <a:spcPts val="0"/>
        </a:spcAft>
        <a:buClrTx/>
        <a:buSzTx/>
        <a:buFontTx/>
        <a:buNone/>
        <a:tabLst/>
        <a:defRPr sz="1600" b="0" i="0" u="none" strike="noStrike" cap="none" spc="0" baseline="0">
          <a:solidFill>
            <a:schemeClr val="tx1"/>
          </a:solidFill>
          <a:uFillTx/>
          <a:latin typeface="+mn-lt"/>
          <a:ea typeface="+mn-ea"/>
          <a:cs typeface="+mn-cs"/>
          <a:sym typeface="Helvetica Neue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jpeg"/><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4.xml"/><Relationship Id="rId5" Type="http://schemas.microsoft.com/office/2007/relationships/hdphoto" Target="../media/hdphoto1.wdp"/><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4.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a:extLst>
              <a:ext uri="{FF2B5EF4-FFF2-40B4-BE49-F238E27FC236}">
                <a16:creationId xmlns:a16="http://schemas.microsoft.com/office/drawing/2014/main" id="{CECE77C2-719B-E0B4-F7F0-E24ADACBB5C9}"/>
              </a:ext>
            </a:extLst>
          </p:cNvPr>
          <p:cNvSpPr/>
          <p:nvPr/>
        </p:nvSpPr>
        <p:spPr>
          <a:xfrm>
            <a:off x="-8467" y="0"/>
            <a:ext cx="17348730" cy="4313583"/>
          </a:xfrm>
          <a:prstGeom prst="rect">
            <a:avLst/>
          </a:prstGeom>
          <a:solidFill>
            <a:srgbClr val="005493"/>
          </a:solidFill>
          <a:ln w="12700">
            <a:miter lim="400000"/>
          </a:ln>
        </p:spPr>
        <p:txBody>
          <a:bodyPr lIns="50800" tIns="50800" rIns="50800" bIns="50800" anchor="ctr"/>
          <a:lstStyle/>
          <a:p>
            <a:pPr>
              <a:defRPr sz="2200">
                <a:solidFill>
                  <a:srgbClr val="5E5E5E"/>
                </a:solidFill>
              </a:defRPr>
            </a:pPr>
            <a:endParaRPr/>
          </a:p>
        </p:txBody>
      </p:sp>
      <p:sp>
        <p:nvSpPr>
          <p:cNvPr id="9" name="2022.09.26…">
            <a:extLst>
              <a:ext uri="{FF2B5EF4-FFF2-40B4-BE49-F238E27FC236}">
                <a16:creationId xmlns:a16="http://schemas.microsoft.com/office/drawing/2014/main" id="{1490A652-A373-A7DB-DC37-F5A17664CABC}"/>
              </a:ext>
            </a:extLst>
          </p:cNvPr>
          <p:cNvSpPr txBox="1">
            <a:spLocks/>
          </p:cNvSpPr>
          <p:nvPr/>
        </p:nvSpPr>
        <p:spPr>
          <a:xfrm>
            <a:off x="210848" y="4989241"/>
            <a:ext cx="16498281" cy="355738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rmAutofit/>
          </a:bodyPr>
          <a:lstStyle>
            <a:lvl1pPr marL="0" marR="0" indent="0" algn="ctr" defTabSz="584229" rtl="0" latinLnBrk="0">
              <a:lnSpc>
                <a:spcPct val="100000"/>
              </a:lnSpc>
              <a:spcBef>
                <a:spcPts val="0"/>
              </a:spcBef>
              <a:spcAft>
                <a:spcPts val="0"/>
              </a:spcAft>
              <a:buClrTx/>
              <a:buSzTx/>
              <a:buFontTx/>
              <a:buNone/>
              <a:tabLst/>
              <a:defRPr sz="3701" b="0" i="0" u="none" strike="noStrike" cap="none" spc="0" baseline="0">
                <a:solidFill>
                  <a:srgbClr val="000000"/>
                </a:solidFill>
                <a:uFillTx/>
                <a:latin typeface="+mn-lt"/>
                <a:ea typeface="+mn-ea"/>
                <a:cs typeface="+mn-cs"/>
                <a:sym typeface="ヒラギノ角ゴ ProN W3"/>
              </a:defRPr>
            </a:lvl1pPr>
            <a:lvl2pPr marL="0" marR="0" indent="0" algn="ctr" defTabSz="584229" rtl="0" latinLnBrk="0">
              <a:lnSpc>
                <a:spcPct val="100000"/>
              </a:lnSpc>
              <a:spcBef>
                <a:spcPts val="0"/>
              </a:spcBef>
              <a:spcAft>
                <a:spcPts val="0"/>
              </a:spcAft>
              <a:buClrTx/>
              <a:buSzTx/>
              <a:buFontTx/>
              <a:buNone/>
              <a:tabLst/>
              <a:defRPr sz="3701" b="0" i="0" u="none" strike="noStrike" cap="none" spc="0" baseline="0">
                <a:solidFill>
                  <a:srgbClr val="000000"/>
                </a:solidFill>
                <a:uFillTx/>
                <a:latin typeface="+mn-lt"/>
                <a:ea typeface="+mn-ea"/>
                <a:cs typeface="+mn-cs"/>
                <a:sym typeface="ヒラギノ角ゴ ProN W3"/>
              </a:defRPr>
            </a:lvl2pPr>
            <a:lvl3pPr marL="0" marR="0" indent="0" algn="ctr" defTabSz="584229" rtl="0" latinLnBrk="0">
              <a:lnSpc>
                <a:spcPct val="100000"/>
              </a:lnSpc>
              <a:spcBef>
                <a:spcPts val="0"/>
              </a:spcBef>
              <a:spcAft>
                <a:spcPts val="0"/>
              </a:spcAft>
              <a:buClrTx/>
              <a:buSzTx/>
              <a:buFontTx/>
              <a:buNone/>
              <a:tabLst/>
              <a:defRPr sz="3701" b="0" i="0" u="none" strike="noStrike" cap="none" spc="0" baseline="0">
                <a:solidFill>
                  <a:srgbClr val="000000"/>
                </a:solidFill>
                <a:uFillTx/>
                <a:latin typeface="+mn-lt"/>
                <a:ea typeface="+mn-ea"/>
                <a:cs typeface="+mn-cs"/>
                <a:sym typeface="ヒラギノ角ゴ ProN W3"/>
              </a:defRPr>
            </a:lvl3pPr>
            <a:lvl4pPr marL="0" marR="0" indent="0" algn="ctr" defTabSz="584229" rtl="0" latinLnBrk="0">
              <a:lnSpc>
                <a:spcPct val="100000"/>
              </a:lnSpc>
              <a:spcBef>
                <a:spcPts val="0"/>
              </a:spcBef>
              <a:spcAft>
                <a:spcPts val="0"/>
              </a:spcAft>
              <a:buClrTx/>
              <a:buSzTx/>
              <a:buFontTx/>
              <a:buNone/>
              <a:tabLst/>
              <a:defRPr sz="3701" b="0" i="0" u="none" strike="noStrike" cap="none" spc="0" baseline="0">
                <a:solidFill>
                  <a:srgbClr val="000000"/>
                </a:solidFill>
                <a:uFillTx/>
                <a:latin typeface="+mn-lt"/>
                <a:ea typeface="+mn-ea"/>
                <a:cs typeface="+mn-cs"/>
                <a:sym typeface="ヒラギノ角ゴ ProN W3"/>
              </a:defRPr>
            </a:lvl4pPr>
            <a:lvl5pPr marL="0" marR="0" indent="0" algn="ctr" defTabSz="584229" rtl="0" latinLnBrk="0">
              <a:lnSpc>
                <a:spcPct val="100000"/>
              </a:lnSpc>
              <a:spcBef>
                <a:spcPts val="0"/>
              </a:spcBef>
              <a:spcAft>
                <a:spcPts val="0"/>
              </a:spcAft>
              <a:buClrTx/>
              <a:buSzTx/>
              <a:buFontTx/>
              <a:buNone/>
              <a:tabLst/>
              <a:defRPr sz="3701" b="0" i="0" u="none" strike="noStrike" cap="none" spc="0" baseline="0">
                <a:solidFill>
                  <a:srgbClr val="000000"/>
                </a:solidFill>
                <a:uFillTx/>
                <a:latin typeface="+mn-lt"/>
                <a:ea typeface="+mn-ea"/>
                <a:cs typeface="+mn-cs"/>
                <a:sym typeface="ヒラギノ角ゴ ProN W3"/>
              </a:defRPr>
            </a:lvl5pPr>
            <a:lvl6pPr marL="2667134"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6pPr>
            <a:lvl7pPr marL="3111656"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7pPr>
            <a:lvl8pPr marL="3556178"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8pPr>
            <a:lvl9pPr marL="4000700" marR="0" indent="-444522" algn="l" defTabSz="584229" rtl="0" latinLnBrk="0">
              <a:lnSpc>
                <a:spcPct val="100000"/>
              </a:lnSpc>
              <a:spcBef>
                <a:spcPts val="4200"/>
              </a:spcBef>
              <a:spcAft>
                <a:spcPts val="0"/>
              </a:spcAft>
              <a:buClrTx/>
              <a:buSzPct val="145000"/>
              <a:buFontTx/>
              <a:buChar char="•"/>
              <a:tabLst/>
              <a:defRPr sz="3200" b="0" i="0" u="none" strike="noStrike" cap="none" spc="0" baseline="0">
                <a:solidFill>
                  <a:srgbClr val="000000"/>
                </a:solidFill>
                <a:uFillTx/>
                <a:latin typeface="+mn-lt"/>
                <a:ea typeface="+mn-ea"/>
                <a:cs typeface="+mn-cs"/>
                <a:sym typeface="ヒラギノ角ゴ ProN W3"/>
              </a:defRPr>
            </a:lvl9pPr>
          </a:lstStyle>
          <a:p>
            <a:pPr defTabSz="479044" hangingPunct="1">
              <a:defRPr sz="3034"/>
            </a:pPr>
            <a:r>
              <a:rPr lang="en" sz="3600" u="sng" dirty="0"/>
              <a:t>○</a:t>
            </a:r>
            <a:r>
              <a:rPr lang="en" sz="3600" u="sng" dirty="0" err="1"/>
              <a:t>Mizuki</a:t>
            </a:r>
            <a:r>
              <a:rPr lang="en" sz="3600" u="sng" dirty="0"/>
              <a:t> Uenomachi</a:t>
            </a:r>
            <a:r>
              <a:rPr lang="en" sz="3600" u="sng" baseline="31999" dirty="0"/>
              <a:t>1</a:t>
            </a:r>
            <a:r>
              <a:rPr lang="en" sz="3600" dirty="0"/>
              <a:t>, Kenji Shimazoe</a:t>
            </a:r>
            <a:r>
              <a:rPr lang="en" sz="3600" baseline="31999" dirty="0"/>
              <a:t>2</a:t>
            </a:r>
          </a:p>
          <a:p>
            <a:pPr defTabSz="479044" hangingPunct="1">
              <a:defRPr sz="3034"/>
            </a:pPr>
            <a:endParaRPr lang="en" sz="3600" baseline="31999" dirty="0"/>
          </a:p>
          <a:p>
            <a:pPr defTabSz="479044" hangingPunct="1">
              <a:defRPr sz="3034"/>
            </a:pPr>
            <a:r>
              <a:rPr lang="en" sz="3600" baseline="31999" dirty="0"/>
              <a:t>1</a:t>
            </a:r>
            <a:r>
              <a:rPr lang="en" sz="3600" dirty="0"/>
              <a:t>Kyoto University,  </a:t>
            </a:r>
            <a:r>
              <a:rPr lang="en" sz="3600" baseline="31999" dirty="0"/>
              <a:t>2</a:t>
            </a:r>
            <a:r>
              <a:rPr lang="en" sz="3600" dirty="0"/>
              <a:t>The Univ. of Tokyo</a:t>
            </a:r>
          </a:p>
          <a:p>
            <a:pPr defTabSz="479044" hangingPunct="1">
              <a:defRPr sz="3034"/>
            </a:pPr>
            <a:endParaRPr lang="en" sz="3600" dirty="0"/>
          </a:p>
          <a:p>
            <a:pPr defTabSz="479044" hangingPunct="1">
              <a:defRPr sz="3034"/>
            </a:pPr>
            <a:r>
              <a:rPr lang="en" altLang="ja-JP" sz="3600" dirty="0"/>
              <a:t>2023.09.07</a:t>
            </a:r>
          </a:p>
          <a:p>
            <a:pPr defTabSz="479044" hangingPunct="1">
              <a:defRPr sz="3034"/>
            </a:pPr>
            <a:endParaRPr lang="en" sz="3600" dirty="0"/>
          </a:p>
        </p:txBody>
      </p:sp>
      <p:sp>
        <p:nvSpPr>
          <p:cNvPr id="12" name="Development of Compton-PET hybrid…">
            <a:extLst>
              <a:ext uri="{FF2B5EF4-FFF2-40B4-BE49-F238E27FC236}">
                <a16:creationId xmlns:a16="http://schemas.microsoft.com/office/drawing/2014/main" id="{9B97D31C-33FA-3409-1689-A4DD4956E060}"/>
              </a:ext>
            </a:extLst>
          </p:cNvPr>
          <p:cNvSpPr txBox="1">
            <a:spLocks/>
          </p:cNvSpPr>
          <p:nvPr/>
        </p:nvSpPr>
        <p:spPr>
          <a:xfrm>
            <a:off x="279028" y="1206977"/>
            <a:ext cx="16361923" cy="26883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rmAutofit lnSpcReduction="10000"/>
          </a:bodyPr>
          <a:lstStyle>
            <a:lvl1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1pPr>
            <a:lvl2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2pPr>
            <a:lvl3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3pPr>
            <a:lvl4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4pPr>
            <a:lvl5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5pPr>
            <a:lvl6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6pPr>
            <a:lvl7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7pPr>
            <a:lvl8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8pPr>
            <a:lvl9pPr marL="0" marR="0" indent="0" algn="ctr" defTabSz="584229"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ヒラギノ角ゴ ProN W3"/>
              </a:defRPr>
            </a:lvl9pPr>
          </a:lstStyle>
          <a:p>
            <a:pPr hangingPunct="1">
              <a:defRPr sz="4500">
                <a:solidFill>
                  <a:srgbClr val="FFFFFF"/>
                </a:solidFill>
              </a:defRPr>
            </a:pPr>
            <a:r>
              <a:rPr lang="en" sz="6000" b="1" dirty="0">
                <a:solidFill>
                  <a:srgbClr val="FFFFFF"/>
                </a:solidFill>
              </a:rPr>
              <a:t>Evaluation of Compton recoil electron tracking capability of fine-pitch pixel silicon detector with a Monte Carlo simulation</a:t>
            </a:r>
          </a:p>
        </p:txBody>
      </p:sp>
      <p:pic>
        <p:nvPicPr>
          <p:cNvPr id="4" name="図 3" descr="夕日に映る木&#10;&#10;中程度の精度で自動的に生成された説明">
            <a:extLst>
              <a:ext uri="{FF2B5EF4-FFF2-40B4-BE49-F238E27FC236}">
                <a16:creationId xmlns:a16="http://schemas.microsoft.com/office/drawing/2014/main" id="{50E3DE2E-73E4-230F-D76C-B77364481E1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892667" y="7791033"/>
            <a:ext cx="6447596" cy="1962567"/>
          </a:xfrm>
          <a:prstGeom prst="rect">
            <a:avLst/>
          </a:prstGeom>
        </p:spPr>
      </p:pic>
      <p:pic>
        <p:nvPicPr>
          <p:cNvPr id="6" name="図 5" descr="挿絵 が含まれている画像&#10;&#10;自動的に生成された説明">
            <a:extLst>
              <a:ext uri="{FF2B5EF4-FFF2-40B4-BE49-F238E27FC236}">
                <a16:creationId xmlns:a16="http://schemas.microsoft.com/office/drawing/2014/main" id="{01AE6E8D-1DFD-05AD-8DC8-CEC295D76306}"/>
              </a:ext>
            </a:extLst>
          </p:cNvPr>
          <p:cNvPicPr>
            <a:picLocks noChangeAspect="1"/>
          </p:cNvPicPr>
          <p:nvPr/>
        </p:nvPicPr>
        <p:blipFill>
          <a:blip r:embed="rId3"/>
          <a:stretch>
            <a:fillRect/>
          </a:stretch>
        </p:blipFill>
        <p:spPr>
          <a:xfrm>
            <a:off x="210850" y="7739803"/>
            <a:ext cx="1955141" cy="1955141"/>
          </a:xfrm>
          <a:prstGeom prst="rect">
            <a:avLst/>
          </a:prstGeom>
        </p:spPr>
      </p:pic>
      <p:pic>
        <p:nvPicPr>
          <p:cNvPr id="8" name="図 7" descr="ロゴ&#10;&#10;自動的に生成された説明">
            <a:extLst>
              <a:ext uri="{FF2B5EF4-FFF2-40B4-BE49-F238E27FC236}">
                <a16:creationId xmlns:a16="http://schemas.microsoft.com/office/drawing/2014/main" id="{20276CD8-F581-D09C-CA52-CCEF14F992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03385" y="7653288"/>
            <a:ext cx="2168907" cy="1966901"/>
          </a:xfrm>
          <a:prstGeom prst="rect">
            <a:avLst/>
          </a:prstGeom>
        </p:spPr>
      </p:pic>
      <p:sp>
        <p:nvSpPr>
          <p:cNvPr id="11" name="テキスト ボックス 10">
            <a:extLst>
              <a:ext uri="{FF2B5EF4-FFF2-40B4-BE49-F238E27FC236}">
                <a16:creationId xmlns:a16="http://schemas.microsoft.com/office/drawing/2014/main" id="{20B10D01-8F6E-EC1E-9FE5-B726EDF6C733}"/>
              </a:ext>
            </a:extLst>
          </p:cNvPr>
          <p:cNvSpPr txBox="1"/>
          <p:nvPr/>
        </p:nvSpPr>
        <p:spPr>
          <a:xfrm>
            <a:off x="4894229" y="193671"/>
            <a:ext cx="1199687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1" i="0" u="none" strike="noStrike" cap="none" spc="0" normalizeH="0" baseline="0" dirty="0">
                <a:ln>
                  <a:noFill/>
                </a:ln>
                <a:solidFill>
                  <a:schemeClr val="accent5">
                    <a:lumMod val="20000"/>
                    <a:lumOff val="80000"/>
                  </a:schemeClr>
                </a:solidFill>
                <a:effectLst/>
                <a:uFillTx/>
                <a:latin typeface="Century Gothic" panose="020B0502020202020204" pitchFamily="34" charset="0"/>
                <a:ea typeface="APPLE LIGOTHIC MEDIUM" pitchFamily="2" charset="-120"/>
                <a:sym typeface="ヒラギノ角ゴ ProN W6"/>
              </a:rPr>
              <a:t>13</a:t>
            </a:r>
            <a:r>
              <a:rPr kumimoji="0" lang="en-US" altLang="ja-JP" sz="3200" b="1" i="0" u="none" strike="noStrike" cap="none" spc="0" normalizeH="0" baseline="30000" dirty="0">
                <a:ln>
                  <a:noFill/>
                </a:ln>
                <a:solidFill>
                  <a:schemeClr val="accent5">
                    <a:lumMod val="20000"/>
                    <a:lumOff val="80000"/>
                  </a:schemeClr>
                </a:solidFill>
                <a:effectLst/>
                <a:uFillTx/>
                <a:latin typeface="Century Gothic" panose="020B0502020202020204" pitchFamily="34" charset="0"/>
                <a:ea typeface="APPLE LIGOTHIC MEDIUM" pitchFamily="2" charset="-120"/>
                <a:sym typeface="ヒラギノ角ゴ ProN W6"/>
              </a:rPr>
              <a:t>th</a:t>
            </a:r>
            <a:r>
              <a:rPr kumimoji="0" lang="en-US" altLang="ja-JP" sz="3200" b="1" i="0" u="none" strike="noStrike" cap="none" spc="0" normalizeH="0" baseline="0" dirty="0">
                <a:ln>
                  <a:noFill/>
                </a:ln>
                <a:solidFill>
                  <a:schemeClr val="accent5">
                    <a:lumMod val="20000"/>
                    <a:lumOff val="80000"/>
                  </a:schemeClr>
                </a:solidFill>
                <a:effectLst/>
                <a:uFillTx/>
                <a:latin typeface="Century Gothic" panose="020B0502020202020204" pitchFamily="34" charset="0"/>
                <a:ea typeface="APPLE LIGOTHIC MEDIUM" pitchFamily="2" charset="-120"/>
                <a:sym typeface="ヒラギノ角ゴ ProN W6"/>
              </a:rPr>
              <a:t> International Conference on Position Sensitive Detectors</a:t>
            </a:r>
            <a:endParaRPr kumimoji="0" lang="ja-JP" altLang="en-US" sz="3200" b="1" i="0" u="none" strike="noStrike" cap="none" spc="0" normalizeH="0" baseline="0">
              <a:ln>
                <a:noFill/>
              </a:ln>
              <a:solidFill>
                <a:schemeClr val="accent5">
                  <a:lumMod val="20000"/>
                  <a:lumOff val="80000"/>
                </a:schemeClr>
              </a:solidFill>
              <a:effectLst/>
              <a:uFillTx/>
              <a:latin typeface="Century Gothic" panose="020B0502020202020204" pitchFamily="34" charset="0"/>
              <a:sym typeface="ヒラギノ角ゴ ProN W6"/>
            </a:endParaRP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59F5C8-CBA5-CE84-B093-D49DC21FD08D}"/>
              </a:ext>
            </a:extLst>
          </p:cNvPr>
          <p:cNvSpPr>
            <a:spLocks noGrp="1"/>
          </p:cNvSpPr>
          <p:nvPr>
            <p:ph type="title"/>
          </p:nvPr>
        </p:nvSpPr>
        <p:spPr/>
        <p:txBody>
          <a:bodyPr/>
          <a:lstStyle/>
          <a:p>
            <a:r>
              <a:rPr kumimoji="1" lang="en-US" altLang="ja-JP" dirty="0"/>
              <a:t>A Monte Carlo simulation by geant4 toolkit</a:t>
            </a:r>
            <a:endParaRPr kumimoji="1" lang="ja-JP" altLang="en-US"/>
          </a:p>
        </p:txBody>
      </p:sp>
      <p:sp>
        <p:nvSpPr>
          <p:cNvPr id="3" name="スライド番号プレースホルダー 2">
            <a:extLst>
              <a:ext uri="{FF2B5EF4-FFF2-40B4-BE49-F238E27FC236}">
                <a16:creationId xmlns:a16="http://schemas.microsoft.com/office/drawing/2014/main" id="{08AEF871-AD3E-5829-BF5C-0A5D0788FDE5}"/>
              </a:ext>
            </a:extLst>
          </p:cNvPr>
          <p:cNvSpPr>
            <a:spLocks noGrp="1"/>
          </p:cNvSpPr>
          <p:nvPr>
            <p:ph type="sldNum" sz="quarter" idx="2"/>
          </p:nvPr>
        </p:nvSpPr>
        <p:spPr/>
        <p:txBody>
          <a:bodyPr/>
          <a:lstStyle/>
          <a:p>
            <a:fld id="{86CB4B4D-7CA3-9044-876B-883B54F8677D}" type="slidenum">
              <a:rPr lang="en-US" altLang="ja-JP" smtClean="0"/>
              <a:pPr/>
              <a:t>10</a:t>
            </a:fld>
            <a:endParaRPr lang="en-US" altLang="ja-JP"/>
          </a:p>
        </p:txBody>
      </p:sp>
      <p:sp>
        <p:nvSpPr>
          <p:cNvPr id="4" name="正方形/長方形 3">
            <a:extLst>
              <a:ext uri="{FF2B5EF4-FFF2-40B4-BE49-F238E27FC236}">
                <a16:creationId xmlns:a16="http://schemas.microsoft.com/office/drawing/2014/main" id="{5C6F7A42-71F4-656C-E78C-0AFF6B18A694}"/>
              </a:ext>
            </a:extLst>
          </p:cNvPr>
          <p:cNvSpPr/>
          <p:nvPr/>
        </p:nvSpPr>
        <p:spPr>
          <a:xfrm>
            <a:off x="8337371" y="3474285"/>
            <a:ext cx="328246" cy="3962400"/>
          </a:xfrm>
          <a:prstGeom prst="rect">
            <a:avLst/>
          </a:prstGeom>
          <a:solidFill>
            <a:schemeClr val="tx2"/>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5" name="テキスト ボックス 4">
            <a:extLst>
              <a:ext uri="{FF2B5EF4-FFF2-40B4-BE49-F238E27FC236}">
                <a16:creationId xmlns:a16="http://schemas.microsoft.com/office/drawing/2014/main" id="{5501C53C-BBAC-285B-DDC0-3957B8DA6BE4}"/>
              </a:ext>
            </a:extLst>
          </p:cNvPr>
          <p:cNvSpPr txBox="1"/>
          <p:nvPr/>
        </p:nvSpPr>
        <p:spPr>
          <a:xfrm>
            <a:off x="889341" y="1408624"/>
            <a:ext cx="3895297" cy="718145"/>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Simulation setup</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6" name="テキスト ボックス 5">
            <a:extLst>
              <a:ext uri="{FF2B5EF4-FFF2-40B4-BE49-F238E27FC236}">
                <a16:creationId xmlns:a16="http://schemas.microsoft.com/office/drawing/2014/main" id="{92034F79-74E4-A001-E3E0-28263F2C4A6A}"/>
              </a:ext>
            </a:extLst>
          </p:cNvPr>
          <p:cNvSpPr txBox="1"/>
          <p:nvPr/>
        </p:nvSpPr>
        <p:spPr>
          <a:xfrm>
            <a:off x="4784638" y="2150214"/>
            <a:ext cx="4770537"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r" defTabSz="584200" rtl="0" fontAlgn="auto" latinLnBrk="0" hangingPunct="0">
              <a:lnSpc>
                <a:spcPct val="100000"/>
              </a:lnSpc>
              <a:spcBef>
                <a:spcPts val="0"/>
              </a:spcBef>
              <a:spcAft>
                <a:spcPts val="0"/>
              </a:spcAft>
              <a:buClrTx/>
              <a:buSzTx/>
              <a:buFontTx/>
              <a:buNone/>
              <a:tabLst/>
            </a:pPr>
            <a:r>
              <a:rPr lang="en-US" altLang="ja-JP" sz="3600" dirty="0">
                <a:latin typeface="+mj-lt"/>
              </a:rPr>
              <a:t>Si detector </a:t>
            </a:r>
          </a:p>
          <a:p>
            <a:pPr marL="0" marR="0" indent="0" algn="r" defTabSz="584200" rtl="0" fontAlgn="auto" latinLnBrk="0" hangingPunct="0">
              <a:lnSpc>
                <a:spcPct val="100000"/>
              </a:lnSpc>
              <a:spcBef>
                <a:spcPts val="0"/>
              </a:spcBef>
              <a:spcAft>
                <a:spcPts val="0"/>
              </a:spcAft>
              <a:buClrTx/>
              <a:buSzTx/>
              <a:buFontTx/>
              <a:buNone/>
              <a:tabLst/>
            </a:pPr>
            <a:r>
              <a:rPr lang="en-US" altLang="ja-JP" sz="3600" dirty="0">
                <a:latin typeface="+mj-lt"/>
              </a:rPr>
              <a:t>(same size of XRPIX7)</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7" name="正方形/長方形 6">
            <a:extLst>
              <a:ext uri="{FF2B5EF4-FFF2-40B4-BE49-F238E27FC236}">
                <a16:creationId xmlns:a16="http://schemas.microsoft.com/office/drawing/2014/main" id="{9539BA27-E3B4-D08F-B7EF-E390BA190CA2}"/>
              </a:ext>
            </a:extLst>
          </p:cNvPr>
          <p:cNvSpPr/>
          <p:nvPr/>
        </p:nvSpPr>
        <p:spPr>
          <a:xfrm>
            <a:off x="10489678" y="3491349"/>
            <a:ext cx="2667003" cy="3962400"/>
          </a:xfrm>
          <a:prstGeom prst="rect">
            <a:avLst/>
          </a:prstGeom>
          <a:solidFill>
            <a:srgbClr val="FFC00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8" name="テキスト ボックス 7">
            <a:extLst>
              <a:ext uri="{FF2B5EF4-FFF2-40B4-BE49-F238E27FC236}">
                <a16:creationId xmlns:a16="http://schemas.microsoft.com/office/drawing/2014/main" id="{799111BB-0E68-71BB-3AC0-33C0F44108A5}"/>
              </a:ext>
            </a:extLst>
          </p:cNvPr>
          <p:cNvSpPr txBox="1"/>
          <p:nvPr/>
        </p:nvSpPr>
        <p:spPr>
          <a:xfrm>
            <a:off x="10338733" y="2066416"/>
            <a:ext cx="5591275"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GAGG scintillator detector </a:t>
            </a:r>
          </a:p>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(same size of XRPIX7)</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cxnSp>
        <p:nvCxnSpPr>
          <p:cNvPr id="10" name="直線矢印コネクタ 9">
            <a:extLst>
              <a:ext uri="{FF2B5EF4-FFF2-40B4-BE49-F238E27FC236}">
                <a16:creationId xmlns:a16="http://schemas.microsoft.com/office/drawing/2014/main" id="{C87CB226-F909-FC78-9D2B-8DD08EEBC551}"/>
              </a:ext>
            </a:extLst>
          </p:cNvPr>
          <p:cNvCxnSpPr/>
          <p:nvPr/>
        </p:nvCxnSpPr>
        <p:spPr>
          <a:xfrm>
            <a:off x="8257573" y="7690339"/>
            <a:ext cx="408044" cy="0"/>
          </a:xfrm>
          <a:prstGeom prst="straightConnector1">
            <a:avLst/>
          </a:prstGeom>
          <a:noFill/>
          <a:ln w="38100" cap="flat">
            <a:solidFill>
              <a:srgbClr val="000000"/>
            </a:solidFill>
            <a:prstDash val="solid"/>
            <a:miter lim="400000"/>
            <a:headEnd type="triangle" w="med" len="med"/>
            <a:tailEnd type="triangle" w="med" len="med"/>
          </a:ln>
          <a:effectLst/>
          <a:sp3d/>
        </p:spPr>
        <p:style>
          <a:lnRef idx="0">
            <a:scrgbClr r="0" g="0" b="0"/>
          </a:lnRef>
          <a:fillRef idx="0">
            <a:scrgbClr r="0" g="0" b="0"/>
          </a:fillRef>
          <a:effectRef idx="0">
            <a:scrgbClr r="0" g="0" b="0"/>
          </a:effectRef>
          <a:fontRef idx="none"/>
        </p:style>
      </p:cxnSp>
      <p:sp>
        <p:nvSpPr>
          <p:cNvPr id="11" name="テキスト ボックス 10">
            <a:extLst>
              <a:ext uri="{FF2B5EF4-FFF2-40B4-BE49-F238E27FC236}">
                <a16:creationId xmlns:a16="http://schemas.microsoft.com/office/drawing/2014/main" id="{1E031EAE-314C-A536-5A0D-214B886F7241}"/>
              </a:ext>
            </a:extLst>
          </p:cNvPr>
          <p:cNvSpPr txBox="1"/>
          <p:nvPr/>
        </p:nvSpPr>
        <p:spPr>
          <a:xfrm>
            <a:off x="7722851" y="7882439"/>
            <a:ext cx="1477970"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300 µm</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cxnSp>
        <p:nvCxnSpPr>
          <p:cNvPr id="14" name="直線矢印コネクタ 13">
            <a:extLst>
              <a:ext uri="{FF2B5EF4-FFF2-40B4-BE49-F238E27FC236}">
                <a16:creationId xmlns:a16="http://schemas.microsoft.com/office/drawing/2014/main" id="{3F4CB7F1-AAF8-5041-F7D8-BACDEFE02687}"/>
              </a:ext>
            </a:extLst>
          </p:cNvPr>
          <p:cNvCxnSpPr>
            <a:cxnSpLocks/>
          </p:cNvCxnSpPr>
          <p:nvPr/>
        </p:nvCxnSpPr>
        <p:spPr>
          <a:xfrm>
            <a:off x="10443015" y="7882439"/>
            <a:ext cx="2760328" cy="0"/>
          </a:xfrm>
          <a:prstGeom prst="straightConnector1">
            <a:avLst/>
          </a:prstGeom>
          <a:noFill/>
          <a:ln w="38100" cap="flat">
            <a:solidFill>
              <a:srgbClr val="000000"/>
            </a:solidFill>
            <a:prstDash val="solid"/>
            <a:miter lim="400000"/>
            <a:headEnd type="triangle" w="med" len="med"/>
            <a:tailEnd type="triangle" w="med" len="med"/>
          </a:ln>
          <a:effectLst/>
          <a:sp3d/>
        </p:spPr>
        <p:style>
          <a:lnRef idx="0">
            <a:scrgbClr r="0" g="0" b="0"/>
          </a:lnRef>
          <a:fillRef idx="0">
            <a:scrgbClr r="0" g="0" b="0"/>
          </a:fillRef>
          <a:effectRef idx="0">
            <a:scrgbClr r="0" g="0" b="0"/>
          </a:effectRef>
          <a:fontRef idx="none"/>
        </p:style>
      </p:cxnSp>
      <p:sp>
        <p:nvSpPr>
          <p:cNvPr id="15" name="テキスト ボックス 14">
            <a:extLst>
              <a:ext uri="{FF2B5EF4-FFF2-40B4-BE49-F238E27FC236}">
                <a16:creationId xmlns:a16="http://schemas.microsoft.com/office/drawing/2014/main" id="{2E6DC5E7-CFE7-DD3D-E1EC-F4427E81C423}"/>
              </a:ext>
            </a:extLst>
          </p:cNvPr>
          <p:cNvSpPr txBox="1"/>
          <p:nvPr/>
        </p:nvSpPr>
        <p:spPr>
          <a:xfrm>
            <a:off x="11514473" y="8013612"/>
            <a:ext cx="1126912"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5 mm</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8" name="円/楕円 17">
            <a:extLst>
              <a:ext uri="{FF2B5EF4-FFF2-40B4-BE49-F238E27FC236}">
                <a16:creationId xmlns:a16="http://schemas.microsoft.com/office/drawing/2014/main" id="{6E1315F0-F8DB-45C8-9EC5-71D547A66B34}"/>
              </a:ext>
            </a:extLst>
          </p:cNvPr>
          <p:cNvSpPr/>
          <p:nvPr/>
        </p:nvSpPr>
        <p:spPr>
          <a:xfrm>
            <a:off x="3587170" y="5342173"/>
            <a:ext cx="328246" cy="328246"/>
          </a:xfrm>
          <a:prstGeom prst="ellipse">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9" name="テキスト ボックス 18">
            <a:extLst>
              <a:ext uri="{FF2B5EF4-FFF2-40B4-BE49-F238E27FC236}">
                <a16:creationId xmlns:a16="http://schemas.microsoft.com/office/drawing/2014/main" id="{F1728C8D-E10B-C9DD-8359-EC34E7FE595C}"/>
              </a:ext>
            </a:extLst>
          </p:cNvPr>
          <p:cNvSpPr txBox="1"/>
          <p:nvPr/>
        </p:nvSpPr>
        <p:spPr>
          <a:xfrm>
            <a:off x="2108819" y="4364157"/>
            <a:ext cx="2590454"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GPS source</a:t>
            </a:r>
          </a:p>
        </p:txBody>
      </p:sp>
      <p:cxnSp>
        <p:nvCxnSpPr>
          <p:cNvPr id="21" name="直線矢印コネクタ 20">
            <a:extLst>
              <a:ext uri="{FF2B5EF4-FFF2-40B4-BE49-F238E27FC236}">
                <a16:creationId xmlns:a16="http://schemas.microsoft.com/office/drawing/2014/main" id="{983E8F69-0518-9133-3DCC-CE0F9433F78F}"/>
              </a:ext>
            </a:extLst>
          </p:cNvPr>
          <p:cNvCxnSpPr>
            <a:cxnSpLocks/>
          </p:cNvCxnSpPr>
          <p:nvPr/>
        </p:nvCxnSpPr>
        <p:spPr>
          <a:xfrm flipV="1">
            <a:off x="4039731" y="3638073"/>
            <a:ext cx="4126523" cy="1868223"/>
          </a:xfrm>
          <a:prstGeom prst="straightConnector1">
            <a:avLst/>
          </a:prstGeom>
          <a:noFill/>
          <a:ln w="38100" cap="flat">
            <a:solidFill>
              <a:schemeClr val="accent2"/>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2" name="直線矢印コネクタ 21">
            <a:extLst>
              <a:ext uri="{FF2B5EF4-FFF2-40B4-BE49-F238E27FC236}">
                <a16:creationId xmlns:a16="http://schemas.microsoft.com/office/drawing/2014/main" id="{98C13E04-E239-736A-98A2-7F12CD2FBCA9}"/>
              </a:ext>
            </a:extLst>
          </p:cNvPr>
          <p:cNvCxnSpPr>
            <a:cxnSpLocks/>
          </p:cNvCxnSpPr>
          <p:nvPr/>
        </p:nvCxnSpPr>
        <p:spPr>
          <a:xfrm flipV="1">
            <a:off x="3985756" y="4591459"/>
            <a:ext cx="4180498" cy="978047"/>
          </a:xfrm>
          <a:prstGeom prst="straightConnector1">
            <a:avLst/>
          </a:prstGeom>
          <a:noFill/>
          <a:ln w="38100" cap="flat">
            <a:solidFill>
              <a:schemeClr val="accent2"/>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4" name="直線矢印コネクタ 23">
            <a:extLst>
              <a:ext uri="{FF2B5EF4-FFF2-40B4-BE49-F238E27FC236}">
                <a16:creationId xmlns:a16="http://schemas.microsoft.com/office/drawing/2014/main" id="{632E5874-2076-F4A3-553C-A4FB860A0618}"/>
              </a:ext>
            </a:extLst>
          </p:cNvPr>
          <p:cNvCxnSpPr>
            <a:cxnSpLocks/>
          </p:cNvCxnSpPr>
          <p:nvPr/>
        </p:nvCxnSpPr>
        <p:spPr>
          <a:xfrm>
            <a:off x="4088943" y="5586921"/>
            <a:ext cx="4145240" cy="387212"/>
          </a:xfrm>
          <a:prstGeom prst="straightConnector1">
            <a:avLst/>
          </a:prstGeom>
          <a:noFill/>
          <a:ln w="38100" cap="flat">
            <a:solidFill>
              <a:schemeClr val="accent2"/>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6" name="直線矢印コネクタ 25">
            <a:extLst>
              <a:ext uri="{FF2B5EF4-FFF2-40B4-BE49-F238E27FC236}">
                <a16:creationId xmlns:a16="http://schemas.microsoft.com/office/drawing/2014/main" id="{AB9B1EF0-88BC-AF78-1ECC-57AB02D9F0BB}"/>
              </a:ext>
            </a:extLst>
          </p:cNvPr>
          <p:cNvCxnSpPr>
            <a:cxnSpLocks/>
          </p:cNvCxnSpPr>
          <p:nvPr/>
        </p:nvCxnSpPr>
        <p:spPr>
          <a:xfrm>
            <a:off x="4027943" y="5633897"/>
            <a:ext cx="4206240" cy="1699783"/>
          </a:xfrm>
          <a:prstGeom prst="straightConnector1">
            <a:avLst/>
          </a:prstGeom>
          <a:noFill/>
          <a:ln w="38100" cap="flat">
            <a:solidFill>
              <a:schemeClr val="accent2"/>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31" name="直線コネクタ 30">
            <a:extLst>
              <a:ext uri="{FF2B5EF4-FFF2-40B4-BE49-F238E27FC236}">
                <a16:creationId xmlns:a16="http://schemas.microsoft.com/office/drawing/2014/main" id="{FB33417D-058F-06FA-7BCE-8EFA0BD53B39}"/>
              </a:ext>
            </a:extLst>
          </p:cNvPr>
          <p:cNvCxnSpPr/>
          <p:nvPr/>
        </p:nvCxnSpPr>
        <p:spPr>
          <a:xfrm>
            <a:off x="3751293" y="3054820"/>
            <a:ext cx="0" cy="4902952"/>
          </a:xfrm>
          <a:prstGeom prst="line">
            <a:avLst/>
          </a:prstGeom>
          <a:noFill/>
          <a:ln w="25400" cap="flat">
            <a:solidFill>
              <a:srgbClr val="000000"/>
            </a:solidFill>
            <a:prstDash val="dash"/>
            <a:miter lim="400000"/>
          </a:ln>
          <a:effectLst/>
          <a:sp3d/>
        </p:spPr>
        <p:style>
          <a:lnRef idx="0">
            <a:scrgbClr r="0" g="0" b="0"/>
          </a:lnRef>
          <a:fillRef idx="0">
            <a:scrgbClr r="0" g="0" b="0"/>
          </a:fillRef>
          <a:effectRef idx="0">
            <a:scrgbClr r="0" g="0" b="0"/>
          </a:effectRef>
          <a:fontRef idx="none"/>
        </p:style>
      </p:cxnSp>
      <p:cxnSp>
        <p:nvCxnSpPr>
          <p:cNvPr id="32" name="直線矢印コネクタ 31">
            <a:extLst>
              <a:ext uri="{FF2B5EF4-FFF2-40B4-BE49-F238E27FC236}">
                <a16:creationId xmlns:a16="http://schemas.microsoft.com/office/drawing/2014/main" id="{6E831154-0A58-CB30-87E9-E7B7026D912C}"/>
              </a:ext>
            </a:extLst>
          </p:cNvPr>
          <p:cNvCxnSpPr>
            <a:cxnSpLocks/>
          </p:cNvCxnSpPr>
          <p:nvPr/>
        </p:nvCxnSpPr>
        <p:spPr>
          <a:xfrm>
            <a:off x="3751293" y="7453749"/>
            <a:ext cx="4379602" cy="0"/>
          </a:xfrm>
          <a:prstGeom prst="straightConnector1">
            <a:avLst/>
          </a:prstGeom>
          <a:noFill/>
          <a:ln w="38100" cap="flat">
            <a:solidFill>
              <a:srgbClr val="000000"/>
            </a:solidFill>
            <a:prstDash val="solid"/>
            <a:miter lim="400000"/>
            <a:headEnd type="triangle" w="med" len="med"/>
            <a:tailEnd type="triangle" w="med" len="med"/>
          </a:ln>
          <a:effectLst/>
          <a:sp3d/>
        </p:spPr>
        <p:style>
          <a:lnRef idx="0">
            <a:scrgbClr r="0" g="0" b="0"/>
          </a:lnRef>
          <a:fillRef idx="0">
            <a:scrgbClr r="0" g="0" b="0"/>
          </a:fillRef>
          <a:effectRef idx="0">
            <a:scrgbClr r="0" g="0" b="0"/>
          </a:effectRef>
          <a:fontRef idx="none"/>
        </p:style>
      </p:cxnSp>
      <p:sp>
        <p:nvSpPr>
          <p:cNvPr id="35" name="テキスト ボックス 34">
            <a:extLst>
              <a:ext uri="{FF2B5EF4-FFF2-40B4-BE49-F238E27FC236}">
                <a16:creationId xmlns:a16="http://schemas.microsoft.com/office/drawing/2014/main" id="{D94A3930-B701-F22A-4F6B-EC9C154D7FB8}"/>
              </a:ext>
            </a:extLst>
          </p:cNvPr>
          <p:cNvSpPr txBox="1"/>
          <p:nvPr/>
        </p:nvSpPr>
        <p:spPr>
          <a:xfrm>
            <a:off x="4588179" y="7704990"/>
            <a:ext cx="135453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30 mm</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cxnSp>
        <p:nvCxnSpPr>
          <p:cNvPr id="36" name="直線矢印コネクタ 35">
            <a:extLst>
              <a:ext uri="{FF2B5EF4-FFF2-40B4-BE49-F238E27FC236}">
                <a16:creationId xmlns:a16="http://schemas.microsoft.com/office/drawing/2014/main" id="{DE150AA7-FA29-136F-8DE6-08C958945B53}"/>
              </a:ext>
            </a:extLst>
          </p:cNvPr>
          <p:cNvCxnSpPr>
            <a:cxnSpLocks/>
          </p:cNvCxnSpPr>
          <p:nvPr/>
        </p:nvCxnSpPr>
        <p:spPr>
          <a:xfrm>
            <a:off x="8665617" y="7453749"/>
            <a:ext cx="1777398" cy="0"/>
          </a:xfrm>
          <a:prstGeom prst="straightConnector1">
            <a:avLst/>
          </a:prstGeom>
          <a:noFill/>
          <a:ln w="38100" cap="flat">
            <a:solidFill>
              <a:srgbClr val="000000"/>
            </a:solidFill>
            <a:prstDash val="solid"/>
            <a:miter lim="400000"/>
            <a:headEnd type="triangle" w="med" len="med"/>
            <a:tailEnd type="triangle" w="med" len="med"/>
          </a:ln>
          <a:effectLst/>
          <a:sp3d/>
        </p:spPr>
        <p:style>
          <a:lnRef idx="0">
            <a:scrgbClr r="0" g="0" b="0"/>
          </a:lnRef>
          <a:fillRef idx="0">
            <a:scrgbClr r="0" g="0" b="0"/>
          </a:fillRef>
          <a:effectRef idx="0">
            <a:scrgbClr r="0" g="0" b="0"/>
          </a:effectRef>
          <a:fontRef idx="none"/>
        </p:style>
      </p:cxnSp>
      <p:sp>
        <p:nvSpPr>
          <p:cNvPr id="38" name="テキスト ボックス 37">
            <a:extLst>
              <a:ext uri="{FF2B5EF4-FFF2-40B4-BE49-F238E27FC236}">
                <a16:creationId xmlns:a16="http://schemas.microsoft.com/office/drawing/2014/main" id="{909B3746-663E-24D7-6934-87D980F3FBDC}"/>
              </a:ext>
            </a:extLst>
          </p:cNvPr>
          <p:cNvSpPr txBox="1"/>
          <p:nvPr/>
        </p:nvSpPr>
        <p:spPr>
          <a:xfrm>
            <a:off x="8900378" y="6738645"/>
            <a:ext cx="135453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17 mm</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cxnSp>
        <p:nvCxnSpPr>
          <p:cNvPr id="40" name="直線矢印コネクタ 39">
            <a:extLst>
              <a:ext uri="{FF2B5EF4-FFF2-40B4-BE49-F238E27FC236}">
                <a16:creationId xmlns:a16="http://schemas.microsoft.com/office/drawing/2014/main" id="{E3F79B1A-96E7-CDF5-29A4-7D136EA842B9}"/>
              </a:ext>
            </a:extLst>
          </p:cNvPr>
          <p:cNvCxnSpPr>
            <a:cxnSpLocks/>
          </p:cNvCxnSpPr>
          <p:nvPr/>
        </p:nvCxnSpPr>
        <p:spPr>
          <a:xfrm flipV="1">
            <a:off x="2108819" y="5946632"/>
            <a:ext cx="1330195" cy="1507117"/>
          </a:xfrm>
          <a:prstGeom prst="straightConnector1">
            <a:avLst/>
          </a:prstGeom>
          <a:noFill/>
          <a:ln w="38100" cap="flat">
            <a:solidFill>
              <a:srgbClr val="0000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41" name="テキスト ボックス 40">
            <a:extLst>
              <a:ext uri="{FF2B5EF4-FFF2-40B4-BE49-F238E27FC236}">
                <a16:creationId xmlns:a16="http://schemas.microsoft.com/office/drawing/2014/main" id="{9A7D5F06-C517-F7FD-336A-997D809C90C5}"/>
              </a:ext>
            </a:extLst>
          </p:cNvPr>
          <p:cNvSpPr txBox="1"/>
          <p:nvPr/>
        </p:nvSpPr>
        <p:spPr>
          <a:xfrm>
            <a:off x="500121" y="7872181"/>
            <a:ext cx="2436564"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R="0" algn="l" defTabSz="584200" rtl="0" fontAlgn="auto" latinLnBrk="0" hangingPunct="0">
              <a:lnSpc>
                <a:spcPct val="100000"/>
              </a:lnSpc>
              <a:spcBef>
                <a:spcPts val="0"/>
              </a:spcBef>
              <a:spcAft>
                <a:spcPts val="0"/>
              </a:spcAft>
              <a:buClrTx/>
              <a:buSzTx/>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511 keV</a:t>
            </a:r>
          </a:p>
          <a:p>
            <a:pPr marR="0" algn="l" defTabSz="584200" rtl="0" fontAlgn="auto" latinLnBrk="0" hangingPunct="0">
              <a:lnSpc>
                <a:spcPct val="100000"/>
              </a:lnSpc>
              <a:spcBef>
                <a:spcPts val="0"/>
              </a:spcBef>
              <a:spcAft>
                <a:spcPts val="0"/>
              </a:spcAft>
              <a:buClrTx/>
              <a:buSzTx/>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1274.5 keV</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42" name="テキスト ボックス 41">
            <a:extLst>
              <a:ext uri="{FF2B5EF4-FFF2-40B4-BE49-F238E27FC236}">
                <a16:creationId xmlns:a16="http://schemas.microsoft.com/office/drawing/2014/main" id="{2C0831AE-6916-6541-93C1-1771478BAC7A}"/>
              </a:ext>
            </a:extLst>
          </p:cNvPr>
          <p:cNvSpPr txBox="1"/>
          <p:nvPr/>
        </p:nvSpPr>
        <p:spPr>
          <a:xfrm>
            <a:off x="889341" y="9040474"/>
            <a:ext cx="3593933"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dirty="0">
                <a:ln>
                  <a:noFill/>
                </a:ln>
                <a:solidFill>
                  <a:srgbClr val="000000"/>
                </a:solidFill>
                <a:effectLst/>
                <a:uFillTx/>
                <a:latin typeface="+mj-lt"/>
                <a:ea typeface="ヒラギノ角ゴ ProN W6"/>
                <a:cs typeface="ヒラギノ角ゴ ProN W6"/>
                <a:sym typeface="ヒラギノ角ゴ ProN W6"/>
              </a:rPr>
              <a:t>(</a:t>
            </a:r>
            <a:r>
              <a:rPr kumimoji="0" lang="en-US" altLang="ja-JP" sz="3200" b="0" i="0" u="none" strike="noStrike" cap="none" spc="0" normalizeH="0" baseline="30000" dirty="0">
                <a:ln>
                  <a:noFill/>
                </a:ln>
                <a:solidFill>
                  <a:srgbClr val="000000"/>
                </a:solidFill>
                <a:effectLst/>
                <a:uFillTx/>
                <a:latin typeface="+mj-lt"/>
                <a:ea typeface="ヒラギノ角ゴ ProN W6"/>
                <a:cs typeface="ヒラギノ角ゴ ProN W6"/>
                <a:sym typeface="ヒラギノ角ゴ ProN W6"/>
              </a:rPr>
              <a:t>22</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Na gamma-rays)</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44" name="テキスト ボックス 43">
            <a:extLst>
              <a:ext uri="{FF2B5EF4-FFF2-40B4-BE49-F238E27FC236}">
                <a16:creationId xmlns:a16="http://schemas.microsoft.com/office/drawing/2014/main" id="{CA5B16F4-E268-CFA2-B5B8-4AC14924D9AA}"/>
              </a:ext>
            </a:extLst>
          </p:cNvPr>
          <p:cNvSpPr txBox="1"/>
          <p:nvPr/>
        </p:nvSpPr>
        <p:spPr>
          <a:xfrm>
            <a:off x="1265525" y="3773442"/>
            <a:ext cx="3746218"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0" i="0" u="none" strike="noStrike" cap="none" spc="0" normalizeH="0" baseline="0" dirty="0">
                <a:ln>
                  <a:noFill/>
                </a:ln>
                <a:solidFill>
                  <a:schemeClr val="accent6"/>
                </a:solidFill>
                <a:effectLst/>
                <a:uFillTx/>
                <a:latin typeface="+mj-lt"/>
                <a:ea typeface="ヒラギノ角ゴ ProN W6"/>
                <a:cs typeface="ヒラギノ角ゴ ProN W6"/>
                <a:sym typeface="ヒラギノ角ゴ ProN W6"/>
              </a:rPr>
              <a:t>100 M injection × 3 set</a:t>
            </a:r>
            <a:endParaRPr kumimoji="0" lang="ja-JP" altLang="en-US" sz="2800" b="0" i="0" u="none" strike="noStrike" cap="none" spc="0" normalizeH="0" baseline="0">
              <a:ln>
                <a:noFill/>
              </a:ln>
              <a:solidFill>
                <a:schemeClr val="accent6"/>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1501944968"/>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E0F4E2D-675F-8FAA-6C04-5140C5CAC018}"/>
              </a:ext>
            </a:extLst>
          </p:cNvPr>
          <p:cNvSpPr>
            <a:spLocks noGrp="1"/>
          </p:cNvSpPr>
          <p:nvPr>
            <p:ph type="title"/>
          </p:nvPr>
        </p:nvSpPr>
        <p:spPr/>
        <p:txBody>
          <a:bodyPr/>
          <a:lstStyle/>
          <a:p>
            <a:r>
              <a:rPr kumimoji="1" lang="en-US" altLang="ja-JP" dirty="0"/>
              <a:t>A Monte Carlo simulation by geant4 toolkit</a:t>
            </a:r>
            <a:endParaRPr kumimoji="1" lang="ja-JP" altLang="en-US"/>
          </a:p>
        </p:txBody>
      </p:sp>
      <p:sp>
        <p:nvSpPr>
          <p:cNvPr id="3" name="スライド番号プレースホルダー 2">
            <a:extLst>
              <a:ext uri="{FF2B5EF4-FFF2-40B4-BE49-F238E27FC236}">
                <a16:creationId xmlns:a16="http://schemas.microsoft.com/office/drawing/2014/main" id="{1AD98C1B-562B-B049-602B-AF03E6078A5B}"/>
              </a:ext>
            </a:extLst>
          </p:cNvPr>
          <p:cNvSpPr>
            <a:spLocks noGrp="1"/>
          </p:cNvSpPr>
          <p:nvPr>
            <p:ph type="sldNum" sz="quarter" idx="2"/>
          </p:nvPr>
        </p:nvSpPr>
        <p:spPr/>
        <p:txBody>
          <a:bodyPr/>
          <a:lstStyle/>
          <a:p>
            <a:fld id="{86CB4B4D-7CA3-9044-876B-883B54F8677D}" type="slidenum">
              <a:rPr lang="en-US" altLang="ja-JP" smtClean="0"/>
              <a:pPr/>
              <a:t>11</a:t>
            </a:fld>
            <a:endParaRPr lang="en-US" altLang="ja-JP"/>
          </a:p>
        </p:txBody>
      </p:sp>
      <p:pic>
        <p:nvPicPr>
          <p:cNvPr id="5" name="図 4" descr="手紙&#10;&#10;低い精度で自動的に生成された説明">
            <a:extLst>
              <a:ext uri="{FF2B5EF4-FFF2-40B4-BE49-F238E27FC236}">
                <a16:creationId xmlns:a16="http://schemas.microsoft.com/office/drawing/2014/main" id="{999B0396-0662-08BD-D5D0-50B1B713FCB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7205" y="4783121"/>
            <a:ext cx="16199633" cy="2005483"/>
          </a:xfrm>
          <a:prstGeom prst="rect">
            <a:avLst/>
          </a:prstGeom>
        </p:spPr>
      </p:pic>
      <p:sp>
        <p:nvSpPr>
          <p:cNvPr id="6" name="テキスト ボックス 5">
            <a:extLst>
              <a:ext uri="{FF2B5EF4-FFF2-40B4-BE49-F238E27FC236}">
                <a16:creationId xmlns:a16="http://schemas.microsoft.com/office/drawing/2014/main" id="{C273A2A7-F124-68CA-6A35-6363AED63AC8}"/>
              </a:ext>
            </a:extLst>
          </p:cNvPr>
          <p:cNvSpPr txBox="1"/>
          <p:nvPr/>
        </p:nvSpPr>
        <p:spPr>
          <a:xfrm>
            <a:off x="523638" y="1531855"/>
            <a:ext cx="2513509" cy="656590"/>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Data format</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7" name="テキスト ボックス 6">
            <a:extLst>
              <a:ext uri="{FF2B5EF4-FFF2-40B4-BE49-F238E27FC236}">
                <a16:creationId xmlns:a16="http://schemas.microsoft.com/office/drawing/2014/main" id="{917B8646-D604-B321-9F85-4361A7893CBD}"/>
              </a:ext>
            </a:extLst>
          </p:cNvPr>
          <p:cNvSpPr txBox="1"/>
          <p:nvPr/>
        </p:nvSpPr>
        <p:spPr>
          <a:xfrm>
            <a:off x="807204" y="2983027"/>
            <a:ext cx="16533059" cy="15799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[event ID, track ID, parent ID, process name, detector name, deposit energy, </a:t>
            </a:r>
          </a:p>
          <a:p>
            <a:pPr marL="0" marR="0" indent="0" algn="l"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step start position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x,y,z</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[mm] , step end position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x,y,z</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[mm], momentum direction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x,y,z</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p>
          <a:p>
            <a:pPr marL="0" marR="0" indent="0" algn="l"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kinetic energy]</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8" name="正方形/長方形 7">
            <a:extLst>
              <a:ext uri="{FF2B5EF4-FFF2-40B4-BE49-F238E27FC236}">
                <a16:creationId xmlns:a16="http://schemas.microsoft.com/office/drawing/2014/main" id="{C7CADCEA-FA8F-BE45-3C2C-08FFFDB21CE4}"/>
              </a:ext>
            </a:extLst>
          </p:cNvPr>
          <p:cNvSpPr/>
          <p:nvPr/>
        </p:nvSpPr>
        <p:spPr>
          <a:xfrm>
            <a:off x="5665562" y="5264551"/>
            <a:ext cx="3241459" cy="288000"/>
          </a:xfrm>
          <a:prstGeom prst="rect">
            <a:avLst/>
          </a:prstGeom>
          <a:noFill/>
          <a:ln w="38100" cap="flat">
            <a:solidFill>
              <a:srgbClr val="0432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9" name="正方形/長方形 8">
            <a:extLst>
              <a:ext uri="{FF2B5EF4-FFF2-40B4-BE49-F238E27FC236}">
                <a16:creationId xmlns:a16="http://schemas.microsoft.com/office/drawing/2014/main" id="{BCB22EE2-03F1-A39E-8DD6-390CA6248E13}"/>
              </a:ext>
            </a:extLst>
          </p:cNvPr>
          <p:cNvSpPr/>
          <p:nvPr/>
        </p:nvSpPr>
        <p:spPr>
          <a:xfrm>
            <a:off x="8907021" y="5264551"/>
            <a:ext cx="3241459" cy="288000"/>
          </a:xfrm>
          <a:prstGeom prst="rect">
            <a:avLst/>
          </a:prstGeom>
          <a:noFill/>
          <a:ln w="38100" cap="flat">
            <a:solidFill>
              <a:srgbClr val="00B05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0" name="テキスト ボックス 9">
            <a:extLst>
              <a:ext uri="{FF2B5EF4-FFF2-40B4-BE49-F238E27FC236}">
                <a16:creationId xmlns:a16="http://schemas.microsoft.com/office/drawing/2014/main" id="{74A0689D-A26A-33E3-2AE4-58E78DB21D71}"/>
              </a:ext>
            </a:extLst>
          </p:cNvPr>
          <p:cNvSpPr txBox="1"/>
          <p:nvPr/>
        </p:nvSpPr>
        <p:spPr>
          <a:xfrm>
            <a:off x="1780393" y="7544785"/>
            <a:ext cx="337271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Recoil direction = </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1" name="正方形/長方形 10">
            <a:extLst>
              <a:ext uri="{FF2B5EF4-FFF2-40B4-BE49-F238E27FC236}">
                <a16:creationId xmlns:a16="http://schemas.microsoft.com/office/drawing/2014/main" id="{FC1F48CB-AEC9-3A66-FB05-FB1680A36C43}"/>
              </a:ext>
            </a:extLst>
          </p:cNvPr>
          <p:cNvSpPr/>
          <p:nvPr/>
        </p:nvSpPr>
        <p:spPr>
          <a:xfrm>
            <a:off x="5153111" y="7573738"/>
            <a:ext cx="4510873" cy="576000"/>
          </a:xfrm>
          <a:prstGeom prst="rect">
            <a:avLst/>
          </a:prstGeom>
          <a:noFill/>
          <a:ln w="38100" cap="flat">
            <a:solidFill>
              <a:srgbClr val="00B05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2" name="テキスト ボックス 11">
            <a:extLst>
              <a:ext uri="{FF2B5EF4-FFF2-40B4-BE49-F238E27FC236}">
                <a16:creationId xmlns:a16="http://schemas.microsoft.com/office/drawing/2014/main" id="{C326D4F3-F005-D975-34F6-59992C8688C6}"/>
              </a:ext>
            </a:extLst>
          </p:cNvPr>
          <p:cNvSpPr txBox="1"/>
          <p:nvPr/>
        </p:nvSpPr>
        <p:spPr>
          <a:xfrm>
            <a:off x="9946462" y="7453154"/>
            <a:ext cx="290144"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3" name="正方形/長方形 12">
            <a:extLst>
              <a:ext uri="{FF2B5EF4-FFF2-40B4-BE49-F238E27FC236}">
                <a16:creationId xmlns:a16="http://schemas.microsoft.com/office/drawing/2014/main" id="{7B7F86F7-E207-416E-D792-95F2C44ED5A9}"/>
              </a:ext>
            </a:extLst>
          </p:cNvPr>
          <p:cNvSpPr/>
          <p:nvPr/>
        </p:nvSpPr>
        <p:spPr>
          <a:xfrm>
            <a:off x="10477874" y="7564482"/>
            <a:ext cx="4671351" cy="576000"/>
          </a:xfrm>
          <a:prstGeom prst="rect">
            <a:avLst/>
          </a:prstGeom>
          <a:noFill/>
          <a:ln w="38100" cap="flat">
            <a:solidFill>
              <a:srgbClr val="0432F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4" name="テキスト ボックス 13">
            <a:extLst>
              <a:ext uri="{FF2B5EF4-FFF2-40B4-BE49-F238E27FC236}">
                <a16:creationId xmlns:a16="http://schemas.microsoft.com/office/drawing/2014/main" id="{32EF1F37-B45F-BA99-064A-EE2FB44874D8}"/>
              </a:ext>
            </a:extLst>
          </p:cNvPr>
          <p:cNvSpPr txBox="1"/>
          <p:nvPr/>
        </p:nvSpPr>
        <p:spPr>
          <a:xfrm>
            <a:off x="5248694" y="7495355"/>
            <a:ext cx="417742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x_end</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y_end</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z_end</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5" name="テキスト ボックス 14">
            <a:extLst>
              <a:ext uri="{FF2B5EF4-FFF2-40B4-BE49-F238E27FC236}">
                <a16:creationId xmlns:a16="http://schemas.microsoft.com/office/drawing/2014/main" id="{CEA5C259-6D02-12B0-2D0E-21EAA1E27A49}"/>
              </a:ext>
            </a:extLst>
          </p:cNvPr>
          <p:cNvSpPr txBox="1"/>
          <p:nvPr/>
        </p:nvSpPr>
        <p:spPr>
          <a:xfrm>
            <a:off x="10527750" y="7510808"/>
            <a:ext cx="4518864"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x_</a:t>
            </a:r>
            <a:r>
              <a:rPr lang="en-US" altLang="ja-JP" sz="3200" dirty="0" err="1">
                <a:latin typeface="+mj-lt"/>
              </a:rPr>
              <a:t>start</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y_</a:t>
            </a:r>
            <a:r>
              <a:rPr lang="en-US" altLang="ja-JP" sz="3200" dirty="0" err="1">
                <a:latin typeface="+mj-lt"/>
              </a:rPr>
              <a:t>start</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a:t>
            </a:r>
            <a:r>
              <a:rPr kumimoji="0" lang="en-US" altLang="ja-JP" sz="3200" b="0" i="0" u="none" strike="noStrike" cap="none" spc="0" normalizeH="0" baseline="0" dirty="0" err="1">
                <a:ln>
                  <a:noFill/>
                </a:ln>
                <a:solidFill>
                  <a:srgbClr val="000000"/>
                </a:solidFill>
                <a:effectLst/>
                <a:uFillTx/>
                <a:latin typeface="+mj-lt"/>
                <a:ea typeface="ヒラギノ角ゴ ProN W6"/>
                <a:cs typeface="ヒラギノ角ゴ ProN W6"/>
                <a:sym typeface="ヒラギノ角ゴ ProN W6"/>
              </a:rPr>
              <a:t>z_</a:t>
            </a:r>
            <a:r>
              <a:rPr lang="en-US" altLang="ja-JP" sz="3200" dirty="0" err="1">
                <a:latin typeface="+mj-lt"/>
              </a:rPr>
              <a:t>start</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6" name="テキスト ボックス 15">
            <a:extLst>
              <a:ext uri="{FF2B5EF4-FFF2-40B4-BE49-F238E27FC236}">
                <a16:creationId xmlns:a16="http://schemas.microsoft.com/office/drawing/2014/main" id="{2CE5FAFF-D96A-AC37-B4F9-0EE6E293FB5D}"/>
              </a:ext>
            </a:extLst>
          </p:cNvPr>
          <p:cNvSpPr txBox="1"/>
          <p:nvPr/>
        </p:nvSpPr>
        <p:spPr>
          <a:xfrm>
            <a:off x="3218612" y="1579269"/>
            <a:ext cx="544700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Si + GAGG Coincidence data</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4278558054"/>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EBB3D-C3D1-C25D-459B-EABF75DC3DA8}"/>
              </a:ext>
            </a:extLst>
          </p:cNvPr>
          <p:cNvSpPr>
            <a:spLocks noGrp="1"/>
          </p:cNvSpPr>
          <p:nvPr>
            <p:ph type="title"/>
          </p:nvPr>
        </p:nvSpPr>
        <p:spPr/>
        <p:txBody>
          <a:bodyPr/>
          <a:lstStyle/>
          <a:p>
            <a:r>
              <a:rPr kumimoji="1" lang="en-US" altLang="ja-JP" dirty="0"/>
              <a:t>2D image of electron trajectory</a:t>
            </a:r>
            <a:endParaRPr kumimoji="1" lang="ja-JP" altLang="en-US"/>
          </a:p>
        </p:txBody>
      </p:sp>
      <p:sp>
        <p:nvSpPr>
          <p:cNvPr id="3" name="スライド番号プレースホルダー 2">
            <a:extLst>
              <a:ext uri="{FF2B5EF4-FFF2-40B4-BE49-F238E27FC236}">
                <a16:creationId xmlns:a16="http://schemas.microsoft.com/office/drawing/2014/main" id="{9C59B197-E45C-A488-0EEA-F24367CE53F4}"/>
              </a:ext>
            </a:extLst>
          </p:cNvPr>
          <p:cNvSpPr>
            <a:spLocks noGrp="1"/>
          </p:cNvSpPr>
          <p:nvPr>
            <p:ph type="sldNum" sz="quarter" idx="2"/>
          </p:nvPr>
        </p:nvSpPr>
        <p:spPr/>
        <p:txBody>
          <a:bodyPr/>
          <a:lstStyle/>
          <a:p>
            <a:fld id="{86CB4B4D-7CA3-9044-876B-883B54F8677D}" type="slidenum">
              <a:rPr lang="en-US" altLang="ja-JP" smtClean="0"/>
              <a:pPr/>
              <a:t>12</a:t>
            </a:fld>
            <a:endParaRPr lang="en-US" altLang="ja-JP"/>
          </a:p>
        </p:txBody>
      </p:sp>
      <p:sp>
        <p:nvSpPr>
          <p:cNvPr id="4" name="テキスト ボックス 3">
            <a:extLst>
              <a:ext uri="{FF2B5EF4-FFF2-40B4-BE49-F238E27FC236}">
                <a16:creationId xmlns:a16="http://schemas.microsoft.com/office/drawing/2014/main" id="{FB809AD8-5756-2867-8F26-30CCA20E19CA}"/>
              </a:ext>
            </a:extLst>
          </p:cNvPr>
          <p:cNvSpPr txBox="1"/>
          <p:nvPr/>
        </p:nvSpPr>
        <p:spPr>
          <a:xfrm>
            <a:off x="495838" y="1282834"/>
            <a:ext cx="2175275" cy="779701"/>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511 keV</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6" name="図 5" descr="グラフ&#10;&#10;自動的に生成された説明">
            <a:extLst>
              <a:ext uri="{FF2B5EF4-FFF2-40B4-BE49-F238E27FC236}">
                <a16:creationId xmlns:a16="http://schemas.microsoft.com/office/drawing/2014/main" id="{6C19FE26-BE09-7760-2916-A9A74718184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30593" y="1687548"/>
            <a:ext cx="6596338" cy="4947254"/>
          </a:xfrm>
          <a:prstGeom prst="rect">
            <a:avLst/>
          </a:prstGeom>
        </p:spPr>
      </p:pic>
      <p:pic>
        <p:nvPicPr>
          <p:cNvPr id="8" name="図 7" descr="グラフ&#10;&#10;自動的に生成された説明">
            <a:extLst>
              <a:ext uri="{FF2B5EF4-FFF2-40B4-BE49-F238E27FC236}">
                <a16:creationId xmlns:a16="http://schemas.microsoft.com/office/drawing/2014/main" id="{2D194875-A304-319B-A9B9-23FE09DC47F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73222" y="1672684"/>
            <a:ext cx="6596339" cy="4947254"/>
          </a:xfrm>
          <a:prstGeom prst="rect">
            <a:avLst/>
          </a:prstGeom>
        </p:spPr>
      </p:pic>
      <p:sp>
        <p:nvSpPr>
          <p:cNvPr id="12" name="テキスト ボックス 11">
            <a:extLst>
              <a:ext uri="{FF2B5EF4-FFF2-40B4-BE49-F238E27FC236}">
                <a16:creationId xmlns:a16="http://schemas.microsoft.com/office/drawing/2014/main" id="{AE0A4016-4E62-0F81-DB28-70767BFE3AFB}"/>
              </a:ext>
            </a:extLst>
          </p:cNvPr>
          <p:cNvSpPr txBox="1"/>
          <p:nvPr/>
        </p:nvSpPr>
        <p:spPr>
          <a:xfrm>
            <a:off x="4667264" y="1247855"/>
            <a:ext cx="328295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18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3" name="テキスト ボックス 12">
            <a:extLst>
              <a:ext uri="{FF2B5EF4-FFF2-40B4-BE49-F238E27FC236}">
                <a16:creationId xmlns:a16="http://schemas.microsoft.com/office/drawing/2014/main" id="{7803E9AA-0D08-64B0-0B79-DA4240D077CA}"/>
              </a:ext>
            </a:extLst>
          </p:cNvPr>
          <p:cNvSpPr txBox="1"/>
          <p:nvPr/>
        </p:nvSpPr>
        <p:spPr>
          <a:xfrm>
            <a:off x="11340791" y="1247856"/>
            <a:ext cx="328295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36</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graphicFrame>
        <p:nvGraphicFramePr>
          <p:cNvPr id="14" name="表 14">
            <a:extLst>
              <a:ext uri="{FF2B5EF4-FFF2-40B4-BE49-F238E27FC236}">
                <a16:creationId xmlns:a16="http://schemas.microsoft.com/office/drawing/2014/main" id="{E66C54C7-272D-1E0E-8B17-C9E5E8374D11}"/>
              </a:ext>
            </a:extLst>
          </p:cNvPr>
          <p:cNvGraphicFramePr>
            <a:graphicFrameLocks noGrp="1"/>
          </p:cNvGraphicFramePr>
          <p:nvPr>
            <p:extLst>
              <p:ext uri="{D42A27DB-BD31-4B8C-83A1-F6EECF244321}">
                <p14:modId xmlns:p14="http://schemas.microsoft.com/office/powerpoint/2010/main" val="3803153454"/>
              </p:ext>
            </p:extLst>
          </p:nvPr>
        </p:nvGraphicFramePr>
        <p:xfrm>
          <a:off x="2671113" y="6816446"/>
          <a:ext cx="12852160" cy="2499212"/>
        </p:xfrm>
        <a:graphic>
          <a:graphicData uri="http://schemas.openxmlformats.org/drawingml/2006/table">
            <a:tbl>
              <a:tblPr firstRow="1" bandRow="1">
                <a:tableStyleId>{4C3C2611-4C71-4FC5-86AE-919BDF0F9419}</a:tableStyleId>
              </a:tblPr>
              <a:tblGrid>
                <a:gridCol w="3213040">
                  <a:extLst>
                    <a:ext uri="{9D8B030D-6E8A-4147-A177-3AD203B41FA5}">
                      <a16:colId xmlns:a16="http://schemas.microsoft.com/office/drawing/2014/main" val="369920963"/>
                    </a:ext>
                  </a:extLst>
                </a:gridCol>
                <a:gridCol w="3213040">
                  <a:extLst>
                    <a:ext uri="{9D8B030D-6E8A-4147-A177-3AD203B41FA5}">
                      <a16:colId xmlns:a16="http://schemas.microsoft.com/office/drawing/2014/main" val="3466794483"/>
                    </a:ext>
                  </a:extLst>
                </a:gridCol>
                <a:gridCol w="3213040">
                  <a:extLst>
                    <a:ext uri="{9D8B030D-6E8A-4147-A177-3AD203B41FA5}">
                      <a16:colId xmlns:a16="http://schemas.microsoft.com/office/drawing/2014/main" val="3620040482"/>
                    </a:ext>
                  </a:extLst>
                </a:gridCol>
                <a:gridCol w="3213040">
                  <a:extLst>
                    <a:ext uri="{9D8B030D-6E8A-4147-A177-3AD203B41FA5}">
                      <a16:colId xmlns:a16="http://schemas.microsoft.com/office/drawing/2014/main" val="2131976191"/>
                    </a:ext>
                  </a:extLst>
                </a:gridCol>
              </a:tblGrid>
              <a:tr h="777166">
                <a:tc>
                  <a:txBody>
                    <a:bodyPr/>
                    <a:lstStyle/>
                    <a:p>
                      <a:endParaRPr kumimoji="1" lang="ja-JP" altLang="en-US" sz="2800">
                        <a:latin typeface="+mj-lt"/>
                      </a:endParaRPr>
                    </a:p>
                  </a:txBody>
                  <a:tcPr anchor="ctr"/>
                </a:tc>
                <a:tc>
                  <a:txBody>
                    <a:bodyPr/>
                    <a:lstStyle/>
                    <a:p>
                      <a:r>
                        <a:rPr kumimoji="1" lang="en-US" altLang="ja-JP" sz="2800" dirty="0">
                          <a:latin typeface="+mj-lt"/>
                        </a:rPr>
                        <a:t>Coincidence events</a:t>
                      </a:r>
                      <a:endParaRPr kumimoji="1" lang="ja-JP" altLang="en-US" sz="2800">
                        <a:latin typeface="+mj-lt"/>
                      </a:endParaRPr>
                    </a:p>
                  </a:txBody>
                  <a:tcPr anchor="ctr"/>
                </a:tc>
                <a:tc>
                  <a:txBody>
                    <a:bodyPr/>
                    <a:lstStyle/>
                    <a:p>
                      <a:r>
                        <a:rPr kumimoji="1" lang="en-US" altLang="ja-JP" sz="2800" dirty="0">
                          <a:latin typeface="+mj-lt"/>
                        </a:rPr>
                        <a:t>1-2 pixels</a:t>
                      </a:r>
                    </a:p>
                    <a:p>
                      <a:r>
                        <a:rPr kumimoji="1" lang="en-US" altLang="ja-JP" sz="2800" dirty="0">
                          <a:latin typeface="+mj-lt"/>
                        </a:rPr>
                        <a:t>event</a:t>
                      </a:r>
                      <a:endParaRPr kumimoji="1" lang="ja-JP" altLang="en-US" sz="2800">
                        <a:latin typeface="+mj-lt"/>
                      </a:endParaRPr>
                    </a:p>
                  </a:txBody>
                  <a:tcPr anchor="ctr"/>
                </a:tc>
                <a:tc>
                  <a:txBody>
                    <a:bodyPr/>
                    <a:lstStyle/>
                    <a:p>
                      <a:r>
                        <a:rPr kumimoji="1" lang="en-US" altLang="ja-JP" sz="2800" dirty="0">
                          <a:latin typeface="+mj-lt"/>
                        </a:rPr>
                        <a:t>3 &lt; pixels</a:t>
                      </a:r>
                    </a:p>
                    <a:p>
                      <a:r>
                        <a:rPr kumimoji="1" lang="en-US" altLang="ja-JP" sz="2800" dirty="0">
                          <a:latin typeface="+mj-lt"/>
                        </a:rPr>
                        <a:t>event</a:t>
                      </a:r>
                      <a:endParaRPr kumimoji="1" lang="ja-JP" altLang="en-US" sz="2800">
                        <a:latin typeface="+mj-lt"/>
                      </a:endParaRPr>
                    </a:p>
                  </a:txBody>
                  <a:tcPr anchor="ctr"/>
                </a:tc>
                <a:extLst>
                  <a:ext uri="{0D108BD9-81ED-4DB2-BD59-A6C34878D82A}">
                    <a16:rowId xmlns:a16="http://schemas.microsoft.com/office/drawing/2014/main" val="305641666"/>
                  </a:ext>
                </a:extLst>
              </a:tr>
              <a:tr h="777166">
                <a:tc>
                  <a:txBody>
                    <a:bodyPr/>
                    <a:lstStyle/>
                    <a:p>
                      <a:r>
                        <a:rPr kumimoji="1" lang="en-US" altLang="ja-JP" sz="2800" dirty="0">
                          <a:latin typeface="+mj-lt"/>
                        </a:rPr>
                        <a:t>18 </a:t>
                      </a:r>
                      <a:r>
                        <a:rPr kumimoji="1" lang="en-US" altLang="ja-JP" sz="2800" u="none" dirty="0">
                          <a:latin typeface="+mj-lt"/>
                        </a:rPr>
                        <a:t>µm pixels</a:t>
                      </a:r>
                    </a:p>
                  </a:txBody>
                  <a:tcPr anchor="ctr"/>
                </a:tc>
                <a:tc rowSpan="2">
                  <a:txBody>
                    <a:bodyPr/>
                    <a:lstStyle/>
                    <a:p>
                      <a:r>
                        <a:rPr kumimoji="1" lang="en-US" altLang="ja-JP" sz="2800" dirty="0">
                          <a:latin typeface="+mj-lt"/>
                        </a:rPr>
                        <a:t>8166</a:t>
                      </a:r>
                      <a:endParaRPr kumimoji="1" lang="ja-JP" altLang="en-US" sz="2800">
                        <a:latin typeface="+mj-lt"/>
                      </a:endParaRPr>
                    </a:p>
                  </a:txBody>
                  <a:tcPr anchor="ctr"/>
                </a:tc>
                <a:tc>
                  <a:txBody>
                    <a:bodyPr/>
                    <a:lstStyle/>
                    <a:p>
                      <a:r>
                        <a:rPr kumimoji="1" lang="en-US" altLang="ja-JP" sz="2800" dirty="0">
                          <a:latin typeface="+mj-lt"/>
                        </a:rPr>
                        <a:t>3220</a:t>
                      </a:r>
                      <a:endParaRPr kumimoji="1" lang="ja-JP" altLang="en-US" sz="2800">
                        <a:latin typeface="+mj-lt"/>
                      </a:endParaRPr>
                    </a:p>
                  </a:txBody>
                  <a:tcPr anchor="ctr"/>
                </a:tc>
                <a:tc>
                  <a:txBody>
                    <a:bodyPr/>
                    <a:lstStyle/>
                    <a:p>
                      <a:r>
                        <a:rPr kumimoji="1" lang="en-US" altLang="ja-JP" sz="2800" dirty="0">
                          <a:latin typeface="+mj-lt"/>
                        </a:rPr>
                        <a:t>4946</a:t>
                      </a:r>
                      <a:endParaRPr kumimoji="1" lang="ja-JP" altLang="en-US" sz="2800">
                        <a:latin typeface="+mj-lt"/>
                      </a:endParaRPr>
                    </a:p>
                  </a:txBody>
                  <a:tcPr anchor="ctr"/>
                </a:tc>
                <a:extLst>
                  <a:ext uri="{0D108BD9-81ED-4DB2-BD59-A6C34878D82A}">
                    <a16:rowId xmlns:a16="http://schemas.microsoft.com/office/drawing/2014/main" val="1291800565"/>
                  </a:ext>
                </a:extLst>
              </a:tr>
              <a:tr h="777166">
                <a:tc>
                  <a:txBody>
                    <a:bodyPr/>
                    <a:lstStyle/>
                    <a:p>
                      <a:pPr marL="0" marR="0" lvl="0" indent="0" algn="ctr" defTabSz="584229" eaLnBrk="1" fontAlgn="auto" latinLnBrk="0" hangingPunct="1">
                        <a:lnSpc>
                          <a:spcPct val="100000"/>
                        </a:lnSpc>
                        <a:spcBef>
                          <a:spcPts val="0"/>
                        </a:spcBef>
                        <a:spcAft>
                          <a:spcPts val="0"/>
                        </a:spcAft>
                        <a:buClrTx/>
                        <a:buSzTx/>
                        <a:buFontTx/>
                        <a:buNone/>
                        <a:tabLst/>
                        <a:defRPr/>
                      </a:pPr>
                      <a:r>
                        <a:rPr kumimoji="1" lang="en-US" altLang="ja-JP" sz="2800" b="0" i="0" u="none" strike="noStrike" cap="none" spc="0" baseline="0" dirty="0">
                          <a:solidFill>
                            <a:srgbClr val="000000"/>
                          </a:solidFill>
                          <a:uFillTx/>
                          <a:latin typeface="+mn-lt"/>
                          <a:ea typeface="+mn-ea"/>
                          <a:cs typeface="+mn-cs"/>
                          <a:sym typeface="Helvetica Neue Light"/>
                        </a:rPr>
                        <a:t>36 µm pixels</a:t>
                      </a:r>
                    </a:p>
                  </a:txBody>
                  <a:tcPr anchor="ctr"/>
                </a:tc>
                <a:tc vMerge="1">
                  <a:txBody>
                    <a:bodyPr/>
                    <a:lstStyle/>
                    <a:p>
                      <a:endParaRPr kumimoji="1" lang="ja-JP" altLang="en-US" sz="2800">
                        <a:latin typeface="+mj-lt"/>
                      </a:endParaRPr>
                    </a:p>
                  </a:txBody>
                  <a:tcPr anchor="ctr"/>
                </a:tc>
                <a:tc>
                  <a:txBody>
                    <a:bodyPr/>
                    <a:lstStyle/>
                    <a:p>
                      <a:r>
                        <a:rPr kumimoji="1" lang="en-US" altLang="ja-JP" sz="2800" dirty="0">
                          <a:latin typeface="+mj-lt"/>
                        </a:rPr>
                        <a:t>1564</a:t>
                      </a:r>
                    </a:p>
                  </a:txBody>
                  <a:tcPr anchor="ctr"/>
                </a:tc>
                <a:tc>
                  <a:txBody>
                    <a:bodyPr/>
                    <a:lstStyle/>
                    <a:p>
                      <a:r>
                        <a:rPr kumimoji="1" lang="en-US" altLang="ja-JP" sz="2800" dirty="0">
                          <a:latin typeface="+mj-lt"/>
                        </a:rPr>
                        <a:t>6602</a:t>
                      </a:r>
                      <a:endParaRPr kumimoji="1" lang="ja-JP" altLang="en-US" sz="2800">
                        <a:latin typeface="+mj-lt"/>
                      </a:endParaRPr>
                    </a:p>
                  </a:txBody>
                  <a:tcPr anchor="ctr"/>
                </a:tc>
                <a:extLst>
                  <a:ext uri="{0D108BD9-81ED-4DB2-BD59-A6C34878D82A}">
                    <a16:rowId xmlns:a16="http://schemas.microsoft.com/office/drawing/2014/main" val="964911025"/>
                  </a:ext>
                </a:extLst>
              </a:tr>
            </a:tbl>
          </a:graphicData>
        </a:graphic>
      </p:graphicFrame>
    </p:spTree>
    <p:extLst>
      <p:ext uri="{BB962C8B-B14F-4D97-AF65-F5344CB8AC3E}">
        <p14:creationId xmlns:p14="http://schemas.microsoft.com/office/powerpoint/2010/main" val="823043366"/>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9FEBB3D-C3D1-C25D-459B-EABF75DC3DA8}"/>
              </a:ext>
            </a:extLst>
          </p:cNvPr>
          <p:cNvSpPr>
            <a:spLocks noGrp="1"/>
          </p:cNvSpPr>
          <p:nvPr>
            <p:ph type="title"/>
          </p:nvPr>
        </p:nvSpPr>
        <p:spPr/>
        <p:txBody>
          <a:bodyPr/>
          <a:lstStyle/>
          <a:p>
            <a:r>
              <a:rPr kumimoji="1" lang="en-US" altLang="ja-JP" dirty="0"/>
              <a:t>2D image of electron trajectory</a:t>
            </a:r>
            <a:endParaRPr kumimoji="1" lang="ja-JP" altLang="en-US"/>
          </a:p>
        </p:txBody>
      </p:sp>
      <p:sp>
        <p:nvSpPr>
          <p:cNvPr id="3" name="スライド番号プレースホルダー 2">
            <a:extLst>
              <a:ext uri="{FF2B5EF4-FFF2-40B4-BE49-F238E27FC236}">
                <a16:creationId xmlns:a16="http://schemas.microsoft.com/office/drawing/2014/main" id="{9C59B197-E45C-A488-0EEA-F24367CE53F4}"/>
              </a:ext>
            </a:extLst>
          </p:cNvPr>
          <p:cNvSpPr>
            <a:spLocks noGrp="1"/>
          </p:cNvSpPr>
          <p:nvPr>
            <p:ph type="sldNum" sz="quarter" idx="2"/>
          </p:nvPr>
        </p:nvSpPr>
        <p:spPr/>
        <p:txBody>
          <a:bodyPr/>
          <a:lstStyle/>
          <a:p>
            <a:fld id="{86CB4B4D-7CA3-9044-876B-883B54F8677D}" type="slidenum">
              <a:rPr lang="en-US" altLang="ja-JP" smtClean="0"/>
              <a:pPr/>
              <a:t>13</a:t>
            </a:fld>
            <a:endParaRPr lang="en-US" altLang="ja-JP"/>
          </a:p>
        </p:txBody>
      </p:sp>
      <p:sp>
        <p:nvSpPr>
          <p:cNvPr id="4" name="テキスト ボックス 3">
            <a:extLst>
              <a:ext uri="{FF2B5EF4-FFF2-40B4-BE49-F238E27FC236}">
                <a16:creationId xmlns:a16="http://schemas.microsoft.com/office/drawing/2014/main" id="{FB809AD8-5756-2867-8F26-30CCA20E19CA}"/>
              </a:ext>
            </a:extLst>
          </p:cNvPr>
          <p:cNvSpPr txBox="1"/>
          <p:nvPr/>
        </p:nvSpPr>
        <p:spPr>
          <a:xfrm>
            <a:off x="469846" y="1282833"/>
            <a:ext cx="2960747" cy="779701"/>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1274.5</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keV</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7" name="図 6" descr="グラフ, ヒストグラム&#10;&#10;自動的に生成された説明">
            <a:extLst>
              <a:ext uri="{FF2B5EF4-FFF2-40B4-BE49-F238E27FC236}">
                <a16:creationId xmlns:a16="http://schemas.microsoft.com/office/drawing/2014/main" id="{DB91D982-D012-E589-BC22-1D354BDCBC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34280" y="2136049"/>
            <a:ext cx="6231430" cy="4673572"/>
          </a:xfrm>
          <a:prstGeom prst="rect">
            <a:avLst/>
          </a:prstGeom>
        </p:spPr>
      </p:pic>
      <p:pic>
        <p:nvPicPr>
          <p:cNvPr id="12" name="図 11" descr="グラフ, ヒストグラム&#10;&#10;自動的に生成された説明">
            <a:extLst>
              <a:ext uri="{FF2B5EF4-FFF2-40B4-BE49-F238E27FC236}">
                <a16:creationId xmlns:a16="http://schemas.microsoft.com/office/drawing/2014/main" id="{D418736B-0CAD-D48D-1074-73B94E3D9F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0593" y="2013385"/>
            <a:ext cx="6558532" cy="4918899"/>
          </a:xfrm>
          <a:prstGeom prst="rect">
            <a:avLst/>
          </a:prstGeom>
        </p:spPr>
      </p:pic>
      <p:sp>
        <p:nvSpPr>
          <p:cNvPr id="13" name="テキスト ボックス 12">
            <a:extLst>
              <a:ext uri="{FF2B5EF4-FFF2-40B4-BE49-F238E27FC236}">
                <a16:creationId xmlns:a16="http://schemas.microsoft.com/office/drawing/2014/main" id="{9C19B994-5C80-0A4D-F1EF-998B207E5259}"/>
              </a:ext>
            </a:extLst>
          </p:cNvPr>
          <p:cNvSpPr txBox="1"/>
          <p:nvPr/>
        </p:nvSpPr>
        <p:spPr>
          <a:xfrm>
            <a:off x="4505899" y="1352096"/>
            <a:ext cx="328295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18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4" name="テキスト ボックス 13">
            <a:extLst>
              <a:ext uri="{FF2B5EF4-FFF2-40B4-BE49-F238E27FC236}">
                <a16:creationId xmlns:a16="http://schemas.microsoft.com/office/drawing/2014/main" id="{E91D32F1-1438-008D-B7D7-CF6C03DB38EB}"/>
              </a:ext>
            </a:extLst>
          </p:cNvPr>
          <p:cNvSpPr txBox="1"/>
          <p:nvPr/>
        </p:nvSpPr>
        <p:spPr>
          <a:xfrm>
            <a:off x="11179426" y="1352097"/>
            <a:ext cx="328295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36</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graphicFrame>
        <p:nvGraphicFramePr>
          <p:cNvPr id="15" name="表 14">
            <a:extLst>
              <a:ext uri="{FF2B5EF4-FFF2-40B4-BE49-F238E27FC236}">
                <a16:creationId xmlns:a16="http://schemas.microsoft.com/office/drawing/2014/main" id="{16E6FA7F-322E-142B-7BA8-1BC4D632D56D}"/>
              </a:ext>
            </a:extLst>
          </p:cNvPr>
          <p:cNvGraphicFramePr>
            <a:graphicFrameLocks noGrp="1"/>
          </p:cNvGraphicFramePr>
          <p:nvPr>
            <p:extLst>
              <p:ext uri="{D42A27DB-BD31-4B8C-83A1-F6EECF244321}">
                <p14:modId xmlns:p14="http://schemas.microsoft.com/office/powerpoint/2010/main" val="1321953477"/>
              </p:ext>
            </p:extLst>
          </p:nvPr>
        </p:nvGraphicFramePr>
        <p:xfrm>
          <a:off x="2671113" y="6816446"/>
          <a:ext cx="12852160" cy="2499212"/>
        </p:xfrm>
        <a:graphic>
          <a:graphicData uri="http://schemas.openxmlformats.org/drawingml/2006/table">
            <a:tbl>
              <a:tblPr firstRow="1" bandRow="1">
                <a:tableStyleId>{4C3C2611-4C71-4FC5-86AE-919BDF0F9419}</a:tableStyleId>
              </a:tblPr>
              <a:tblGrid>
                <a:gridCol w="3213040">
                  <a:extLst>
                    <a:ext uri="{9D8B030D-6E8A-4147-A177-3AD203B41FA5}">
                      <a16:colId xmlns:a16="http://schemas.microsoft.com/office/drawing/2014/main" val="369920963"/>
                    </a:ext>
                  </a:extLst>
                </a:gridCol>
                <a:gridCol w="3213040">
                  <a:extLst>
                    <a:ext uri="{9D8B030D-6E8A-4147-A177-3AD203B41FA5}">
                      <a16:colId xmlns:a16="http://schemas.microsoft.com/office/drawing/2014/main" val="3466794483"/>
                    </a:ext>
                  </a:extLst>
                </a:gridCol>
                <a:gridCol w="3213040">
                  <a:extLst>
                    <a:ext uri="{9D8B030D-6E8A-4147-A177-3AD203B41FA5}">
                      <a16:colId xmlns:a16="http://schemas.microsoft.com/office/drawing/2014/main" val="3620040482"/>
                    </a:ext>
                  </a:extLst>
                </a:gridCol>
                <a:gridCol w="3213040">
                  <a:extLst>
                    <a:ext uri="{9D8B030D-6E8A-4147-A177-3AD203B41FA5}">
                      <a16:colId xmlns:a16="http://schemas.microsoft.com/office/drawing/2014/main" val="2131976191"/>
                    </a:ext>
                  </a:extLst>
                </a:gridCol>
              </a:tblGrid>
              <a:tr h="777166">
                <a:tc>
                  <a:txBody>
                    <a:bodyPr/>
                    <a:lstStyle/>
                    <a:p>
                      <a:endParaRPr kumimoji="1" lang="ja-JP" altLang="en-US" sz="2800">
                        <a:latin typeface="+mj-lt"/>
                      </a:endParaRPr>
                    </a:p>
                  </a:txBody>
                  <a:tcPr anchor="ctr"/>
                </a:tc>
                <a:tc>
                  <a:txBody>
                    <a:bodyPr/>
                    <a:lstStyle/>
                    <a:p>
                      <a:r>
                        <a:rPr kumimoji="1" lang="en-US" altLang="ja-JP" sz="2800" dirty="0">
                          <a:latin typeface="+mj-lt"/>
                        </a:rPr>
                        <a:t>Coincidence events</a:t>
                      </a:r>
                      <a:endParaRPr kumimoji="1" lang="ja-JP" altLang="en-US" sz="2800">
                        <a:latin typeface="+mj-lt"/>
                      </a:endParaRPr>
                    </a:p>
                  </a:txBody>
                  <a:tcPr anchor="ctr"/>
                </a:tc>
                <a:tc>
                  <a:txBody>
                    <a:bodyPr/>
                    <a:lstStyle/>
                    <a:p>
                      <a:r>
                        <a:rPr kumimoji="1" lang="en-US" altLang="ja-JP" sz="2800" dirty="0">
                          <a:latin typeface="+mj-lt"/>
                        </a:rPr>
                        <a:t>1-2 pixels</a:t>
                      </a:r>
                    </a:p>
                    <a:p>
                      <a:r>
                        <a:rPr kumimoji="1" lang="en-US" altLang="ja-JP" sz="2800" dirty="0">
                          <a:latin typeface="+mj-lt"/>
                        </a:rPr>
                        <a:t>event</a:t>
                      </a:r>
                      <a:endParaRPr kumimoji="1" lang="ja-JP" altLang="en-US" sz="2800">
                        <a:latin typeface="+mj-lt"/>
                      </a:endParaRPr>
                    </a:p>
                  </a:txBody>
                  <a:tcPr anchor="ctr"/>
                </a:tc>
                <a:tc>
                  <a:txBody>
                    <a:bodyPr/>
                    <a:lstStyle/>
                    <a:p>
                      <a:r>
                        <a:rPr kumimoji="1" lang="en-US" altLang="ja-JP" sz="2800" dirty="0">
                          <a:latin typeface="+mj-lt"/>
                        </a:rPr>
                        <a:t>3 &lt; pixels</a:t>
                      </a:r>
                    </a:p>
                    <a:p>
                      <a:r>
                        <a:rPr kumimoji="1" lang="en-US" altLang="ja-JP" sz="2800" dirty="0">
                          <a:latin typeface="+mj-lt"/>
                        </a:rPr>
                        <a:t>event</a:t>
                      </a:r>
                      <a:endParaRPr kumimoji="1" lang="ja-JP" altLang="en-US" sz="2800">
                        <a:latin typeface="+mj-lt"/>
                      </a:endParaRPr>
                    </a:p>
                  </a:txBody>
                  <a:tcPr anchor="ctr"/>
                </a:tc>
                <a:extLst>
                  <a:ext uri="{0D108BD9-81ED-4DB2-BD59-A6C34878D82A}">
                    <a16:rowId xmlns:a16="http://schemas.microsoft.com/office/drawing/2014/main" val="305641666"/>
                  </a:ext>
                </a:extLst>
              </a:tr>
              <a:tr h="777166">
                <a:tc>
                  <a:txBody>
                    <a:bodyPr/>
                    <a:lstStyle/>
                    <a:p>
                      <a:r>
                        <a:rPr kumimoji="1" lang="en-US" altLang="ja-JP" sz="2800" dirty="0">
                          <a:latin typeface="+mj-lt"/>
                        </a:rPr>
                        <a:t>18 </a:t>
                      </a:r>
                      <a:r>
                        <a:rPr kumimoji="1" lang="en-US" altLang="ja-JP" sz="2800" u="none" dirty="0">
                          <a:latin typeface="+mj-lt"/>
                        </a:rPr>
                        <a:t>µm pixels</a:t>
                      </a:r>
                    </a:p>
                  </a:txBody>
                  <a:tcPr anchor="ctr"/>
                </a:tc>
                <a:tc rowSpan="2">
                  <a:txBody>
                    <a:bodyPr/>
                    <a:lstStyle/>
                    <a:p>
                      <a:r>
                        <a:rPr kumimoji="1" lang="en-US" altLang="ja-JP" sz="2800" dirty="0">
                          <a:latin typeface="+mj-lt"/>
                        </a:rPr>
                        <a:t>1886</a:t>
                      </a:r>
                      <a:endParaRPr kumimoji="1" lang="ja-JP" altLang="en-US" sz="2800">
                        <a:latin typeface="+mj-lt"/>
                      </a:endParaRPr>
                    </a:p>
                  </a:txBody>
                  <a:tcPr anchor="ctr"/>
                </a:tc>
                <a:tc>
                  <a:txBody>
                    <a:bodyPr/>
                    <a:lstStyle/>
                    <a:p>
                      <a:r>
                        <a:rPr kumimoji="1" lang="en-US" altLang="ja-JP" sz="2800" dirty="0">
                          <a:latin typeface="+mj-lt"/>
                        </a:rPr>
                        <a:t>71</a:t>
                      </a:r>
                      <a:endParaRPr kumimoji="1" lang="ja-JP" altLang="en-US" sz="2800">
                        <a:latin typeface="+mj-lt"/>
                      </a:endParaRPr>
                    </a:p>
                  </a:txBody>
                  <a:tcPr anchor="ctr"/>
                </a:tc>
                <a:tc>
                  <a:txBody>
                    <a:bodyPr/>
                    <a:lstStyle/>
                    <a:p>
                      <a:r>
                        <a:rPr kumimoji="1" lang="en-US" altLang="ja-JP" sz="2800" dirty="0">
                          <a:latin typeface="+mj-lt"/>
                        </a:rPr>
                        <a:t>1815</a:t>
                      </a:r>
                      <a:endParaRPr kumimoji="1" lang="ja-JP" altLang="en-US" sz="2800">
                        <a:latin typeface="+mj-lt"/>
                      </a:endParaRPr>
                    </a:p>
                  </a:txBody>
                  <a:tcPr anchor="ctr"/>
                </a:tc>
                <a:extLst>
                  <a:ext uri="{0D108BD9-81ED-4DB2-BD59-A6C34878D82A}">
                    <a16:rowId xmlns:a16="http://schemas.microsoft.com/office/drawing/2014/main" val="1291800565"/>
                  </a:ext>
                </a:extLst>
              </a:tr>
              <a:tr h="777166">
                <a:tc>
                  <a:txBody>
                    <a:bodyPr/>
                    <a:lstStyle/>
                    <a:p>
                      <a:pPr marL="0" marR="0" lvl="0" indent="0" algn="ctr" defTabSz="584229" eaLnBrk="1" fontAlgn="auto" latinLnBrk="0" hangingPunct="1">
                        <a:lnSpc>
                          <a:spcPct val="100000"/>
                        </a:lnSpc>
                        <a:spcBef>
                          <a:spcPts val="0"/>
                        </a:spcBef>
                        <a:spcAft>
                          <a:spcPts val="0"/>
                        </a:spcAft>
                        <a:buClrTx/>
                        <a:buSzTx/>
                        <a:buFontTx/>
                        <a:buNone/>
                        <a:tabLst/>
                        <a:defRPr/>
                      </a:pPr>
                      <a:r>
                        <a:rPr kumimoji="1" lang="en-US" altLang="ja-JP" sz="2800" b="0" i="0" u="none" strike="noStrike" cap="none" spc="0" baseline="0" dirty="0">
                          <a:solidFill>
                            <a:srgbClr val="000000"/>
                          </a:solidFill>
                          <a:uFillTx/>
                          <a:latin typeface="+mn-lt"/>
                          <a:ea typeface="+mn-ea"/>
                          <a:cs typeface="+mn-cs"/>
                          <a:sym typeface="Helvetica Neue Light"/>
                        </a:rPr>
                        <a:t>36 µm pixels</a:t>
                      </a:r>
                    </a:p>
                  </a:txBody>
                  <a:tcPr anchor="ctr"/>
                </a:tc>
                <a:tc vMerge="1">
                  <a:txBody>
                    <a:bodyPr/>
                    <a:lstStyle/>
                    <a:p>
                      <a:endParaRPr kumimoji="1" lang="ja-JP" altLang="en-US" sz="2800">
                        <a:latin typeface="+mj-lt"/>
                      </a:endParaRPr>
                    </a:p>
                  </a:txBody>
                  <a:tcPr anchor="ctr"/>
                </a:tc>
                <a:tc>
                  <a:txBody>
                    <a:bodyPr/>
                    <a:lstStyle/>
                    <a:p>
                      <a:r>
                        <a:rPr kumimoji="1" lang="en-US" altLang="ja-JP" sz="2800" dirty="0">
                          <a:latin typeface="+mj-lt"/>
                        </a:rPr>
                        <a:t>16</a:t>
                      </a:r>
                    </a:p>
                  </a:txBody>
                  <a:tcPr anchor="ctr"/>
                </a:tc>
                <a:tc>
                  <a:txBody>
                    <a:bodyPr/>
                    <a:lstStyle/>
                    <a:p>
                      <a:r>
                        <a:rPr kumimoji="1" lang="en-US" altLang="ja-JP" sz="2800" dirty="0">
                          <a:latin typeface="+mj-lt"/>
                        </a:rPr>
                        <a:t>1870</a:t>
                      </a:r>
                    </a:p>
                  </a:txBody>
                  <a:tcPr anchor="ctr"/>
                </a:tc>
                <a:extLst>
                  <a:ext uri="{0D108BD9-81ED-4DB2-BD59-A6C34878D82A}">
                    <a16:rowId xmlns:a16="http://schemas.microsoft.com/office/drawing/2014/main" val="964911025"/>
                  </a:ext>
                </a:extLst>
              </a:tr>
            </a:tbl>
          </a:graphicData>
        </a:graphic>
      </p:graphicFrame>
    </p:spTree>
    <p:extLst>
      <p:ext uri="{BB962C8B-B14F-4D97-AF65-F5344CB8AC3E}">
        <p14:creationId xmlns:p14="http://schemas.microsoft.com/office/powerpoint/2010/main" val="2832363478"/>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AB555D-E21E-9EF2-3CBE-8AA69DCFBB81}"/>
              </a:ext>
            </a:extLst>
          </p:cNvPr>
          <p:cNvSpPr>
            <a:spLocks noGrp="1"/>
          </p:cNvSpPr>
          <p:nvPr>
            <p:ph type="title"/>
          </p:nvPr>
        </p:nvSpPr>
        <p:spPr/>
        <p:txBody>
          <a:bodyPr/>
          <a:lstStyle/>
          <a:p>
            <a:r>
              <a:rPr kumimoji="1" lang="en-US" altLang="ja-JP" dirty="0"/>
              <a:t>Estimation of 2D recoil direction</a:t>
            </a:r>
            <a:endParaRPr kumimoji="1" lang="ja-JP" altLang="en-US"/>
          </a:p>
        </p:txBody>
      </p:sp>
      <p:sp>
        <p:nvSpPr>
          <p:cNvPr id="3" name="スライド番号プレースホルダー 2">
            <a:extLst>
              <a:ext uri="{FF2B5EF4-FFF2-40B4-BE49-F238E27FC236}">
                <a16:creationId xmlns:a16="http://schemas.microsoft.com/office/drawing/2014/main" id="{A9FD945B-813B-ED3A-98E1-D6AD899503F7}"/>
              </a:ext>
            </a:extLst>
          </p:cNvPr>
          <p:cNvSpPr>
            <a:spLocks noGrp="1"/>
          </p:cNvSpPr>
          <p:nvPr>
            <p:ph type="sldNum" sz="quarter" idx="2"/>
          </p:nvPr>
        </p:nvSpPr>
        <p:spPr/>
        <p:txBody>
          <a:bodyPr/>
          <a:lstStyle/>
          <a:p>
            <a:fld id="{86CB4B4D-7CA3-9044-876B-883B54F8677D}" type="slidenum">
              <a:rPr lang="en-US" altLang="ja-JP" smtClean="0"/>
              <a:pPr/>
              <a:t>14</a:t>
            </a:fld>
            <a:endParaRPr lang="en-US" altLang="ja-JP"/>
          </a:p>
        </p:txBody>
      </p:sp>
      <p:pic>
        <p:nvPicPr>
          <p:cNvPr id="5" name="図 4" descr="図形 が含まれている画像&#10;&#10;自動的に生成された説明">
            <a:extLst>
              <a:ext uri="{FF2B5EF4-FFF2-40B4-BE49-F238E27FC236}">
                <a16:creationId xmlns:a16="http://schemas.microsoft.com/office/drawing/2014/main" id="{B3569256-5FDD-99D7-28C7-656F7877BB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95761" y="1363269"/>
            <a:ext cx="6273800" cy="4508500"/>
          </a:xfrm>
          <a:prstGeom prst="rect">
            <a:avLst/>
          </a:prstGeom>
        </p:spPr>
      </p:pic>
      <p:sp>
        <p:nvSpPr>
          <p:cNvPr id="6" name="テキスト ボックス 5">
            <a:extLst>
              <a:ext uri="{FF2B5EF4-FFF2-40B4-BE49-F238E27FC236}">
                <a16:creationId xmlns:a16="http://schemas.microsoft.com/office/drawing/2014/main" id="{A40E7CC3-1087-8576-EC75-9B5A8FFC8BB8}"/>
              </a:ext>
            </a:extLst>
          </p:cNvPr>
          <p:cNvSpPr txBox="1"/>
          <p:nvPr/>
        </p:nvSpPr>
        <p:spPr>
          <a:xfrm>
            <a:off x="10474191" y="4948231"/>
            <a:ext cx="4635885" cy="595035"/>
          </a:xfrm>
          <a:prstGeom prst="rect">
            <a:avLst/>
          </a:prstGeom>
          <a:solidFill>
            <a:schemeClr val="tx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chemeClr val="bg1"/>
                </a:solidFill>
                <a:effectLst/>
                <a:uFillTx/>
                <a:latin typeface="+mj-lt"/>
                <a:ea typeface="ヒラギノ角ゴ ProN W6"/>
                <a:cs typeface="ヒラギノ角ゴ ProN W6"/>
                <a:sym typeface="ヒラギノ角ゴ ProN W6"/>
              </a:rPr>
              <a:t>Pixel plane of Si detector</a:t>
            </a:r>
            <a:endParaRPr kumimoji="0" lang="ja-JP" altLang="en-US" sz="3200" b="0" i="0" u="none" strike="noStrike" cap="none" spc="0" normalizeH="0" baseline="0">
              <a:ln>
                <a:noFill/>
              </a:ln>
              <a:solidFill>
                <a:schemeClr val="bg1"/>
              </a:solidFill>
              <a:effectLst/>
              <a:uFillTx/>
              <a:latin typeface="+mj-lt"/>
              <a:ea typeface="ヒラギノ角ゴ ProN W6"/>
              <a:cs typeface="ヒラギノ角ゴ ProN W6"/>
              <a:sym typeface="ヒラギノ角ゴ ProN W6"/>
            </a:endParaRPr>
          </a:p>
        </p:txBody>
      </p:sp>
      <p:sp>
        <p:nvSpPr>
          <p:cNvPr id="7" name="テキスト ボックス 6">
            <a:extLst>
              <a:ext uri="{FF2B5EF4-FFF2-40B4-BE49-F238E27FC236}">
                <a16:creationId xmlns:a16="http://schemas.microsoft.com/office/drawing/2014/main" id="{0D8008D3-6D6B-7D2B-21D5-91F6A2AFCA42}"/>
              </a:ext>
            </a:extLst>
          </p:cNvPr>
          <p:cNvSpPr txBox="1"/>
          <p:nvPr/>
        </p:nvSpPr>
        <p:spPr>
          <a:xfrm>
            <a:off x="606905" y="1310693"/>
            <a:ext cx="7429919"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Estimation method of α angle</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9" name="図 8" descr="グラフ, ウォーターフォール図&#10;&#10;自動的に生成された説明">
            <a:extLst>
              <a:ext uri="{FF2B5EF4-FFF2-40B4-BE49-F238E27FC236}">
                <a16:creationId xmlns:a16="http://schemas.microsoft.com/office/drawing/2014/main" id="{5EEA6C9F-F008-0F8F-EFA2-587C3E649DC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045" y="2238885"/>
            <a:ext cx="7281779" cy="5237474"/>
          </a:xfrm>
          <a:prstGeom prst="rect">
            <a:avLst/>
          </a:prstGeom>
        </p:spPr>
      </p:pic>
      <p:sp>
        <p:nvSpPr>
          <p:cNvPr id="11" name="テキスト ボックス 10">
            <a:extLst>
              <a:ext uri="{FF2B5EF4-FFF2-40B4-BE49-F238E27FC236}">
                <a16:creationId xmlns:a16="http://schemas.microsoft.com/office/drawing/2014/main" id="{BEFE30ED-E22E-486D-9121-C4D96A26D6FA}"/>
              </a:ext>
            </a:extLst>
          </p:cNvPr>
          <p:cNvSpPr txBox="1"/>
          <p:nvPr/>
        </p:nvSpPr>
        <p:spPr>
          <a:xfrm>
            <a:off x="755045" y="7661539"/>
            <a:ext cx="6482865"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M. </a:t>
            </a:r>
            <a:r>
              <a:rPr lang="en" altLang="ja-JP" sz="2200" dirty="0" err="1">
                <a:solidFill>
                  <a:schemeClr val="bg1">
                    <a:lumMod val="50000"/>
                  </a:schemeClr>
                </a:solidFill>
                <a:latin typeface="Apple LiGothic Medium" pitchFamily="2" charset="-120"/>
                <a:ea typeface="Apple LiGothic Medium" pitchFamily="2" charset="-120"/>
                <a:cs typeface="Times New Roman" panose="02020603050405020304" pitchFamily="18" charset="0"/>
              </a:rPr>
              <a:t>Kagaya</a:t>
            </a:r>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 et al., proceedings of 2021 IEEE NSS/MIC, (2021)</a:t>
            </a:r>
          </a:p>
        </p:txBody>
      </p:sp>
      <p:pic>
        <p:nvPicPr>
          <p:cNvPr id="13" name="図 12" descr="テキスト&#10;&#10;自動的に生成された説明">
            <a:extLst>
              <a:ext uri="{FF2B5EF4-FFF2-40B4-BE49-F238E27FC236}">
                <a16:creationId xmlns:a16="http://schemas.microsoft.com/office/drawing/2014/main" id="{0A0A10F3-048D-925B-2A67-8367E89D02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65617" y="6447787"/>
            <a:ext cx="5734424" cy="2858390"/>
          </a:xfrm>
          <a:prstGeom prst="rect">
            <a:avLst/>
          </a:prstGeom>
        </p:spPr>
      </p:pic>
      <p:sp>
        <p:nvSpPr>
          <p:cNvPr id="14" name="円/楕円 13">
            <a:extLst>
              <a:ext uri="{FF2B5EF4-FFF2-40B4-BE49-F238E27FC236}">
                <a16:creationId xmlns:a16="http://schemas.microsoft.com/office/drawing/2014/main" id="{35CE3A11-05F4-94FB-4B9E-741DE46E1C2D}"/>
              </a:ext>
            </a:extLst>
          </p:cNvPr>
          <p:cNvSpPr/>
          <p:nvPr/>
        </p:nvSpPr>
        <p:spPr>
          <a:xfrm>
            <a:off x="12212664" y="7876982"/>
            <a:ext cx="1038387" cy="988049"/>
          </a:xfrm>
          <a:prstGeom prst="ellipse">
            <a:avLst/>
          </a:prstGeom>
          <a:noFill/>
          <a:ln w="28575"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5" name="テキスト ボックス 14">
            <a:extLst>
              <a:ext uri="{FF2B5EF4-FFF2-40B4-BE49-F238E27FC236}">
                <a16:creationId xmlns:a16="http://schemas.microsoft.com/office/drawing/2014/main" id="{4D5F0DA2-1B08-F998-2577-2F6FE0A70105}"/>
              </a:ext>
            </a:extLst>
          </p:cNvPr>
          <p:cNvSpPr txBox="1"/>
          <p:nvPr/>
        </p:nvSpPr>
        <p:spPr>
          <a:xfrm>
            <a:off x="9956516" y="8993271"/>
            <a:ext cx="444352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0"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Deposited energy in a pixel</a:t>
            </a:r>
            <a:endParaRPr kumimoji="0" lang="ja-JP" altLang="en-US" sz="2800" b="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
        <p:nvSpPr>
          <p:cNvPr id="16" name="円/楕円 15">
            <a:extLst>
              <a:ext uri="{FF2B5EF4-FFF2-40B4-BE49-F238E27FC236}">
                <a16:creationId xmlns:a16="http://schemas.microsoft.com/office/drawing/2014/main" id="{01D58DC2-D96B-F496-1788-B09B961EA17D}"/>
              </a:ext>
            </a:extLst>
          </p:cNvPr>
          <p:cNvSpPr/>
          <p:nvPr/>
        </p:nvSpPr>
        <p:spPr>
          <a:xfrm>
            <a:off x="12663172" y="6834753"/>
            <a:ext cx="897845" cy="823577"/>
          </a:xfrm>
          <a:prstGeom prst="ellipse">
            <a:avLst/>
          </a:prstGeom>
          <a:noFill/>
          <a:ln w="28575"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7" name="テキスト ボックス 16">
            <a:extLst>
              <a:ext uri="{FF2B5EF4-FFF2-40B4-BE49-F238E27FC236}">
                <a16:creationId xmlns:a16="http://schemas.microsoft.com/office/drawing/2014/main" id="{605276DD-8A39-97A6-439F-864A0BE1D045}"/>
              </a:ext>
            </a:extLst>
          </p:cNvPr>
          <p:cNvSpPr txBox="1"/>
          <p:nvPr/>
        </p:nvSpPr>
        <p:spPr>
          <a:xfrm>
            <a:off x="10186410" y="6173034"/>
            <a:ext cx="6897722"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0"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Vector of the adjacent pixel from start pixel</a:t>
            </a:r>
            <a:endParaRPr kumimoji="0" lang="ja-JP" altLang="en-US" sz="2800" b="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3567663511"/>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図 23">
            <a:extLst>
              <a:ext uri="{FF2B5EF4-FFF2-40B4-BE49-F238E27FC236}">
                <a16:creationId xmlns:a16="http://schemas.microsoft.com/office/drawing/2014/main" id="{0FC0A052-3DE2-D8F8-5BDE-DFC2F2643BE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55032" y="2597714"/>
            <a:ext cx="8532107" cy="5808454"/>
          </a:xfrm>
          <a:prstGeom prst="rect">
            <a:avLst/>
          </a:prstGeom>
        </p:spPr>
      </p:pic>
      <p:pic>
        <p:nvPicPr>
          <p:cNvPr id="22" name="図 21">
            <a:extLst>
              <a:ext uri="{FF2B5EF4-FFF2-40B4-BE49-F238E27FC236}">
                <a16:creationId xmlns:a16="http://schemas.microsoft.com/office/drawing/2014/main" id="{2FEDC2A9-D29F-2415-1C65-5C11B4D733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570" y="2616088"/>
            <a:ext cx="8283879" cy="5639466"/>
          </a:xfrm>
          <a:prstGeom prst="rect">
            <a:avLst/>
          </a:prstGeom>
        </p:spPr>
      </p:pic>
      <p:sp>
        <p:nvSpPr>
          <p:cNvPr id="2" name="タイトル 1">
            <a:extLst>
              <a:ext uri="{FF2B5EF4-FFF2-40B4-BE49-F238E27FC236}">
                <a16:creationId xmlns:a16="http://schemas.microsoft.com/office/drawing/2014/main" id="{C7F4220D-5956-A14E-0B7B-5F96E6908B93}"/>
              </a:ext>
            </a:extLst>
          </p:cNvPr>
          <p:cNvSpPr>
            <a:spLocks noGrp="1"/>
          </p:cNvSpPr>
          <p:nvPr>
            <p:ph type="title"/>
          </p:nvPr>
        </p:nvSpPr>
        <p:spPr/>
        <p:txBody>
          <a:bodyPr/>
          <a:lstStyle/>
          <a:p>
            <a:r>
              <a:rPr kumimoji="1" lang="en-US" altLang="ja-JP" dirty="0"/>
              <a:t>Accuracy of 2D recoil direction</a:t>
            </a:r>
            <a:endParaRPr kumimoji="1" lang="ja-JP" altLang="en-US"/>
          </a:p>
        </p:txBody>
      </p:sp>
      <p:sp>
        <p:nvSpPr>
          <p:cNvPr id="3" name="スライド番号プレースホルダー 2">
            <a:extLst>
              <a:ext uri="{FF2B5EF4-FFF2-40B4-BE49-F238E27FC236}">
                <a16:creationId xmlns:a16="http://schemas.microsoft.com/office/drawing/2014/main" id="{B27786BD-64BF-9543-86CC-164D00150724}"/>
              </a:ext>
            </a:extLst>
          </p:cNvPr>
          <p:cNvSpPr>
            <a:spLocks noGrp="1"/>
          </p:cNvSpPr>
          <p:nvPr>
            <p:ph type="sldNum" sz="quarter" idx="2"/>
          </p:nvPr>
        </p:nvSpPr>
        <p:spPr/>
        <p:txBody>
          <a:bodyPr/>
          <a:lstStyle/>
          <a:p>
            <a:fld id="{86CB4B4D-7CA3-9044-876B-883B54F8677D}" type="slidenum">
              <a:rPr lang="en-US" altLang="ja-JP" smtClean="0"/>
              <a:pPr/>
              <a:t>15</a:t>
            </a:fld>
            <a:endParaRPr lang="en-US" altLang="ja-JP"/>
          </a:p>
        </p:txBody>
      </p:sp>
      <p:sp>
        <p:nvSpPr>
          <p:cNvPr id="4" name="テキスト ボックス 3">
            <a:extLst>
              <a:ext uri="{FF2B5EF4-FFF2-40B4-BE49-F238E27FC236}">
                <a16:creationId xmlns:a16="http://schemas.microsoft.com/office/drawing/2014/main" id="{24D059E7-BBD2-865C-F61E-7A3AA573ADFA}"/>
              </a:ext>
            </a:extLst>
          </p:cNvPr>
          <p:cNvSpPr txBox="1"/>
          <p:nvPr/>
        </p:nvSpPr>
        <p:spPr>
          <a:xfrm>
            <a:off x="495838" y="1282834"/>
            <a:ext cx="2175275" cy="779701"/>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511 keV</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5" name="テキスト ボックス 4">
            <a:extLst>
              <a:ext uri="{FF2B5EF4-FFF2-40B4-BE49-F238E27FC236}">
                <a16:creationId xmlns:a16="http://schemas.microsoft.com/office/drawing/2014/main" id="{1B49F458-D89D-9DCC-18C0-3AF56EDEAFA9}"/>
              </a:ext>
            </a:extLst>
          </p:cNvPr>
          <p:cNvSpPr txBox="1"/>
          <p:nvPr/>
        </p:nvSpPr>
        <p:spPr>
          <a:xfrm>
            <a:off x="4151055" y="1689009"/>
            <a:ext cx="328295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18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6" name="テキスト ボックス 5">
            <a:extLst>
              <a:ext uri="{FF2B5EF4-FFF2-40B4-BE49-F238E27FC236}">
                <a16:creationId xmlns:a16="http://schemas.microsoft.com/office/drawing/2014/main" id="{FC824F54-1C72-3CFE-814A-85D18D6BF864}"/>
              </a:ext>
            </a:extLst>
          </p:cNvPr>
          <p:cNvSpPr txBox="1"/>
          <p:nvPr/>
        </p:nvSpPr>
        <p:spPr>
          <a:xfrm>
            <a:off x="10832537" y="1754119"/>
            <a:ext cx="328295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36</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2" name="正方形/長方形 11">
            <a:extLst>
              <a:ext uri="{FF2B5EF4-FFF2-40B4-BE49-F238E27FC236}">
                <a16:creationId xmlns:a16="http://schemas.microsoft.com/office/drawing/2014/main" id="{D9161965-EED0-9CE3-B40E-0457B07DFF30}"/>
              </a:ext>
            </a:extLst>
          </p:cNvPr>
          <p:cNvSpPr/>
          <p:nvPr/>
        </p:nvSpPr>
        <p:spPr>
          <a:xfrm>
            <a:off x="13557009" y="3676211"/>
            <a:ext cx="2062894" cy="128885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3" name="正方形/長方形 12">
            <a:extLst>
              <a:ext uri="{FF2B5EF4-FFF2-40B4-BE49-F238E27FC236}">
                <a16:creationId xmlns:a16="http://schemas.microsoft.com/office/drawing/2014/main" id="{8EAE6212-A093-F332-9539-7FAC7991962E}"/>
              </a:ext>
            </a:extLst>
          </p:cNvPr>
          <p:cNvSpPr/>
          <p:nvPr/>
        </p:nvSpPr>
        <p:spPr>
          <a:xfrm>
            <a:off x="3289645" y="2670531"/>
            <a:ext cx="3282950" cy="42444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4" name="正方形/長方形 13">
            <a:extLst>
              <a:ext uri="{FF2B5EF4-FFF2-40B4-BE49-F238E27FC236}">
                <a16:creationId xmlns:a16="http://schemas.microsoft.com/office/drawing/2014/main" id="{B5A5505F-DDAA-2F69-8F1A-E3D739832E4D}"/>
              </a:ext>
            </a:extLst>
          </p:cNvPr>
          <p:cNvSpPr/>
          <p:nvPr/>
        </p:nvSpPr>
        <p:spPr>
          <a:xfrm>
            <a:off x="12304527" y="2388511"/>
            <a:ext cx="1252482" cy="573468"/>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5" name="テキスト ボックス 14">
            <a:extLst>
              <a:ext uri="{FF2B5EF4-FFF2-40B4-BE49-F238E27FC236}">
                <a16:creationId xmlns:a16="http://schemas.microsoft.com/office/drawing/2014/main" id="{A410E1D8-C757-DE38-3A8F-C533E737EF7C}"/>
              </a:ext>
            </a:extLst>
          </p:cNvPr>
          <p:cNvSpPr txBox="1"/>
          <p:nvPr/>
        </p:nvSpPr>
        <p:spPr>
          <a:xfrm>
            <a:off x="3850317" y="8560473"/>
            <a:ext cx="1044997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200" dirty="0">
                <a:latin typeface="+mj-lt"/>
              </a:rPr>
              <a:t>D</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ifference of simulated and calculated α angles [degree] </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8" name="テキスト ボックス 17">
            <a:extLst>
              <a:ext uri="{FF2B5EF4-FFF2-40B4-BE49-F238E27FC236}">
                <a16:creationId xmlns:a16="http://schemas.microsoft.com/office/drawing/2014/main" id="{91F34EC9-8AAE-4181-8812-679BD7CD1DB9}"/>
              </a:ext>
            </a:extLst>
          </p:cNvPr>
          <p:cNvSpPr txBox="1"/>
          <p:nvPr/>
        </p:nvSpPr>
        <p:spPr>
          <a:xfrm>
            <a:off x="4542127" y="4415580"/>
            <a:ext cx="343683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Mean : 33.5 deg</a:t>
            </a:r>
          </a:p>
          <a:p>
            <a:pPr marL="0" marR="0" indent="0" defTabSz="584200" rtl="0" fontAlgn="auto" latinLnBrk="0" hangingPunct="0">
              <a:lnSpc>
                <a:spcPct val="100000"/>
              </a:lnSpc>
              <a:spcBef>
                <a:spcPts val="0"/>
              </a:spcBef>
              <a:spcAft>
                <a:spcPts val="0"/>
              </a:spcAft>
              <a:buClrTx/>
              <a:buSzTx/>
              <a:buFontTx/>
              <a:buNone/>
              <a:tabLst/>
            </a:pPr>
            <a:r>
              <a:rPr lang="en-US" altLang="ja-JP" sz="3600" dirty="0" err="1">
                <a:latin typeface="+mj-lt"/>
              </a:rPr>
              <a:t>σ</a:t>
            </a:r>
            <a:r>
              <a:rPr lang="en-US" altLang="ja-JP" sz="3600" dirty="0">
                <a:latin typeface="+mj-lt"/>
              </a:rPr>
              <a:t> : 10.7 deg</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20" name="テキスト ボックス 19">
            <a:extLst>
              <a:ext uri="{FF2B5EF4-FFF2-40B4-BE49-F238E27FC236}">
                <a16:creationId xmlns:a16="http://schemas.microsoft.com/office/drawing/2014/main" id="{8E8854A3-D622-56B7-418C-903CE335EC91}"/>
              </a:ext>
            </a:extLst>
          </p:cNvPr>
          <p:cNvSpPr txBox="1"/>
          <p:nvPr/>
        </p:nvSpPr>
        <p:spPr>
          <a:xfrm>
            <a:off x="12473589" y="4225233"/>
            <a:ext cx="343683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Mean : 38.1 deg</a:t>
            </a:r>
          </a:p>
          <a:p>
            <a:pPr marL="0" marR="0" indent="0" defTabSz="584200" rtl="0" fontAlgn="auto" latinLnBrk="0" hangingPunct="0">
              <a:lnSpc>
                <a:spcPct val="100000"/>
              </a:lnSpc>
              <a:spcBef>
                <a:spcPts val="0"/>
              </a:spcBef>
              <a:spcAft>
                <a:spcPts val="0"/>
              </a:spcAft>
              <a:buClrTx/>
              <a:buSzTx/>
              <a:buFontTx/>
              <a:buNone/>
              <a:tabLst/>
            </a:pPr>
            <a:r>
              <a:rPr lang="en-US" altLang="ja-JP" sz="3600" dirty="0" err="1">
                <a:latin typeface="+mj-lt"/>
              </a:rPr>
              <a:t>σ</a:t>
            </a:r>
            <a:r>
              <a:rPr lang="en-US" altLang="ja-JP" sz="3600" dirty="0">
                <a:latin typeface="+mj-lt"/>
              </a:rPr>
              <a:t> : 15.3 deg</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28484494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C264F41-ECD4-566C-5D24-AC22F5FE3638}"/>
              </a:ext>
            </a:extLst>
          </p:cNvPr>
          <p:cNvSpPr>
            <a:spLocks noGrp="1"/>
          </p:cNvSpPr>
          <p:nvPr>
            <p:ph type="title"/>
          </p:nvPr>
        </p:nvSpPr>
        <p:spPr/>
        <p:txBody>
          <a:bodyPr/>
          <a:lstStyle/>
          <a:p>
            <a:r>
              <a:rPr kumimoji="1" lang="en-US" altLang="ja-JP" dirty="0"/>
              <a:t>Accuracy of 2D recoil direction</a:t>
            </a:r>
            <a:endParaRPr kumimoji="1" lang="ja-JP" altLang="en-US"/>
          </a:p>
        </p:txBody>
      </p:sp>
      <p:sp>
        <p:nvSpPr>
          <p:cNvPr id="3" name="スライド番号プレースホルダー 2">
            <a:extLst>
              <a:ext uri="{FF2B5EF4-FFF2-40B4-BE49-F238E27FC236}">
                <a16:creationId xmlns:a16="http://schemas.microsoft.com/office/drawing/2014/main" id="{433103A8-62F7-E5EC-AF0D-88026012898D}"/>
              </a:ext>
            </a:extLst>
          </p:cNvPr>
          <p:cNvSpPr>
            <a:spLocks noGrp="1"/>
          </p:cNvSpPr>
          <p:nvPr>
            <p:ph type="sldNum" sz="quarter" idx="2"/>
          </p:nvPr>
        </p:nvSpPr>
        <p:spPr/>
        <p:txBody>
          <a:bodyPr/>
          <a:lstStyle/>
          <a:p>
            <a:fld id="{86CB4B4D-7CA3-9044-876B-883B54F8677D}" type="slidenum">
              <a:rPr lang="en-US" altLang="ja-JP" smtClean="0"/>
              <a:pPr/>
              <a:t>16</a:t>
            </a:fld>
            <a:endParaRPr lang="en-US" altLang="ja-JP"/>
          </a:p>
        </p:txBody>
      </p:sp>
      <p:sp>
        <p:nvSpPr>
          <p:cNvPr id="4" name="テキスト ボックス 3">
            <a:extLst>
              <a:ext uri="{FF2B5EF4-FFF2-40B4-BE49-F238E27FC236}">
                <a16:creationId xmlns:a16="http://schemas.microsoft.com/office/drawing/2014/main" id="{8C8A6093-FA03-6D00-F17B-167738166B02}"/>
              </a:ext>
            </a:extLst>
          </p:cNvPr>
          <p:cNvSpPr txBox="1"/>
          <p:nvPr/>
        </p:nvSpPr>
        <p:spPr>
          <a:xfrm>
            <a:off x="469846" y="1282833"/>
            <a:ext cx="2960747" cy="779701"/>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1274.5</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keV</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5" name="テキスト ボックス 4">
            <a:extLst>
              <a:ext uri="{FF2B5EF4-FFF2-40B4-BE49-F238E27FC236}">
                <a16:creationId xmlns:a16="http://schemas.microsoft.com/office/drawing/2014/main" id="{4CC859E1-0D7B-78CE-9036-57737F6896C4}"/>
              </a:ext>
            </a:extLst>
          </p:cNvPr>
          <p:cNvSpPr txBox="1"/>
          <p:nvPr/>
        </p:nvSpPr>
        <p:spPr>
          <a:xfrm>
            <a:off x="4343817" y="1672683"/>
            <a:ext cx="328295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18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6" name="テキスト ボックス 5">
            <a:extLst>
              <a:ext uri="{FF2B5EF4-FFF2-40B4-BE49-F238E27FC236}">
                <a16:creationId xmlns:a16="http://schemas.microsoft.com/office/drawing/2014/main" id="{1C656D11-DFBA-3230-DEC8-36747459684D}"/>
              </a:ext>
            </a:extLst>
          </p:cNvPr>
          <p:cNvSpPr txBox="1"/>
          <p:nvPr/>
        </p:nvSpPr>
        <p:spPr>
          <a:xfrm>
            <a:off x="11017344" y="1672684"/>
            <a:ext cx="3282950"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latin typeface="+mj-lt"/>
              </a:rPr>
              <a:t>36</a:t>
            </a:r>
            <a:r>
              <a:rPr kumimoji="0" lang="en-US" altLang="ja-JP" sz="4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µm pixels</a:t>
            </a:r>
            <a:endParaRPr kumimoji="0" lang="ja-JP" altLang="en-US" sz="4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8" name="図 7">
            <a:extLst>
              <a:ext uri="{FF2B5EF4-FFF2-40B4-BE49-F238E27FC236}">
                <a16:creationId xmlns:a16="http://schemas.microsoft.com/office/drawing/2014/main" id="{5F178A41-1DAA-BB64-4F0F-153A55DB7F2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6293" y="2770017"/>
            <a:ext cx="8628162" cy="5873846"/>
          </a:xfrm>
          <a:prstGeom prst="rect">
            <a:avLst/>
          </a:prstGeom>
        </p:spPr>
      </p:pic>
      <p:sp>
        <p:nvSpPr>
          <p:cNvPr id="9" name="テキスト ボックス 8">
            <a:extLst>
              <a:ext uri="{FF2B5EF4-FFF2-40B4-BE49-F238E27FC236}">
                <a16:creationId xmlns:a16="http://schemas.microsoft.com/office/drawing/2014/main" id="{894352F2-977A-CB82-33D9-5386172F209E}"/>
              </a:ext>
            </a:extLst>
          </p:cNvPr>
          <p:cNvSpPr txBox="1"/>
          <p:nvPr/>
        </p:nvSpPr>
        <p:spPr>
          <a:xfrm>
            <a:off x="3850317" y="8560473"/>
            <a:ext cx="10449977"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200" dirty="0">
                <a:latin typeface="+mj-lt"/>
              </a:rPr>
              <a:t>D</a:t>
            </a:r>
            <a:r>
              <a:rPr kumimoji="0" lang="en-US" altLang="ja-JP" sz="32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ifference of simulated and calculated α angles [degree] </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11" name="図 10">
            <a:extLst>
              <a:ext uri="{FF2B5EF4-FFF2-40B4-BE49-F238E27FC236}">
                <a16:creationId xmlns:a16="http://schemas.microsoft.com/office/drawing/2014/main" id="{E14E401A-1D82-F897-1549-DF9B5E9F03EF}"/>
              </a:ext>
            </a:extLst>
          </p:cNvPr>
          <p:cNvPicPr>
            <a:picLocks noChangeAspect="1"/>
          </p:cNvPicPr>
          <p:nvPr/>
        </p:nvPicPr>
        <p:blipFill rotWithShape="1">
          <a:blip r:embed="rId3">
            <a:extLst>
              <a:ext uri="{28A0092B-C50C-407E-A947-70E740481C1C}">
                <a14:useLocalDpi xmlns:a14="http://schemas.microsoft.com/office/drawing/2010/main" val="0"/>
              </a:ext>
            </a:extLst>
          </a:blip>
          <a:srcRect l="3903"/>
          <a:stretch/>
        </p:blipFill>
        <p:spPr>
          <a:xfrm>
            <a:off x="9181896" y="2839282"/>
            <a:ext cx="8158367" cy="5779576"/>
          </a:xfrm>
          <a:prstGeom prst="rect">
            <a:avLst/>
          </a:prstGeom>
        </p:spPr>
      </p:pic>
      <p:sp>
        <p:nvSpPr>
          <p:cNvPr id="12" name="正方形/長方形 11">
            <a:extLst>
              <a:ext uri="{FF2B5EF4-FFF2-40B4-BE49-F238E27FC236}">
                <a16:creationId xmlns:a16="http://schemas.microsoft.com/office/drawing/2014/main" id="{6D29E1EB-935F-6EF9-2FD1-324DA094F633}"/>
              </a:ext>
            </a:extLst>
          </p:cNvPr>
          <p:cNvSpPr/>
          <p:nvPr/>
        </p:nvSpPr>
        <p:spPr>
          <a:xfrm>
            <a:off x="5375827" y="2734894"/>
            <a:ext cx="384918" cy="32733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3" name="正方形/長方形 12">
            <a:extLst>
              <a:ext uri="{FF2B5EF4-FFF2-40B4-BE49-F238E27FC236}">
                <a16:creationId xmlns:a16="http://schemas.microsoft.com/office/drawing/2014/main" id="{C8ADDF8E-6AB2-BF35-C746-905A34948FAA}"/>
              </a:ext>
            </a:extLst>
          </p:cNvPr>
          <p:cNvSpPr/>
          <p:nvPr/>
        </p:nvSpPr>
        <p:spPr>
          <a:xfrm>
            <a:off x="6313734" y="3612773"/>
            <a:ext cx="2062894" cy="128885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4" name="正方形/長方形 13">
            <a:extLst>
              <a:ext uri="{FF2B5EF4-FFF2-40B4-BE49-F238E27FC236}">
                <a16:creationId xmlns:a16="http://schemas.microsoft.com/office/drawing/2014/main" id="{A41EFEC1-9A6C-0BB5-F849-65801FCEC090}"/>
              </a:ext>
            </a:extLst>
          </p:cNvPr>
          <p:cNvSpPr/>
          <p:nvPr/>
        </p:nvSpPr>
        <p:spPr>
          <a:xfrm>
            <a:off x="13840734" y="3908532"/>
            <a:ext cx="2062894" cy="128885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5" name="正方形/長方形 14">
            <a:extLst>
              <a:ext uri="{FF2B5EF4-FFF2-40B4-BE49-F238E27FC236}">
                <a16:creationId xmlns:a16="http://schemas.microsoft.com/office/drawing/2014/main" id="{1012BD76-D61E-E3DF-5C08-1077B20EF358}"/>
              </a:ext>
            </a:extLst>
          </p:cNvPr>
          <p:cNvSpPr/>
          <p:nvPr/>
        </p:nvSpPr>
        <p:spPr>
          <a:xfrm>
            <a:off x="12714241" y="2546655"/>
            <a:ext cx="1126493" cy="70381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6" name="テキスト ボックス 15">
            <a:extLst>
              <a:ext uri="{FF2B5EF4-FFF2-40B4-BE49-F238E27FC236}">
                <a16:creationId xmlns:a16="http://schemas.microsoft.com/office/drawing/2014/main" id="{670E19C0-C553-D0C3-122F-332FCE6B4C2C}"/>
              </a:ext>
            </a:extLst>
          </p:cNvPr>
          <p:cNvSpPr txBox="1"/>
          <p:nvPr/>
        </p:nvSpPr>
        <p:spPr>
          <a:xfrm>
            <a:off x="4542127" y="4415580"/>
            <a:ext cx="343683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Mean : 39.3 deg</a:t>
            </a:r>
          </a:p>
          <a:p>
            <a:pPr marL="0" marR="0" indent="0" defTabSz="584200" rtl="0" fontAlgn="auto" latinLnBrk="0" hangingPunct="0">
              <a:lnSpc>
                <a:spcPct val="100000"/>
              </a:lnSpc>
              <a:spcBef>
                <a:spcPts val="0"/>
              </a:spcBef>
              <a:spcAft>
                <a:spcPts val="0"/>
              </a:spcAft>
              <a:buClrTx/>
              <a:buSzTx/>
              <a:buFontTx/>
              <a:buNone/>
              <a:tabLst/>
            </a:pPr>
            <a:r>
              <a:rPr lang="en-US" altLang="ja-JP" sz="3600" dirty="0" err="1">
                <a:latin typeface="+mj-lt"/>
              </a:rPr>
              <a:t>σ</a:t>
            </a:r>
            <a:r>
              <a:rPr lang="en-US" altLang="ja-JP" sz="3600" dirty="0">
                <a:latin typeface="+mj-lt"/>
              </a:rPr>
              <a:t> : 11.6 deg</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7" name="テキスト ボックス 16">
            <a:extLst>
              <a:ext uri="{FF2B5EF4-FFF2-40B4-BE49-F238E27FC236}">
                <a16:creationId xmlns:a16="http://schemas.microsoft.com/office/drawing/2014/main" id="{567B0A0F-4C5E-8006-5A08-920668C24FF8}"/>
              </a:ext>
            </a:extLst>
          </p:cNvPr>
          <p:cNvSpPr txBox="1"/>
          <p:nvPr/>
        </p:nvSpPr>
        <p:spPr>
          <a:xfrm>
            <a:off x="12474012" y="4443521"/>
            <a:ext cx="3436838"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Mean : 40.7 deg</a:t>
            </a:r>
          </a:p>
          <a:p>
            <a:pPr marL="0" marR="0" indent="0" defTabSz="584200" rtl="0" fontAlgn="auto" latinLnBrk="0" hangingPunct="0">
              <a:lnSpc>
                <a:spcPct val="100000"/>
              </a:lnSpc>
              <a:spcBef>
                <a:spcPts val="0"/>
              </a:spcBef>
              <a:spcAft>
                <a:spcPts val="0"/>
              </a:spcAft>
              <a:buClrTx/>
              <a:buSzTx/>
              <a:buFontTx/>
              <a:buNone/>
              <a:tabLst/>
            </a:pPr>
            <a:r>
              <a:rPr lang="en-US" altLang="ja-JP" sz="3600" dirty="0" err="1">
                <a:latin typeface="+mj-lt"/>
              </a:rPr>
              <a:t>σ</a:t>
            </a:r>
            <a:r>
              <a:rPr lang="en-US" altLang="ja-JP" sz="3600" dirty="0">
                <a:latin typeface="+mj-lt"/>
              </a:rPr>
              <a:t> : 10.7 deg</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2674023436"/>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30A94AA-F0D3-0F9E-E822-4C20CC6E2233}"/>
              </a:ext>
            </a:extLst>
          </p:cNvPr>
          <p:cNvSpPr>
            <a:spLocks noGrp="1"/>
          </p:cNvSpPr>
          <p:nvPr>
            <p:ph type="title"/>
          </p:nvPr>
        </p:nvSpPr>
        <p:spPr/>
        <p:txBody>
          <a:bodyPr/>
          <a:lstStyle/>
          <a:p>
            <a:r>
              <a:rPr kumimoji="1" lang="en-US" altLang="ja-JP" dirty="0"/>
              <a:t>Electron Trajectory in XRPIX7</a:t>
            </a:r>
            <a:endParaRPr kumimoji="1" lang="ja-JP" altLang="en-US"/>
          </a:p>
        </p:txBody>
      </p:sp>
      <p:sp>
        <p:nvSpPr>
          <p:cNvPr id="3" name="スライド番号プレースホルダー 2">
            <a:extLst>
              <a:ext uri="{FF2B5EF4-FFF2-40B4-BE49-F238E27FC236}">
                <a16:creationId xmlns:a16="http://schemas.microsoft.com/office/drawing/2014/main" id="{32F72A3D-052D-5AE2-75A1-D01144916007}"/>
              </a:ext>
            </a:extLst>
          </p:cNvPr>
          <p:cNvSpPr>
            <a:spLocks noGrp="1"/>
          </p:cNvSpPr>
          <p:nvPr>
            <p:ph type="sldNum" sz="quarter" idx="2"/>
          </p:nvPr>
        </p:nvSpPr>
        <p:spPr/>
        <p:txBody>
          <a:bodyPr/>
          <a:lstStyle/>
          <a:p>
            <a:fld id="{86CB4B4D-7CA3-9044-876B-883B54F8677D}" type="slidenum">
              <a:rPr lang="en-US" altLang="ja-JP" smtClean="0"/>
              <a:pPr/>
              <a:t>17</a:t>
            </a:fld>
            <a:endParaRPr lang="en-US" altLang="ja-JP"/>
          </a:p>
        </p:txBody>
      </p:sp>
      <p:pic>
        <p:nvPicPr>
          <p:cNvPr id="5" name="図 4" descr="グラフ, ヒストグラム&#10;&#10;自動的に生成された説明">
            <a:extLst>
              <a:ext uri="{FF2B5EF4-FFF2-40B4-BE49-F238E27FC236}">
                <a16:creationId xmlns:a16="http://schemas.microsoft.com/office/drawing/2014/main" id="{4C677AE7-27F1-14C3-AA15-886EC2922B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49108" y="2396916"/>
            <a:ext cx="5842000" cy="4381500"/>
          </a:xfrm>
          <a:prstGeom prst="rect">
            <a:avLst/>
          </a:prstGeom>
        </p:spPr>
      </p:pic>
      <p:sp>
        <p:nvSpPr>
          <p:cNvPr id="6" name="テキスト ボックス 5">
            <a:extLst>
              <a:ext uri="{FF2B5EF4-FFF2-40B4-BE49-F238E27FC236}">
                <a16:creationId xmlns:a16="http://schemas.microsoft.com/office/drawing/2014/main" id="{40C1E514-42CB-B4DB-170C-43B01A9D94F4}"/>
              </a:ext>
            </a:extLst>
          </p:cNvPr>
          <p:cNvSpPr txBox="1"/>
          <p:nvPr/>
        </p:nvSpPr>
        <p:spPr>
          <a:xfrm rot="16200000">
            <a:off x="6642084" y="4351704"/>
            <a:ext cx="186429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Energy [keV]</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8" name="図 7" descr="グラフ, ヒストグラム&#10;&#10;自動的に生成された説明">
            <a:extLst>
              <a:ext uri="{FF2B5EF4-FFF2-40B4-BE49-F238E27FC236}">
                <a16:creationId xmlns:a16="http://schemas.microsoft.com/office/drawing/2014/main" id="{2F396AC5-285B-39E3-2D71-58F3A04081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65617" y="2396916"/>
            <a:ext cx="5842000" cy="4381500"/>
          </a:xfrm>
          <a:prstGeom prst="rect">
            <a:avLst/>
          </a:prstGeom>
        </p:spPr>
      </p:pic>
      <p:sp>
        <p:nvSpPr>
          <p:cNvPr id="9" name="テキスト ボックス 8">
            <a:extLst>
              <a:ext uri="{FF2B5EF4-FFF2-40B4-BE49-F238E27FC236}">
                <a16:creationId xmlns:a16="http://schemas.microsoft.com/office/drawing/2014/main" id="{EC7FE24E-B0C2-4568-4234-4AA525478666}"/>
              </a:ext>
            </a:extLst>
          </p:cNvPr>
          <p:cNvSpPr txBox="1"/>
          <p:nvPr/>
        </p:nvSpPr>
        <p:spPr>
          <a:xfrm rot="16200000">
            <a:off x="13339509" y="4351703"/>
            <a:ext cx="1864292"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Energy [keV]</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0" name="テキスト ボックス 9">
            <a:extLst>
              <a:ext uri="{FF2B5EF4-FFF2-40B4-BE49-F238E27FC236}">
                <a16:creationId xmlns:a16="http://schemas.microsoft.com/office/drawing/2014/main" id="{0853D60C-A52B-1ED8-4133-E70CCFFB840E}"/>
              </a:ext>
            </a:extLst>
          </p:cNvPr>
          <p:cNvSpPr txBox="1"/>
          <p:nvPr/>
        </p:nvSpPr>
        <p:spPr>
          <a:xfrm>
            <a:off x="4349725" y="6740051"/>
            <a:ext cx="71974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Row</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3" name="テキスト ボックス 12">
            <a:extLst>
              <a:ext uri="{FF2B5EF4-FFF2-40B4-BE49-F238E27FC236}">
                <a16:creationId xmlns:a16="http://schemas.microsoft.com/office/drawing/2014/main" id="{275F9C51-0E0C-0FBE-DC64-126D1FFBCBA9}"/>
              </a:ext>
            </a:extLst>
          </p:cNvPr>
          <p:cNvSpPr txBox="1"/>
          <p:nvPr/>
        </p:nvSpPr>
        <p:spPr>
          <a:xfrm>
            <a:off x="11226742" y="6740051"/>
            <a:ext cx="719749"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Row</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4" name="テキスト ボックス 13">
            <a:extLst>
              <a:ext uri="{FF2B5EF4-FFF2-40B4-BE49-F238E27FC236}">
                <a16:creationId xmlns:a16="http://schemas.microsoft.com/office/drawing/2014/main" id="{E28962ED-CBC1-ED32-3AEF-2A11488ACB1E}"/>
              </a:ext>
            </a:extLst>
          </p:cNvPr>
          <p:cNvSpPr txBox="1"/>
          <p:nvPr/>
        </p:nvSpPr>
        <p:spPr>
          <a:xfrm rot="16200000">
            <a:off x="1902838" y="4351703"/>
            <a:ext cx="116538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Column</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5" name="テキスト ボックス 14">
            <a:extLst>
              <a:ext uri="{FF2B5EF4-FFF2-40B4-BE49-F238E27FC236}">
                <a16:creationId xmlns:a16="http://schemas.microsoft.com/office/drawing/2014/main" id="{43EA8DE1-CA48-2FE1-DC35-9226E7D85824}"/>
              </a:ext>
            </a:extLst>
          </p:cNvPr>
          <p:cNvSpPr txBox="1"/>
          <p:nvPr/>
        </p:nvSpPr>
        <p:spPr>
          <a:xfrm rot="16200000">
            <a:off x="8600263" y="4484921"/>
            <a:ext cx="116538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Column</a:t>
            </a:r>
            <a:endParaRPr kumimoji="0" lang="ja-JP" altLang="en-US" sz="24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cxnSp>
        <p:nvCxnSpPr>
          <p:cNvPr id="17" name="直線矢印コネクタ 16">
            <a:extLst>
              <a:ext uri="{FF2B5EF4-FFF2-40B4-BE49-F238E27FC236}">
                <a16:creationId xmlns:a16="http://schemas.microsoft.com/office/drawing/2014/main" id="{5A696447-820E-8CBD-C035-92388F60CDF1}"/>
              </a:ext>
            </a:extLst>
          </p:cNvPr>
          <p:cNvCxnSpPr>
            <a:cxnSpLocks/>
          </p:cNvCxnSpPr>
          <p:nvPr/>
        </p:nvCxnSpPr>
        <p:spPr>
          <a:xfrm flipV="1">
            <a:off x="3265553" y="4390069"/>
            <a:ext cx="1704555" cy="913506"/>
          </a:xfrm>
          <a:prstGeom prst="straightConnector1">
            <a:avLst/>
          </a:prstGeom>
          <a:noFill/>
          <a:ln w="3810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sp>
        <p:nvSpPr>
          <p:cNvPr id="20" name="テキスト ボックス 19">
            <a:extLst>
              <a:ext uri="{FF2B5EF4-FFF2-40B4-BE49-F238E27FC236}">
                <a16:creationId xmlns:a16="http://schemas.microsoft.com/office/drawing/2014/main" id="{D8EDEE4C-0FA9-419E-F716-DC5E74F271C9}"/>
              </a:ext>
            </a:extLst>
          </p:cNvPr>
          <p:cNvSpPr txBox="1"/>
          <p:nvPr/>
        </p:nvSpPr>
        <p:spPr>
          <a:xfrm>
            <a:off x="4410660" y="4692935"/>
            <a:ext cx="69410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solidFill>
                  <a:srgbClr val="FF0000"/>
                </a:solidFill>
              </a:rPr>
              <a:t>e-</a:t>
            </a:r>
            <a:endParaRPr kumimoji="0" lang="ja-JP" altLang="en-US" sz="4400" b="0" i="0" u="none" strike="noStrike" cap="none" spc="0" normalizeH="0" baseline="0">
              <a:ln>
                <a:noFill/>
              </a:ln>
              <a:solidFill>
                <a:srgbClr val="FF0000"/>
              </a:solidFill>
              <a:effectLst/>
              <a:uFillTx/>
              <a:latin typeface="ヒラギノ角ゴ ProN W6"/>
              <a:ea typeface="ヒラギノ角ゴ ProN W6"/>
              <a:cs typeface="ヒラギノ角ゴ ProN W6"/>
              <a:sym typeface="ヒラギノ角ゴ ProN W6"/>
            </a:endParaRPr>
          </a:p>
        </p:txBody>
      </p:sp>
      <p:cxnSp>
        <p:nvCxnSpPr>
          <p:cNvPr id="21" name="直線矢印コネクタ 20">
            <a:extLst>
              <a:ext uri="{FF2B5EF4-FFF2-40B4-BE49-F238E27FC236}">
                <a16:creationId xmlns:a16="http://schemas.microsoft.com/office/drawing/2014/main" id="{A5C7C781-75D9-DAA7-43A8-716AA1423CDC}"/>
              </a:ext>
            </a:extLst>
          </p:cNvPr>
          <p:cNvCxnSpPr>
            <a:cxnSpLocks/>
          </p:cNvCxnSpPr>
          <p:nvPr/>
        </p:nvCxnSpPr>
        <p:spPr>
          <a:xfrm flipH="1" flipV="1">
            <a:off x="10239385" y="3853116"/>
            <a:ext cx="1347231" cy="1087379"/>
          </a:xfrm>
          <a:prstGeom prst="straightConnector1">
            <a:avLst/>
          </a:prstGeom>
          <a:noFill/>
          <a:ln w="38100" cap="flat">
            <a:solidFill>
              <a:srgbClr val="FF0000"/>
            </a:solidFill>
            <a:prstDash val="solid"/>
            <a:miter lim="400000"/>
            <a:tailEnd type="triangle" w="lg" len="lg"/>
          </a:ln>
          <a:effectLst/>
          <a:sp3d/>
        </p:spPr>
        <p:style>
          <a:lnRef idx="0">
            <a:scrgbClr r="0" g="0" b="0"/>
          </a:lnRef>
          <a:fillRef idx="0">
            <a:scrgbClr r="0" g="0" b="0"/>
          </a:fillRef>
          <a:effectRef idx="0">
            <a:scrgbClr r="0" g="0" b="0"/>
          </a:effectRef>
          <a:fontRef idx="none"/>
        </p:style>
      </p:cxnSp>
      <p:sp>
        <p:nvSpPr>
          <p:cNvPr id="23" name="テキスト ボックス 22">
            <a:extLst>
              <a:ext uri="{FF2B5EF4-FFF2-40B4-BE49-F238E27FC236}">
                <a16:creationId xmlns:a16="http://schemas.microsoft.com/office/drawing/2014/main" id="{DFB34B42-C197-1602-C2E1-630F8DF335B0}"/>
              </a:ext>
            </a:extLst>
          </p:cNvPr>
          <p:cNvSpPr txBox="1"/>
          <p:nvPr/>
        </p:nvSpPr>
        <p:spPr>
          <a:xfrm>
            <a:off x="10532641" y="4740110"/>
            <a:ext cx="69410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400" dirty="0">
                <a:solidFill>
                  <a:srgbClr val="FF0000"/>
                </a:solidFill>
              </a:rPr>
              <a:t>e-</a:t>
            </a:r>
            <a:endParaRPr kumimoji="0" lang="ja-JP" altLang="en-US" sz="4400" b="0" i="0" u="none" strike="noStrike" cap="none" spc="0" normalizeH="0" baseline="0">
              <a:ln>
                <a:noFill/>
              </a:ln>
              <a:solidFill>
                <a:srgbClr val="FF0000"/>
              </a:solidFill>
              <a:effectLst/>
              <a:uFillTx/>
              <a:latin typeface="ヒラギノ角ゴ ProN W6"/>
              <a:ea typeface="ヒラギノ角ゴ ProN W6"/>
              <a:cs typeface="ヒラギノ角ゴ ProN W6"/>
              <a:sym typeface="ヒラギノ角ゴ ProN W6"/>
            </a:endParaRPr>
          </a:p>
        </p:txBody>
      </p:sp>
      <p:sp>
        <p:nvSpPr>
          <p:cNvPr id="24" name="テキスト ボックス 23">
            <a:extLst>
              <a:ext uri="{FF2B5EF4-FFF2-40B4-BE49-F238E27FC236}">
                <a16:creationId xmlns:a16="http://schemas.microsoft.com/office/drawing/2014/main" id="{B87AF052-FAF7-D337-B43B-1B7384187A47}"/>
              </a:ext>
            </a:extLst>
          </p:cNvPr>
          <p:cNvSpPr txBox="1"/>
          <p:nvPr/>
        </p:nvSpPr>
        <p:spPr>
          <a:xfrm>
            <a:off x="1311697" y="1462533"/>
            <a:ext cx="13195920" cy="7181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4000" dirty="0">
                <a:latin typeface="+mj-lt"/>
              </a:rPr>
              <a:t>Recoil e</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lectron trajectories of 511 keV gamma-ray (</a:t>
            </a:r>
            <a:r>
              <a:rPr kumimoji="0" lang="en-US" altLang="ja-JP" sz="4000" b="0" i="0" u="none" strike="noStrike" cap="none" spc="0" normalizeH="0" baseline="30000" dirty="0">
                <a:ln>
                  <a:noFill/>
                </a:ln>
                <a:solidFill>
                  <a:srgbClr val="000000"/>
                </a:solidFill>
                <a:effectLst/>
                <a:uFillTx/>
                <a:latin typeface="+mj-lt"/>
                <a:ea typeface="ヒラギノ角ゴ ProN W6"/>
                <a:cs typeface="ヒラギノ角ゴ ProN W6"/>
                <a:sym typeface="ヒラギノ角ゴ ProN W6"/>
              </a:rPr>
              <a:t>22</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Na)</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25" name="テキスト ボックス 24">
            <a:extLst>
              <a:ext uri="{FF2B5EF4-FFF2-40B4-BE49-F238E27FC236}">
                <a16:creationId xmlns:a16="http://schemas.microsoft.com/office/drawing/2014/main" id="{B35AB0AD-55F3-44D9-AAEE-960CB6DA11DE}"/>
              </a:ext>
            </a:extLst>
          </p:cNvPr>
          <p:cNvSpPr txBox="1"/>
          <p:nvPr/>
        </p:nvSpPr>
        <p:spPr>
          <a:xfrm>
            <a:off x="509539" y="7079685"/>
            <a:ext cx="16526872"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XRPIX7 could detect some of recoil electron trajectories of 511 </a:t>
            </a:r>
            <a:r>
              <a:rPr kumimoji="0" lang="en-US" altLang="ja-JP"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rPr>
              <a:t>keV gamma-ray.</a:t>
            </a:r>
            <a:endPar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endParaRPr>
          </a:p>
          <a:p>
            <a:pPr marL="0" marR="0" indent="0" algn="l" defTabSz="584200" rtl="0" fontAlgn="auto" latinLnBrk="0" hangingPunct="0">
              <a:lnSpc>
                <a:spcPct val="100000"/>
              </a:lnSpc>
              <a:spcBef>
                <a:spcPts val="0"/>
              </a:spcBef>
              <a:spcAft>
                <a:spcPts val="0"/>
              </a:spcAft>
              <a:buClrTx/>
              <a:buSzTx/>
              <a:buFontTx/>
              <a:buNone/>
              <a:tabLst/>
            </a:pPr>
            <a:r>
              <a:rPr lang="en-US" altLang="ja-JP" sz="3600" dirty="0">
                <a:latin typeface="+mj-lt"/>
              </a:rPr>
              <a:t>For future work, we need to establish the method to extract the correct electron trajectory because XRPIX7 can measure only 2D trajectory.</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2071439701"/>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CFFB29-E47F-DB45-BECA-CB4B34E1CE50}"/>
              </a:ext>
            </a:extLst>
          </p:cNvPr>
          <p:cNvSpPr>
            <a:spLocks noGrp="1"/>
          </p:cNvSpPr>
          <p:nvPr>
            <p:ph type="title"/>
          </p:nvPr>
        </p:nvSpPr>
        <p:spPr/>
        <p:txBody>
          <a:bodyPr/>
          <a:lstStyle/>
          <a:p>
            <a:r>
              <a:rPr kumimoji="1" lang="en-US" altLang="ja-JP" dirty="0"/>
              <a:t>Summary and future works</a:t>
            </a:r>
            <a:endParaRPr kumimoji="1" lang="ja-JP" altLang="en-US"/>
          </a:p>
        </p:txBody>
      </p:sp>
      <p:sp>
        <p:nvSpPr>
          <p:cNvPr id="3" name="スライド番号プレースホルダー 2">
            <a:extLst>
              <a:ext uri="{FF2B5EF4-FFF2-40B4-BE49-F238E27FC236}">
                <a16:creationId xmlns:a16="http://schemas.microsoft.com/office/drawing/2014/main" id="{16C1ADCC-3685-6E43-8A00-1E170E533F6C}"/>
              </a:ext>
            </a:extLst>
          </p:cNvPr>
          <p:cNvSpPr>
            <a:spLocks noGrp="1"/>
          </p:cNvSpPr>
          <p:nvPr>
            <p:ph type="sldNum" sz="quarter" idx="2"/>
          </p:nvPr>
        </p:nvSpPr>
        <p:spPr/>
        <p:txBody>
          <a:bodyPr/>
          <a:lstStyle/>
          <a:p>
            <a:fld id="{86CB4B4D-7CA3-9044-876B-883B54F8677D}" type="slidenum">
              <a:rPr lang="en-US" altLang="ja-JP" smtClean="0"/>
              <a:t>18</a:t>
            </a:fld>
            <a:endParaRPr lang="en-US" altLang="ja-JP"/>
          </a:p>
        </p:txBody>
      </p:sp>
      <p:sp>
        <p:nvSpPr>
          <p:cNvPr id="5" name="テキスト ボックス 169">
            <a:extLst>
              <a:ext uri="{FF2B5EF4-FFF2-40B4-BE49-F238E27FC236}">
                <a16:creationId xmlns:a16="http://schemas.microsoft.com/office/drawing/2014/main" id="{35E2E517-F07C-3EE9-997F-BD6C89BAA732}"/>
              </a:ext>
            </a:extLst>
          </p:cNvPr>
          <p:cNvSpPr txBox="1"/>
          <p:nvPr/>
        </p:nvSpPr>
        <p:spPr>
          <a:xfrm>
            <a:off x="308243" y="1246321"/>
            <a:ext cx="16500581" cy="78483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rIns="45719">
            <a:spAutoFit/>
          </a:bodyPr>
          <a:lstStyle/>
          <a:p>
            <a:pPr marL="388937" indent="-388937" algn="l" defTabSz="914400">
              <a:buSzPct val="145000"/>
              <a:buChar char="-"/>
              <a:defRPr sz="2800" b="0">
                <a:latin typeface="Helvetica"/>
                <a:ea typeface="Helvetica"/>
                <a:cs typeface="Helvetica"/>
                <a:sym typeface="Helvetica"/>
              </a:defRPr>
            </a:pPr>
            <a:r>
              <a:rPr lang="en-US" sz="3600" dirty="0">
                <a:latin typeface="+mj-lt"/>
              </a:rPr>
              <a:t>We are developing SOI pixel detectors with pixel size of 36 µm </a:t>
            </a:r>
          </a:p>
          <a:p>
            <a:pPr algn="l" defTabSz="914400">
              <a:buSzPct val="145000"/>
              <a:defRPr sz="2800" b="0">
                <a:latin typeface="Helvetica"/>
                <a:ea typeface="Helvetica"/>
                <a:cs typeface="Helvetica"/>
                <a:sym typeface="Helvetica"/>
              </a:defRPr>
            </a:pPr>
            <a:endParaRPr lang="en-US" sz="3600" dirty="0">
              <a:latin typeface="+mj-lt"/>
            </a:endParaRPr>
          </a:p>
          <a:p>
            <a:pPr marL="388937" indent="-388937" algn="l" defTabSz="914400">
              <a:buSzPct val="145000"/>
              <a:buChar char="-"/>
              <a:defRPr sz="2800" b="0">
                <a:latin typeface="Helvetica"/>
                <a:ea typeface="Helvetica"/>
                <a:cs typeface="Helvetica"/>
                <a:sym typeface="Helvetica"/>
              </a:defRPr>
            </a:pPr>
            <a:r>
              <a:rPr lang="en-US" sz="3600" dirty="0">
                <a:latin typeface="+mj-lt"/>
              </a:rPr>
              <a:t>We also developed Si-ASIC hybrid sensor with </a:t>
            </a:r>
            <a:r>
              <a:rPr lang="en-US" altLang="ja-JP" sz="3600" dirty="0">
                <a:latin typeface="+mj-lt"/>
              </a:rPr>
              <a:t>pixel size of 18 µm </a:t>
            </a:r>
          </a:p>
          <a:p>
            <a:pPr marL="388937" indent="-388937" algn="l" defTabSz="914400">
              <a:buSzPct val="145000"/>
              <a:buChar char="-"/>
              <a:defRPr sz="2800" b="0">
                <a:latin typeface="Helvetica"/>
                <a:ea typeface="Helvetica"/>
                <a:cs typeface="Helvetica"/>
                <a:sym typeface="Helvetica"/>
              </a:defRPr>
            </a:pPr>
            <a:endParaRPr lang="en-US" altLang="ja-JP" sz="3600" dirty="0">
              <a:latin typeface="+mj-lt"/>
            </a:endParaRPr>
          </a:p>
          <a:p>
            <a:pPr marL="388937" indent="-388937" algn="l" defTabSz="914400">
              <a:buSzPct val="145000"/>
              <a:buChar char="-"/>
              <a:defRPr sz="2800" b="0">
                <a:latin typeface="Helvetica"/>
                <a:ea typeface="Helvetica"/>
                <a:cs typeface="Helvetica"/>
                <a:sym typeface="Helvetica"/>
              </a:defRPr>
            </a:pPr>
            <a:r>
              <a:rPr lang="en-US" altLang="ja-JP" sz="3600" dirty="0">
                <a:latin typeface="+mj-lt"/>
              </a:rPr>
              <a:t>The Monte Carlo simulation by geant4 shows that the estimation accuracy of 2D recoil direction is not significantly improved by 18 µm measurements compared to by 36 µm measurements although the recoil trajectory can be measured more finely.</a:t>
            </a:r>
          </a:p>
          <a:p>
            <a:pPr algn="l" defTabSz="914400">
              <a:buSzPct val="145000"/>
              <a:defRPr sz="2800" b="0">
                <a:latin typeface="Helvetica"/>
                <a:ea typeface="Helvetica"/>
                <a:cs typeface="Helvetica"/>
                <a:sym typeface="Helvetica"/>
              </a:defRPr>
            </a:pPr>
            <a:endParaRPr lang="en-US" altLang="ja-JP" sz="3600" dirty="0">
              <a:latin typeface="+mj-lt"/>
            </a:endParaRPr>
          </a:p>
          <a:p>
            <a:pPr marL="388937" indent="-388937" algn="l" defTabSz="914400">
              <a:buSzPct val="145000"/>
              <a:buChar char="-"/>
              <a:defRPr sz="2800" b="0">
                <a:latin typeface="Helvetica"/>
                <a:ea typeface="Helvetica"/>
                <a:cs typeface="Helvetica"/>
                <a:sym typeface="Helvetica"/>
              </a:defRPr>
            </a:pPr>
            <a:r>
              <a:rPr lang="en-US" sz="3600" dirty="0">
                <a:latin typeface="+mj-lt"/>
              </a:rPr>
              <a:t>The estimation method of 3D recoil direction (B.C </a:t>
            </a:r>
            <a:r>
              <a:rPr lang="en-US" sz="3600" dirty="0" err="1">
                <a:latin typeface="+mj-lt"/>
              </a:rPr>
              <a:t>Plimley</a:t>
            </a:r>
            <a:r>
              <a:rPr lang="en-US" sz="3600" dirty="0">
                <a:latin typeface="+mj-lt"/>
              </a:rPr>
              <a:t>, UC </a:t>
            </a:r>
            <a:r>
              <a:rPr lang="en-US" sz="3600" dirty="0" err="1">
                <a:latin typeface="+mj-lt"/>
              </a:rPr>
              <a:t>Berckley</a:t>
            </a:r>
            <a:r>
              <a:rPr lang="en-US" sz="3600" dirty="0">
                <a:latin typeface="+mj-lt"/>
              </a:rPr>
              <a:t> </a:t>
            </a:r>
            <a:r>
              <a:rPr lang="en-US" sz="3600" dirty="0" err="1">
                <a:latin typeface="+mj-lt"/>
              </a:rPr>
              <a:t>Ph.D</a:t>
            </a:r>
            <a:r>
              <a:rPr lang="en-US" sz="3600" dirty="0">
                <a:latin typeface="+mj-lt"/>
              </a:rPr>
              <a:t> thesis, 2014) will be implemented</a:t>
            </a:r>
          </a:p>
          <a:p>
            <a:pPr algn="l" defTabSz="914400">
              <a:buSzPct val="145000"/>
              <a:defRPr sz="2800" b="0">
                <a:latin typeface="Helvetica"/>
                <a:ea typeface="Helvetica"/>
                <a:cs typeface="Helvetica"/>
                <a:sym typeface="Helvetica"/>
              </a:defRPr>
            </a:pPr>
            <a:endParaRPr sz="3600" dirty="0">
              <a:latin typeface="+mj-lt"/>
            </a:endParaRPr>
          </a:p>
          <a:p>
            <a:pPr marL="388937" indent="-388937" algn="l" defTabSz="914400">
              <a:buSzPct val="145000"/>
              <a:buChar char="-"/>
              <a:defRPr sz="2800" b="0">
                <a:latin typeface="Helvetica"/>
                <a:ea typeface="Helvetica"/>
                <a:cs typeface="Helvetica"/>
                <a:sym typeface="Helvetica"/>
              </a:defRPr>
            </a:pPr>
            <a:r>
              <a:rPr lang="en-US" sz="3600" dirty="0">
                <a:latin typeface="+mj-lt"/>
              </a:rPr>
              <a:t>XRPIX7 can detect a recoil electron trajectory of 511 keV gamma-ray (but not full depletion)</a:t>
            </a:r>
            <a:endParaRPr sz="3600" dirty="0">
              <a:latin typeface="+mj-lt"/>
            </a:endParaRPr>
          </a:p>
        </p:txBody>
      </p:sp>
    </p:spTree>
    <p:extLst>
      <p:ext uri="{BB962C8B-B14F-4D97-AF65-F5344CB8AC3E}">
        <p14:creationId xmlns:p14="http://schemas.microsoft.com/office/powerpoint/2010/main" val="2644433377"/>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BC930C59-4C19-784D-8CA2-642FA0172E3B}"/>
              </a:ext>
            </a:extLst>
          </p:cNvPr>
          <p:cNvSpPr txBox="1"/>
          <p:nvPr/>
        </p:nvSpPr>
        <p:spPr>
          <a:xfrm>
            <a:off x="5980035" y="3994324"/>
            <a:ext cx="6078587"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Thank you for </a:t>
            </a:r>
            <a:r>
              <a:rPr lang="en-US" altLang="ja-JP" sz="3600">
                <a:latin typeface="+mj-lt"/>
              </a:rPr>
              <a:t>your attention</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AE1554-40EB-F522-641E-70819E859277}"/>
              </a:ext>
            </a:extLst>
          </p:cNvPr>
          <p:cNvSpPr>
            <a:spLocks noGrp="1"/>
          </p:cNvSpPr>
          <p:nvPr>
            <p:ph type="title"/>
          </p:nvPr>
        </p:nvSpPr>
        <p:spPr/>
        <p:txBody>
          <a:bodyPr/>
          <a:lstStyle/>
          <a:p>
            <a:r>
              <a:rPr kumimoji="1" lang="en-US" altLang="ja-JP" dirty="0"/>
              <a:t>Research Background</a:t>
            </a:r>
            <a:endParaRPr kumimoji="1" lang="ja-JP" altLang="en-US"/>
          </a:p>
        </p:txBody>
      </p:sp>
      <p:sp>
        <p:nvSpPr>
          <p:cNvPr id="3" name="スライド番号プレースホルダー 2">
            <a:extLst>
              <a:ext uri="{FF2B5EF4-FFF2-40B4-BE49-F238E27FC236}">
                <a16:creationId xmlns:a16="http://schemas.microsoft.com/office/drawing/2014/main" id="{2A5584E5-69EE-AE21-CB59-623379B9AD68}"/>
              </a:ext>
            </a:extLst>
          </p:cNvPr>
          <p:cNvSpPr>
            <a:spLocks noGrp="1"/>
          </p:cNvSpPr>
          <p:nvPr>
            <p:ph type="sldNum" sz="quarter" idx="2"/>
          </p:nvPr>
        </p:nvSpPr>
        <p:spPr/>
        <p:txBody>
          <a:bodyPr/>
          <a:lstStyle/>
          <a:p>
            <a:fld id="{86CB4B4D-7CA3-9044-876B-883B54F8677D}" type="slidenum">
              <a:rPr lang="en-US" altLang="ja-JP" smtClean="0"/>
              <a:pPr/>
              <a:t>2</a:t>
            </a:fld>
            <a:endParaRPr lang="en-US" altLang="ja-JP"/>
          </a:p>
        </p:txBody>
      </p:sp>
      <p:sp>
        <p:nvSpPr>
          <p:cNvPr id="4" name="核医学">
            <a:extLst>
              <a:ext uri="{FF2B5EF4-FFF2-40B4-BE49-F238E27FC236}">
                <a16:creationId xmlns:a16="http://schemas.microsoft.com/office/drawing/2014/main" id="{D205F574-F5BE-B052-88B3-D4CFF147A742}"/>
              </a:ext>
            </a:extLst>
          </p:cNvPr>
          <p:cNvSpPr txBox="1"/>
          <p:nvPr/>
        </p:nvSpPr>
        <p:spPr>
          <a:xfrm>
            <a:off x="415172" y="1367631"/>
            <a:ext cx="5376922" cy="718145"/>
          </a:xfrm>
          <a:prstGeom prst="rect">
            <a:avLst/>
          </a:prstGeom>
          <a:noFill/>
          <a:ln w="28575">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800">
                <a:latin typeface="+mn-lt"/>
                <a:ea typeface="+mn-ea"/>
                <a:cs typeface="+mn-cs"/>
                <a:sym typeface="ヒラギノ角ゴ ProN W3"/>
              </a:defRPr>
            </a:lvl1pPr>
          </a:lstStyle>
          <a:p>
            <a:pPr marL="571500" indent="-571500" algn="l">
              <a:buFont typeface="Wingdings" pitchFamily="2" charset="2"/>
              <a:buChar char="u"/>
            </a:pPr>
            <a:r>
              <a:rPr lang="en-US" sz="4000" b="1" dirty="0">
                <a:solidFill>
                  <a:schemeClr val="tx1"/>
                </a:solidFill>
                <a:latin typeface="+mj-lt"/>
                <a:ea typeface="MS PGothic" panose="020B0600070205080204" pitchFamily="34" charset="-128"/>
              </a:rPr>
              <a:t>Compton imaging</a:t>
            </a:r>
            <a:endParaRPr sz="4000" b="1" dirty="0">
              <a:solidFill>
                <a:schemeClr val="tx1"/>
              </a:solidFill>
              <a:latin typeface="+mj-lt"/>
              <a:ea typeface="MS PGothic" panose="020B0600070205080204" pitchFamily="34" charset="-128"/>
            </a:endParaRPr>
          </a:p>
        </p:txBody>
      </p:sp>
      <p:grpSp>
        <p:nvGrpSpPr>
          <p:cNvPr id="11" name="グループ化 10">
            <a:extLst>
              <a:ext uri="{FF2B5EF4-FFF2-40B4-BE49-F238E27FC236}">
                <a16:creationId xmlns:a16="http://schemas.microsoft.com/office/drawing/2014/main" id="{CD58D891-F3BB-023F-6364-626FEC2E6623}"/>
              </a:ext>
            </a:extLst>
          </p:cNvPr>
          <p:cNvGrpSpPr/>
          <p:nvPr/>
        </p:nvGrpSpPr>
        <p:grpSpPr>
          <a:xfrm>
            <a:off x="7066647" y="1149672"/>
            <a:ext cx="10273616" cy="4914571"/>
            <a:chOff x="7066647" y="1418473"/>
            <a:chExt cx="10273616" cy="4914571"/>
          </a:xfrm>
        </p:grpSpPr>
        <p:pic>
          <p:nvPicPr>
            <p:cNvPr id="5" name="図 4" descr="建物, 時計, ウィンドウ, 記号 が含まれている画像&#10;&#10;自動的に生成された説明">
              <a:extLst>
                <a:ext uri="{FF2B5EF4-FFF2-40B4-BE49-F238E27FC236}">
                  <a16:creationId xmlns:a16="http://schemas.microsoft.com/office/drawing/2014/main" id="{6C8EA6B1-AB71-980C-4EBB-3B497FF7F62E}"/>
                </a:ext>
              </a:extLst>
            </p:cNvPr>
            <p:cNvPicPr>
              <a:picLocks noChangeAspect="1"/>
            </p:cNvPicPr>
            <p:nvPr/>
          </p:nvPicPr>
          <p:blipFill>
            <a:blip r:embed="rId2"/>
            <a:stretch>
              <a:fillRect/>
            </a:stretch>
          </p:blipFill>
          <p:spPr>
            <a:xfrm>
              <a:off x="7066647" y="1418473"/>
              <a:ext cx="10273616" cy="4914571"/>
            </a:xfrm>
            <a:prstGeom prst="rect">
              <a:avLst/>
            </a:prstGeom>
          </p:spPr>
        </p:pic>
        <p:sp>
          <p:nvSpPr>
            <p:cNvPr id="6" name="テキスト ボックス 5">
              <a:extLst>
                <a:ext uri="{FF2B5EF4-FFF2-40B4-BE49-F238E27FC236}">
                  <a16:creationId xmlns:a16="http://schemas.microsoft.com/office/drawing/2014/main" id="{BDDFC5CC-E9CD-4894-CFBA-84159FFD52E7}"/>
                </a:ext>
              </a:extLst>
            </p:cNvPr>
            <p:cNvSpPr txBox="1"/>
            <p:nvPr/>
          </p:nvSpPr>
          <p:spPr>
            <a:xfrm>
              <a:off x="12506132" y="1418473"/>
              <a:ext cx="1469954" cy="53347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0" i="0" u="none" strike="noStrike" cap="none" spc="0" normalizeH="0" baseline="0" dirty="0">
                  <a:ln>
                    <a:noFill/>
                  </a:ln>
                  <a:solidFill>
                    <a:srgbClr val="000000"/>
                  </a:solidFill>
                  <a:effectLst/>
                  <a:uFillTx/>
                  <a:latin typeface="MS PMincho" panose="02020600040205080304" pitchFamily="18" charset="-128"/>
                  <a:ea typeface="MS PMincho" panose="02020600040205080304" pitchFamily="18" charset="-128"/>
                  <a:sym typeface="ヒラギノ角ゴ ProN W6"/>
                </a:rPr>
                <a:t>Scatterer</a:t>
              </a:r>
              <a:endParaRPr kumimoji="0" lang="ja-JP" altLang="en-US" sz="2800" b="0" i="0" u="none" strike="noStrike" cap="none" spc="0" normalizeH="0" baseline="0">
                <a:ln>
                  <a:noFill/>
                </a:ln>
                <a:solidFill>
                  <a:srgbClr val="000000"/>
                </a:solidFill>
                <a:effectLst/>
                <a:uFillTx/>
                <a:latin typeface="MS PMincho" panose="02020600040205080304" pitchFamily="18" charset="-128"/>
                <a:ea typeface="MS PMincho" panose="02020600040205080304" pitchFamily="18" charset="-128"/>
                <a:sym typeface="ヒラギノ角ゴ ProN W6"/>
              </a:endParaRPr>
            </a:p>
          </p:txBody>
        </p:sp>
        <p:sp>
          <p:nvSpPr>
            <p:cNvPr id="7" name="テキスト ボックス 6">
              <a:extLst>
                <a:ext uri="{FF2B5EF4-FFF2-40B4-BE49-F238E27FC236}">
                  <a16:creationId xmlns:a16="http://schemas.microsoft.com/office/drawing/2014/main" id="{D00D6391-6C3C-DA98-804A-5183E219C461}"/>
                </a:ext>
              </a:extLst>
            </p:cNvPr>
            <p:cNvSpPr txBox="1"/>
            <p:nvPr/>
          </p:nvSpPr>
          <p:spPr>
            <a:xfrm>
              <a:off x="14603770" y="1418473"/>
              <a:ext cx="1461940" cy="53347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0" i="0" u="none" strike="noStrike" cap="none" spc="0" normalizeH="0" baseline="0" dirty="0">
                  <a:ln>
                    <a:noFill/>
                  </a:ln>
                  <a:solidFill>
                    <a:srgbClr val="000000"/>
                  </a:solidFill>
                  <a:effectLst/>
                  <a:uFillTx/>
                  <a:latin typeface="MS PMincho" panose="02020600040205080304" pitchFamily="18" charset="-128"/>
                  <a:ea typeface="MS PMincho" panose="02020600040205080304" pitchFamily="18" charset="-128"/>
                  <a:sym typeface="ヒラギノ角ゴ ProN W6"/>
                </a:rPr>
                <a:t>Absorber</a:t>
              </a:r>
              <a:endParaRPr kumimoji="0" lang="ja-JP" altLang="en-US" sz="2800" b="0" i="0" u="none" strike="noStrike" cap="none" spc="0" normalizeH="0" baseline="0">
                <a:ln>
                  <a:noFill/>
                </a:ln>
                <a:solidFill>
                  <a:srgbClr val="000000"/>
                </a:solidFill>
                <a:effectLst/>
                <a:uFillTx/>
                <a:latin typeface="MS PMincho" panose="02020600040205080304" pitchFamily="18" charset="-128"/>
                <a:ea typeface="MS PMincho" panose="02020600040205080304" pitchFamily="18" charset="-128"/>
                <a:sym typeface="ヒラギノ角ゴ ProN W6"/>
              </a:endParaRPr>
            </a:p>
          </p:txBody>
        </p:sp>
      </p:grpSp>
      <p:sp>
        <p:nvSpPr>
          <p:cNvPr id="8" name="テキスト ボックス 7">
            <a:extLst>
              <a:ext uri="{FF2B5EF4-FFF2-40B4-BE49-F238E27FC236}">
                <a16:creationId xmlns:a16="http://schemas.microsoft.com/office/drawing/2014/main" id="{DDCBA763-C3D6-21C4-6238-6CA1F7C38E65}"/>
              </a:ext>
            </a:extLst>
          </p:cNvPr>
          <p:cNvSpPr txBox="1"/>
          <p:nvPr/>
        </p:nvSpPr>
        <p:spPr>
          <a:xfrm>
            <a:off x="236268" y="2461723"/>
            <a:ext cx="7407107" cy="453457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marL="342900" marR="0" indent="-342900" algn="l" defTabSz="584200" rtl="0" fontAlgn="auto" latinLnBrk="0" hangingPunct="0">
              <a:lnSpc>
                <a:spcPct val="100000"/>
              </a:lnSpc>
              <a:spcBef>
                <a:spcPts val="0"/>
              </a:spcBef>
              <a:spcAft>
                <a:spcPts val="0"/>
              </a:spcAft>
              <a:buClrTx/>
              <a:buSzTx/>
              <a:buFont typeface="Wingdings" pitchFamily="2" charset="2"/>
              <a:buChar char="Ø"/>
              <a:tabLst/>
            </a:pPr>
            <a:r>
              <a:rPr lang="en-US" altLang="ja-JP" sz="3200" dirty="0">
                <a:latin typeface="+mn-lt"/>
              </a:rPr>
              <a:t>One of gamma-ray imaging techniques based on </a:t>
            </a:r>
            <a:r>
              <a:rPr lang="en-US" altLang="ja-JP" sz="3200" dirty="0">
                <a:solidFill>
                  <a:srgbClr val="00B050"/>
                </a:solidFill>
                <a:latin typeface="+mn-lt"/>
              </a:rPr>
              <a:t>Compton scattering kinematics</a:t>
            </a:r>
          </a:p>
          <a:p>
            <a:pPr marL="342900" marR="0" indent="-342900" algn="l" defTabSz="584200" rtl="0" fontAlgn="auto" latinLnBrk="0" hangingPunct="0">
              <a:lnSpc>
                <a:spcPct val="100000"/>
              </a:lnSpc>
              <a:spcBef>
                <a:spcPts val="0"/>
              </a:spcBef>
              <a:spcAft>
                <a:spcPts val="0"/>
              </a:spcAft>
              <a:buClr>
                <a:schemeClr val="tx1"/>
              </a:buClr>
              <a:buSzTx/>
              <a:buFont typeface="Wingdings" pitchFamily="2" charset="2"/>
              <a:buChar char="Ø"/>
              <a:tabLst/>
            </a:pPr>
            <a:r>
              <a:rPr lang="en-US" altLang="ja-JP" sz="3200" dirty="0">
                <a:solidFill>
                  <a:srgbClr val="FF0000"/>
                </a:solidFill>
                <a:latin typeface="+mn-lt"/>
              </a:rPr>
              <a:t>Scattering angle information </a:t>
            </a:r>
            <a:r>
              <a:rPr lang="en-US" altLang="ja-JP" sz="3200" dirty="0">
                <a:latin typeface="+mn-lt"/>
              </a:rPr>
              <a:t>can be calculated from deposited energies in a scatterer and an absorber</a:t>
            </a:r>
          </a:p>
          <a:p>
            <a:pPr marL="342900" marR="0" indent="-342900" algn="l" defTabSz="584200" rtl="0" fontAlgn="auto" latinLnBrk="0" hangingPunct="0">
              <a:lnSpc>
                <a:spcPct val="100000"/>
              </a:lnSpc>
              <a:spcBef>
                <a:spcPts val="0"/>
              </a:spcBef>
              <a:spcAft>
                <a:spcPts val="0"/>
              </a:spcAft>
              <a:buClr>
                <a:schemeClr val="tx1"/>
              </a:buClr>
              <a:buSzTx/>
              <a:buFont typeface="Wingdings" pitchFamily="2" charset="2"/>
              <a:buChar char="Ø"/>
              <a:tabLst/>
            </a:pPr>
            <a:r>
              <a:rPr lang="en-US" altLang="ja-JP" sz="3200" dirty="0">
                <a:solidFill>
                  <a:srgbClr val="FF0000"/>
                </a:solidFill>
                <a:latin typeface="+mn-lt"/>
              </a:rPr>
              <a:t>No collimators required</a:t>
            </a:r>
          </a:p>
          <a:p>
            <a:pPr marL="342900" marR="0" indent="-342900" algn="l" defTabSz="584200" rtl="0" fontAlgn="auto" latinLnBrk="0" hangingPunct="0">
              <a:lnSpc>
                <a:spcPct val="100000"/>
              </a:lnSpc>
              <a:spcBef>
                <a:spcPts val="0"/>
              </a:spcBef>
              <a:spcAft>
                <a:spcPts val="0"/>
              </a:spcAft>
              <a:buClr>
                <a:schemeClr val="tx1"/>
              </a:buClr>
              <a:buSzTx/>
              <a:buFont typeface="Wingdings" pitchFamily="2" charset="2"/>
              <a:buChar char="Ø"/>
              <a:tabLst/>
            </a:pPr>
            <a:r>
              <a:rPr lang="en-US" altLang="ja-JP" sz="3200" dirty="0">
                <a:solidFill>
                  <a:srgbClr val="FF0000"/>
                </a:solidFill>
                <a:latin typeface="+mn-lt"/>
              </a:rPr>
              <a:t>Wide photon energy range </a:t>
            </a:r>
            <a:r>
              <a:rPr lang="en-US" altLang="ja-JP" sz="3200" dirty="0">
                <a:latin typeface="+mn-lt"/>
              </a:rPr>
              <a:t>for imaging</a:t>
            </a:r>
          </a:p>
          <a:p>
            <a:pPr marL="342900" marR="0" indent="-342900" algn="l" defTabSz="584200" rtl="0" fontAlgn="auto" latinLnBrk="0" hangingPunct="0">
              <a:lnSpc>
                <a:spcPct val="100000"/>
              </a:lnSpc>
              <a:spcBef>
                <a:spcPts val="0"/>
              </a:spcBef>
              <a:spcAft>
                <a:spcPts val="0"/>
              </a:spcAft>
              <a:buClr>
                <a:schemeClr val="tx1"/>
              </a:buClr>
              <a:buSzTx/>
              <a:buFont typeface="Wingdings" pitchFamily="2" charset="2"/>
              <a:buChar char="Ø"/>
              <a:tabLst/>
            </a:pPr>
            <a:r>
              <a:rPr kumimoji="0" lang="en-US" altLang="ja-JP" sz="3200" b="0" i="0" u="none" strike="noStrike" cap="none" spc="0" normalizeH="0" baseline="0" dirty="0">
                <a:ln>
                  <a:noFill/>
                </a:ln>
                <a:solidFill>
                  <a:srgbClr val="FF0000"/>
                </a:solidFill>
                <a:effectLst/>
                <a:uFillTx/>
                <a:latin typeface="+mn-lt"/>
                <a:ea typeface="ヒラギノ角ゴ ProN W6"/>
                <a:cs typeface="ヒラギノ角ゴ ProN W6"/>
                <a:sym typeface="ヒラギノ角ゴ ProN W6"/>
              </a:rPr>
              <a:t>Wide </a:t>
            </a:r>
            <a:r>
              <a:rPr lang="en-US" altLang="ja-JP" sz="3200" dirty="0">
                <a:solidFill>
                  <a:srgbClr val="FF0000"/>
                </a:solidFill>
                <a:latin typeface="+mn-lt"/>
              </a:rPr>
              <a:t>field of view</a:t>
            </a:r>
            <a:endParaRPr kumimoji="0" lang="ja-JP" altLang="en-US" sz="3200" b="0" i="0" u="none" strike="noStrike" cap="none" spc="0" normalizeH="0" baseline="0">
              <a:ln>
                <a:noFill/>
              </a:ln>
              <a:solidFill>
                <a:srgbClr val="FF0000"/>
              </a:solidFill>
              <a:effectLst/>
              <a:uFillTx/>
              <a:latin typeface="+mn-lt"/>
              <a:ea typeface="ヒラギノ角ゴ ProN W6"/>
              <a:cs typeface="ヒラギノ角ゴ ProN W6"/>
              <a:sym typeface="ヒラギノ角ゴ ProN W6"/>
            </a:endParaRPr>
          </a:p>
        </p:txBody>
      </p:sp>
      <p:sp>
        <p:nvSpPr>
          <p:cNvPr id="9" name="テキスト ボックス 8">
            <a:extLst>
              <a:ext uri="{FF2B5EF4-FFF2-40B4-BE49-F238E27FC236}">
                <a16:creationId xmlns:a16="http://schemas.microsoft.com/office/drawing/2014/main" id="{5FE261ED-6FA9-36DC-F606-F5632A72F98F}"/>
              </a:ext>
            </a:extLst>
          </p:cNvPr>
          <p:cNvSpPr txBox="1"/>
          <p:nvPr/>
        </p:nvSpPr>
        <p:spPr>
          <a:xfrm>
            <a:off x="7107354" y="7289429"/>
            <a:ext cx="2616102"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1" i="0" strike="noStrike" cap="none" spc="0" normalizeH="0" baseline="0" dirty="0">
                <a:ln>
                  <a:noFill/>
                </a:ln>
                <a:solidFill>
                  <a:srgbClr val="0432FF"/>
                </a:solidFill>
                <a:effectLst/>
                <a:uFillTx/>
                <a:latin typeface="+mj-lt"/>
                <a:ea typeface="ヒラギノ角ゴ ProN W6"/>
                <a:cs typeface="ヒラギノ角ゴ ProN W6"/>
                <a:sym typeface="ヒラギノ角ゴ ProN W6"/>
              </a:rPr>
              <a:t>Application</a:t>
            </a:r>
            <a:endParaRPr kumimoji="0" lang="ja-JP" altLang="en-US" sz="3600" b="1" i="0" strike="noStrike" cap="none" spc="0" normalizeH="0" baseline="0">
              <a:ln>
                <a:noFill/>
              </a:ln>
              <a:solidFill>
                <a:srgbClr val="0432FF"/>
              </a:solidFill>
              <a:effectLst/>
              <a:uFillTx/>
              <a:latin typeface="+mj-lt"/>
              <a:ea typeface="ヒラギノ角ゴ ProN W6"/>
              <a:cs typeface="ヒラギノ角ゴ ProN W6"/>
              <a:sym typeface="ヒラギノ角ゴ ProN W6"/>
            </a:endParaRPr>
          </a:p>
        </p:txBody>
      </p:sp>
      <p:sp>
        <p:nvSpPr>
          <p:cNvPr id="10" name="テキスト ボックス 9">
            <a:extLst>
              <a:ext uri="{FF2B5EF4-FFF2-40B4-BE49-F238E27FC236}">
                <a16:creationId xmlns:a16="http://schemas.microsoft.com/office/drawing/2014/main" id="{79C6D394-5AF5-4B7B-BF85-D7A71498112D}"/>
              </a:ext>
            </a:extLst>
          </p:cNvPr>
          <p:cNvSpPr txBox="1"/>
          <p:nvPr/>
        </p:nvSpPr>
        <p:spPr>
          <a:xfrm>
            <a:off x="4234773" y="8164526"/>
            <a:ext cx="8361263"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Astrophysics, Medical field, Nuclear field</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2" name="正方形/長方形 11">
            <a:extLst>
              <a:ext uri="{FF2B5EF4-FFF2-40B4-BE49-F238E27FC236}">
                <a16:creationId xmlns:a16="http://schemas.microsoft.com/office/drawing/2014/main" id="{3658796F-EB84-FE1E-A91B-6DBCCB39E5A4}"/>
              </a:ext>
            </a:extLst>
          </p:cNvPr>
          <p:cNvSpPr/>
          <p:nvPr/>
        </p:nvSpPr>
        <p:spPr>
          <a:xfrm>
            <a:off x="3935896" y="7136296"/>
            <a:ext cx="9084365" cy="2034909"/>
          </a:xfrm>
          <a:prstGeom prst="rect">
            <a:avLst/>
          </a:prstGeom>
          <a:noFill/>
          <a:ln w="38100" cap="flat">
            <a:solidFill>
              <a:schemeClr val="accent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Tree>
    <p:extLst>
      <p:ext uri="{BB962C8B-B14F-4D97-AF65-F5344CB8AC3E}">
        <p14:creationId xmlns:p14="http://schemas.microsoft.com/office/powerpoint/2010/main" val="1392826407"/>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図 17">
            <a:extLst>
              <a:ext uri="{FF2B5EF4-FFF2-40B4-BE49-F238E27FC236}">
                <a16:creationId xmlns:a16="http://schemas.microsoft.com/office/drawing/2014/main" id="{7373A76C-4A79-6F25-08A7-635D57ADFA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0778728" y="1383665"/>
            <a:ext cx="5069182" cy="7446182"/>
          </a:xfrm>
          <a:prstGeom prst="rect">
            <a:avLst/>
          </a:prstGeom>
        </p:spPr>
      </p:pic>
      <p:sp>
        <p:nvSpPr>
          <p:cNvPr id="2" name="タイトル 1">
            <a:extLst>
              <a:ext uri="{FF2B5EF4-FFF2-40B4-BE49-F238E27FC236}">
                <a16:creationId xmlns:a16="http://schemas.microsoft.com/office/drawing/2014/main" id="{6763A2B8-A017-84AB-5CA1-ECE39E74C319}"/>
              </a:ext>
            </a:extLst>
          </p:cNvPr>
          <p:cNvSpPr>
            <a:spLocks noGrp="1"/>
          </p:cNvSpPr>
          <p:nvPr>
            <p:ph type="title"/>
          </p:nvPr>
        </p:nvSpPr>
        <p:spPr/>
        <p:txBody>
          <a:bodyPr/>
          <a:lstStyle/>
          <a:p>
            <a:r>
              <a:rPr kumimoji="1" lang="en-US" altLang="ja-JP" dirty="0"/>
              <a:t>Basic performance of XRPIX7</a:t>
            </a:r>
            <a:endParaRPr kumimoji="1" lang="ja-JP" altLang="en-US"/>
          </a:p>
        </p:txBody>
      </p:sp>
      <p:sp>
        <p:nvSpPr>
          <p:cNvPr id="3" name="スライド番号プレースホルダー 2">
            <a:extLst>
              <a:ext uri="{FF2B5EF4-FFF2-40B4-BE49-F238E27FC236}">
                <a16:creationId xmlns:a16="http://schemas.microsoft.com/office/drawing/2014/main" id="{CAAA0A47-BE1D-E05A-FF3D-0AF69015CE6A}"/>
              </a:ext>
            </a:extLst>
          </p:cNvPr>
          <p:cNvSpPr>
            <a:spLocks noGrp="1"/>
          </p:cNvSpPr>
          <p:nvPr>
            <p:ph type="sldNum" sz="quarter" idx="2"/>
          </p:nvPr>
        </p:nvSpPr>
        <p:spPr/>
        <p:txBody>
          <a:bodyPr/>
          <a:lstStyle/>
          <a:p>
            <a:fld id="{86CB4B4D-7CA3-9044-876B-883B54F8677D}" type="slidenum">
              <a:rPr lang="en-US" altLang="ja-JP" smtClean="0"/>
              <a:pPr/>
              <a:t>20</a:t>
            </a:fld>
            <a:endParaRPr lang="en-US" altLang="ja-JP"/>
          </a:p>
        </p:txBody>
      </p:sp>
      <p:sp>
        <p:nvSpPr>
          <p:cNvPr id="9" name="線">
            <a:extLst>
              <a:ext uri="{FF2B5EF4-FFF2-40B4-BE49-F238E27FC236}">
                <a16:creationId xmlns:a16="http://schemas.microsoft.com/office/drawing/2014/main" id="{BF84ABA0-4D8E-315B-1226-5528E54D77D8}"/>
              </a:ext>
            </a:extLst>
          </p:cNvPr>
          <p:cNvSpPr/>
          <p:nvPr/>
        </p:nvSpPr>
        <p:spPr>
          <a:xfrm>
            <a:off x="11848289" y="5106756"/>
            <a:ext cx="420790" cy="0"/>
          </a:xfrm>
          <a:prstGeom prst="line">
            <a:avLst/>
          </a:prstGeom>
          <a:ln w="28575">
            <a:solidFill>
              <a:srgbClr val="FF0000"/>
            </a:solidFill>
            <a:miter lim="400000"/>
            <a:tailEnd type="triangle"/>
          </a:ln>
        </p:spPr>
        <p:txBody>
          <a:bodyPr lIns="50800" tIns="50800" rIns="50800" bIns="50800" anchor="ctr"/>
          <a:lstStyle/>
          <a:p>
            <a:pPr>
              <a:defRPr sz="2200">
                <a:solidFill>
                  <a:srgbClr val="FFFFFF"/>
                </a:solidFill>
              </a:defRPr>
            </a:pPr>
            <a:endParaRPr/>
          </a:p>
        </p:txBody>
      </p:sp>
      <p:sp>
        <p:nvSpPr>
          <p:cNvPr id="11" name="700 eV">
            <a:extLst>
              <a:ext uri="{FF2B5EF4-FFF2-40B4-BE49-F238E27FC236}">
                <a16:creationId xmlns:a16="http://schemas.microsoft.com/office/drawing/2014/main" id="{0D7498A4-3BF9-155D-B766-8EE241BC9EAF}"/>
              </a:ext>
            </a:extLst>
          </p:cNvPr>
          <p:cNvSpPr txBox="1"/>
          <p:nvPr/>
        </p:nvSpPr>
        <p:spPr>
          <a:xfrm>
            <a:off x="10887819" y="5229489"/>
            <a:ext cx="1401026"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600" b="0">
                <a:solidFill>
                  <a:schemeClr val="accent5">
                    <a:hueOff val="-82419"/>
                    <a:satOff val="-9513"/>
                    <a:lumOff val="-16343"/>
                  </a:schemeClr>
                </a:solidFill>
              </a:defRPr>
            </a:lvl1pPr>
          </a:lstStyle>
          <a:p>
            <a:r>
              <a:rPr lang="en-US" sz="3200" dirty="0">
                <a:solidFill>
                  <a:srgbClr val="FF0000"/>
                </a:solidFill>
                <a:latin typeface="+mj-lt"/>
              </a:rPr>
              <a:t>740</a:t>
            </a:r>
            <a:r>
              <a:rPr sz="3200" dirty="0">
                <a:solidFill>
                  <a:srgbClr val="FF0000"/>
                </a:solidFill>
                <a:latin typeface="+mj-lt"/>
              </a:rPr>
              <a:t> eV</a:t>
            </a:r>
          </a:p>
        </p:txBody>
      </p:sp>
      <p:sp>
        <p:nvSpPr>
          <p:cNvPr id="12" name="5.1 % (FWHM) @13.8 keV">
            <a:extLst>
              <a:ext uri="{FF2B5EF4-FFF2-40B4-BE49-F238E27FC236}">
                <a16:creationId xmlns:a16="http://schemas.microsoft.com/office/drawing/2014/main" id="{71AC5A05-8C98-F110-EB2A-85AFC7D8E3AA}"/>
              </a:ext>
            </a:extLst>
          </p:cNvPr>
          <p:cNvSpPr txBox="1"/>
          <p:nvPr/>
        </p:nvSpPr>
        <p:spPr>
          <a:xfrm>
            <a:off x="10887819" y="2476602"/>
            <a:ext cx="436016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600" b="0">
                <a:solidFill>
                  <a:schemeClr val="accent5">
                    <a:hueOff val="-82419"/>
                    <a:satOff val="-9513"/>
                    <a:lumOff val="-16343"/>
                  </a:schemeClr>
                </a:solidFill>
              </a:defRPr>
            </a:lvl1pPr>
          </a:lstStyle>
          <a:p>
            <a:r>
              <a:rPr lang="en-US" sz="2800" dirty="0">
                <a:solidFill>
                  <a:srgbClr val="FF0000"/>
                </a:solidFill>
                <a:latin typeface="+mn-lt"/>
              </a:rPr>
              <a:t>5.3</a:t>
            </a:r>
            <a:r>
              <a:rPr sz="2800" dirty="0">
                <a:solidFill>
                  <a:srgbClr val="FF0000"/>
                </a:solidFill>
                <a:latin typeface="+mn-lt"/>
              </a:rPr>
              <a:t> % (FWHM) @13.</a:t>
            </a:r>
            <a:r>
              <a:rPr lang="en-US" sz="2800" dirty="0">
                <a:solidFill>
                  <a:srgbClr val="FF0000"/>
                </a:solidFill>
                <a:latin typeface="+mn-lt"/>
              </a:rPr>
              <a:t>9</a:t>
            </a:r>
            <a:r>
              <a:rPr sz="2800" dirty="0">
                <a:solidFill>
                  <a:srgbClr val="FF0000"/>
                </a:solidFill>
                <a:latin typeface="+mn-lt"/>
              </a:rPr>
              <a:t> keV</a:t>
            </a:r>
          </a:p>
        </p:txBody>
      </p:sp>
      <p:pic>
        <p:nvPicPr>
          <p:cNvPr id="6" name="図 5">
            <a:extLst>
              <a:ext uri="{FF2B5EF4-FFF2-40B4-BE49-F238E27FC236}">
                <a16:creationId xmlns:a16="http://schemas.microsoft.com/office/drawing/2014/main" id="{F8E7E601-B788-98C8-07D4-8CDD48AE6E2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1581728" y="1496660"/>
            <a:ext cx="4915334" cy="7220192"/>
          </a:xfrm>
          <a:prstGeom prst="rect">
            <a:avLst/>
          </a:prstGeom>
        </p:spPr>
      </p:pic>
      <p:sp>
        <p:nvSpPr>
          <p:cNvPr id="19" name="テキスト ボックス 18">
            <a:extLst>
              <a:ext uri="{FF2B5EF4-FFF2-40B4-BE49-F238E27FC236}">
                <a16:creationId xmlns:a16="http://schemas.microsoft.com/office/drawing/2014/main" id="{D8CCCC0E-6A7E-468B-03CC-8D2B2B34FE6D}"/>
              </a:ext>
            </a:extLst>
          </p:cNvPr>
          <p:cNvSpPr txBox="1"/>
          <p:nvPr/>
        </p:nvSpPr>
        <p:spPr>
          <a:xfrm>
            <a:off x="4789245" y="7980284"/>
            <a:ext cx="6553076"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Temperature : 0 deg</a:t>
            </a:r>
          </a:p>
          <a:p>
            <a:pPr marL="342900" marR="0" indent="-3429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altLang="ja-JP" sz="3600" dirty="0" err="1">
                <a:latin typeface="+mj-lt"/>
              </a:rPr>
              <a:t>Vdet</a:t>
            </a:r>
            <a:r>
              <a:rPr lang="en-US" altLang="ja-JP" sz="3600" dirty="0">
                <a:latin typeface="+mj-lt"/>
              </a:rPr>
              <a:t> : -25V (not full depletion)</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20" name="テキスト ボックス 19">
            <a:extLst>
              <a:ext uri="{FF2B5EF4-FFF2-40B4-BE49-F238E27FC236}">
                <a16:creationId xmlns:a16="http://schemas.microsoft.com/office/drawing/2014/main" id="{4DA012FB-AF95-7E58-FFFA-BAB80DCE4973}"/>
              </a:ext>
            </a:extLst>
          </p:cNvPr>
          <p:cNvSpPr txBox="1"/>
          <p:nvPr/>
        </p:nvSpPr>
        <p:spPr>
          <a:xfrm>
            <a:off x="4495868" y="1527153"/>
            <a:ext cx="7805022"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800" b="0" i="0" u="none" strike="noStrike" cap="none" spc="0" normalizeH="0" baseline="30000" dirty="0">
                <a:ln>
                  <a:noFill/>
                </a:ln>
                <a:solidFill>
                  <a:srgbClr val="000000"/>
                </a:solidFill>
                <a:effectLst/>
                <a:uFillTx/>
                <a:latin typeface="+mj-lt"/>
                <a:ea typeface="ヒラギノ角ゴ ProN W6"/>
                <a:cs typeface="ヒラギノ角ゴ ProN W6"/>
                <a:sym typeface="ヒラギノ角ゴ ProN W6"/>
              </a:rPr>
              <a:t>241</a:t>
            </a:r>
            <a:r>
              <a:rPr kumimoji="0" lang="en-US" altLang="ja-JP" sz="48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Am spectrum of all pixels </a:t>
            </a:r>
            <a:endParaRPr kumimoji="0" lang="ja-JP" altLang="en-US" sz="48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21" name="線">
            <a:extLst>
              <a:ext uri="{FF2B5EF4-FFF2-40B4-BE49-F238E27FC236}">
                <a16:creationId xmlns:a16="http://schemas.microsoft.com/office/drawing/2014/main" id="{47E3D98D-5DE9-2569-807D-DA6A0F6B0A04}"/>
              </a:ext>
            </a:extLst>
          </p:cNvPr>
          <p:cNvSpPr/>
          <p:nvPr/>
        </p:nvSpPr>
        <p:spPr>
          <a:xfrm flipH="1">
            <a:off x="12416822" y="5106756"/>
            <a:ext cx="420790" cy="0"/>
          </a:xfrm>
          <a:prstGeom prst="line">
            <a:avLst/>
          </a:prstGeom>
          <a:ln w="28575">
            <a:solidFill>
              <a:srgbClr val="FF0000"/>
            </a:solidFill>
            <a:miter lim="400000"/>
            <a:tailEnd type="triangle"/>
          </a:ln>
        </p:spPr>
        <p:txBody>
          <a:bodyPr lIns="50800" tIns="50800" rIns="50800" bIns="50800" anchor="ctr"/>
          <a:lstStyle/>
          <a:p>
            <a:pPr>
              <a:defRPr sz="2200">
                <a:solidFill>
                  <a:srgbClr val="FFFFFF"/>
                </a:solidFill>
              </a:defRPr>
            </a:pPr>
            <a:endParaRPr/>
          </a:p>
        </p:txBody>
      </p:sp>
      <p:sp>
        <p:nvSpPr>
          <p:cNvPr id="22" name="17.7 keV">
            <a:extLst>
              <a:ext uri="{FF2B5EF4-FFF2-40B4-BE49-F238E27FC236}">
                <a16:creationId xmlns:a16="http://schemas.microsoft.com/office/drawing/2014/main" id="{0C1B5756-00D4-445D-B8D6-17D65F427C5D}"/>
              </a:ext>
            </a:extLst>
          </p:cNvPr>
          <p:cNvSpPr txBox="1"/>
          <p:nvPr/>
        </p:nvSpPr>
        <p:spPr>
          <a:xfrm>
            <a:off x="1630831" y="3395124"/>
            <a:ext cx="172002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b="0"/>
            </a:lvl1pPr>
          </a:lstStyle>
          <a:p>
            <a:r>
              <a:rPr lang="en-US" sz="3200" dirty="0">
                <a:latin typeface="+mj-lt"/>
              </a:rPr>
              <a:t>13.9</a:t>
            </a:r>
            <a:r>
              <a:rPr sz="3200" dirty="0">
                <a:latin typeface="+mj-lt"/>
              </a:rPr>
              <a:t> keV</a:t>
            </a:r>
          </a:p>
        </p:txBody>
      </p:sp>
      <p:cxnSp>
        <p:nvCxnSpPr>
          <p:cNvPr id="23" name="直線コネクタ 22">
            <a:extLst>
              <a:ext uri="{FF2B5EF4-FFF2-40B4-BE49-F238E27FC236}">
                <a16:creationId xmlns:a16="http://schemas.microsoft.com/office/drawing/2014/main" id="{CE7C4478-75DA-2728-4CAB-55A6FE209792}"/>
              </a:ext>
            </a:extLst>
          </p:cNvPr>
          <p:cNvCxnSpPr>
            <a:cxnSpLocks/>
          </p:cNvCxnSpPr>
          <p:nvPr/>
        </p:nvCxnSpPr>
        <p:spPr>
          <a:xfrm>
            <a:off x="3007151" y="3941947"/>
            <a:ext cx="687406" cy="658795"/>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24" name="17.7 keV">
            <a:extLst>
              <a:ext uri="{FF2B5EF4-FFF2-40B4-BE49-F238E27FC236}">
                <a16:creationId xmlns:a16="http://schemas.microsoft.com/office/drawing/2014/main" id="{31312D26-2100-8BFA-E4B2-2DDF96059CC3}"/>
              </a:ext>
            </a:extLst>
          </p:cNvPr>
          <p:cNvSpPr txBox="1"/>
          <p:nvPr/>
        </p:nvSpPr>
        <p:spPr>
          <a:xfrm>
            <a:off x="4905826" y="3241919"/>
            <a:ext cx="1720022"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b="0"/>
            </a:lvl1pPr>
          </a:lstStyle>
          <a:p>
            <a:r>
              <a:rPr sz="3200" dirty="0">
                <a:latin typeface="+mj-lt"/>
              </a:rPr>
              <a:t>17.7 keV</a:t>
            </a:r>
          </a:p>
        </p:txBody>
      </p:sp>
      <p:cxnSp>
        <p:nvCxnSpPr>
          <p:cNvPr id="25" name="直線コネクタ 24">
            <a:extLst>
              <a:ext uri="{FF2B5EF4-FFF2-40B4-BE49-F238E27FC236}">
                <a16:creationId xmlns:a16="http://schemas.microsoft.com/office/drawing/2014/main" id="{CC1995A7-FF94-50C2-4DE1-37C3CB35B697}"/>
              </a:ext>
            </a:extLst>
          </p:cNvPr>
          <p:cNvCxnSpPr>
            <a:cxnSpLocks/>
          </p:cNvCxnSpPr>
          <p:nvPr/>
        </p:nvCxnSpPr>
        <p:spPr>
          <a:xfrm flipH="1">
            <a:off x="4657713" y="3817083"/>
            <a:ext cx="401520" cy="54769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26" name="17.7 keV">
            <a:extLst>
              <a:ext uri="{FF2B5EF4-FFF2-40B4-BE49-F238E27FC236}">
                <a16:creationId xmlns:a16="http://schemas.microsoft.com/office/drawing/2014/main" id="{ECD0FCCE-2B0A-CE24-4518-A3F797641131}"/>
              </a:ext>
            </a:extLst>
          </p:cNvPr>
          <p:cNvSpPr txBox="1"/>
          <p:nvPr/>
        </p:nvSpPr>
        <p:spPr>
          <a:xfrm>
            <a:off x="5124042" y="5546436"/>
            <a:ext cx="172002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b="0"/>
            </a:lvl1pPr>
          </a:lstStyle>
          <a:p>
            <a:r>
              <a:rPr lang="en-US" sz="3200" dirty="0">
                <a:latin typeface="+mj-lt"/>
              </a:rPr>
              <a:t>20.8</a:t>
            </a:r>
            <a:r>
              <a:rPr sz="3200" dirty="0">
                <a:latin typeface="+mj-lt"/>
              </a:rPr>
              <a:t> keV</a:t>
            </a:r>
          </a:p>
        </p:txBody>
      </p:sp>
      <p:cxnSp>
        <p:nvCxnSpPr>
          <p:cNvPr id="27" name="直線コネクタ 26">
            <a:extLst>
              <a:ext uri="{FF2B5EF4-FFF2-40B4-BE49-F238E27FC236}">
                <a16:creationId xmlns:a16="http://schemas.microsoft.com/office/drawing/2014/main" id="{1AB641F6-962A-21A6-6F64-FEB3342C3609}"/>
              </a:ext>
            </a:extLst>
          </p:cNvPr>
          <p:cNvCxnSpPr>
            <a:cxnSpLocks/>
          </p:cNvCxnSpPr>
          <p:nvPr/>
        </p:nvCxnSpPr>
        <p:spPr>
          <a:xfrm flipH="1">
            <a:off x="5250024" y="6048668"/>
            <a:ext cx="357706" cy="44290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28" name="17.7 keV">
            <a:extLst>
              <a:ext uri="{FF2B5EF4-FFF2-40B4-BE49-F238E27FC236}">
                <a16:creationId xmlns:a16="http://schemas.microsoft.com/office/drawing/2014/main" id="{1B923EEE-4FF2-443B-9692-CCA1BD0EAD3B}"/>
              </a:ext>
            </a:extLst>
          </p:cNvPr>
          <p:cNvSpPr txBox="1"/>
          <p:nvPr/>
        </p:nvSpPr>
        <p:spPr>
          <a:xfrm>
            <a:off x="13234544" y="3860250"/>
            <a:ext cx="1720022"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b="0"/>
            </a:lvl1pPr>
          </a:lstStyle>
          <a:p>
            <a:r>
              <a:rPr sz="3200" dirty="0">
                <a:latin typeface="+mj-lt"/>
              </a:rPr>
              <a:t>17.7 keV</a:t>
            </a:r>
          </a:p>
        </p:txBody>
      </p:sp>
      <p:cxnSp>
        <p:nvCxnSpPr>
          <p:cNvPr id="29" name="直線コネクタ 28">
            <a:extLst>
              <a:ext uri="{FF2B5EF4-FFF2-40B4-BE49-F238E27FC236}">
                <a16:creationId xmlns:a16="http://schemas.microsoft.com/office/drawing/2014/main" id="{F7D7AEC9-F9DD-9455-8437-34880275CB1F}"/>
              </a:ext>
            </a:extLst>
          </p:cNvPr>
          <p:cNvCxnSpPr>
            <a:cxnSpLocks/>
          </p:cNvCxnSpPr>
          <p:nvPr/>
        </p:nvCxnSpPr>
        <p:spPr>
          <a:xfrm flipH="1">
            <a:off x="12986431" y="4435414"/>
            <a:ext cx="401520" cy="547697"/>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0" name="17.7 keV">
            <a:extLst>
              <a:ext uri="{FF2B5EF4-FFF2-40B4-BE49-F238E27FC236}">
                <a16:creationId xmlns:a16="http://schemas.microsoft.com/office/drawing/2014/main" id="{DC031873-A454-F4A0-16FD-1ECEB952ACB3}"/>
              </a:ext>
            </a:extLst>
          </p:cNvPr>
          <p:cNvSpPr txBox="1"/>
          <p:nvPr/>
        </p:nvSpPr>
        <p:spPr>
          <a:xfrm>
            <a:off x="13369570" y="5797500"/>
            <a:ext cx="1720023"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200" b="0"/>
            </a:lvl1pPr>
          </a:lstStyle>
          <a:p>
            <a:r>
              <a:rPr lang="en-US" sz="3200" dirty="0">
                <a:latin typeface="+mj-lt"/>
              </a:rPr>
              <a:t>20.8</a:t>
            </a:r>
            <a:r>
              <a:rPr sz="3200" dirty="0">
                <a:latin typeface="+mj-lt"/>
              </a:rPr>
              <a:t> keV</a:t>
            </a:r>
          </a:p>
        </p:txBody>
      </p:sp>
      <p:cxnSp>
        <p:nvCxnSpPr>
          <p:cNvPr id="31" name="直線コネクタ 30">
            <a:extLst>
              <a:ext uri="{FF2B5EF4-FFF2-40B4-BE49-F238E27FC236}">
                <a16:creationId xmlns:a16="http://schemas.microsoft.com/office/drawing/2014/main" id="{F819676D-358D-9FCA-E6F0-B1EEEE84AD52}"/>
              </a:ext>
            </a:extLst>
          </p:cNvPr>
          <p:cNvCxnSpPr>
            <a:cxnSpLocks/>
          </p:cNvCxnSpPr>
          <p:nvPr/>
        </p:nvCxnSpPr>
        <p:spPr>
          <a:xfrm flipH="1">
            <a:off x="13495552" y="6299732"/>
            <a:ext cx="357706" cy="442908"/>
          </a:xfrm>
          <a:prstGeom prst="line">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cxnSp>
      <p:sp>
        <p:nvSpPr>
          <p:cNvPr id="38" name="右矢印 37">
            <a:extLst>
              <a:ext uri="{FF2B5EF4-FFF2-40B4-BE49-F238E27FC236}">
                <a16:creationId xmlns:a16="http://schemas.microsoft.com/office/drawing/2014/main" id="{2D86B13B-0697-B647-FE22-0606E464557B}"/>
              </a:ext>
            </a:extLst>
          </p:cNvPr>
          <p:cNvSpPr/>
          <p:nvPr/>
        </p:nvSpPr>
        <p:spPr>
          <a:xfrm>
            <a:off x="7750035" y="4620457"/>
            <a:ext cx="1296688" cy="129619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8" name="16x16ピクセルでゲイン算出して補正">
            <a:extLst>
              <a:ext uri="{FF2B5EF4-FFF2-40B4-BE49-F238E27FC236}">
                <a16:creationId xmlns:a16="http://schemas.microsoft.com/office/drawing/2014/main" id="{AFB461B6-2F2F-0CE9-8469-21A67FD7270B}"/>
              </a:ext>
            </a:extLst>
          </p:cNvPr>
          <p:cNvSpPr txBox="1"/>
          <p:nvPr/>
        </p:nvSpPr>
        <p:spPr>
          <a:xfrm>
            <a:off x="6946548" y="3793413"/>
            <a:ext cx="3130665"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r>
              <a:rPr lang="en-US" sz="3200" b="1" dirty="0">
                <a:solidFill>
                  <a:schemeClr val="accent1"/>
                </a:solidFill>
                <a:latin typeface="+mj-lt"/>
              </a:rPr>
              <a:t>Gain correction</a:t>
            </a:r>
            <a:endParaRPr sz="3200" b="1" dirty="0">
              <a:solidFill>
                <a:schemeClr val="accent1"/>
              </a:solidFill>
              <a:latin typeface="+mj-lt"/>
            </a:endParaRPr>
          </a:p>
        </p:txBody>
      </p:sp>
    </p:spTree>
    <p:extLst>
      <p:ext uri="{BB962C8B-B14F-4D97-AF65-F5344CB8AC3E}">
        <p14:creationId xmlns:p14="http://schemas.microsoft.com/office/powerpoint/2010/main" val="269408328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21826D-98C1-A81B-D1FF-85ADAD76E061}"/>
              </a:ext>
            </a:extLst>
          </p:cNvPr>
          <p:cNvSpPr>
            <a:spLocks noGrp="1"/>
          </p:cNvSpPr>
          <p:nvPr>
            <p:ph type="title"/>
          </p:nvPr>
        </p:nvSpPr>
        <p:spPr/>
        <p:txBody>
          <a:bodyPr/>
          <a:lstStyle/>
          <a:p>
            <a:r>
              <a:rPr kumimoji="1" lang="en-US" altLang="ja-JP" dirty="0"/>
              <a:t>Research Background</a:t>
            </a:r>
            <a:endParaRPr kumimoji="1" lang="ja-JP" altLang="en-US"/>
          </a:p>
        </p:txBody>
      </p:sp>
      <p:sp>
        <p:nvSpPr>
          <p:cNvPr id="3" name="スライド番号プレースホルダー 2">
            <a:extLst>
              <a:ext uri="{FF2B5EF4-FFF2-40B4-BE49-F238E27FC236}">
                <a16:creationId xmlns:a16="http://schemas.microsoft.com/office/drawing/2014/main" id="{A2368255-861A-7A49-E781-B9317154BDF0}"/>
              </a:ext>
            </a:extLst>
          </p:cNvPr>
          <p:cNvSpPr>
            <a:spLocks noGrp="1"/>
          </p:cNvSpPr>
          <p:nvPr>
            <p:ph type="sldNum" sz="quarter" idx="2"/>
          </p:nvPr>
        </p:nvSpPr>
        <p:spPr/>
        <p:txBody>
          <a:bodyPr/>
          <a:lstStyle/>
          <a:p>
            <a:fld id="{86CB4B4D-7CA3-9044-876B-883B54F8677D}" type="slidenum">
              <a:rPr lang="en-US" altLang="ja-JP" smtClean="0"/>
              <a:pPr/>
              <a:t>3</a:t>
            </a:fld>
            <a:endParaRPr lang="en-US" altLang="ja-JP"/>
          </a:p>
        </p:txBody>
      </p:sp>
      <p:sp>
        <p:nvSpPr>
          <p:cNvPr id="6" name="核医学">
            <a:extLst>
              <a:ext uri="{FF2B5EF4-FFF2-40B4-BE49-F238E27FC236}">
                <a16:creationId xmlns:a16="http://schemas.microsoft.com/office/drawing/2014/main" id="{039EAA19-ABB1-B40E-77EE-5F1DD5C6F5A3}"/>
              </a:ext>
            </a:extLst>
          </p:cNvPr>
          <p:cNvSpPr txBox="1"/>
          <p:nvPr/>
        </p:nvSpPr>
        <p:spPr>
          <a:xfrm>
            <a:off x="415171" y="1295701"/>
            <a:ext cx="10400875" cy="718145"/>
          </a:xfrm>
          <a:prstGeom prst="rect">
            <a:avLst/>
          </a:prstGeom>
          <a:noFill/>
          <a:ln w="28575">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800">
                <a:latin typeface="+mn-lt"/>
                <a:ea typeface="+mn-ea"/>
                <a:cs typeface="+mn-cs"/>
                <a:sym typeface="ヒラギノ角ゴ ProN W3"/>
              </a:defRPr>
            </a:lvl1pPr>
          </a:lstStyle>
          <a:p>
            <a:pPr marL="571500" indent="-571500" algn="l">
              <a:buFont typeface="Wingdings" pitchFamily="2" charset="2"/>
              <a:buChar char="u"/>
            </a:pPr>
            <a:r>
              <a:rPr lang="en-US" sz="4000" b="1" dirty="0">
                <a:solidFill>
                  <a:schemeClr val="tx1"/>
                </a:solidFill>
                <a:latin typeface="+mj-lt"/>
                <a:ea typeface="MS PGothic" panose="020B0600070205080204" pitchFamily="34" charset="-128"/>
              </a:rPr>
              <a:t>Compton imaging in medical field</a:t>
            </a:r>
            <a:endParaRPr sz="4000" b="1" dirty="0">
              <a:solidFill>
                <a:schemeClr val="tx1"/>
              </a:solidFill>
              <a:latin typeface="+mj-lt"/>
              <a:ea typeface="MS PGothic" panose="020B0600070205080204" pitchFamily="34" charset="-128"/>
            </a:endParaRPr>
          </a:p>
        </p:txBody>
      </p:sp>
      <p:sp>
        <p:nvSpPr>
          <p:cNvPr id="8" name="テキスト ボックス 7">
            <a:extLst>
              <a:ext uri="{FF2B5EF4-FFF2-40B4-BE49-F238E27FC236}">
                <a16:creationId xmlns:a16="http://schemas.microsoft.com/office/drawing/2014/main" id="{137165FA-8D55-E6A9-B955-CA0B12CA7877}"/>
              </a:ext>
            </a:extLst>
          </p:cNvPr>
          <p:cNvSpPr txBox="1"/>
          <p:nvPr/>
        </p:nvSpPr>
        <p:spPr>
          <a:xfrm>
            <a:off x="1964763" y="2098356"/>
            <a:ext cx="4746492"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1"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Nuclear Medicine</a:t>
            </a:r>
            <a:endParaRPr kumimoji="0" lang="ja-JP" altLang="en-US" sz="4400" b="1"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
        <p:nvSpPr>
          <p:cNvPr id="9" name="テキスト ボックス 8">
            <a:extLst>
              <a:ext uri="{FF2B5EF4-FFF2-40B4-BE49-F238E27FC236}">
                <a16:creationId xmlns:a16="http://schemas.microsoft.com/office/drawing/2014/main" id="{DB5FADFB-5F7F-38DA-B226-38407CC88816}"/>
              </a:ext>
            </a:extLst>
          </p:cNvPr>
          <p:cNvSpPr txBox="1"/>
          <p:nvPr/>
        </p:nvSpPr>
        <p:spPr>
          <a:xfrm>
            <a:off x="9784226" y="2079394"/>
            <a:ext cx="612828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1"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Heavy particle therapy</a:t>
            </a:r>
            <a:endParaRPr kumimoji="0" lang="ja-JP" altLang="en-US" sz="4400" b="1"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pic>
        <p:nvPicPr>
          <p:cNvPr id="10" name="figure6.jpg" descr="figure6.jpg">
            <a:extLst>
              <a:ext uri="{FF2B5EF4-FFF2-40B4-BE49-F238E27FC236}">
                <a16:creationId xmlns:a16="http://schemas.microsoft.com/office/drawing/2014/main" id="{43D2D331-08C6-6846-53D2-00795283E915}"/>
              </a:ext>
            </a:extLst>
          </p:cNvPr>
          <p:cNvPicPr>
            <a:picLocks noChangeAspect="1"/>
          </p:cNvPicPr>
          <p:nvPr/>
        </p:nvPicPr>
        <p:blipFill rotWithShape="1">
          <a:blip r:embed="rId2"/>
          <a:srcRect r="43913"/>
          <a:stretch/>
        </p:blipFill>
        <p:spPr>
          <a:xfrm>
            <a:off x="4601913" y="6799743"/>
            <a:ext cx="4853696" cy="2751942"/>
          </a:xfrm>
          <a:prstGeom prst="rect">
            <a:avLst/>
          </a:prstGeom>
          <a:ln w="12700">
            <a:miter lim="400000"/>
          </a:ln>
        </p:spPr>
      </p:pic>
      <p:grpSp>
        <p:nvGrpSpPr>
          <p:cNvPr id="11" name="グループ化 10">
            <a:extLst>
              <a:ext uri="{FF2B5EF4-FFF2-40B4-BE49-F238E27FC236}">
                <a16:creationId xmlns:a16="http://schemas.microsoft.com/office/drawing/2014/main" id="{159D19C6-EF0D-5985-BFD9-29BBAE9B1CB2}"/>
              </a:ext>
            </a:extLst>
          </p:cNvPr>
          <p:cNvGrpSpPr/>
          <p:nvPr/>
        </p:nvGrpSpPr>
        <p:grpSpPr>
          <a:xfrm>
            <a:off x="1233857" y="3368768"/>
            <a:ext cx="6782042" cy="3384306"/>
            <a:chOff x="10146203" y="1146525"/>
            <a:chExt cx="4747000" cy="2368800"/>
          </a:xfrm>
        </p:grpSpPr>
        <p:pic>
          <p:nvPicPr>
            <p:cNvPr id="12" name="核医学.png" descr="核医学.png">
              <a:extLst>
                <a:ext uri="{FF2B5EF4-FFF2-40B4-BE49-F238E27FC236}">
                  <a16:creationId xmlns:a16="http://schemas.microsoft.com/office/drawing/2014/main" id="{648D6A82-1E1B-0EAA-1191-D5E34AC26648}"/>
                </a:ext>
              </a:extLst>
            </p:cNvPr>
            <p:cNvPicPr>
              <a:picLocks noChangeAspect="1"/>
            </p:cNvPicPr>
            <p:nvPr/>
          </p:nvPicPr>
          <p:blipFill>
            <a:blip r:embed="rId3"/>
            <a:stretch>
              <a:fillRect/>
            </a:stretch>
          </p:blipFill>
          <p:spPr>
            <a:xfrm>
              <a:off x="10146203" y="1146525"/>
              <a:ext cx="4747000" cy="2368800"/>
            </a:xfrm>
            <a:prstGeom prst="rect">
              <a:avLst/>
            </a:prstGeom>
            <a:ln w="12700">
              <a:miter lim="400000"/>
            </a:ln>
          </p:spPr>
        </p:pic>
        <p:sp>
          <p:nvSpPr>
            <p:cNvPr id="13" name="テキスト ボックス 12">
              <a:extLst>
                <a:ext uri="{FF2B5EF4-FFF2-40B4-BE49-F238E27FC236}">
                  <a16:creationId xmlns:a16="http://schemas.microsoft.com/office/drawing/2014/main" id="{E109B07C-AE67-9E0D-4CEC-31930EDCA848}"/>
                </a:ext>
              </a:extLst>
            </p:cNvPr>
            <p:cNvSpPr txBox="1"/>
            <p:nvPr/>
          </p:nvSpPr>
          <p:spPr>
            <a:xfrm>
              <a:off x="12700456" y="1161864"/>
              <a:ext cx="1136529" cy="373402"/>
            </a:xfrm>
            <a:prstGeom prst="rect">
              <a:avLst/>
            </a:prstGeom>
            <a:solidFill>
              <a:srgbClr val="00B0F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latin typeface="+mj-lt"/>
                </a:rPr>
                <a:t>D</a:t>
              </a:r>
              <a:r>
                <a:rPr kumimoji="0" lang="en-US" altLang="ja-JP" sz="28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etector</a:t>
              </a:r>
              <a:endParaRPr kumimoji="0" lang="ja-JP" altLang="en-US" sz="28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5" name="テキスト ボックス 14">
              <a:extLst>
                <a:ext uri="{FF2B5EF4-FFF2-40B4-BE49-F238E27FC236}">
                  <a16:creationId xmlns:a16="http://schemas.microsoft.com/office/drawing/2014/main" id="{0DF42ACA-6256-7A43-2290-E598309EF0E2}"/>
                </a:ext>
              </a:extLst>
            </p:cNvPr>
            <p:cNvSpPr txBox="1"/>
            <p:nvPr/>
          </p:nvSpPr>
          <p:spPr>
            <a:xfrm>
              <a:off x="11140677" y="1512258"/>
              <a:ext cx="1527043" cy="37340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solidFill>
                    <a:schemeClr val="accent3"/>
                  </a:solidFill>
                  <a:latin typeface="+mj-lt"/>
                </a:rPr>
                <a:t>G</a:t>
              </a:r>
              <a:r>
                <a:rPr kumimoji="0" lang="en-US" altLang="ja-JP" sz="28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8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grpSp>
      <p:sp>
        <p:nvSpPr>
          <p:cNvPr id="16" name="テキスト ボックス 15">
            <a:extLst>
              <a:ext uri="{FF2B5EF4-FFF2-40B4-BE49-F238E27FC236}">
                <a16:creationId xmlns:a16="http://schemas.microsoft.com/office/drawing/2014/main" id="{C2655883-BAF8-C810-1288-B7CF0A838A04}"/>
              </a:ext>
            </a:extLst>
          </p:cNvPr>
          <p:cNvSpPr txBox="1"/>
          <p:nvPr/>
        </p:nvSpPr>
        <p:spPr>
          <a:xfrm>
            <a:off x="105504" y="6057006"/>
            <a:ext cx="462487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altLang="ja-JP" sz="3200" b="1"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Radiopharmaceutical </a:t>
            </a:r>
            <a:r>
              <a:rPr lang="en-US" altLang="ja-JP" sz="3200" b="1" dirty="0">
                <a:latin typeface="+mj-lt"/>
              </a:rPr>
              <a:t>accumulation imaging</a:t>
            </a:r>
            <a:endParaRPr kumimoji="0" lang="ja-JP" altLang="en-US" sz="3200" b="1"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7" name="テキスト ボックス 16">
            <a:extLst>
              <a:ext uri="{FF2B5EF4-FFF2-40B4-BE49-F238E27FC236}">
                <a16:creationId xmlns:a16="http://schemas.microsoft.com/office/drawing/2014/main" id="{A76B29CF-6488-48F8-D769-52B41494B65E}"/>
              </a:ext>
            </a:extLst>
          </p:cNvPr>
          <p:cNvSpPr txBox="1"/>
          <p:nvPr/>
        </p:nvSpPr>
        <p:spPr>
          <a:xfrm>
            <a:off x="412426" y="2878057"/>
            <a:ext cx="390651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ja-JP" altLang="en-US" sz="3200">
                <a:latin typeface="+mj-lt"/>
              </a:rPr>
              <a:t>→</a:t>
            </a:r>
            <a:r>
              <a:rPr lang="en-US" altLang="ja-JP" sz="3200" dirty="0">
                <a:latin typeface="+mj-lt"/>
              </a:rPr>
              <a:t>Diagnosis, therapy</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8" name="テキスト ボックス 17">
            <a:extLst>
              <a:ext uri="{FF2B5EF4-FFF2-40B4-BE49-F238E27FC236}">
                <a16:creationId xmlns:a16="http://schemas.microsoft.com/office/drawing/2014/main" id="{01BBEE34-99D1-F9EB-9853-5AB28D4A2AD6}"/>
              </a:ext>
            </a:extLst>
          </p:cNvPr>
          <p:cNvSpPr txBox="1"/>
          <p:nvPr/>
        </p:nvSpPr>
        <p:spPr>
          <a:xfrm>
            <a:off x="4883120" y="6197767"/>
            <a:ext cx="1623760" cy="533480"/>
          </a:xfrm>
          <a:prstGeom prst="rect">
            <a:avLst/>
          </a:prstGeom>
          <a:solidFill>
            <a:srgbClr val="00B0F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latin typeface="+mj-lt"/>
              </a:rPr>
              <a:t>D</a:t>
            </a:r>
            <a:r>
              <a:rPr kumimoji="0" lang="en-US" altLang="ja-JP" sz="28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etector</a:t>
            </a:r>
            <a:endParaRPr kumimoji="0" lang="ja-JP" altLang="en-US" sz="28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19" name="図 18">
            <a:extLst>
              <a:ext uri="{FF2B5EF4-FFF2-40B4-BE49-F238E27FC236}">
                <a16:creationId xmlns:a16="http://schemas.microsoft.com/office/drawing/2014/main" id="{8FA959A4-5656-00F9-AE4C-BAE48C302B4D}"/>
              </a:ext>
            </a:extLst>
          </p:cNvPr>
          <p:cNvPicPr>
            <a:picLocks noChangeAspect="1"/>
          </p:cNvPicPr>
          <p:nvPr/>
        </p:nvPicPr>
        <p:blipFill rotWithShape="1">
          <a:blip r:embed="rId4"/>
          <a:srcRect b="43821"/>
          <a:stretch/>
        </p:blipFill>
        <p:spPr>
          <a:xfrm>
            <a:off x="9920943" y="2878057"/>
            <a:ext cx="6782042" cy="4266426"/>
          </a:xfrm>
          <a:prstGeom prst="rect">
            <a:avLst/>
          </a:prstGeom>
        </p:spPr>
      </p:pic>
      <p:cxnSp>
        <p:nvCxnSpPr>
          <p:cNvPr id="22" name="直線矢印コネクタ 21">
            <a:extLst>
              <a:ext uri="{FF2B5EF4-FFF2-40B4-BE49-F238E27FC236}">
                <a16:creationId xmlns:a16="http://schemas.microsoft.com/office/drawing/2014/main" id="{9C3DA97C-5039-0F16-D4D8-121DFAC978E0}"/>
              </a:ext>
            </a:extLst>
          </p:cNvPr>
          <p:cNvCxnSpPr>
            <a:cxnSpLocks/>
          </p:cNvCxnSpPr>
          <p:nvPr/>
        </p:nvCxnSpPr>
        <p:spPr>
          <a:xfrm flipV="1">
            <a:off x="14271249" y="4475290"/>
            <a:ext cx="1672562" cy="755286"/>
          </a:xfrm>
          <a:prstGeom prst="straightConnector1">
            <a:avLst/>
          </a:prstGeom>
          <a:noFill/>
          <a:ln w="31750" cap="flat">
            <a:solidFill>
              <a:srgbClr val="FF93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4" name="テキスト ボックス 23">
            <a:extLst>
              <a:ext uri="{FF2B5EF4-FFF2-40B4-BE49-F238E27FC236}">
                <a16:creationId xmlns:a16="http://schemas.microsoft.com/office/drawing/2014/main" id="{459671DF-9C8F-CE37-87B7-00585B2BF4E5}"/>
              </a:ext>
            </a:extLst>
          </p:cNvPr>
          <p:cNvSpPr txBox="1"/>
          <p:nvPr/>
        </p:nvSpPr>
        <p:spPr>
          <a:xfrm>
            <a:off x="6483930" y="4208550"/>
            <a:ext cx="2181687" cy="53348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solidFill>
                  <a:schemeClr val="accent3"/>
                </a:solidFill>
                <a:latin typeface="+mj-lt"/>
              </a:rPr>
              <a:t>G</a:t>
            </a:r>
            <a:r>
              <a:rPr kumimoji="0" lang="en-US" altLang="ja-JP" sz="28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8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sp>
        <p:nvSpPr>
          <p:cNvPr id="29" name="テキスト ボックス 28">
            <a:extLst>
              <a:ext uri="{FF2B5EF4-FFF2-40B4-BE49-F238E27FC236}">
                <a16:creationId xmlns:a16="http://schemas.microsoft.com/office/drawing/2014/main" id="{28043F59-B0EA-2400-08B4-EDE690877A3C}"/>
              </a:ext>
            </a:extLst>
          </p:cNvPr>
          <p:cNvSpPr txBox="1"/>
          <p:nvPr/>
        </p:nvSpPr>
        <p:spPr>
          <a:xfrm>
            <a:off x="15380359" y="3712280"/>
            <a:ext cx="1582164" cy="71814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chemeClr val="accent3"/>
                </a:solidFill>
                <a:latin typeface="+mj-lt"/>
              </a:rPr>
              <a:t>Prompt</a:t>
            </a:r>
          </a:p>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chemeClr val="accent3"/>
                </a:solidFill>
                <a:latin typeface="+mj-lt"/>
              </a:rPr>
              <a:t>G</a:t>
            </a:r>
            <a:r>
              <a:rPr kumimoji="0" lang="en-US" altLang="ja-JP" sz="20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0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sp>
        <p:nvSpPr>
          <p:cNvPr id="31" name="テキスト ボックス 30">
            <a:extLst>
              <a:ext uri="{FF2B5EF4-FFF2-40B4-BE49-F238E27FC236}">
                <a16:creationId xmlns:a16="http://schemas.microsoft.com/office/drawing/2014/main" id="{FD928475-4046-5A89-EFC7-ECC21BE3D286}"/>
              </a:ext>
            </a:extLst>
          </p:cNvPr>
          <p:cNvSpPr txBox="1"/>
          <p:nvPr/>
        </p:nvSpPr>
        <p:spPr>
          <a:xfrm>
            <a:off x="8990275" y="3109127"/>
            <a:ext cx="462487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altLang="ja-JP" sz="3200" b="1"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Prompt gamma-ray imaging</a:t>
            </a:r>
            <a:endParaRPr kumimoji="0" lang="ja-JP" altLang="en-US" sz="3200" b="1"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33" name="テキスト ボックス 32">
            <a:extLst>
              <a:ext uri="{FF2B5EF4-FFF2-40B4-BE49-F238E27FC236}">
                <a16:creationId xmlns:a16="http://schemas.microsoft.com/office/drawing/2014/main" id="{6ABC6448-CBF9-F047-9FEF-F4BD9D94260C}"/>
              </a:ext>
            </a:extLst>
          </p:cNvPr>
          <p:cNvSpPr txBox="1"/>
          <p:nvPr/>
        </p:nvSpPr>
        <p:spPr>
          <a:xfrm>
            <a:off x="4883525" y="9346972"/>
            <a:ext cx="4900701"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M. </a:t>
            </a:r>
            <a:r>
              <a:rPr lang="en" altLang="ja-JP" sz="2200" dirty="0" err="1">
                <a:solidFill>
                  <a:schemeClr val="bg1">
                    <a:lumMod val="50000"/>
                  </a:schemeClr>
                </a:solidFill>
                <a:latin typeface="Apple LiGothic Medium" pitchFamily="2" charset="-120"/>
                <a:ea typeface="Apple LiGothic Medium" pitchFamily="2" charset="-120"/>
                <a:cs typeface="Times New Roman" panose="02020603050405020304" pitchFamily="18" charset="0"/>
              </a:rPr>
              <a:t>Uenomachi</a:t>
            </a:r>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 et al., Sci. Rep., (2021):17933 </a:t>
            </a:r>
          </a:p>
        </p:txBody>
      </p:sp>
      <p:pic>
        <p:nvPicPr>
          <p:cNvPr id="35" name="図 34" descr="グラフ が含まれている画像&#10;&#10;自動的に生成された説明">
            <a:extLst>
              <a:ext uri="{FF2B5EF4-FFF2-40B4-BE49-F238E27FC236}">
                <a16:creationId xmlns:a16="http://schemas.microsoft.com/office/drawing/2014/main" id="{5D12DFE6-ACBE-B530-5B31-5DE1EBDA2C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6610" y="7067073"/>
            <a:ext cx="2395329" cy="2384188"/>
          </a:xfrm>
          <a:prstGeom prst="rect">
            <a:avLst/>
          </a:prstGeom>
        </p:spPr>
      </p:pic>
      <p:sp>
        <p:nvSpPr>
          <p:cNvPr id="36" name="テキスト ボックス 35">
            <a:extLst>
              <a:ext uri="{FF2B5EF4-FFF2-40B4-BE49-F238E27FC236}">
                <a16:creationId xmlns:a16="http://schemas.microsoft.com/office/drawing/2014/main" id="{71EA256F-FCC8-2542-6CA5-5336DE509754}"/>
              </a:ext>
            </a:extLst>
          </p:cNvPr>
          <p:cNvSpPr txBox="1"/>
          <p:nvPr/>
        </p:nvSpPr>
        <p:spPr>
          <a:xfrm>
            <a:off x="205716" y="9322713"/>
            <a:ext cx="4697120"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A. </a:t>
            </a:r>
            <a:r>
              <a:rPr lang="en" altLang="ja-JP" sz="2200" dirty="0" err="1">
                <a:solidFill>
                  <a:schemeClr val="bg1">
                    <a:lumMod val="50000"/>
                  </a:schemeClr>
                </a:solidFill>
                <a:latin typeface="Apple LiGothic Medium" pitchFamily="2" charset="-120"/>
                <a:ea typeface="Apple LiGothic Medium" pitchFamily="2" charset="-120"/>
                <a:cs typeface="Times New Roman" panose="02020603050405020304" pitchFamily="18" charset="0"/>
              </a:rPr>
              <a:t>Kishimoto</a:t>
            </a:r>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 et al., Sci. Rep., (2017): 2110 </a:t>
            </a:r>
          </a:p>
        </p:txBody>
      </p:sp>
      <p:sp>
        <p:nvSpPr>
          <p:cNvPr id="37" name="テキスト ボックス 36">
            <a:extLst>
              <a:ext uri="{FF2B5EF4-FFF2-40B4-BE49-F238E27FC236}">
                <a16:creationId xmlns:a16="http://schemas.microsoft.com/office/drawing/2014/main" id="{C8F4FBC1-AC22-E95F-748F-45047A5AE870}"/>
              </a:ext>
            </a:extLst>
          </p:cNvPr>
          <p:cNvSpPr txBox="1"/>
          <p:nvPr/>
        </p:nvSpPr>
        <p:spPr>
          <a:xfrm>
            <a:off x="1459233" y="7606227"/>
            <a:ext cx="5289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30000" dirty="0">
                <a:ln>
                  <a:noFill/>
                </a:ln>
                <a:solidFill>
                  <a:srgbClr val="92D050"/>
                </a:solidFill>
                <a:effectLst/>
                <a:uFillTx/>
                <a:latin typeface="+mj-lt"/>
                <a:ea typeface="ヒラギノ角ゴ ProN W6"/>
                <a:cs typeface="ヒラギノ角ゴ ProN W6"/>
                <a:sym typeface="ヒラギノ角ゴ ProN W6"/>
              </a:rPr>
              <a:t>131</a:t>
            </a:r>
            <a:r>
              <a:rPr kumimoji="0" lang="en-US" altLang="ja-JP" sz="2400" b="0" i="0" u="none" strike="noStrike" cap="none" spc="0" normalizeH="0" baseline="0" dirty="0">
                <a:ln>
                  <a:noFill/>
                </a:ln>
                <a:solidFill>
                  <a:srgbClr val="92D050"/>
                </a:solidFill>
                <a:effectLst/>
                <a:uFillTx/>
                <a:latin typeface="+mj-lt"/>
                <a:ea typeface="ヒラギノ角ゴ ProN W6"/>
                <a:cs typeface="ヒラギノ角ゴ ProN W6"/>
                <a:sym typeface="ヒラギノ角ゴ ProN W6"/>
              </a:rPr>
              <a:t>I</a:t>
            </a:r>
            <a:endParaRPr kumimoji="0" lang="ja-JP" altLang="en-US" sz="2400" b="0" i="0" u="none" strike="noStrike" cap="none" spc="0" normalizeH="0" baseline="0">
              <a:ln>
                <a:noFill/>
              </a:ln>
              <a:solidFill>
                <a:srgbClr val="92D050"/>
              </a:solidFill>
              <a:effectLst/>
              <a:uFillTx/>
              <a:latin typeface="+mj-lt"/>
              <a:ea typeface="ヒラギノ角ゴ ProN W6"/>
              <a:cs typeface="ヒラギノ角ゴ ProN W6"/>
              <a:sym typeface="ヒラギノ角ゴ ProN W6"/>
            </a:endParaRPr>
          </a:p>
        </p:txBody>
      </p:sp>
      <p:sp>
        <p:nvSpPr>
          <p:cNvPr id="38" name="テキスト ボックス 37">
            <a:extLst>
              <a:ext uri="{FF2B5EF4-FFF2-40B4-BE49-F238E27FC236}">
                <a16:creationId xmlns:a16="http://schemas.microsoft.com/office/drawing/2014/main" id="{323D42D7-339A-FD3E-2152-F6874191B902}"/>
              </a:ext>
            </a:extLst>
          </p:cNvPr>
          <p:cNvSpPr txBox="1"/>
          <p:nvPr/>
        </p:nvSpPr>
        <p:spPr>
          <a:xfrm>
            <a:off x="1408038" y="7961941"/>
            <a:ext cx="63799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30000" dirty="0">
                <a:ln>
                  <a:noFill/>
                </a:ln>
                <a:solidFill>
                  <a:srgbClr val="00B0F0"/>
                </a:solidFill>
                <a:effectLst/>
                <a:uFillTx/>
                <a:latin typeface="+mj-lt"/>
                <a:ea typeface="ヒラギノ角ゴ ProN W6"/>
                <a:cs typeface="ヒラギノ角ゴ ProN W6"/>
                <a:sym typeface="ヒラギノ角ゴ ProN W6"/>
              </a:rPr>
              <a:t>85</a:t>
            </a:r>
            <a:r>
              <a:rPr kumimoji="0" lang="en-US" altLang="ja-JP" sz="2400" b="0" i="0" u="none" strike="noStrike" cap="none" spc="0" normalizeH="0" baseline="0" dirty="0">
                <a:ln>
                  <a:noFill/>
                </a:ln>
                <a:solidFill>
                  <a:srgbClr val="00B0F0"/>
                </a:solidFill>
                <a:effectLst/>
                <a:uFillTx/>
                <a:latin typeface="+mj-lt"/>
                <a:ea typeface="ヒラギノ角ゴ ProN W6"/>
                <a:cs typeface="ヒラギノ角ゴ ProN W6"/>
                <a:sym typeface="ヒラギノ角ゴ ProN W6"/>
              </a:rPr>
              <a:t>Sr</a:t>
            </a:r>
            <a:endParaRPr kumimoji="0" lang="ja-JP" altLang="en-US" sz="2400" b="0" i="0" u="none" strike="noStrike" cap="none" spc="0" normalizeH="0" baseline="0">
              <a:ln>
                <a:noFill/>
              </a:ln>
              <a:solidFill>
                <a:srgbClr val="00B0F0"/>
              </a:solidFill>
              <a:effectLst/>
              <a:uFillTx/>
              <a:latin typeface="+mj-lt"/>
              <a:ea typeface="ヒラギノ角ゴ ProN W6"/>
              <a:cs typeface="ヒラギノ角ゴ ProN W6"/>
              <a:sym typeface="ヒラギノ角ゴ ProN W6"/>
            </a:endParaRPr>
          </a:p>
        </p:txBody>
      </p:sp>
      <p:sp>
        <p:nvSpPr>
          <p:cNvPr id="39" name="テキスト ボックス 38">
            <a:extLst>
              <a:ext uri="{FF2B5EF4-FFF2-40B4-BE49-F238E27FC236}">
                <a16:creationId xmlns:a16="http://schemas.microsoft.com/office/drawing/2014/main" id="{0BDD38B7-CB59-9BC9-813F-255A02EB62A9}"/>
              </a:ext>
            </a:extLst>
          </p:cNvPr>
          <p:cNvSpPr txBox="1"/>
          <p:nvPr/>
        </p:nvSpPr>
        <p:spPr>
          <a:xfrm>
            <a:off x="1409880" y="8470110"/>
            <a:ext cx="6892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baseline="30000" dirty="0">
                <a:solidFill>
                  <a:srgbClr val="FF7E79"/>
                </a:solidFill>
                <a:latin typeface="+mj-lt"/>
              </a:rPr>
              <a:t>65</a:t>
            </a:r>
            <a:r>
              <a:rPr kumimoji="0" lang="en-US" altLang="ja-JP" sz="2400" b="0" i="0" u="none" strike="noStrike" cap="none" spc="0" normalizeH="0" baseline="0" dirty="0">
                <a:ln>
                  <a:noFill/>
                </a:ln>
                <a:solidFill>
                  <a:srgbClr val="FF7E79"/>
                </a:solidFill>
                <a:effectLst/>
                <a:uFillTx/>
                <a:latin typeface="+mj-lt"/>
                <a:ea typeface="ヒラギノ角ゴ ProN W6"/>
                <a:cs typeface="ヒラギノ角ゴ ProN W6"/>
                <a:sym typeface="ヒラギノ角ゴ ProN W6"/>
              </a:rPr>
              <a:t>Zn</a:t>
            </a:r>
            <a:endParaRPr kumimoji="0" lang="ja-JP" altLang="en-US" sz="2400" b="0" i="0" u="none" strike="noStrike" cap="none" spc="0" normalizeH="0" baseline="0">
              <a:ln>
                <a:noFill/>
              </a:ln>
              <a:solidFill>
                <a:srgbClr val="FF7E79"/>
              </a:solidFill>
              <a:effectLst/>
              <a:uFillTx/>
              <a:latin typeface="+mj-lt"/>
              <a:ea typeface="ヒラギノ角ゴ ProN W6"/>
              <a:cs typeface="ヒラギノ角ゴ ProN W6"/>
              <a:sym typeface="ヒラギノ角ゴ ProN W6"/>
            </a:endParaRPr>
          </a:p>
        </p:txBody>
      </p:sp>
      <p:pic>
        <p:nvPicPr>
          <p:cNvPr id="41" name="図 40" descr="ダイアグラム&#10;&#10;自動的に生成された説明">
            <a:extLst>
              <a:ext uri="{FF2B5EF4-FFF2-40B4-BE49-F238E27FC236}">
                <a16:creationId xmlns:a16="http://schemas.microsoft.com/office/drawing/2014/main" id="{9188C597-28B1-8143-459E-5D828180C4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86277" y="7079693"/>
            <a:ext cx="3228876" cy="2482761"/>
          </a:xfrm>
          <a:prstGeom prst="rect">
            <a:avLst/>
          </a:prstGeom>
        </p:spPr>
      </p:pic>
      <p:pic>
        <p:nvPicPr>
          <p:cNvPr id="43" name="図 42" descr="グラフ が含まれている画像&#10;&#10;自動的に生成された説明">
            <a:extLst>
              <a:ext uri="{FF2B5EF4-FFF2-40B4-BE49-F238E27FC236}">
                <a16:creationId xmlns:a16="http://schemas.microsoft.com/office/drawing/2014/main" id="{AC30196F-2982-FE81-9F6D-E931F389E9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425170" y="7639009"/>
            <a:ext cx="3693701" cy="2030736"/>
          </a:xfrm>
          <a:prstGeom prst="rect">
            <a:avLst/>
          </a:prstGeom>
        </p:spPr>
      </p:pic>
      <p:sp>
        <p:nvSpPr>
          <p:cNvPr id="44" name="テキスト ボックス 43">
            <a:extLst>
              <a:ext uri="{FF2B5EF4-FFF2-40B4-BE49-F238E27FC236}">
                <a16:creationId xmlns:a16="http://schemas.microsoft.com/office/drawing/2014/main" id="{44EC4A38-4069-0106-64DB-AFF4D68CCF8A}"/>
              </a:ext>
            </a:extLst>
          </p:cNvPr>
          <p:cNvSpPr txBox="1"/>
          <p:nvPr/>
        </p:nvSpPr>
        <p:spPr>
          <a:xfrm>
            <a:off x="13183926" y="7394515"/>
            <a:ext cx="3847208" cy="41036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rgbClr val="FF0000"/>
                </a:solidFill>
                <a:latin typeface="+mj-lt"/>
              </a:rPr>
              <a:t>4.4 MeV Prompt gamma imaging</a:t>
            </a:r>
            <a:endParaRPr kumimoji="0" lang="ja-JP" altLang="en-US" sz="2000" b="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
        <p:nvSpPr>
          <p:cNvPr id="45" name="テキスト ボックス 44">
            <a:extLst>
              <a:ext uri="{FF2B5EF4-FFF2-40B4-BE49-F238E27FC236}">
                <a16:creationId xmlns:a16="http://schemas.microsoft.com/office/drawing/2014/main" id="{951256B8-7ECB-4847-E730-B3830F3417AB}"/>
              </a:ext>
            </a:extLst>
          </p:cNvPr>
          <p:cNvSpPr txBox="1"/>
          <p:nvPr/>
        </p:nvSpPr>
        <p:spPr>
          <a:xfrm>
            <a:off x="11500823" y="9340067"/>
            <a:ext cx="4810933"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S. Mochizuki et al., NIMA., (2019);936:43-45</a:t>
            </a:r>
          </a:p>
        </p:txBody>
      </p:sp>
    </p:spTree>
    <p:extLst>
      <p:ext uri="{BB962C8B-B14F-4D97-AF65-F5344CB8AC3E}">
        <p14:creationId xmlns:p14="http://schemas.microsoft.com/office/powerpoint/2010/main" val="325288571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EA21826D-98C1-A81B-D1FF-85ADAD76E061}"/>
              </a:ext>
            </a:extLst>
          </p:cNvPr>
          <p:cNvSpPr>
            <a:spLocks noGrp="1"/>
          </p:cNvSpPr>
          <p:nvPr>
            <p:ph type="title"/>
          </p:nvPr>
        </p:nvSpPr>
        <p:spPr/>
        <p:txBody>
          <a:bodyPr/>
          <a:lstStyle/>
          <a:p>
            <a:r>
              <a:rPr kumimoji="1" lang="en-US" altLang="ja-JP" dirty="0"/>
              <a:t>Research Background</a:t>
            </a:r>
            <a:endParaRPr kumimoji="1" lang="ja-JP" altLang="en-US"/>
          </a:p>
        </p:txBody>
      </p:sp>
      <p:sp>
        <p:nvSpPr>
          <p:cNvPr id="3" name="スライド番号プレースホルダー 2">
            <a:extLst>
              <a:ext uri="{FF2B5EF4-FFF2-40B4-BE49-F238E27FC236}">
                <a16:creationId xmlns:a16="http://schemas.microsoft.com/office/drawing/2014/main" id="{A2368255-861A-7A49-E781-B9317154BDF0}"/>
              </a:ext>
            </a:extLst>
          </p:cNvPr>
          <p:cNvSpPr>
            <a:spLocks noGrp="1"/>
          </p:cNvSpPr>
          <p:nvPr>
            <p:ph type="sldNum" sz="quarter" idx="2"/>
          </p:nvPr>
        </p:nvSpPr>
        <p:spPr/>
        <p:txBody>
          <a:bodyPr/>
          <a:lstStyle/>
          <a:p>
            <a:fld id="{86CB4B4D-7CA3-9044-876B-883B54F8677D}" type="slidenum">
              <a:rPr lang="en-US" altLang="ja-JP" smtClean="0"/>
              <a:pPr/>
              <a:t>4</a:t>
            </a:fld>
            <a:endParaRPr lang="en-US" altLang="ja-JP"/>
          </a:p>
        </p:txBody>
      </p:sp>
      <p:sp>
        <p:nvSpPr>
          <p:cNvPr id="6" name="核医学">
            <a:extLst>
              <a:ext uri="{FF2B5EF4-FFF2-40B4-BE49-F238E27FC236}">
                <a16:creationId xmlns:a16="http://schemas.microsoft.com/office/drawing/2014/main" id="{039EAA19-ABB1-B40E-77EE-5F1DD5C6F5A3}"/>
              </a:ext>
            </a:extLst>
          </p:cNvPr>
          <p:cNvSpPr txBox="1"/>
          <p:nvPr/>
        </p:nvSpPr>
        <p:spPr>
          <a:xfrm>
            <a:off x="415171" y="1295701"/>
            <a:ext cx="10400875" cy="718145"/>
          </a:xfrm>
          <a:prstGeom prst="rect">
            <a:avLst/>
          </a:prstGeom>
          <a:noFill/>
          <a:ln w="28575">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800">
                <a:latin typeface="+mn-lt"/>
                <a:ea typeface="+mn-ea"/>
                <a:cs typeface="+mn-cs"/>
                <a:sym typeface="ヒラギノ角ゴ ProN W3"/>
              </a:defRPr>
            </a:lvl1pPr>
          </a:lstStyle>
          <a:p>
            <a:pPr marL="571500" indent="-571500" algn="l">
              <a:buFont typeface="Wingdings" pitchFamily="2" charset="2"/>
              <a:buChar char="u"/>
            </a:pPr>
            <a:r>
              <a:rPr lang="en-US" sz="4000" b="1" dirty="0">
                <a:solidFill>
                  <a:schemeClr val="tx1"/>
                </a:solidFill>
                <a:latin typeface="+mj-lt"/>
                <a:ea typeface="MS PGothic" panose="020B0600070205080204" pitchFamily="34" charset="-128"/>
              </a:rPr>
              <a:t>Compton imaging in medical field</a:t>
            </a:r>
            <a:endParaRPr sz="4000" b="1" dirty="0">
              <a:solidFill>
                <a:schemeClr val="tx1"/>
              </a:solidFill>
              <a:latin typeface="+mj-lt"/>
              <a:ea typeface="MS PGothic" panose="020B0600070205080204" pitchFamily="34" charset="-128"/>
            </a:endParaRPr>
          </a:p>
        </p:txBody>
      </p:sp>
      <p:sp>
        <p:nvSpPr>
          <p:cNvPr id="8" name="テキスト ボックス 7">
            <a:extLst>
              <a:ext uri="{FF2B5EF4-FFF2-40B4-BE49-F238E27FC236}">
                <a16:creationId xmlns:a16="http://schemas.microsoft.com/office/drawing/2014/main" id="{137165FA-8D55-E6A9-B955-CA0B12CA7877}"/>
              </a:ext>
            </a:extLst>
          </p:cNvPr>
          <p:cNvSpPr txBox="1"/>
          <p:nvPr/>
        </p:nvSpPr>
        <p:spPr>
          <a:xfrm>
            <a:off x="1964763" y="2098356"/>
            <a:ext cx="4746492"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1"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Nuclear Medicine</a:t>
            </a:r>
            <a:endParaRPr kumimoji="0" lang="ja-JP" altLang="en-US" sz="4400" b="1"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
        <p:nvSpPr>
          <p:cNvPr id="9" name="テキスト ボックス 8">
            <a:extLst>
              <a:ext uri="{FF2B5EF4-FFF2-40B4-BE49-F238E27FC236}">
                <a16:creationId xmlns:a16="http://schemas.microsoft.com/office/drawing/2014/main" id="{DB5FADFB-5F7F-38DA-B226-38407CC88816}"/>
              </a:ext>
            </a:extLst>
          </p:cNvPr>
          <p:cNvSpPr txBox="1"/>
          <p:nvPr/>
        </p:nvSpPr>
        <p:spPr>
          <a:xfrm>
            <a:off x="9784226" y="2079394"/>
            <a:ext cx="6128281" cy="77970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400" b="1"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Heavy particle therapy</a:t>
            </a:r>
            <a:endParaRPr kumimoji="0" lang="ja-JP" altLang="en-US" sz="4400" b="1"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pic>
        <p:nvPicPr>
          <p:cNvPr id="10" name="figure6.jpg" descr="figure6.jpg">
            <a:extLst>
              <a:ext uri="{FF2B5EF4-FFF2-40B4-BE49-F238E27FC236}">
                <a16:creationId xmlns:a16="http://schemas.microsoft.com/office/drawing/2014/main" id="{43D2D331-08C6-6846-53D2-00795283E915}"/>
              </a:ext>
            </a:extLst>
          </p:cNvPr>
          <p:cNvPicPr>
            <a:picLocks noChangeAspect="1"/>
          </p:cNvPicPr>
          <p:nvPr/>
        </p:nvPicPr>
        <p:blipFill rotWithShape="1">
          <a:blip r:embed="rId2"/>
          <a:srcRect r="43913"/>
          <a:stretch/>
        </p:blipFill>
        <p:spPr>
          <a:xfrm>
            <a:off x="4601913" y="6799743"/>
            <a:ext cx="4853696" cy="2751942"/>
          </a:xfrm>
          <a:prstGeom prst="rect">
            <a:avLst/>
          </a:prstGeom>
          <a:ln w="12700">
            <a:miter lim="400000"/>
          </a:ln>
        </p:spPr>
      </p:pic>
      <p:grpSp>
        <p:nvGrpSpPr>
          <p:cNvPr id="11" name="グループ化 10">
            <a:extLst>
              <a:ext uri="{FF2B5EF4-FFF2-40B4-BE49-F238E27FC236}">
                <a16:creationId xmlns:a16="http://schemas.microsoft.com/office/drawing/2014/main" id="{159D19C6-EF0D-5985-BFD9-29BBAE9B1CB2}"/>
              </a:ext>
            </a:extLst>
          </p:cNvPr>
          <p:cNvGrpSpPr/>
          <p:nvPr/>
        </p:nvGrpSpPr>
        <p:grpSpPr>
          <a:xfrm>
            <a:off x="1233857" y="3368768"/>
            <a:ext cx="6782042" cy="3384306"/>
            <a:chOff x="10146203" y="1146525"/>
            <a:chExt cx="4747000" cy="2368800"/>
          </a:xfrm>
        </p:grpSpPr>
        <p:pic>
          <p:nvPicPr>
            <p:cNvPr id="12" name="核医学.png" descr="核医学.png">
              <a:extLst>
                <a:ext uri="{FF2B5EF4-FFF2-40B4-BE49-F238E27FC236}">
                  <a16:creationId xmlns:a16="http://schemas.microsoft.com/office/drawing/2014/main" id="{648D6A82-1E1B-0EAA-1191-D5E34AC26648}"/>
                </a:ext>
              </a:extLst>
            </p:cNvPr>
            <p:cNvPicPr>
              <a:picLocks noChangeAspect="1"/>
            </p:cNvPicPr>
            <p:nvPr/>
          </p:nvPicPr>
          <p:blipFill>
            <a:blip r:embed="rId3"/>
            <a:stretch>
              <a:fillRect/>
            </a:stretch>
          </p:blipFill>
          <p:spPr>
            <a:xfrm>
              <a:off x="10146203" y="1146525"/>
              <a:ext cx="4747000" cy="2368800"/>
            </a:xfrm>
            <a:prstGeom prst="rect">
              <a:avLst/>
            </a:prstGeom>
            <a:ln w="12700">
              <a:miter lim="400000"/>
            </a:ln>
          </p:spPr>
        </p:pic>
        <p:sp>
          <p:nvSpPr>
            <p:cNvPr id="13" name="テキスト ボックス 12">
              <a:extLst>
                <a:ext uri="{FF2B5EF4-FFF2-40B4-BE49-F238E27FC236}">
                  <a16:creationId xmlns:a16="http://schemas.microsoft.com/office/drawing/2014/main" id="{E109B07C-AE67-9E0D-4CEC-31930EDCA848}"/>
                </a:ext>
              </a:extLst>
            </p:cNvPr>
            <p:cNvSpPr txBox="1"/>
            <p:nvPr/>
          </p:nvSpPr>
          <p:spPr>
            <a:xfrm>
              <a:off x="12700456" y="1161864"/>
              <a:ext cx="1136529" cy="373402"/>
            </a:xfrm>
            <a:prstGeom prst="rect">
              <a:avLst/>
            </a:prstGeom>
            <a:solidFill>
              <a:srgbClr val="00B0F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latin typeface="+mj-lt"/>
                </a:rPr>
                <a:t>D</a:t>
              </a:r>
              <a:r>
                <a:rPr kumimoji="0" lang="en-US" altLang="ja-JP" sz="28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etector</a:t>
              </a:r>
              <a:endParaRPr kumimoji="0" lang="ja-JP" altLang="en-US" sz="28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5" name="テキスト ボックス 14">
              <a:extLst>
                <a:ext uri="{FF2B5EF4-FFF2-40B4-BE49-F238E27FC236}">
                  <a16:creationId xmlns:a16="http://schemas.microsoft.com/office/drawing/2014/main" id="{0DF42ACA-6256-7A43-2290-E598309EF0E2}"/>
                </a:ext>
              </a:extLst>
            </p:cNvPr>
            <p:cNvSpPr txBox="1"/>
            <p:nvPr/>
          </p:nvSpPr>
          <p:spPr>
            <a:xfrm>
              <a:off x="11140677" y="1512258"/>
              <a:ext cx="1527043" cy="373402"/>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solidFill>
                    <a:schemeClr val="accent3"/>
                  </a:solidFill>
                  <a:latin typeface="+mj-lt"/>
                </a:rPr>
                <a:t>G</a:t>
              </a:r>
              <a:r>
                <a:rPr kumimoji="0" lang="en-US" altLang="ja-JP" sz="28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8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grpSp>
      <p:sp>
        <p:nvSpPr>
          <p:cNvPr id="16" name="テキスト ボックス 15">
            <a:extLst>
              <a:ext uri="{FF2B5EF4-FFF2-40B4-BE49-F238E27FC236}">
                <a16:creationId xmlns:a16="http://schemas.microsoft.com/office/drawing/2014/main" id="{C2655883-BAF8-C810-1288-B7CF0A838A04}"/>
              </a:ext>
            </a:extLst>
          </p:cNvPr>
          <p:cNvSpPr txBox="1"/>
          <p:nvPr/>
        </p:nvSpPr>
        <p:spPr>
          <a:xfrm>
            <a:off x="105504" y="6057006"/>
            <a:ext cx="462487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altLang="ja-JP" sz="3200" b="1"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Radiopharmaceutical </a:t>
            </a:r>
            <a:r>
              <a:rPr lang="en-US" altLang="ja-JP" sz="3200" b="1" dirty="0">
                <a:latin typeface="+mj-lt"/>
              </a:rPr>
              <a:t>accumulation imaging</a:t>
            </a:r>
            <a:endParaRPr kumimoji="0" lang="ja-JP" altLang="en-US" sz="3200" b="1"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7" name="テキスト ボックス 16">
            <a:extLst>
              <a:ext uri="{FF2B5EF4-FFF2-40B4-BE49-F238E27FC236}">
                <a16:creationId xmlns:a16="http://schemas.microsoft.com/office/drawing/2014/main" id="{A76B29CF-6488-48F8-D769-52B41494B65E}"/>
              </a:ext>
            </a:extLst>
          </p:cNvPr>
          <p:cNvSpPr txBox="1"/>
          <p:nvPr/>
        </p:nvSpPr>
        <p:spPr>
          <a:xfrm>
            <a:off x="412426" y="2878057"/>
            <a:ext cx="3906518"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ja-JP" altLang="en-US" sz="3200">
                <a:latin typeface="+mj-lt"/>
              </a:rPr>
              <a:t>→</a:t>
            </a:r>
            <a:r>
              <a:rPr lang="en-US" altLang="ja-JP" sz="3200" dirty="0">
                <a:latin typeface="+mj-lt"/>
              </a:rPr>
              <a:t>Diagnosis, therapy</a:t>
            </a:r>
            <a:endParaRPr kumimoji="0" lang="ja-JP" altLang="en-US" sz="32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18" name="テキスト ボックス 17">
            <a:extLst>
              <a:ext uri="{FF2B5EF4-FFF2-40B4-BE49-F238E27FC236}">
                <a16:creationId xmlns:a16="http://schemas.microsoft.com/office/drawing/2014/main" id="{01BBEE34-99D1-F9EB-9853-5AB28D4A2AD6}"/>
              </a:ext>
            </a:extLst>
          </p:cNvPr>
          <p:cNvSpPr txBox="1"/>
          <p:nvPr/>
        </p:nvSpPr>
        <p:spPr>
          <a:xfrm>
            <a:off x="4883120" y="6197767"/>
            <a:ext cx="1623760" cy="533480"/>
          </a:xfrm>
          <a:prstGeom prst="rect">
            <a:avLst/>
          </a:prstGeom>
          <a:solidFill>
            <a:srgbClr val="00B0F0"/>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latin typeface="+mj-lt"/>
              </a:rPr>
              <a:t>D</a:t>
            </a:r>
            <a:r>
              <a:rPr kumimoji="0" lang="en-US" altLang="ja-JP" sz="28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etector</a:t>
            </a:r>
            <a:endParaRPr kumimoji="0" lang="ja-JP" altLang="en-US" sz="28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19" name="図 18">
            <a:extLst>
              <a:ext uri="{FF2B5EF4-FFF2-40B4-BE49-F238E27FC236}">
                <a16:creationId xmlns:a16="http://schemas.microsoft.com/office/drawing/2014/main" id="{8FA959A4-5656-00F9-AE4C-BAE48C302B4D}"/>
              </a:ext>
            </a:extLst>
          </p:cNvPr>
          <p:cNvPicPr>
            <a:picLocks noChangeAspect="1"/>
          </p:cNvPicPr>
          <p:nvPr/>
        </p:nvPicPr>
        <p:blipFill rotWithShape="1">
          <a:blip r:embed="rId4"/>
          <a:srcRect b="43821"/>
          <a:stretch/>
        </p:blipFill>
        <p:spPr>
          <a:xfrm>
            <a:off x="9920943" y="2878057"/>
            <a:ext cx="6782042" cy="4266426"/>
          </a:xfrm>
          <a:prstGeom prst="rect">
            <a:avLst/>
          </a:prstGeom>
        </p:spPr>
      </p:pic>
      <p:cxnSp>
        <p:nvCxnSpPr>
          <p:cNvPr id="22" name="直線矢印コネクタ 21">
            <a:extLst>
              <a:ext uri="{FF2B5EF4-FFF2-40B4-BE49-F238E27FC236}">
                <a16:creationId xmlns:a16="http://schemas.microsoft.com/office/drawing/2014/main" id="{9C3DA97C-5039-0F16-D4D8-121DFAC978E0}"/>
              </a:ext>
            </a:extLst>
          </p:cNvPr>
          <p:cNvCxnSpPr>
            <a:cxnSpLocks/>
          </p:cNvCxnSpPr>
          <p:nvPr/>
        </p:nvCxnSpPr>
        <p:spPr>
          <a:xfrm flipV="1">
            <a:off x="14271249" y="4475290"/>
            <a:ext cx="1672562" cy="755286"/>
          </a:xfrm>
          <a:prstGeom prst="straightConnector1">
            <a:avLst/>
          </a:prstGeom>
          <a:noFill/>
          <a:ln w="31750" cap="flat">
            <a:solidFill>
              <a:srgbClr val="FF9300"/>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4" name="テキスト ボックス 23">
            <a:extLst>
              <a:ext uri="{FF2B5EF4-FFF2-40B4-BE49-F238E27FC236}">
                <a16:creationId xmlns:a16="http://schemas.microsoft.com/office/drawing/2014/main" id="{459671DF-9C8F-CE37-87B7-00585B2BF4E5}"/>
              </a:ext>
            </a:extLst>
          </p:cNvPr>
          <p:cNvSpPr txBox="1"/>
          <p:nvPr/>
        </p:nvSpPr>
        <p:spPr>
          <a:xfrm>
            <a:off x="6483930" y="4208550"/>
            <a:ext cx="2181687" cy="53348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800" dirty="0">
                <a:solidFill>
                  <a:schemeClr val="accent3"/>
                </a:solidFill>
                <a:latin typeface="+mj-lt"/>
              </a:rPr>
              <a:t>G</a:t>
            </a:r>
            <a:r>
              <a:rPr kumimoji="0" lang="en-US" altLang="ja-JP" sz="28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8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sp>
        <p:nvSpPr>
          <p:cNvPr id="29" name="テキスト ボックス 28">
            <a:extLst>
              <a:ext uri="{FF2B5EF4-FFF2-40B4-BE49-F238E27FC236}">
                <a16:creationId xmlns:a16="http://schemas.microsoft.com/office/drawing/2014/main" id="{28043F59-B0EA-2400-08B4-EDE690877A3C}"/>
              </a:ext>
            </a:extLst>
          </p:cNvPr>
          <p:cNvSpPr txBox="1"/>
          <p:nvPr/>
        </p:nvSpPr>
        <p:spPr>
          <a:xfrm>
            <a:off x="15380359" y="3712280"/>
            <a:ext cx="1582164" cy="718145"/>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chemeClr val="accent3"/>
                </a:solidFill>
                <a:latin typeface="+mj-lt"/>
              </a:rPr>
              <a:t>Prompt</a:t>
            </a:r>
          </a:p>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chemeClr val="accent3"/>
                </a:solidFill>
                <a:latin typeface="+mj-lt"/>
              </a:rPr>
              <a:t>G</a:t>
            </a:r>
            <a:r>
              <a:rPr kumimoji="0" lang="en-US" altLang="ja-JP" sz="2000" b="0" i="0" u="none" strike="noStrike" cap="none" spc="0" normalizeH="0" baseline="0" dirty="0">
                <a:ln>
                  <a:noFill/>
                </a:ln>
                <a:solidFill>
                  <a:schemeClr val="accent3"/>
                </a:solidFill>
                <a:effectLst/>
                <a:uFillTx/>
                <a:latin typeface="+mj-lt"/>
                <a:ea typeface="ヒラギノ角ゴ ProN W6"/>
                <a:cs typeface="ヒラギノ角ゴ ProN W6"/>
                <a:sym typeface="ヒラギノ角ゴ ProN W6"/>
              </a:rPr>
              <a:t>amma-rays</a:t>
            </a:r>
            <a:endParaRPr kumimoji="0" lang="ja-JP" altLang="en-US" sz="2000" b="0" i="0" u="none" strike="noStrike" cap="none" spc="0" normalizeH="0" baseline="0">
              <a:ln>
                <a:noFill/>
              </a:ln>
              <a:solidFill>
                <a:schemeClr val="accent3"/>
              </a:solidFill>
              <a:effectLst/>
              <a:uFillTx/>
              <a:latin typeface="+mj-lt"/>
              <a:ea typeface="ヒラギノ角ゴ ProN W6"/>
              <a:cs typeface="ヒラギノ角ゴ ProN W6"/>
              <a:sym typeface="ヒラギノ角ゴ ProN W6"/>
            </a:endParaRPr>
          </a:p>
        </p:txBody>
      </p:sp>
      <p:sp>
        <p:nvSpPr>
          <p:cNvPr id="31" name="テキスト ボックス 30">
            <a:extLst>
              <a:ext uri="{FF2B5EF4-FFF2-40B4-BE49-F238E27FC236}">
                <a16:creationId xmlns:a16="http://schemas.microsoft.com/office/drawing/2014/main" id="{FD928475-4046-5A89-EFC7-ECC21BE3D286}"/>
              </a:ext>
            </a:extLst>
          </p:cNvPr>
          <p:cNvSpPr txBox="1"/>
          <p:nvPr/>
        </p:nvSpPr>
        <p:spPr>
          <a:xfrm>
            <a:off x="8990275" y="3109127"/>
            <a:ext cx="4624878" cy="10874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altLang="ja-JP" sz="3200" b="1"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Prompt gamma-ray imaging</a:t>
            </a:r>
            <a:endParaRPr kumimoji="0" lang="ja-JP" altLang="en-US" sz="3200" b="1"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33" name="テキスト ボックス 32">
            <a:extLst>
              <a:ext uri="{FF2B5EF4-FFF2-40B4-BE49-F238E27FC236}">
                <a16:creationId xmlns:a16="http://schemas.microsoft.com/office/drawing/2014/main" id="{6ABC6448-CBF9-F047-9FEF-F4BD9D94260C}"/>
              </a:ext>
            </a:extLst>
          </p:cNvPr>
          <p:cNvSpPr txBox="1"/>
          <p:nvPr/>
        </p:nvSpPr>
        <p:spPr>
          <a:xfrm>
            <a:off x="4883525" y="9346972"/>
            <a:ext cx="4900701"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M. </a:t>
            </a:r>
            <a:r>
              <a:rPr lang="en" altLang="ja-JP" sz="2200" dirty="0" err="1">
                <a:solidFill>
                  <a:schemeClr val="bg1">
                    <a:lumMod val="50000"/>
                  </a:schemeClr>
                </a:solidFill>
                <a:latin typeface="Apple LiGothic Medium" pitchFamily="2" charset="-120"/>
                <a:ea typeface="Apple LiGothic Medium" pitchFamily="2" charset="-120"/>
                <a:cs typeface="Times New Roman" panose="02020603050405020304" pitchFamily="18" charset="0"/>
              </a:rPr>
              <a:t>Uenomachi</a:t>
            </a:r>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 et al., Sci. Rep., (2021):17933 </a:t>
            </a:r>
          </a:p>
        </p:txBody>
      </p:sp>
      <p:pic>
        <p:nvPicPr>
          <p:cNvPr id="35" name="図 34" descr="グラフ が含まれている画像&#10;&#10;自動的に生成された説明">
            <a:extLst>
              <a:ext uri="{FF2B5EF4-FFF2-40B4-BE49-F238E27FC236}">
                <a16:creationId xmlns:a16="http://schemas.microsoft.com/office/drawing/2014/main" id="{5D12DFE6-ACBE-B530-5B31-5DE1EBDA2C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56610" y="7067073"/>
            <a:ext cx="2395329" cy="2384188"/>
          </a:xfrm>
          <a:prstGeom prst="rect">
            <a:avLst/>
          </a:prstGeom>
        </p:spPr>
      </p:pic>
      <p:sp>
        <p:nvSpPr>
          <p:cNvPr id="36" name="テキスト ボックス 35">
            <a:extLst>
              <a:ext uri="{FF2B5EF4-FFF2-40B4-BE49-F238E27FC236}">
                <a16:creationId xmlns:a16="http://schemas.microsoft.com/office/drawing/2014/main" id="{71EA256F-FCC8-2542-6CA5-5336DE509754}"/>
              </a:ext>
            </a:extLst>
          </p:cNvPr>
          <p:cNvSpPr txBox="1"/>
          <p:nvPr/>
        </p:nvSpPr>
        <p:spPr>
          <a:xfrm>
            <a:off x="205716" y="9322713"/>
            <a:ext cx="4697120"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A. </a:t>
            </a:r>
            <a:r>
              <a:rPr lang="en" altLang="ja-JP" sz="2200" dirty="0" err="1">
                <a:solidFill>
                  <a:schemeClr val="bg1">
                    <a:lumMod val="50000"/>
                  </a:schemeClr>
                </a:solidFill>
                <a:latin typeface="Apple LiGothic Medium" pitchFamily="2" charset="-120"/>
                <a:ea typeface="Apple LiGothic Medium" pitchFamily="2" charset="-120"/>
                <a:cs typeface="Times New Roman" panose="02020603050405020304" pitchFamily="18" charset="0"/>
              </a:rPr>
              <a:t>Kishimoto</a:t>
            </a:r>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 et al., Sci. Rep., (2017): 2110 </a:t>
            </a:r>
          </a:p>
        </p:txBody>
      </p:sp>
      <p:sp>
        <p:nvSpPr>
          <p:cNvPr id="37" name="テキスト ボックス 36">
            <a:extLst>
              <a:ext uri="{FF2B5EF4-FFF2-40B4-BE49-F238E27FC236}">
                <a16:creationId xmlns:a16="http://schemas.microsoft.com/office/drawing/2014/main" id="{C8F4FBC1-AC22-E95F-748F-45047A5AE870}"/>
              </a:ext>
            </a:extLst>
          </p:cNvPr>
          <p:cNvSpPr txBox="1"/>
          <p:nvPr/>
        </p:nvSpPr>
        <p:spPr>
          <a:xfrm>
            <a:off x="1459233" y="7606227"/>
            <a:ext cx="5289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30000" dirty="0">
                <a:ln>
                  <a:noFill/>
                </a:ln>
                <a:solidFill>
                  <a:srgbClr val="92D050"/>
                </a:solidFill>
                <a:effectLst/>
                <a:uFillTx/>
                <a:latin typeface="+mj-lt"/>
                <a:ea typeface="ヒラギノ角ゴ ProN W6"/>
                <a:cs typeface="ヒラギノ角ゴ ProN W6"/>
                <a:sym typeface="ヒラギノ角ゴ ProN W6"/>
              </a:rPr>
              <a:t>131</a:t>
            </a:r>
            <a:r>
              <a:rPr kumimoji="0" lang="en-US" altLang="ja-JP" sz="2400" b="0" i="0" u="none" strike="noStrike" cap="none" spc="0" normalizeH="0" baseline="0" dirty="0">
                <a:ln>
                  <a:noFill/>
                </a:ln>
                <a:solidFill>
                  <a:srgbClr val="92D050"/>
                </a:solidFill>
                <a:effectLst/>
                <a:uFillTx/>
                <a:latin typeface="+mj-lt"/>
                <a:ea typeface="ヒラギノ角ゴ ProN W6"/>
                <a:cs typeface="ヒラギノ角ゴ ProN W6"/>
                <a:sym typeface="ヒラギノ角ゴ ProN W6"/>
              </a:rPr>
              <a:t>I</a:t>
            </a:r>
            <a:endParaRPr kumimoji="0" lang="ja-JP" altLang="en-US" sz="2400" b="0" i="0" u="none" strike="noStrike" cap="none" spc="0" normalizeH="0" baseline="0">
              <a:ln>
                <a:noFill/>
              </a:ln>
              <a:solidFill>
                <a:srgbClr val="92D050"/>
              </a:solidFill>
              <a:effectLst/>
              <a:uFillTx/>
              <a:latin typeface="+mj-lt"/>
              <a:ea typeface="ヒラギノ角ゴ ProN W6"/>
              <a:cs typeface="ヒラギノ角ゴ ProN W6"/>
              <a:sym typeface="ヒラギノ角ゴ ProN W6"/>
            </a:endParaRPr>
          </a:p>
        </p:txBody>
      </p:sp>
      <p:sp>
        <p:nvSpPr>
          <p:cNvPr id="38" name="テキスト ボックス 37">
            <a:extLst>
              <a:ext uri="{FF2B5EF4-FFF2-40B4-BE49-F238E27FC236}">
                <a16:creationId xmlns:a16="http://schemas.microsoft.com/office/drawing/2014/main" id="{323D42D7-339A-FD3E-2152-F6874191B902}"/>
              </a:ext>
            </a:extLst>
          </p:cNvPr>
          <p:cNvSpPr txBox="1"/>
          <p:nvPr/>
        </p:nvSpPr>
        <p:spPr>
          <a:xfrm>
            <a:off x="1408038" y="7961941"/>
            <a:ext cx="637995"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400" b="0" i="0" u="none" strike="noStrike" cap="none" spc="0" normalizeH="0" baseline="30000" dirty="0">
                <a:ln>
                  <a:noFill/>
                </a:ln>
                <a:solidFill>
                  <a:srgbClr val="00B0F0"/>
                </a:solidFill>
                <a:effectLst/>
                <a:uFillTx/>
                <a:latin typeface="+mj-lt"/>
                <a:ea typeface="ヒラギノ角ゴ ProN W6"/>
                <a:cs typeface="ヒラギノ角ゴ ProN W6"/>
                <a:sym typeface="ヒラギノ角ゴ ProN W6"/>
              </a:rPr>
              <a:t>85</a:t>
            </a:r>
            <a:r>
              <a:rPr kumimoji="0" lang="en-US" altLang="ja-JP" sz="2400" b="0" i="0" u="none" strike="noStrike" cap="none" spc="0" normalizeH="0" baseline="0" dirty="0">
                <a:ln>
                  <a:noFill/>
                </a:ln>
                <a:solidFill>
                  <a:srgbClr val="00B0F0"/>
                </a:solidFill>
                <a:effectLst/>
                <a:uFillTx/>
                <a:latin typeface="+mj-lt"/>
                <a:ea typeface="ヒラギノ角ゴ ProN W6"/>
                <a:cs typeface="ヒラギノ角ゴ ProN W6"/>
                <a:sym typeface="ヒラギノ角ゴ ProN W6"/>
              </a:rPr>
              <a:t>Sr</a:t>
            </a:r>
            <a:endParaRPr kumimoji="0" lang="ja-JP" altLang="en-US" sz="2400" b="0" i="0" u="none" strike="noStrike" cap="none" spc="0" normalizeH="0" baseline="0">
              <a:ln>
                <a:noFill/>
              </a:ln>
              <a:solidFill>
                <a:srgbClr val="00B0F0"/>
              </a:solidFill>
              <a:effectLst/>
              <a:uFillTx/>
              <a:latin typeface="+mj-lt"/>
              <a:ea typeface="ヒラギノ角ゴ ProN W6"/>
              <a:cs typeface="ヒラギノ角ゴ ProN W6"/>
              <a:sym typeface="ヒラギノ角ゴ ProN W6"/>
            </a:endParaRPr>
          </a:p>
        </p:txBody>
      </p:sp>
      <p:sp>
        <p:nvSpPr>
          <p:cNvPr id="39" name="テキスト ボックス 38">
            <a:extLst>
              <a:ext uri="{FF2B5EF4-FFF2-40B4-BE49-F238E27FC236}">
                <a16:creationId xmlns:a16="http://schemas.microsoft.com/office/drawing/2014/main" id="{0BDD38B7-CB59-9BC9-813F-255A02EB62A9}"/>
              </a:ext>
            </a:extLst>
          </p:cNvPr>
          <p:cNvSpPr txBox="1"/>
          <p:nvPr/>
        </p:nvSpPr>
        <p:spPr>
          <a:xfrm>
            <a:off x="1409880" y="8470110"/>
            <a:ext cx="68929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baseline="30000" dirty="0">
                <a:solidFill>
                  <a:srgbClr val="FF7E79"/>
                </a:solidFill>
                <a:latin typeface="+mj-lt"/>
              </a:rPr>
              <a:t>65</a:t>
            </a:r>
            <a:r>
              <a:rPr kumimoji="0" lang="en-US" altLang="ja-JP" sz="2400" b="0" i="0" u="none" strike="noStrike" cap="none" spc="0" normalizeH="0" baseline="0" dirty="0">
                <a:ln>
                  <a:noFill/>
                </a:ln>
                <a:solidFill>
                  <a:srgbClr val="FF7E79"/>
                </a:solidFill>
                <a:effectLst/>
                <a:uFillTx/>
                <a:latin typeface="+mj-lt"/>
                <a:ea typeface="ヒラギノ角ゴ ProN W6"/>
                <a:cs typeface="ヒラギノ角ゴ ProN W6"/>
                <a:sym typeface="ヒラギノ角ゴ ProN W6"/>
              </a:rPr>
              <a:t>Zn</a:t>
            </a:r>
            <a:endParaRPr kumimoji="0" lang="ja-JP" altLang="en-US" sz="2400" b="0" i="0" u="none" strike="noStrike" cap="none" spc="0" normalizeH="0" baseline="0">
              <a:ln>
                <a:noFill/>
              </a:ln>
              <a:solidFill>
                <a:srgbClr val="FF7E79"/>
              </a:solidFill>
              <a:effectLst/>
              <a:uFillTx/>
              <a:latin typeface="+mj-lt"/>
              <a:ea typeface="ヒラギノ角ゴ ProN W6"/>
              <a:cs typeface="ヒラギノ角ゴ ProN W6"/>
              <a:sym typeface="ヒラギノ角ゴ ProN W6"/>
            </a:endParaRPr>
          </a:p>
        </p:txBody>
      </p:sp>
      <p:pic>
        <p:nvPicPr>
          <p:cNvPr id="41" name="図 40" descr="ダイアグラム&#10;&#10;自動的に生成された説明">
            <a:extLst>
              <a:ext uri="{FF2B5EF4-FFF2-40B4-BE49-F238E27FC236}">
                <a16:creationId xmlns:a16="http://schemas.microsoft.com/office/drawing/2014/main" id="{9188C597-28B1-8143-459E-5D828180C4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386277" y="7079693"/>
            <a:ext cx="3228876" cy="2482761"/>
          </a:xfrm>
          <a:prstGeom prst="rect">
            <a:avLst/>
          </a:prstGeom>
        </p:spPr>
      </p:pic>
      <p:pic>
        <p:nvPicPr>
          <p:cNvPr id="43" name="図 42" descr="グラフ が含まれている画像&#10;&#10;自動的に生成された説明">
            <a:extLst>
              <a:ext uri="{FF2B5EF4-FFF2-40B4-BE49-F238E27FC236}">
                <a16:creationId xmlns:a16="http://schemas.microsoft.com/office/drawing/2014/main" id="{AC30196F-2982-FE81-9F6D-E931F389E9C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425170" y="7639009"/>
            <a:ext cx="3693701" cy="2030736"/>
          </a:xfrm>
          <a:prstGeom prst="rect">
            <a:avLst/>
          </a:prstGeom>
        </p:spPr>
      </p:pic>
      <p:sp>
        <p:nvSpPr>
          <p:cNvPr id="44" name="テキスト ボックス 43">
            <a:extLst>
              <a:ext uri="{FF2B5EF4-FFF2-40B4-BE49-F238E27FC236}">
                <a16:creationId xmlns:a16="http://schemas.microsoft.com/office/drawing/2014/main" id="{44EC4A38-4069-0106-64DB-AFF4D68CCF8A}"/>
              </a:ext>
            </a:extLst>
          </p:cNvPr>
          <p:cNvSpPr txBox="1"/>
          <p:nvPr/>
        </p:nvSpPr>
        <p:spPr>
          <a:xfrm>
            <a:off x="13183926" y="7394515"/>
            <a:ext cx="3847208" cy="410369"/>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2000" dirty="0">
                <a:solidFill>
                  <a:srgbClr val="FF0000"/>
                </a:solidFill>
                <a:latin typeface="+mj-lt"/>
              </a:rPr>
              <a:t>4.4 MeV Prompt gamma imaging</a:t>
            </a:r>
            <a:endParaRPr kumimoji="0" lang="ja-JP" altLang="en-US" sz="2000" b="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
        <p:nvSpPr>
          <p:cNvPr id="45" name="テキスト ボックス 44">
            <a:extLst>
              <a:ext uri="{FF2B5EF4-FFF2-40B4-BE49-F238E27FC236}">
                <a16:creationId xmlns:a16="http://schemas.microsoft.com/office/drawing/2014/main" id="{951256B8-7ECB-4847-E730-B3830F3417AB}"/>
              </a:ext>
            </a:extLst>
          </p:cNvPr>
          <p:cNvSpPr txBox="1"/>
          <p:nvPr/>
        </p:nvSpPr>
        <p:spPr>
          <a:xfrm>
            <a:off x="11500823" y="9340067"/>
            <a:ext cx="4810933" cy="430887"/>
          </a:xfrm>
          <a:prstGeom prst="rect">
            <a:avLst/>
          </a:prstGeom>
          <a:noFill/>
        </p:spPr>
        <p:txBody>
          <a:bodyPr wrap="none" rtlCol="0">
            <a:spAutoFit/>
          </a:bodyPr>
          <a:lstStyle/>
          <a:p>
            <a:r>
              <a:rPr lang="en" altLang="ja-JP" sz="2200" dirty="0">
                <a:solidFill>
                  <a:schemeClr val="bg1">
                    <a:lumMod val="50000"/>
                  </a:schemeClr>
                </a:solidFill>
                <a:latin typeface="Apple LiGothic Medium" pitchFamily="2" charset="-120"/>
                <a:ea typeface="Apple LiGothic Medium" pitchFamily="2" charset="-120"/>
                <a:cs typeface="Times New Roman" panose="02020603050405020304" pitchFamily="18" charset="0"/>
              </a:rPr>
              <a:t>S. Mochizuki et al., NIMA., (2019);936:43-45</a:t>
            </a:r>
          </a:p>
        </p:txBody>
      </p:sp>
      <p:sp>
        <p:nvSpPr>
          <p:cNvPr id="4" name="正方形/長方形 3">
            <a:extLst>
              <a:ext uri="{FF2B5EF4-FFF2-40B4-BE49-F238E27FC236}">
                <a16:creationId xmlns:a16="http://schemas.microsoft.com/office/drawing/2014/main" id="{3B6A49AB-541A-1527-E5A8-CCDE81ACE4C6}"/>
              </a:ext>
            </a:extLst>
          </p:cNvPr>
          <p:cNvSpPr/>
          <p:nvPr/>
        </p:nvSpPr>
        <p:spPr>
          <a:xfrm>
            <a:off x="1869848" y="3658637"/>
            <a:ext cx="13130112" cy="4600352"/>
          </a:xfrm>
          <a:prstGeom prst="rect">
            <a:avLst/>
          </a:prstGeom>
          <a:solidFill>
            <a:schemeClr val="bg1"/>
          </a:solidFill>
          <a:ln w="508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5" name="テキスト ボックス 4">
            <a:extLst>
              <a:ext uri="{FF2B5EF4-FFF2-40B4-BE49-F238E27FC236}">
                <a16:creationId xmlns:a16="http://schemas.microsoft.com/office/drawing/2014/main" id="{6C336FBD-A7B3-399F-AFC3-6DFD19BD3AF3}"/>
              </a:ext>
            </a:extLst>
          </p:cNvPr>
          <p:cNvSpPr txBox="1"/>
          <p:nvPr/>
        </p:nvSpPr>
        <p:spPr>
          <a:xfrm>
            <a:off x="2326085" y="3891554"/>
            <a:ext cx="12303247" cy="379591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Compton imaging is a promising method in medical field due to </a:t>
            </a:r>
            <a:r>
              <a:rPr lang="en-US" altLang="ja-JP" sz="4000" dirty="0">
                <a:latin typeface="+mj-lt"/>
              </a:rPr>
              <a:t>the wide energy range and collimator-less imaging</a:t>
            </a:r>
          </a:p>
          <a:p>
            <a:pPr marL="0" marR="0" indent="0" algn="l" defTabSz="584200" rtl="0" fontAlgn="auto" latinLnBrk="0" hangingPunct="0">
              <a:lnSpc>
                <a:spcPct val="100000"/>
              </a:lnSpc>
              <a:spcBef>
                <a:spcPts val="0"/>
              </a:spcBef>
              <a:spcAft>
                <a:spcPts val="0"/>
              </a:spcAft>
              <a:buClrTx/>
              <a:buSzTx/>
              <a:buFontTx/>
              <a:buNone/>
              <a:tabLst/>
            </a:pPr>
            <a:r>
              <a:rPr kumimoji="0" lang="en-US" altLang="ja-JP" sz="4000" b="1" i="0" u="none" strike="noStrike" cap="none" spc="0" normalizeH="0" baseline="0" dirty="0">
                <a:ln>
                  <a:noFill/>
                </a:ln>
                <a:solidFill>
                  <a:srgbClr val="0432FF"/>
                </a:solidFill>
                <a:effectLst/>
                <a:uFillTx/>
                <a:latin typeface="+mj-lt"/>
                <a:ea typeface="ヒラギノ角ゴ ProN W6"/>
                <a:cs typeface="ヒラギノ角ゴ ProN W6"/>
                <a:sym typeface="ヒラギノ角ゴ ProN W6"/>
              </a:rPr>
              <a:t>However, still in under research</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because of </a:t>
            </a:r>
            <a:r>
              <a:rPr lang="en-US" altLang="ja-JP" sz="4000" dirty="0">
                <a:solidFill>
                  <a:srgbClr val="0432FF"/>
                </a:solidFill>
                <a:latin typeface="+mj-lt"/>
              </a:rPr>
              <a:t>the </a:t>
            </a:r>
            <a:r>
              <a:rPr kumimoji="0" lang="en-US" altLang="ja-JP" sz="4000" i="0" u="none" strike="noStrike" cap="none" spc="0" normalizeH="0" baseline="0" dirty="0">
                <a:ln>
                  <a:noFill/>
                </a:ln>
                <a:solidFill>
                  <a:srgbClr val="0432FF"/>
                </a:solidFill>
                <a:effectLst/>
                <a:uFillTx/>
                <a:latin typeface="+mj-lt"/>
                <a:ea typeface="ヒラギノ角ゴ ProN W6"/>
                <a:cs typeface="ヒラギノ角ゴ ProN W6"/>
                <a:sym typeface="ヒラギノ角ゴ ProN W6"/>
              </a:rPr>
              <a:t>low signal-to-background ration (SBR)</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caused by drawing a lot of Compton cones.</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2138379672"/>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2C2D4F5-E4E0-D031-BA27-451CB8BEBE82}"/>
              </a:ext>
            </a:extLst>
          </p:cNvPr>
          <p:cNvSpPr>
            <a:spLocks noGrp="1"/>
          </p:cNvSpPr>
          <p:nvPr>
            <p:ph type="title"/>
          </p:nvPr>
        </p:nvSpPr>
        <p:spPr/>
        <p:txBody>
          <a:bodyPr/>
          <a:lstStyle/>
          <a:p>
            <a:r>
              <a:rPr kumimoji="1" lang="en-US" altLang="ja-JP" dirty="0"/>
              <a:t>Recoil electron tracking Compton imaging</a:t>
            </a:r>
            <a:endParaRPr kumimoji="1" lang="ja-JP" altLang="en-US"/>
          </a:p>
        </p:txBody>
      </p:sp>
      <p:sp>
        <p:nvSpPr>
          <p:cNvPr id="3" name="スライド番号プレースホルダー 2">
            <a:extLst>
              <a:ext uri="{FF2B5EF4-FFF2-40B4-BE49-F238E27FC236}">
                <a16:creationId xmlns:a16="http://schemas.microsoft.com/office/drawing/2014/main" id="{E16580CE-5ED0-AF33-F274-4C40B7CB83FE}"/>
              </a:ext>
            </a:extLst>
          </p:cNvPr>
          <p:cNvSpPr>
            <a:spLocks noGrp="1"/>
          </p:cNvSpPr>
          <p:nvPr>
            <p:ph type="sldNum" sz="quarter" idx="2"/>
          </p:nvPr>
        </p:nvSpPr>
        <p:spPr/>
        <p:txBody>
          <a:bodyPr/>
          <a:lstStyle/>
          <a:p>
            <a:fld id="{86CB4B4D-7CA3-9044-876B-883B54F8677D}" type="slidenum">
              <a:rPr lang="en-US" altLang="ja-JP" smtClean="0"/>
              <a:pPr/>
              <a:t>5</a:t>
            </a:fld>
            <a:endParaRPr lang="en-US" altLang="ja-JP"/>
          </a:p>
        </p:txBody>
      </p:sp>
      <p:sp>
        <p:nvSpPr>
          <p:cNvPr id="4" name="テキスト ボックス 3">
            <a:extLst>
              <a:ext uri="{FF2B5EF4-FFF2-40B4-BE49-F238E27FC236}">
                <a16:creationId xmlns:a16="http://schemas.microsoft.com/office/drawing/2014/main" id="{B80FE6E1-3527-6AFC-54C0-94AC14B20DEE}"/>
              </a:ext>
            </a:extLst>
          </p:cNvPr>
          <p:cNvSpPr txBox="1"/>
          <p:nvPr/>
        </p:nvSpPr>
        <p:spPr>
          <a:xfrm>
            <a:off x="552319" y="1462209"/>
            <a:ext cx="16484091"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4000" b="0"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Measurement of a recoil electron trajectory </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when a photon is Compton scattered</a:t>
            </a:r>
            <a:r>
              <a:rPr lang="en-US" altLang="ja-JP" sz="4000" dirty="0">
                <a:latin typeface="+mj-lt"/>
              </a:rPr>
              <a:t> in a scatterer</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5" name="右矢印 4">
            <a:extLst>
              <a:ext uri="{FF2B5EF4-FFF2-40B4-BE49-F238E27FC236}">
                <a16:creationId xmlns:a16="http://schemas.microsoft.com/office/drawing/2014/main" id="{E9F56BBE-58F4-4E2C-A553-FE2918595BE6}"/>
              </a:ext>
            </a:extLst>
          </p:cNvPr>
          <p:cNvSpPr/>
          <p:nvPr/>
        </p:nvSpPr>
        <p:spPr>
          <a:xfrm>
            <a:off x="925891" y="3172901"/>
            <a:ext cx="1045029" cy="548640"/>
          </a:xfrm>
          <a:prstGeom prst="rightArrow">
            <a:avLst/>
          </a:prstGeom>
          <a:ln/>
        </p:spPr>
        <p:style>
          <a:lnRef idx="2">
            <a:schemeClr val="accent1">
              <a:shade val="50000"/>
            </a:schemeClr>
          </a:lnRef>
          <a:fillRef idx="1">
            <a:schemeClr val="accent1"/>
          </a:fillRef>
          <a:effectRef idx="0">
            <a:schemeClr val="accent1"/>
          </a:effectRef>
          <a:fontRef idx="minor">
            <a:schemeClr val="lt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6" name="テキスト ボックス 5">
            <a:extLst>
              <a:ext uri="{FF2B5EF4-FFF2-40B4-BE49-F238E27FC236}">
                <a16:creationId xmlns:a16="http://schemas.microsoft.com/office/drawing/2014/main" id="{80FB8A7E-5C6C-95D5-F05E-8C35D8F0D5F9}"/>
              </a:ext>
            </a:extLst>
          </p:cNvPr>
          <p:cNvSpPr txBox="1"/>
          <p:nvPr/>
        </p:nvSpPr>
        <p:spPr>
          <a:xfrm>
            <a:off x="2425653" y="3054692"/>
            <a:ext cx="14610757" cy="133369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lang="en-US" altLang="ja-JP" sz="4000" dirty="0">
                <a:latin typeface="+mj-lt"/>
              </a:rPr>
              <a:t>Constrains the radionuclide position on from </a:t>
            </a:r>
            <a:r>
              <a:rPr lang="en-US" altLang="ja-JP" sz="4000" dirty="0">
                <a:solidFill>
                  <a:srgbClr val="FF0000"/>
                </a:solidFill>
                <a:latin typeface="+mj-lt"/>
              </a:rPr>
              <a:t>a Compton conical surface</a:t>
            </a:r>
            <a:r>
              <a:rPr lang="en-US" altLang="ja-JP" sz="4000" dirty="0">
                <a:latin typeface="+mj-lt"/>
              </a:rPr>
              <a:t> to </a:t>
            </a:r>
            <a:r>
              <a:rPr lang="en-US" altLang="ja-JP" sz="4000" b="1" u="sng" dirty="0">
                <a:solidFill>
                  <a:srgbClr val="FF0000"/>
                </a:solidFill>
                <a:latin typeface="+mj-lt"/>
              </a:rPr>
              <a:t>an arc surface</a:t>
            </a:r>
            <a:r>
              <a:rPr lang="en-US" altLang="ja-JP" sz="4000" b="1" dirty="0">
                <a:solidFill>
                  <a:srgbClr val="FF0000"/>
                </a:solidFill>
                <a:latin typeface="+mj-lt"/>
              </a:rPr>
              <a:t> </a:t>
            </a:r>
            <a:endParaRPr kumimoji="0" lang="ja-JP" altLang="en-US" sz="4000" b="1"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pic>
        <p:nvPicPr>
          <p:cNvPr id="8" name="図 7" descr="図形 が含まれている画像&#10;&#10;自動的に生成された説明">
            <a:extLst>
              <a:ext uri="{FF2B5EF4-FFF2-40B4-BE49-F238E27FC236}">
                <a16:creationId xmlns:a16="http://schemas.microsoft.com/office/drawing/2014/main" id="{D31C6E64-32F0-75EE-9DDD-1FE3EE567521}"/>
              </a:ext>
            </a:extLst>
          </p:cNvPr>
          <p:cNvPicPr>
            <a:picLocks noChangeAspect="1"/>
          </p:cNvPicPr>
          <p:nvPr/>
        </p:nvPicPr>
        <p:blipFill rotWithShape="1">
          <a:blip r:embed="rId2">
            <a:extLst>
              <a:ext uri="{28A0092B-C50C-407E-A947-70E740481C1C}">
                <a14:useLocalDpi xmlns:a14="http://schemas.microsoft.com/office/drawing/2010/main" val="0"/>
              </a:ext>
            </a:extLst>
          </a:blip>
          <a:srcRect l="40153"/>
          <a:stretch/>
        </p:blipFill>
        <p:spPr>
          <a:xfrm>
            <a:off x="9731031" y="5032123"/>
            <a:ext cx="5443453" cy="4621185"/>
          </a:xfrm>
          <a:prstGeom prst="rect">
            <a:avLst/>
          </a:prstGeom>
        </p:spPr>
      </p:pic>
      <p:sp>
        <p:nvSpPr>
          <p:cNvPr id="11" name="正方形/長方形 10">
            <a:extLst>
              <a:ext uri="{FF2B5EF4-FFF2-40B4-BE49-F238E27FC236}">
                <a16:creationId xmlns:a16="http://schemas.microsoft.com/office/drawing/2014/main" id="{86A54DCE-5439-9994-AAE8-8C01724ECA34}"/>
              </a:ext>
            </a:extLst>
          </p:cNvPr>
          <p:cNvSpPr/>
          <p:nvPr/>
        </p:nvSpPr>
        <p:spPr>
          <a:xfrm>
            <a:off x="1745673" y="5288316"/>
            <a:ext cx="1745672" cy="835393"/>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12" name="右矢印 11">
            <a:extLst>
              <a:ext uri="{FF2B5EF4-FFF2-40B4-BE49-F238E27FC236}">
                <a16:creationId xmlns:a16="http://schemas.microsoft.com/office/drawing/2014/main" id="{5151B856-A479-6E43-CEF6-5B0A47EE288F}"/>
              </a:ext>
            </a:extLst>
          </p:cNvPr>
          <p:cNvSpPr/>
          <p:nvPr/>
        </p:nvSpPr>
        <p:spPr>
          <a:xfrm>
            <a:off x="7980218" y="6954982"/>
            <a:ext cx="1191491" cy="914400"/>
          </a:xfrm>
          <a:prstGeom prs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pic>
        <p:nvPicPr>
          <p:cNvPr id="14" name="図 13" descr="ダイアグラム&#10;&#10;自動的に生成された説明">
            <a:extLst>
              <a:ext uri="{FF2B5EF4-FFF2-40B4-BE49-F238E27FC236}">
                <a16:creationId xmlns:a16="http://schemas.microsoft.com/office/drawing/2014/main" id="{0FD383DB-72F5-29B0-CB8F-6A3CB393C9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12336" y="4918196"/>
            <a:ext cx="5436609" cy="4735111"/>
          </a:xfrm>
          <a:prstGeom prst="rect">
            <a:avLst/>
          </a:prstGeom>
        </p:spPr>
      </p:pic>
      <p:sp>
        <p:nvSpPr>
          <p:cNvPr id="15" name="テキスト ボックス 14">
            <a:extLst>
              <a:ext uri="{FF2B5EF4-FFF2-40B4-BE49-F238E27FC236}">
                <a16:creationId xmlns:a16="http://schemas.microsoft.com/office/drawing/2014/main" id="{07FFA1DC-D09C-33D3-3C2C-F6ACA4064875}"/>
              </a:ext>
            </a:extLst>
          </p:cNvPr>
          <p:cNvSpPr txBox="1"/>
          <p:nvPr/>
        </p:nvSpPr>
        <p:spPr>
          <a:xfrm>
            <a:off x="497240" y="4498644"/>
            <a:ext cx="3856825"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1" i="0" u="none" strike="noStrike" cap="none" spc="0" normalizeH="0" baseline="0" dirty="0">
                <a:ln>
                  <a:noFill/>
                </a:ln>
                <a:solidFill>
                  <a:srgbClr val="0432FF"/>
                </a:solidFill>
                <a:effectLst/>
                <a:uFillTx/>
                <a:latin typeface="+mj-lt"/>
                <a:ea typeface="ヒラギノ角ゴ ProN W6"/>
                <a:cs typeface="ヒラギノ角ゴ ProN W6"/>
                <a:sym typeface="ヒラギノ角ゴ ProN W6"/>
              </a:rPr>
              <a:t>Conventional imaging</a:t>
            </a:r>
            <a:endParaRPr kumimoji="0" lang="ja-JP" altLang="en-US" sz="2800" b="1" i="0" u="none" strike="noStrike" cap="none" spc="0" normalizeH="0" baseline="0">
              <a:ln>
                <a:noFill/>
              </a:ln>
              <a:solidFill>
                <a:srgbClr val="0432FF"/>
              </a:solidFill>
              <a:effectLst/>
              <a:uFillTx/>
              <a:latin typeface="+mj-lt"/>
              <a:ea typeface="ヒラギノ角ゴ ProN W6"/>
              <a:cs typeface="ヒラギノ角ゴ ProN W6"/>
              <a:sym typeface="ヒラギノ角ゴ ProN W6"/>
            </a:endParaRPr>
          </a:p>
        </p:txBody>
      </p:sp>
      <p:sp>
        <p:nvSpPr>
          <p:cNvPr id="16" name="テキスト ボックス 15">
            <a:extLst>
              <a:ext uri="{FF2B5EF4-FFF2-40B4-BE49-F238E27FC236}">
                <a16:creationId xmlns:a16="http://schemas.microsoft.com/office/drawing/2014/main" id="{25E5844A-E3C0-AED3-43BB-2B7FFD45543B}"/>
              </a:ext>
            </a:extLst>
          </p:cNvPr>
          <p:cNvSpPr txBox="1"/>
          <p:nvPr/>
        </p:nvSpPr>
        <p:spPr>
          <a:xfrm>
            <a:off x="8794364" y="4498644"/>
            <a:ext cx="4515660" cy="5334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2800" b="1" i="0" u="none" strike="noStrike" cap="none" spc="0" normalizeH="0" baseline="0" dirty="0">
                <a:ln>
                  <a:noFill/>
                </a:ln>
                <a:solidFill>
                  <a:srgbClr val="0432FF"/>
                </a:solidFill>
                <a:effectLst/>
                <a:uFillTx/>
                <a:latin typeface="+mj-lt"/>
                <a:ea typeface="ヒラギノ角ゴ ProN W6"/>
                <a:cs typeface="ヒラギノ角ゴ ProN W6"/>
                <a:sym typeface="ヒラギノ角ゴ ProN W6"/>
              </a:rPr>
              <a:t>Electron tracking imaging</a:t>
            </a:r>
            <a:endParaRPr kumimoji="0" lang="ja-JP" altLang="en-US" sz="2800" b="1" i="0" u="none" strike="noStrike" cap="none" spc="0" normalizeH="0" baseline="0">
              <a:ln>
                <a:noFill/>
              </a:ln>
              <a:solidFill>
                <a:srgbClr val="0432FF"/>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89093310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31B175-BE2E-7061-885D-038641B719C5}"/>
              </a:ext>
            </a:extLst>
          </p:cNvPr>
          <p:cNvSpPr>
            <a:spLocks noGrp="1"/>
          </p:cNvSpPr>
          <p:nvPr>
            <p:ph type="title"/>
          </p:nvPr>
        </p:nvSpPr>
        <p:spPr/>
        <p:txBody>
          <a:bodyPr/>
          <a:lstStyle/>
          <a:p>
            <a:r>
              <a:rPr kumimoji="1" lang="en-US" altLang="ja-JP" dirty="0"/>
              <a:t>Recoil electron tracking Compton imaging</a:t>
            </a:r>
            <a:endParaRPr kumimoji="1" lang="ja-JP" altLang="en-US"/>
          </a:p>
        </p:txBody>
      </p:sp>
      <p:sp>
        <p:nvSpPr>
          <p:cNvPr id="3" name="スライド番号プレースホルダー 2">
            <a:extLst>
              <a:ext uri="{FF2B5EF4-FFF2-40B4-BE49-F238E27FC236}">
                <a16:creationId xmlns:a16="http://schemas.microsoft.com/office/drawing/2014/main" id="{65D4068A-5723-A891-A688-AF17ADED0483}"/>
              </a:ext>
            </a:extLst>
          </p:cNvPr>
          <p:cNvSpPr>
            <a:spLocks noGrp="1"/>
          </p:cNvSpPr>
          <p:nvPr>
            <p:ph type="sldNum" sz="quarter" idx="2"/>
          </p:nvPr>
        </p:nvSpPr>
        <p:spPr/>
        <p:txBody>
          <a:bodyPr/>
          <a:lstStyle/>
          <a:p>
            <a:fld id="{86CB4B4D-7CA3-9044-876B-883B54F8677D}" type="slidenum">
              <a:rPr lang="en-US" altLang="ja-JP" smtClean="0"/>
              <a:pPr/>
              <a:t>6</a:t>
            </a:fld>
            <a:endParaRPr lang="en-US" altLang="ja-JP"/>
          </a:p>
        </p:txBody>
      </p:sp>
      <p:sp>
        <p:nvSpPr>
          <p:cNvPr id="4" name="テキスト ボックス 3">
            <a:extLst>
              <a:ext uri="{FF2B5EF4-FFF2-40B4-BE49-F238E27FC236}">
                <a16:creationId xmlns:a16="http://schemas.microsoft.com/office/drawing/2014/main" id="{EA1C0226-DECD-452B-DF95-C050CDAE0309}"/>
              </a:ext>
            </a:extLst>
          </p:cNvPr>
          <p:cNvSpPr txBox="1"/>
          <p:nvPr/>
        </p:nvSpPr>
        <p:spPr>
          <a:xfrm>
            <a:off x="677160" y="5159988"/>
            <a:ext cx="2026197" cy="656590"/>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6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Objective</a:t>
            </a:r>
            <a:endParaRPr kumimoji="0" lang="ja-JP" altLang="en-US" sz="36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
        <p:nvSpPr>
          <p:cNvPr id="5" name="テキスト ボックス 4">
            <a:extLst>
              <a:ext uri="{FF2B5EF4-FFF2-40B4-BE49-F238E27FC236}">
                <a16:creationId xmlns:a16="http://schemas.microsoft.com/office/drawing/2014/main" id="{5FF94306-BFA6-C08A-1C05-43F37DA58E16}"/>
              </a:ext>
            </a:extLst>
          </p:cNvPr>
          <p:cNvSpPr txBox="1"/>
          <p:nvPr/>
        </p:nvSpPr>
        <p:spPr>
          <a:xfrm>
            <a:off x="417340" y="1392737"/>
            <a:ext cx="16505581" cy="342657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altLang="ja-JP" sz="3600" dirty="0">
                <a:latin typeface="+mj-lt"/>
              </a:rPr>
              <a:t>Electron tracking Compton camera succeeded to be developed with gaseous detectors by Kyoto University </a:t>
            </a:r>
            <a:r>
              <a:rPr lang="en-US" altLang="ja-JP" sz="3600" dirty="0" err="1">
                <a:latin typeface="+mj-lt"/>
              </a:rPr>
              <a:t>Tanimori</a:t>
            </a:r>
            <a:r>
              <a:rPr lang="en-US" altLang="ja-JP" sz="3600" dirty="0">
                <a:latin typeface="+mj-lt"/>
              </a:rPr>
              <a:t> group for high energy gamma-ray astrophysics.</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altLang="ja-JP" sz="3600" dirty="0">
                <a:latin typeface="+mj-lt"/>
              </a:rPr>
              <a:t>For medical imaging, semiconductor detector is ideal</a:t>
            </a:r>
          </a:p>
          <a:p>
            <a:pPr marL="457200" marR="0" indent="-457200" algn="l" defTabSz="584200" rtl="0" fontAlgn="auto" latinLnBrk="0" hangingPunct="0">
              <a:lnSpc>
                <a:spcPct val="100000"/>
              </a:lnSpc>
              <a:spcBef>
                <a:spcPts val="0"/>
              </a:spcBef>
              <a:spcAft>
                <a:spcPts val="0"/>
              </a:spcAft>
              <a:buClrTx/>
              <a:buSzTx/>
              <a:buFont typeface="Arial" panose="020B0604020202020204" pitchFamily="34" charset="0"/>
              <a:buChar char="•"/>
              <a:tabLst/>
            </a:pPr>
            <a:r>
              <a:rPr lang="en-US" altLang="ja-JP" sz="3600" dirty="0">
                <a:latin typeface="+mj-lt"/>
              </a:rPr>
              <a:t>However, the high spatial resolution (a few tens of µm) is required for electron tracking with a semiconductor detector</a:t>
            </a:r>
          </a:p>
        </p:txBody>
      </p:sp>
      <p:sp>
        <p:nvSpPr>
          <p:cNvPr id="6" name="テキスト ボックス 5">
            <a:extLst>
              <a:ext uri="{FF2B5EF4-FFF2-40B4-BE49-F238E27FC236}">
                <a16:creationId xmlns:a16="http://schemas.microsoft.com/office/drawing/2014/main" id="{08B2D380-6DD7-8D0D-430E-028AA48F2B54}"/>
              </a:ext>
            </a:extLst>
          </p:cNvPr>
          <p:cNvSpPr txBox="1"/>
          <p:nvPr/>
        </p:nvSpPr>
        <p:spPr>
          <a:xfrm>
            <a:off x="1136898" y="5816578"/>
            <a:ext cx="15899512" cy="19492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t">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In this study, we developed a </a:t>
            </a:r>
            <a:r>
              <a:rPr kumimoji="0" lang="en-US" altLang="ja-JP" sz="4000" b="0" i="0" u="none" strike="noStrike" cap="none" spc="0" normalizeH="0" baseline="0" dirty="0">
                <a:ln>
                  <a:noFill/>
                </a:ln>
                <a:solidFill>
                  <a:srgbClr val="FF0000"/>
                </a:solidFill>
                <a:effectLst/>
                <a:uFillTx/>
                <a:latin typeface="+mj-lt"/>
                <a:ea typeface="ヒラギノ角ゴ ProN W6"/>
                <a:cs typeface="ヒラギノ角ゴ ProN W6"/>
                <a:sym typeface="ヒラギノ角ゴ ProN W6"/>
              </a:rPr>
              <a:t>Compton imaging system with SOI (silicon on insulator) fine-pitch pixel sensor and GFAG scintillator detector</a:t>
            </a: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 for electron tracking </a:t>
            </a:r>
            <a:r>
              <a:rPr lang="en-US" altLang="ja-JP" sz="4000" dirty="0">
                <a:latin typeface="+mj-lt"/>
              </a:rPr>
              <a:t>Compton imaging</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158431209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D4A3AAE-B38F-DDC3-819D-B0332B85EDF0}"/>
              </a:ext>
            </a:extLst>
          </p:cNvPr>
          <p:cNvSpPr>
            <a:spLocks noGrp="1"/>
          </p:cNvSpPr>
          <p:nvPr>
            <p:ph type="title"/>
          </p:nvPr>
        </p:nvSpPr>
        <p:spPr/>
        <p:txBody>
          <a:bodyPr/>
          <a:lstStyle/>
          <a:p>
            <a:r>
              <a:rPr kumimoji="1" lang="en-US" altLang="ja-JP" dirty="0"/>
              <a:t>SOI pixel sensor with 36 µm pixels</a:t>
            </a:r>
            <a:endParaRPr kumimoji="1" lang="ja-JP" altLang="en-US"/>
          </a:p>
        </p:txBody>
      </p:sp>
      <p:sp>
        <p:nvSpPr>
          <p:cNvPr id="3" name="スライド番号プレースホルダー 2">
            <a:extLst>
              <a:ext uri="{FF2B5EF4-FFF2-40B4-BE49-F238E27FC236}">
                <a16:creationId xmlns:a16="http://schemas.microsoft.com/office/drawing/2014/main" id="{C085E0F4-57FE-0756-4ED4-06530376B9F1}"/>
              </a:ext>
            </a:extLst>
          </p:cNvPr>
          <p:cNvSpPr>
            <a:spLocks noGrp="1"/>
          </p:cNvSpPr>
          <p:nvPr>
            <p:ph type="sldNum" sz="quarter" idx="2"/>
          </p:nvPr>
        </p:nvSpPr>
        <p:spPr/>
        <p:txBody>
          <a:bodyPr/>
          <a:lstStyle/>
          <a:p>
            <a:fld id="{86CB4B4D-7CA3-9044-876B-883B54F8677D}" type="slidenum">
              <a:rPr lang="en-US" altLang="ja-JP" smtClean="0"/>
              <a:pPr/>
              <a:t>7</a:t>
            </a:fld>
            <a:endParaRPr lang="en-US" altLang="ja-JP"/>
          </a:p>
        </p:txBody>
      </p:sp>
      <p:grpSp>
        <p:nvGrpSpPr>
          <p:cNvPr id="4" name="グループ">
            <a:extLst>
              <a:ext uri="{FF2B5EF4-FFF2-40B4-BE49-F238E27FC236}">
                <a16:creationId xmlns:a16="http://schemas.microsoft.com/office/drawing/2014/main" id="{32C930AA-A5F3-908D-AB8D-AD63D35AF074}"/>
              </a:ext>
            </a:extLst>
          </p:cNvPr>
          <p:cNvGrpSpPr/>
          <p:nvPr/>
        </p:nvGrpSpPr>
        <p:grpSpPr>
          <a:xfrm>
            <a:off x="97280" y="2075867"/>
            <a:ext cx="5570548" cy="7502544"/>
            <a:chOff x="0" y="0"/>
            <a:chExt cx="6121188" cy="8244158"/>
          </a:xfrm>
        </p:grpSpPr>
        <p:pic>
          <p:nvPicPr>
            <p:cNvPr id="5" name="XRPIX5S.JPG" descr="XRPIX5S.JPG">
              <a:extLst>
                <a:ext uri="{FF2B5EF4-FFF2-40B4-BE49-F238E27FC236}">
                  <a16:creationId xmlns:a16="http://schemas.microsoft.com/office/drawing/2014/main" id="{B8614045-8DA9-CF71-B9B3-0F62C61D8CFF}"/>
                </a:ext>
              </a:extLst>
            </p:cNvPr>
            <p:cNvPicPr>
              <a:picLocks noChangeAspect="1"/>
            </p:cNvPicPr>
            <p:nvPr/>
          </p:nvPicPr>
          <p:blipFill>
            <a:blip r:embed="rId2"/>
            <a:stretch>
              <a:fillRect/>
            </a:stretch>
          </p:blipFill>
          <p:spPr>
            <a:xfrm rot="16200000">
              <a:off x="-244505" y="1935095"/>
              <a:ext cx="7117184" cy="4414880"/>
            </a:xfrm>
            <a:prstGeom prst="rect">
              <a:avLst/>
            </a:prstGeom>
            <a:ln w="12700" cap="flat">
              <a:noFill/>
              <a:miter lim="400000"/>
            </a:ln>
            <a:effectLst/>
          </p:spPr>
        </p:pic>
        <p:sp>
          <p:nvSpPr>
            <p:cNvPr id="6" name="XRPIX7">
              <a:extLst>
                <a:ext uri="{FF2B5EF4-FFF2-40B4-BE49-F238E27FC236}">
                  <a16:creationId xmlns:a16="http://schemas.microsoft.com/office/drawing/2014/main" id="{F6BAC802-B13A-645E-395D-07C2FA959E6E}"/>
                </a:ext>
              </a:extLst>
            </p:cNvPr>
            <p:cNvSpPr txBox="1"/>
            <p:nvPr/>
          </p:nvSpPr>
          <p:spPr>
            <a:xfrm>
              <a:off x="2386292" y="3313948"/>
              <a:ext cx="1588890" cy="584201"/>
            </a:xfrm>
            <a:prstGeom prst="rect">
              <a:avLst/>
            </a:prstGeom>
            <a:solidFill>
              <a:srgbClr val="FFFFFF">
                <a:alpha val="6000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lvl1pPr>
                <a:lnSpc>
                  <a:spcPct val="80000"/>
                </a:lnSpc>
                <a:defRPr sz="3200">
                  <a:latin typeface="Lucida Grande"/>
                  <a:ea typeface="Lucida Grande"/>
                  <a:cs typeface="Lucida Grande"/>
                  <a:sym typeface="Lucida Grande"/>
                </a:defRPr>
              </a:lvl1pPr>
            </a:lstStyle>
            <a:p>
              <a:r>
                <a:t>XRPIX7</a:t>
              </a:r>
            </a:p>
          </p:txBody>
        </p:sp>
        <p:sp>
          <p:nvSpPr>
            <p:cNvPr id="7" name="608 x 384 pixel array…">
              <a:extLst>
                <a:ext uri="{FF2B5EF4-FFF2-40B4-BE49-F238E27FC236}">
                  <a16:creationId xmlns:a16="http://schemas.microsoft.com/office/drawing/2014/main" id="{FD4F8F5D-C315-6534-2ED9-36E2A560EA16}"/>
                </a:ext>
              </a:extLst>
            </p:cNvPr>
            <p:cNvSpPr txBox="1"/>
            <p:nvPr/>
          </p:nvSpPr>
          <p:spPr>
            <a:xfrm>
              <a:off x="1722528" y="4309392"/>
              <a:ext cx="3048279" cy="635001"/>
            </a:xfrm>
            <a:prstGeom prst="rect">
              <a:avLst/>
            </a:prstGeom>
            <a:solidFill>
              <a:srgbClr val="FFFFFF">
                <a:alpha val="6000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defRPr sz="1800">
                  <a:latin typeface="Lucida Grande"/>
                  <a:ea typeface="Lucida Grande"/>
                  <a:cs typeface="Lucida Grande"/>
                  <a:sym typeface="Lucida Grande"/>
                </a:defRPr>
              </a:pPr>
              <a:r>
                <a:rPr dirty="0"/>
                <a:t>608 x 384 pixel array</a:t>
              </a:r>
            </a:p>
            <a:p>
              <a:pPr>
                <a:defRPr sz="1800">
                  <a:latin typeface="Lucida Grande"/>
                  <a:ea typeface="Lucida Grande"/>
                  <a:cs typeface="Lucida Grande"/>
                  <a:sym typeface="Lucida Grande"/>
                </a:defRPr>
              </a:pPr>
              <a:r>
                <a:rPr dirty="0"/>
                <a:t>1 Pixel : 36 µm sq.</a:t>
              </a:r>
            </a:p>
          </p:txBody>
        </p:sp>
        <p:sp>
          <p:nvSpPr>
            <p:cNvPr id="8" name="線">
              <a:extLst>
                <a:ext uri="{FF2B5EF4-FFF2-40B4-BE49-F238E27FC236}">
                  <a16:creationId xmlns:a16="http://schemas.microsoft.com/office/drawing/2014/main" id="{2ACD0875-C62E-F85F-F765-0187954A81A6}"/>
                </a:ext>
              </a:extLst>
            </p:cNvPr>
            <p:cNvSpPr/>
            <p:nvPr/>
          </p:nvSpPr>
          <p:spPr>
            <a:xfrm flipH="1">
              <a:off x="5708663" y="600014"/>
              <a:ext cx="1" cy="7085041"/>
            </a:xfrm>
            <a:prstGeom prst="line">
              <a:avLst/>
            </a:prstGeom>
            <a:noFill/>
            <a:ln w="38100" cap="flat">
              <a:solidFill>
                <a:srgbClr val="000000"/>
              </a:solidFill>
              <a:prstDash val="solid"/>
              <a:miter lim="400000"/>
              <a:headEnd type="arrow" w="med" len="med"/>
              <a:tailEnd type="arrow" w="med" len="med"/>
            </a:ln>
            <a:effectLst/>
          </p:spPr>
          <p:txBody>
            <a:bodyPr wrap="square" lIns="0" tIns="0" rIns="0" bIns="0" numCol="1" anchor="t">
              <a:noAutofit/>
            </a:bodyPr>
            <a:lstStyle/>
            <a:p>
              <a:pPr algn="l" defTabSz="457200">
                <a:defRPr sz="1200" b="0">
                  <a:latin typeface="ヒラギノ角ゴ ProN W3"/>
                  <a:ea typeface="ヒラギノ角ゴ ProN W3"/>
                  <a:cs typeface="ヒラギノ角ゴ ProN W3"/>
                  <a:sym typeface="ヒラギノ角ゴ ProN W3"/>
                </a:defRPr>
              </a:pPr>
              <a:endParaRPr/>
            </a:p>
          </p:txBody>
        </p:sp>
        <p:sp>
          <p:nvSpPr>
            <p:cNvPr id="9" name="24.6 mm">
              <a:extLst>
                <a:ext uri="{FF2B5EF4-FFF2-40B4-BE49-F238E27FC236}">
                  <a16:creationId xmlns:a16="http://schemas.microsoft.com/office/drawing/2014/main" id="{93F7B601-BF99-935D-D684-6CCE92289DAA}"/>
                </a:ext>
              </a:extLst>
            </p:cNvPr>
            <p:cNvSpPr txBox="1"/>
            <p:nvPr/>
          </p:nvSpPr>
          <p:spPr>
            <a:xfrm rot="5400000">
              <a:off x="5016287" y="6111198"/>
              <a:ext cx="1790701" cy="4191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914400">
                <a:buClr>
                  <a:srgbClr val="000000"/>
                </a:buClr>
                <a:buFont typeface="Lucida Grande"/>
                <a:defRPr sz="2800">
                  <a:uFill>
                    <a:solidFill>
                      <a:srgbClr val="000000"/>
                    </a:solidFill>
                  </a:uFill>
                  <a:latin typeface="Lucida Grande"/>
                  <a:ea typeface="Lucida Grande"/>
                  <a:cs typeface="Lucida Grande"/>
                  <a:sym typeface="Lucida Grande"/>
                </a:defRPr>
              </a:lvl1pPr>
            </a:lstStyle>
            <a:p>
              <a:r>
                <a:t>24.6 mm</a:t>
              </a:r>
            </a:p>
          </p:txBody>
        </p:sp>
        <p:sp>
          <p:nvSpPr>
            <p:cNvPr id="10" name="線">
              <a:extLst>
                <a:ext uri="{FF2B5EF4-FFF2-40B4-BE49-F238E27FC236}">
                  <a16:creationId xmlns:a16="http://schemas.microsoft.com/office/drawing/2014/main" id="{C0052A11-1D9F-9DA3-C655-CEC33EFCA650}"/>
                </a:ext>
              </a:extLst>
            </p:cNvPr>
            <p:cNvSpPr/>
            <p:nvPr/>
          </p:nvSpPr>
          <p:spPr>
            <a:xfrm flipH="1" flipV="1">
              <a:off x="1081166" y="406150"/>
              <a:ext cx="4453142" cy="1"/>
            </a:xfrm>
            <a:prstGeom prst="line">
              <a:avLst/>
            </a:prstGeom>
            <a:noFill/>
            <a:ln w="38100" cap="flat">
              <a:solidFill>
                <a:srgbClr val="000000"/>
              </a:solidFill>
              <a:prstDash val="solid"/>
              <a:miter lim="400000"/>
              <a:headEnd type="arrow" w="med" len="med"/>
              <a:tailEnd type="arrow" w="med" len="med"/>
            </a:ln>
            <a:effectLst/>
          </p:spPr>
          <p:txBody>
            <a:bodyPr wrap="square" lIns="0" tIns="0" rIns="0" bIns="0" numCol="1" anchor="t">
              <a:noAutofit/>
            </a:bodyPr>
            <a:lstStyle/>
            <a:p>
              <a:pPr algn="l" defTabSz="457200">
                <a:defRPr sz="1200" b="0">
                  <a:latin typeface="ヒラギノ角ゴ ProN W3"/>
                  <a:ea typeface="ヒラギノ角ゴ ProN W3"/>
                  <a:cs typeface="ヒラギノ角ゴ ProN W3"/>
                  <a:sym typeface="ヒラギノ角ゴ ProN W3"/>
                </a:defRPr>
              </a:pPr>
              <a:endParaRPr/>
            </a:p>
          </p:txBody>
        </p:sp>
        <p:sp>
          <p:nvSpPr>
            <p:cNvPr id="11" name="15.3 mm">
              <a:extLst>
                <a:ext uri="{FF2B5EF4-FFF2-40B4-BE49-F238E27FC236}">
                  <a16:creationId xmlns:a16="http://schemas.microsoft.com/office/drawing/2014/main" id="{16EB1020-133A-0871-16DC-EF3D568CFE8D}"/>
                </a:ext>
              </a:extLst>
            </p:cNvPr>
            <p:cNvSpPr txBox="1"/>
            <p:nvPr/>
          </p:nvSpPr>
          <p:spPr>
            <a:xfrm>
              <a:off x="2467268" y="0"/>
              <a:ext cx="1790701" cy="419100"/>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numCol="1" anchor="t">
              <a:spAutoFit/>
            </a:bodyPr>
            <a:lstStyle>
              <a:lvl1pPr defTabSz="914400">
                <a:buClr>
                  <a:srgbClr val="000000"/>
                </a:buClr>
                <a:buFont typeface="Lucida Grande"/>
                <a:defRPr sz="2800">
                  <a:uFill>
                    <a:solidFill>
                      <a:srgbClr val="000000"/>
                    </a:solidFill>
                  </a:uFill>
                  <a:latin typeface="Lucida Grande"/>
                  <a:ea typeface="Lucida Grande"/>
                  <a:cs typeface="Lucida Grande"/>
                  <a:sym typeface="Lucida Grande"/>
                </a:defRPr>
              </a:lvl1pPr>
            </a:lstStyle>
            <a:p>
              <a:r>
                <a:t>15.3 mm</a:t>
              </a:r>
            </a:p>
          </p:txBody>
        </p:sp>
        <p:sp>
          <p:nvSpPr>
            <p:cNvPr id="12" name="S/H Cap.">
              <a:extLst>
                <a:ext uri="{FF2B5EF4-FFF2-40B4-BE49-F238E27FC236}">
                  <a16:creationId xmlns:a16="http://schemas.microsoft.com/office/drawing/2014/main" id="{593F1AAA-BD1D-EB9B-F72F-9ECC2584DBE6}"/>
                </a:ext>
              </a:extLst>
            </p:cNvPr>
            <p:cNvSpPr txBox="1"/>
            <p:nvPr/>
          </p:nvSpPr>
          <p:spPr>
            <a:xfrm>
              <a:off x="1415489" y="7913958"/>
              <a:ext cx="1220243" cy="330201"/>
            </a:xfrm>
            <a:prstGeom prst="rect">
              <a:avLst/>
            </a:prstGeom>
            <a:solidFill>
              <a:srgbClr val="FFFFFF">
                <a:alpha val="6000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80000"/>
                </a:lnSpc>
                <a:defRPr sz="1600">
                  <a:latin typeface="Lucida Grande"/>
                  <a:ea typeface="Lucida Grande"/>
                  <a:cs typeface="Lucida Grande"/>
                  <a:sym typeface="Lucida Grande"/>
                </a:defRPr>
              </a:lvl1pPr>
            </a:lstStyle>
            <a:p>
              <a:r>
                <a:t>S/H Cap.</a:t>
              </a:r>
            </a:p>
          </p:txBody>
        </p:sp>
        <p:sp>
          <p:nvSpPr>
            <p:cNvPr id="13" name="PGA">
              <a:extLst>
                <a:ext uri="{FF2B5EF4-FFF2-40B4-BE49-F238E27FC236}">
                  <a16:creationId xmlns:a16="http://schemas.microsoft.com/office/drawing/2014/main" id="{045E23E6-22E3-5CE9-7EDA-A5E700D85DD8}"/>
                </a:ext>
              </a:extLst>
            </p:cNvPr>
            <p:cNvSpPr txBox="1"/>
            <p:nvPr/>
          </p:nvSpPr>
          <p:spPr>
            <a:xfrm>
              <a:off x="3402020" y="6521814"/>
              <a:ext cx="662682" cy="330201"/>
            </a:xfrm>
            <a:prstGeom prst="rect">
              <a:avLst/>
            </a:prstGeom>
            <a:solidFill>
              <a:srgbClr val="FFFFFF">
                <a:alpha val="60000"/>
              </a:srgbClr>
            </a:solid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80000"/>
                </a:lnSpc>
                <a:defRPr sz="1600">
                  <a:latin typeface="Lucida Grande"/>
                  <a:ea typeface="Lucida Grande"/>
                  <a:cs typeface="Lucida Grande"/>
                  <a:sym typeface="Lucida Grande"/>
                </a:defRPr>
              </a:lvl1pPr>
            </a:lstStyle>
            <a:p>
              <a:r>
                <a:t>PGA</a:t>
              </a:r>
            </a:p>
          </p:txBody>
        </p:sp>
        <p:sp>
          <p:nvSpPr>
            <p:cNvPr id="14" name="線">
              <a:extLst>
                <a:ext uri="{FF2B5EF4-FFF2-40B4-BE49-F238E27FC236}">
                  <a16:creationId xmlns:a16="http://schemas.microsoft.com/office/drawing/2014/main" id="{920047A9-1B1D-3002-3636-E4DE90426B9D}"/>
                </a:ext>
              </a:extLst>
            </p:cNvPr>
            <p:cNvSpPr/>
            <p:nvPr/>
          </p:nvSpPr>
          <p:spPr>
            <a:xfrm flipH="1" flipV="1">
              <a:off x="1287878" y="7214470"/>
              <a:ext cx="380654" cy="685136"/>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15" name="OUT BUF">
              <a:extLst>
                <a:ext uri="{FF2B5EF4-FFF2-40B4-BE49-F238E27FC236}">
                  <a16:creationId xmlns:a16="http://schemas.microsoft.com/office/drawing/2014/main" id="{022AA632-C857-4E9D-7DCF-8AB5FCDE075C}"/>
                </a:ext>
              </a:extLst>
            </p:cNvPr>
            <p:cNvSpPr txBox="1"/>
            <p:nvPr/>
          </p:nvSpPr>
          <p:spPr>
            <a:xfrm>
              <a:off x="0" y="7764305"/>
              <a:ext cx="1220242" cy="3302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80000"/>
                </a:lnSpc>
                <a:defRPr sz="1600">
                  <a:latin typeface="Lucida Grande"/>
                  <a:ea typeface="Lucida Grande"/>
                  <a:cs typeface="Lucida Grande"/>
                  <a:sym typeface="Lucida Grande"/>
                </a:defRPr>
              </a:lvl1pPr>
            </a:lstStyle>
            <a:p>
              <a:r>
                <a:t>OUT BUF</a:t>
              </a:r>
            </a:p>
          </p:txBody>
        </p:sp>
        <p:sp>
          <p:nvSpPr>
            <p:cNvPr id="16" name="線">
              <a:extLst>
                <a:ext uri="{FF2B5EF4-FFF2-40B4-BE49-F238E27FC236}">
                  <a16:creationId xmlns:a16="http://schemas.microsoft.com/office/drawing/2014/main" id="{34EFB44E-CCAC-B952-5E8B-71E4E4BF9C4A}"/>
                </a:ext>
              </a:extLst>
            </p:cNvPr>
            <p:cNvSpPr/>
            <p:nvPr/>
          </p:nvSpPr>
          <p:spPr>
            <a:xfrm flipV="1">
              <a:off x="902912" y="7358678"/>
              <a:ext cx="396721" cy="396720"/>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17" name="線">
              <a:extLst>
                <a:ext uri="{FF2B5EF4-FFF2-40B4-BE49-F238E27FC236}">
                  <a16:creationId xmlns:a16="http://schemas.microsoft.com/office/drawing/2014/main" id="{F6C72250-BB6A-9C7E-81CF-9CD431C87AFE}"/>
                </a:ext>
              </a:extLst>
            </p:cNvPr>
            <p:cNvSpPr/>
            <p:nvPr/>
          </p:nvSpPr>
          <p:spPr>
            <a:xfrm flipH="1" flipV="1">
              <a:off x="2883646" y="7294178"/>
              <a:ext cx="375740" cy="464641"/>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18" name="DECODER &amp;  TRIGGER PROCESSOR">
              <a:extLst>
                <a:ext uri="{FF2B5EF4-FFF2-40B4-BE49-F238E27FC236}">
                  <a16:creationId xmlns:a16="http://schemas.microsoft.com/office/drawing/2014/main" id="{9DEA5D44-EA98-9A40-8374-59F68AD3D8B9}"/>
                </a:ext>
              </a:extLst>
            </p:cNvPr>
            <p:cNvSpPr txBox="1"/>
            <p:nvPr/>
          </p:nvSpPr>
          <p:spPr>
            <a:xfrm>
              <a:off x="2842859" y="7670376"/>
              <a:ext cx="3064086" cy="51308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80000"/>
                </a:lnSpc>
                <a:defRPr sz="1600">
                  <a:latin typeface="Lucida Grande"/>
                  <a:ea typeface="Lucida Grande"/>
                  <a:cs typeface="Lucida Grande"/>
                  <a:sym typeface="Lucida Grande"/>
                </a:defRPr>
              </a:lvl1pPr>
            </a:lstStyle>
            <a:p>
              <a:r>
                <a:t>DECODER &amp;  TRIGGER PROCESSOR</a:t>
              </a:r>
            </a:p>
          </p:txBody>
        </p:sp>
        <p:sp>
          <p:nvSpPr>
            <p:cNvPr id="19" name="線">
              <a:extLst>
                <a:ext uri="{FF2B5EF4-FFF2-40B4-BE49-F238E27FC236}">
                  <a16:creationId xmlns:a16="http://schemas.microsoft.com/office/drawing/2014/main" id="{0468EA8A-30F5-46C2-F361-3B4B42435E9C}"/>
                </a:ext>
              </a:extLst>
            </p:cNvPr>
            <p:cNvSpPr/>
            <p:nvPr/>
          </p:nvSpPr>
          <p:spPr>
            <a:xfrm flipH="1" flipV="1">
              <a:off x="801889" y="2814929"/>
              <a:ext cx="539223" cy="539223"/>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0" name="線">
              <a:extLst>
                <a:ext uri="{FF2B5EF4-FFF2-40B4-BE49-F238E27FC236}">
                  <a16:creationId xmlns:a16="http://schemas.microsoft.com/office/drawing/2014/main" id="{31906493-051F-8D45-ABAE-09438D2347E3}"/>
                </a:ext>
              </a:extLst>
            </p:cNvPr>
            <p:cNvSpPr/>
            <p:nvPr/>
          </p:nvSpPr>
          <p:spPr>
            <a:xfrm>
              <a:off x="939280" y="6747691"/>
              <a:ext cx="385439" cy="385439"/>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1" name="線">
              <a:extLst>
                <a:ext uri="{FF2B5EF4-FFF2-40B4-BE49-F238E27FC236}">
                  <a16:creationId xmlns:a16="http://schemas.microsoft.com/office/drawing/2014/main" id="{52464CAA-68CD-7F7E-BC2F-EA53B2F49D89}"/>
                </a:ext>
              </a:extLst>
            </p:cNvPr>
            <p:cNvSpPr/>
            <p:nvPr/>
          </p:nvSpPr>
          <p:spPr>
            <a:xfrm flipH="1">
              <a:off x="3150066" y="6807301"/>
              <a:ext cx="315342" cy="315342"/>
            </a:xfrm>
            <a:prstGeom prst="line">
              <a:avLst/>
            </a:prstGeom>
            <a:noFill/>
            <a:ln w="25400" cap="flat">
              <a:solidFill>
                <a:srgbClr val="000000"/>
              </a:solidFill>
              <a:custDash>
                <a:ds d="200000" sp="200000"/>
              </a:custDash>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2" name="DECODER…">
              <a:extLst>
                <a:ext uri="{FF2B5EF4-FFF2-40B4-BE49-F238E27FC236}">
                  <a16:creationId xmlns:a16="http://schemas.microsoft.com/office/drawing/2014/main" id="{AC692ADD-D2DE-C6E3-1E03-69DC8D845BE0}"/>
                </a:ext>
              </a:extLst>
            </p:cNvPr>
            <p:cNvSpPr txBox="1"/>
            <p:nvPr/>
          </p:nvSpPr>
          <p:spPr>
            <a:xfrm rot="16200000">
              <a:off x="-795451" y="1442675"/>
              <a:ext cx="2620115" cy="69596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p>
              <a:pPr>
                <a:lnSpc>
                  <a:spcPct val="80000"/>
                </a:lnSpc>
                <a:defRPr sz="1600">
                  <a:latin typeface="Lucida Grande"/>
                  <a:ea typeface="Lucida Grande"/>
                  <a:cs typeface="Lucida Grande"/>
                  <a:sym typeface="Lucida Grande"/>
                </a:defRPr>
              </a:pPr>
              <a:r>
                <a:t>DECODER</a:t>
              </a:r>
            </a:p>
            <a:p>
              <a:pPr>
                <a:lnSpc>
                  <a:spcPct val="80000"/>
                </a:lnSpc>
                <a:defRPr sz="1600">
                  <a:latin typeface="Lucida Grande"/>
                  <a:ea typeface="Lucida Grande"/>
                  <a:cs typeface="Lucida Grande"/>
                  <a:sym typeface="Lucida Grande"/>
                </a:defRPr>
              </a:pPr>
              <a:r>
                <a:t> &amp;</a:t>
              </a:r>
            </a:p>
            <a:p>
              <a:pPr>
                <a:lnSpc>
                  <a:spcPct val="80000"/>
                </a:lnSpc>
                <a:defRPr sz="1600">
                  <a:latin typeface="Lucida Grande"/>
                  <a:ea typeface="Lucida Grande"/>
                  <a:cs typeface="Lucida Grande"/>
                  <a:sym typeface="Lucida Grande"/>
                </a:defRPr>
              </a:pPr>
              <a:r>
                <a:t>  TRIGGER PROCESSOR</a:t>
              </a:r>
            </a:p>
          </p:txBody>
        </p:sp>
        <p:sp>
          <p:nvSpPr>
            <p:cNvPr id="23" name="Bias Gen.">
              <a:extLst>
                <a:ext uri="{FF2B5EF4-FFF2-40B4-BE49-F238E27FC236}">
                  <a16:creationId xmlns:a16="http://schemas.microsoft.com/office/drawing/2014/main" id="{B022411A-912B-6AD2-62E7-15CFE8E99995}"/>
                </a:ext>
              </a:extLst>
            </p:cNvPr>
            <p:cNvSpPr txBox="1"/>
            <p:nvPr/>
          </p:nvSpPr>
          <p:spPr>
            <a:xfrm>
              <a:off x="30342" y="6461391"/>
              <a:ext cx="1220243" cy="3302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numCol="1" anchor="ctr">
              <a:spAutoFit/>
            </a:bodyPr>
            <a:lstStyle>
              <a:lvl1pPr>
                <a:lnSpc>
                  <a:spcPct val="80000"/>
                </a:lnSpc>
                <a:defRPr sz="1600">
                  <a:latin typeface="Lucida Grande"/>
                  <a:ea typeface="Lucida Grande"/>
                  <a:cs typeface="Lucida Grande"/>
                  <a:sym typeface="Lucida Grande"/>
                </a:defRPr>
              </a:lvl1pPr>
            </a:lstStyle>
            <a:p>
              <a:r>
                <a:t>Bias Gen.</a:t>
              </a:r>
            </a:p>
          </p:txBody>
        </p:sp>
        <p:sp>
          <p:nvSpPr>
            <p:cNvPr id="24" name="四角形">
              <a:extLst>
                <a:ext uri="{FF2B5EF4-FFF2-40B4-BE49-F238E27FC236}">
                  <a16:creationId xmlns:a16="http://schemas.microsoft.com/office/drawing/2014/main" id="{0DDA5AD8-FC40-161F-F2F4-6BA274A69023}"/>
                </a:ext>
              </a:extLst>
            </p:cNvPr>
            <p:cNvSpPr/>
            <p:nvPr/>
          </p:nvSpPr>
          <p:spPr>
            <a:xfrm>
              <a:off x="1394227" y="7042492"/>
              <a:ext cx="3958881" cy="172930"/>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5" name="四角形">
              <a:extLst>
                <a:ext uri="{FF2B5EF4-FFF2-40B4-BE49-F238E27FC236}">
                  <a16:creationId xmlns:a16="http://schemas.microsoft.com/office/drawing/2014/main" id="{D6EAA874-FEEA-775D-5F5E-9E952534B37F}"/>
                </a:ext>
              </a:extLst>
            </p:cNvPr>
            <p:cNvSpPr/>
            <p:nvPr/>
          </p:nvSpPr>
          <p:spPr>
            <a:xfrm>
              <a:off x="1242314" y="778401"/>
              <a:ext cx="152174" cy="6273801"/>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6" name="四角形">
              <a:extLst>
                <a:ext uri="{FF2B5EF4-FFF2-40B4-BE49-F238E27FC236}">
                  <a16:creationId xmlns:a16="http://schemas.microsoft.com/office/drawing/2014/main" id="{A8001794-C16A-8BA8-10A5-2054C77A63D5}"/>
                </a:ext>
              </a:extLst>
            </p:cNvPr>
            <p:cNvSpPr/>
            <p:nvPr/>
          </p:nvSpPr>
          <p:spPr>
            <a:xfrm>
              <a:off x="1391193" y="7218190"/>
              <a:ext cx="3958881" cy="111411"/>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7" name="四角形">
              <a:extLst>
                <a:ext uri="{FF2B5EF4-FFF2-40B4-BE49-F238E27FC236}">
                  <a16:creationId xmlns:a16="http://schemas.microsoft.com/office/drawing/2014/main" id="{ABC4ABF5-B5BF-51A6-F628-44876BC38AA9}"/>
                </a:ext>
              </a:extLst>
            </p:cNvPr>
            <p:cNvSpPr/>
            <p:nvPr/>
          </p:nvSpPr>
          <p:spPr>
            <a:xfrm>
              <a:off x="1394714" y="778401"/>
              <a:ext cx="3961208" cy="6273801"/>
            </a:xfrm>
            <a:prstGeom prst="rect">
              <a:avLst/>
            </a:prstGeom>
            <a:noFill/>
            <a:ln w="25400" cap="flat">
              <a:solidFill>
                <a:srgbClr val="000000"/>
              </a:solidFill>
              <a:prstDash val="solid"/>
              <a:miter lim="400000"/>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8" name="線">
              <a:extLst>
                <a:ext uri="{FF2B5EF4-FFF2-40B4-BE49-F238E27FC236}">
                  <a16:creationId xmlns:a16="http://schemas.microsoft.com/office/drawing/2014/main" id="{D53D12CD-6ACC-A7C9-251B-512E2143CC2D}"/>
                </a:ext>
              </a:extLst>
            </p:cNvPr>
            <p:cNvSpPr/>
            <p:nvPr/>
          </p:nvSpPr>
          <p:spPr>
            <a:xfrm>
              <a:off x="1411809" y="1253499"/>
              <a:ext cx="3901619" cy="1"/>
            </a:xfrm>
            <a:prstGeom prst="line">
              <a:avLst/>
            </a:prstGeom>
            <a:noFill/>
            <a:ln w="25400" cap="flat">
              <a:solidFill>
                <a:srgbClr val="000000"/>
              </a:solidFill>
              <a:prstDash val="solid"/>
              <a:miter lim="400000"/>
              <a:headEnd type="arrow" w="med" len="med"/>
              <a:tailEnd type="arrow" w="med" len="med"/>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29" name="21.9 mm">
              <a:extLst>
                <a:ext uri="{FF2B5EF4-FFF2-40B4-BE49-F238E27FC236}">
                  <a16:creationId xmlns:a16="http://schemas.microsoft.com/office/drawing/2014/main" id="{51706F12-0FA8-4FF4-C397-05474366E464}"/>
                </a:ext>
              </a:extLst>
            </p:cNvPr>
            <p:cNvSpPr txBox="1"/>
            <p:nvPr/>
          </p:nvSpPr>
          <p:spPr>
            <a:xfrm rot="5400000">
              <a:off x="4359293" y="5598474"/>
              <a:ext cx="1370236"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lvl1pPr>
                <a:defRPr sz="2200">
                  <a:latin typeface="Lucida Grande"/>
                  <a:ea typeface="Lucida Grande"/>
                  <a:cs typeface="Lucida Grande"/>
                  <a:sym typeface="Lucida Grande"/>
                </a:defRPr>
              </a:lvl1pPr>
            </a:lstStyle>
            <a:p>
              <a:r>
                <a:t>21.9 mm</a:t>
              </a:r>
            </a:p>
          </p:txBody>
        </p:sp>
        <p:sp>
          <p:nvSpPr>
            <p:cNvPr id="30" name="線">
              <a:extLst>
                <a:ext uri="{FF2B5EF4-FFF2-40B4-BE49-F238E27FC236}">
                  <a16:creationId xmlns:a16="http://schemas.microsoft.com/office/drawing/2014/main" id="{CEC9BF3E-C6C8-4147-083C-F850CAD9FF15}"/>
                </a:ext>
              </a:extLst>
            </p:cNvPr>
            <p:cNvSpPr/>
            <p:nvPr/>
          </p:nvSpPr>
          <p:spPr>
            <a:xfrm flipV="1">
              <a:off x="4866611" y="818243"/>
              <a:ext cx="1" cy="6194117"/>
            </a:xfrm>
            <a:prstGeom prst="line">
              <a:avLst/>
            </a:prstGeom>
            <a:noFill/>
            <a:ln w="25400" cap="flat">
              <a:solidFill>
                <a:srgbClr val="000000"/>
              </a:solidFill>
              <a:prstDash val="solid"/>
              <a:miter lim="400000"/>
              <a:headEnd type="arrow" w="med" len="med"/>
              <a:tailEnd type="arrow" w="med" len="med"/>
            </a:ln>
            <a:effectLst/>
          </p:spPr>
          <p:txBody>
            <a:bodyPr wrap="square" lIns="50800" tIns="50800" rIns="50800" bIns="50800" numCol="1" anchor="ctr">
              <a:noAutofit/>
            </a:bodyP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31" name="13.8 mm">
              <a:extLst>
                <a:ext uri="{FF2B5EF4-FFF2-40B4-BE49-F238E27FC236}">
                  <a16:creationId xmlns:a16="http://schemas.microsoft.com/office/drawing/2014/main" id="{F4BA04D7-D4BE-F543-0173-43C8BED5FD58}"/>
                </a:ext>
              </a:extLst>
            </p:cNvPr>
            <p:cNvSpPr txBox="1"/>
            <p:nvPr/>
          </p:nvSpPr>
          <p:spPr>
            <a:xfrm>
              <a:off x="3048243" y="844979"/>
              <a:ext cx="1370236" cy="43180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numCol="1" anchor="ctr">
              <a:spAutoFit/>
            </a:bodyPr>
            <a:lstStyle>
              <a:lvl1pPr>
                <a:defRPr sz="2200">
                  <a:latin typeface="Lucida Grande"/>
                  <a:ea typeface="Lucida Grande"/>
                  <a:cs typeface="Lucida Grande"/>
                  <a:sym typeface="Lucida Grande"/>
                </a:defRPr>
              </a:lvl1pPr>
            </a:lstStyle>
            <a:p>
              <a:r>
                <a:t>13.8 mm</a:t>
              </a:r>
            </a:p>
          </p:txBody>
        </p:sp>
      </p:grpSp>
      <p:sp>
        <p:nvSpPr>
          <p:cNvPr id="32" name="基本構成…">
            <a:extLst>
              <a:ext uri="{FF2B5EF4-FFF2-40B4-BE49-F238E27FC236}">
                <a16:creationId xmlns:a16="http://schemas.microsoft.com/office/drawing/2014/main" id="{329A4ED9-C6D0-C43E-4F01-148F9DB685C7}"/>
              </a:ext>
            </a:extLst>
          </p:cNvPr>
          <p:cNvSpPr txBox="1"/>
          <p:nvPr/>
        </p:nvSpPr>
        <p:spPr>
          <a:xfrm>
            <a:off x="7163364" y="2673592"/>
            <a:ext cx="7955511" cy="290541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lgn="l" defTabSz="914400">
              <a:buClr>
                <a:srgbClr val="000000"/>
              </a:buClr>
              <a:buFont typeface="Lucida Grande"/>
              <a:defRPr sz="2800" b="0" u="sng" spc="0">
                <a:uFill>
                  <a:solidFill>
                    <a:srgbClr val="000000"/>
                  </a:solidFill>
                </a:uFill>
                <a:latin typeface="ヒラギノ角ゴ Pro W6"/>
                <a:ea typeface="ヒラギノ角ゴ Pro W6"/>
                <a:cs typeface="ヒラギノ角ゴ Pro W6"/>
                <a:sym typeface="ヒラギノ角ゴ Pro W6"/>
              </a:defRPr>
            </a:pPr>
            <a:r>
              <a:rPr lang="en-US" sz="3200" dirty="0"/>
              <a:t>Sensor information</a:t>
            </a:r>
            <a:endParaRPr sz="3200" dirty="0"/>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Chip size</a:t>
            </a:r>
            <a:r>
              <a:rPr sz="2800" dirty="0"/>
              <a:t>：24.6 mm x 15.3 mm</a:t>
            </a:r>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a:t>
            </a:r>
            <a:r>
              <a:rPr lang="en-US" sz="2800" dirty="0"/>
              <a:t>Active area</a:t>
            </a:r>
            <a:r>
              <a:rPr sz="2800" dirty="0"/>
              <a:t>：21.9 mm x 13.8 mm）</a:t>
            </a:r>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Pixel size</a:t>
            </a:r>
            <a:r>
              <a:rPr sz="2800" dirty="0"/>
              <a:t>：</a:t>
            </a:r>
            <a:r>
              <a:rPr sz="2800" b="1" dirty="0">
                <a:solidFill>
                  <a:srgbClr val="FF0000"/>
                </a:solidFill>
              </a:rPr>
              <a:t>36 µm sq.</a:t>
            </a:r>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Pixel number</a:t>
            </a:r>
            <a:r>
              <a:rPr sz="2800" dirty="0"/>
              <a:t>：608 x 384 (= ~233k) </a:t>
            </a:r>
          </a:p>
          <a:p>
            <a:pPr algn="l" defTabSz="914400">
              <a:lnSpc>
                <a:spcPct val="8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Sensor thickness</a:t>
            </a:r>
            <a:r>
              <a:rPr sz="2800" dirty="0"/>
              <a:t>：300 µm</a:t>
            </a:r>
          </a:p>
        </p:txBody>
      </p:sp>
      <p:sp>
        <p:nvSpPr>
          <p:cNvPr id="33" name="大面積版のXRPIX（2017.11 Submitted）">
            <a:extLst>
              <a:ext uri="{FF2B5EF4-FFF2-40B4-BE49-F238E27FC236}">
                <a16:creationId xmlns:a16="http://schemas.microsoft.com/office/drawing/2014/main" id="{802B6579-00DA-6C2E-0472-B23077CDA461}"/>
              </a:ext>
            </a:extLst>
          </p:cNvPr>
          <p:cNvSpPr txBox="1"/>
          <p:nvPr/>
        </p:nvSpPr>
        <p:spPr>
          <a:xfrm>
            <a:off x="6693732" y="1794659"/>
            <a:ext cx="8964741" cy="49776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spAutoFit/>
          </a:bodyPr>
          <a:lstStyle/>
          <a:p>
            <a:pPr algn="l">
              <a:lnSpc>
                <a:spcPct val="80000"/>
              </a:lnSpc>
              <a:defRPr sz="2800" b="0">
                <a:solidFill>
                  <a:srgbClr val="FF2600"/>
                </a:solidFill>
                <a:latin typeface="ヒラギノ角ゴ Pro W6"/>
                <a:ea typeface="ヒラギノ角ゴ Pro W6"/>
                <a:cs typeface="ヒラギノ角ゴ Pro W6"/>
                <a:sym typeface="ヒラギノ角ゴ Pro W6"/>
              </a:defRPr>
            </a:pPr>
            <a:r>
              <a:rPr lang="en-US" sz="3200" dirty="0">
                <a:solidFill>
                  <a:srgbClr val="0432FF"/>
                </a:solidFill>
              </a:rPr>
              <a:t>Large area X-ray SOI sensor "XRPIX7”</a:t>
            </a:r>
            <a:endParaRPr sz="2800" dirty="0">
              <a:solidFill>
                <a:srgbClr val="0432FF"/>
              </a:solidFill>
              <a:latin typeface="ヒラギノ角ゴ Pro W3"/>
              <a:ea typeface="ヒラギノ角ゴ Pro W3"/>
              <a:cs typeface="ヒラギノ角ゴ Pro W3"/>
              <a:sym typeface="ヒラギノ角ゴ Pro W3"/>
            </a:endParaRPr>
          </a:p>
        </p:txBody>
      </p:sp>
      <p:sp>
        <p:nvSpPr>
          <p:cNvPr id="34" name="四角形">
            <a:extLst>
              <a:ext uri="{FF2B5EF4-FFF2-40B4-BE49-F238E27FC236}">
                <a16:creationId xmlns:a16="http://schemas.microsoft.com/office/drawing/2014/main" id="{8BC3C5C2-77B8-0441-4F98-8945DD71D093}"/>
              </a:ext>
            </a:extLst>
          </p:cNvPr>
          <p:cNvSpPr/>
          <p:nvPr/>
        </p:nvSpPr>
        <p:spPr>
          <a:xfrm>
            <a:off x="6874446" y="2441286"/>
            <a:ext cx="8455861" cy="3302061"/>
          </a:xfrm>
          <a:prstGeom prst="rect">
            <a:avLst/>
          </a:prstGeom>
          <a:ln w="25400">
            <a:solidFill>
              <a:srgbClr val="000000"/>
            </a:solidFill>
            <a:miter lim="400000"/>
          </a:ln>
        </p:spPr>
        <p:txBody>
          <a:bodyPr lIns="50800" tIns="50800" rIns="50800" bIns="50800" anchor="ct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36" name="テキスト ボックス 35">
            <a:extLst>
              <a:ext uri="{FF2B5EF4-FFF2-40B4-BE49-F238E27FC236}">
                <a16:creationId xmlns:a16="http://schemas.microsoft.com/office/drawing/2014/main" id="{E9D2D4F5-4AF1-EE09-F6D9-1C687E2556A7}"/>
              </a:ext>
            </a:extLst>
          </p:cNvPr>
          <p:cNvSpPr txBox="1"/>
          <p:nvPr/>
        </p:nvSpPr>
        <p:spPr>
          <a:xfrm>
            <a:off x="7072778" y="5760644"/>
            <a:ext cx="8324395" cy="59503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3200" b="0" i="0" u="none" strike="noStrike" cap="none" spc="0" normalizeH="0" baseline="0" dirty="0">
                <a:ln>
                  <a:noFill/>
                </a:ln>
                <a:solidFill>
                  <a:srgbClr val="FF0000"/>
                </a:solidFill>
                <a:effectLst/>
                <a:uFillTx/>
                <a:latin typeface="+mn-lt"/>
                <a:ea typeface="ヒラギノ角ゴ ProN W6"/>
                <a:cs typeface="ヒラギノ角ゴ ProN W6"/>
                <a:sym typeface="ヒラギノ角ゴ ProN W6"/>
              </a:rPr>
              <a:t>Event driven mode </a:t>
            </a:r>
            <a:r>
              <a:rPr kumimoji="0" lang="ja-JP" altLang="en-US" sz="3200" b="0" i="0" u="none" strike="noStrike" cap="none" spc="0" normalizeH="0" baseline="0">
                <a:ln>
                  <a:noFill/>
                </a:ln>
                <a:solidFill>
                  <a:srgbClr val="FF0000"/>
                </a:solidFill>
                <a:effectLst/>
                <a:uFillTx/>
                <a:latin typeface="+mn-lt"/>
                <a:ea typeface="ヒラギノ角ゴ ProN W6"/>
                <a:cs typeface="ヒラギノ角ゴ ProN W6"/>
                <a:sym typeface="ヒラギノ角ゴ ProN W6"/>
              </a:rPr>
              <a:t>→</a:t>
            </a:r>
            <a:r>
              <a:rPr kumimoji="0" lang="en-US" altLang="ja-JP" sz="3200" b="0" i="0" u="none" strike="noStrike" cap="none" spc="0" normalizeH="0" baseline="0" dirty="0">
                <a:ln>
                  <a:noFill/>
                </a:ln>
                <a:solidFill>
                  <a:srgbClr val="FF0000"/>
                </a:solidFill>
                <a:effectLst/>
                <a:uFillTx/>
                <a:latin typeface="+mn-lt"/>
                <a:ea typeface="ヒラギノ角ゴ ProN W6"/>
                <a:cs typeface="ヒラギノ角ゴ ProN W6"/>
                <a:sym typeface="ヒラギノ角ゴ ProN W6"/>
              </a:rPr>
              <a:t> coincidence detection  </a:t>
            </a:r>
            <a:endParaRPr kumimoji="0" lang="ja-JP" altLang="en-US" sz="3200" b="0" i="0" u="none" strike="noStrike" cap="none" spc="0" normalizeH="0" baseline="0">
              <a:ln>
                <a:noFill/>
              </a:ln>
              <a:solidFill>
                <a:srgbClr val="FF0000"/>
              </a:solidFill>
              <a:effectLst/>
              <a:uFillTx/>
              <a:latin typeface="+mn-lt"/>
              <a:ea typeface="ヒラギノ角ゴ ProN W6"/>
              <a:cs typeface="ヒラギノ角ゴ ProN W6"/>
              <a:sym typeface="ヒラギノ角ゴ ProN W6"/>
            </a:endParaRPr>
          </a:p>
        </p:txBody>
      </p:sp>
      <p:pic>
        <p:nvPicPr>
          <p:cNvPr id="38" name="图片 14" descr="图形用户界面, 应用程序, Word&#10;&#10;描述已自动生成">
            <a:extLst>
              <a:ext uri="{FF2B5EF4-FFF2-40B4-BE49-F238E27FC236}">
                <a16:creationId xmlns:a16="http://schemas.microsoft.com/office/drawing/2014/main" id="{7A6D535D-1A9F-EFC7-992A-47040417198C}"/>
              </a:ext>
            </a:extLst>
          </p:cNvPr>
          <p:cNvPicPr>
            <a:picLocks noChangeAspect="1"/>
          </p:cNvPicPr>
          <p:nvPr/>
        </p:nvPicPr>
        <p:blipFill rotWithShape="1">
          <a:blip r:embed="rId3"/>
          <a:srcRect l="28914" t="28250" r="14876" b="19428"/>
          <a:stretch/>
        </p:blipFill>
        <p:spPr>
          <a:xfrm>
            <a:off x="6042033" y="6337539"/>
            <a:ext cx="6033254" cy="3271281"/>
          </a:xfrm>
          <a:prstGeom prst="rect">
            <a:avLst/>
          </a:prstGeom>
        </p:spPr>
      </p:pic>
      <p:pic>
        <p:nvPicPr>
          <p:cNvPr id="40" name="图片 7" descr="电子零件&#10;&#10;低可信度描述已自动生成">
            <a:extLst>
              <a:ext uri="{FF2B5EF4-FFF2-40B4-BE49-F238E27FC236}">
                <a16:creationId xmlns:a16="http://schemas.microsoft.com/office/drawing/2014/main" id="{7C6B0C2B-2608-3D86-7F4F-D1A36A83C20B}"/>
              </a:ext>
            </a:extLst>
          </p:cNvPr>
          <p:cNvPicPr preferRelativeResize="0">
            <a:picLocks noChangeAspect="1"/>
          </p:cNvPicPr>
          <p:nvPr/>
        </p:nvPicPr>
        <p:blipFill rotWithShape="1">
          <a:blip r:embed="rId4">
            <a:extLst>
              <a:ext uri="{BEBA8EAE-BF5A-486C-A8C5-ECC9F3942E4B}">
                <a14:imgProps xmlns:a14="http://schemas.microsoft.com/office/drawing/2010/main">
                  <a14:imgLayer r:embed="rId5">
                    <a14:imgEffect>
                      <a14:brightnessContrast bright="20000"/>
                    </a14:imgEffect>
                  </a14:imgLayer>
                </a14:imgProps>
              </a:ext>
            </a:extLst>
          </a:blip>
          <a:srcRect l="2134" t="8529" r="5334" b="3981"/>
          <a:stretch/>
        </p:blipFill>
        <p:spPr>
          <a:xfrm>
            <a:off x="12437502" y="6706073"/>
            <a:ext cx="3972595" cy="2817097"/>
          </a:xfrm>
          <a:prstGeom prst="rect">
            <a:avLst/>
          </a:prstGeom>
        </p:spPr>
      </p:pic>
      <p:sp>
        <p:nvSpPr>
          <p:cNvPr id="43" name="矩形 11">
            <a:extLst>
              <a:ext uri="{FF2B5EF4-FFF2-40B4-BE49-F238E27FC236}">
                <a16:creationId xmlns:a16="http://schemas.microsoft.com/office/drawing/2014/main" id="{07CD4771-E1EB-862A-7606-F77546FF5728}"/>
              </a:ext>
            </a:extLst>
          </p:cNvPr>
          <p:cNvSpPr/>
          <p:nvPr/>
        </p:nvSpPr>
        <p:spPr>
          <a:xfrm rot="5400000">
            <a:off x="13948488" y="8215029"/>
            <a:ext cx="869352" cy="788717"/>
          </a:xfrm>
          <a:prstGeom prst="rect">
            <a:avLst/>
          </a:prstGeom>
          <a:noFill/>
          <a:ln w="28575">
            <a:solidFill>
              <a:srgbClr val="C0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5" name="テキスト ボックス 34">
            <a:extLst>
              <a:ext uri="{FF2B5EF4-FFF2-40B4-BE49-F238E27FC236}">
                <a16:creationId xmlns:a16="http://schemas.microsoft.com/office/drawing/2014/main" id="{51A08972-8D07-3FE1-8ADE-07C04A17374F}"/>
              </a:ext>
            </a:extLst>
          </p:cNvPr>
          <p:cNvSpPr txBox="1"/>
          <p:nvPr/>
        </p:nvSpPr>
        <p:spPr>
          <a:xfrm>
            <a:off x="-513949" y="1041642"/>
            <a:ext cx="1835913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Silicon on Insulator (SOI) technique </a:t>
            </a:r>
            <a:r>
              <a:rPr lang="ja-JP" altLang="en-US" sz="3600">
                <a:latin typeface="+mj-lt"/>
              </a:rPr>
              <a:t>→</a:t>
            </a:r>
            <a:r>
              <a:rPr lang="en-US" altLang="ja-JP" sz="3600" dirty="0">
                <a:latin typeface="+mj-lt"/>
              </a:rPr>
              <a:t> </a:t>
            </a:r>
            <a:r>
              <a:rPr lang="en-US" altLang="ja-JP" sz="3600" dirty="0">
                <a:solidFill>
                  <a:srgbClr val="FF0000"/>
                </a:solidFill>
                <a:latin typeface="+mj-lt"/>
              </a:rPr>
              <a:t>Monolithic circuit integrated silicon sensor </a:t>
            </a:r>
            <a:endParaRPr kumimoji="0" lang="ja-JP" altLang="en-US" sz="360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spTree>
    <p:extLst>
      <p:ext uri="{BB962C8B-B14F-4D97-AF65-F5344CB8AC3E}">
        <p14:creationId xmlns:p14="http://schemas.microsoft.com/office/powerpoint/2010/main" val="128137808"/>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26E8F8-534E-56FF-089C-80876A476948}"/>
              </a:ext>
            </a:extLst>
          </p:cNvPr>
          <p:cNvSpPr>
            <a:spLocks noGrp="1"/>
          </p:cNvSpPr>
          <p:nvPr>
            <p:ph type="title"/>
          </p:nvPr>
        </p:nvSpPr>
        <p:spPr/>
        <p:txBody>
          <a:bodyPr/>
          <a:lstStyle/>
          <a:p>
            <a:r>
              <a:rPr kumimoji="1" lang="en-US" altLang="ja-JP" dirty="0"/>
              <a:t>Si-ASIC hybrid pixel sensor with 18 µm pixels</a:t>
            </a:r>
            <a:endParaRPr kumimoji="1" lang="ja-JP" altLang="en-US"/>
          </a:p>
        </p:txBody>
      </p:sp>
      <p:sp>
        <p:nvSpPr>
          <p:cNvPr id="3" name="スライド番号プレースホルダー 2">
            <a:extLst>
              <a:ext uri="{FF2B5EF4-FFF2-40B4-BE49-F238E27FC236}">
                <a16:creationId xmlns:a16="http://schemas.microsoft.com/office/drawing/2014/main" id="{ED0C4F1A-9C6F-59F7-9D05-CDC56C013BA1}"/>
              </a:ext>
            </a:extLst>
          </p:cNvPr>
          <p:cNvSpPr>
            <a:spLocks noGrp="1"/>
          </p:cNvSpPr>
          <p:nvPr>
            <p:ph type="sldNum" sz="quarter" idx="2"/>
          </p:nvPr>
        </p:nvSpPr>
        <p:spPr/>
        <p:txBody>
          <a:bodyPr/>
          <a:lstStyle/>
          <a:p>
            <a:fld id="{86CB4B4D-7CA3-9044-876B-883B54F8677D}" type="slidenum">
              <a:rPr lang="en-US" altLang="ja-JP" smtClean="0"/>
              <a:pPr/>
              <a:t>8</a:t>
            </a:fld>
            <a:endParaRPr lang="en-US" altLang="ja-JP"/>
          </a:p>
        </p:txBody>
      </p:sp>
      <p:sp>
        <p:nvSpPr>
          <p:cNvPr id="4" name="基本構成…">
            <a:extLst>
              <a:ext uri="{FF2B5EF4-FFF2-40B4-BE49-F238E27FC236}">
                <a16:creationId xmlns:a16="http://schemas.microsoft.com/office/drawing/2014/main" id="{E026B9A4-A2A3-5129-C489-76C077A10347}"/>
              </a:ext>
            </a:extLst>
          </p:cNvPr>
          <p:cNvSpPr txBox="1"/>
          <p:nvPr/>
        </p:nvSpPr>
        <p:spPr>
          <a:xfrm>
            <a:off x="7124620" y="2259170"/>
            <a:ext cx="7955511" cy="30301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0" tIns="0" rIns="0" bIns="0">
            <a:spAutoFit/>
          </a:bodyPr>
          <a:lstStyle/>
          <a:p>
            <a:pPr algn="l" defTabSz="914400">
              <a:buClr>
                <a:srgbClr val="000000"/>
              </a:buClr>
              <a:buFont typeface="Lucida Grande"/>
              <a:defRPr sz="2800" b="0" u="sng" spc="0">
                <a:uFill>
                  <a:solidFill>
                    <a:srgbClr val="000000"/>
                  </a:solidFill>
                </a:uFill>
                <a:latin typeface="ヒラギノ角ゴ Pro W6"/>
                <a:ea typeface="ヒラギノ角ゴ Pro W6"/>
                <a:cs typeface="ヒラギノ角ゴ Pro W6"/>
                <a:sym typeface="ヒラギノ角ゴ Pro W6"/>
              </a:defRPr>
            </a:pPr>
            <a:r>
              <a:rPr lang="en-US" sz="3200" dirty="0"/>
              <a:t>Sensor information</a:t>
            </a:r>
            <a:endParaRPr sz="3200" dirty="0"/>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Chip size (Si)</a:t>
            </a:r>
            <a:r>
              <a:rPr sz="2800" dirty="0"/>
              <a:t>：</a:t>
            </a:r>
            <a:r>
              <a:rPr lang="en-US" sz="2800" dirty="0"/>
              <a:t>4.3</a:t>
            </a:r>
            <a:r>
              <a:rPr sz="2800" dirty="0"/>
              <a:t> mm x </a:t>
            </a:r>
            <a:r>
              <a:rPr lang="en-US" sz="2800" dirty="0"/>
              <a:t>4.3</a:t>
            </a:r>
            <a:r>
              <a:rPr sz="2800" dirty="0"/>
              <a:t> mm</a:t>
            </a:r>
            <a:endParaRPr lang="en-US" sz="2800" dirty="0"/>
          </a:p>
          <a:p>
            <a:pPr algn="l" defTabSz="914400">
              <a:lnSpc>
                <a:spcPct val="120000"/>
              </a:lnSpc>
              <a:buClr>
                <a:srgbClr val="000000"/>
              </a:buClr>
              <a:defRPr b="0">
                <a:uFill>
                  <a:solidFill>
                    <a:srgbClr val="000000"/>
                  </a:solidFill>
                </a:uFill>
                <a:latin typeface="ヒラギノ角ゴ Pro W3"/>
                <a:ea typeface="ヒラギノ角ゴ Pro W3"/>
                <a:cs typeface="ヒラギノ角ゴ Pro W3"/>
                <a:sym typeface="ヒラギノ角ゴ Pro W3"/>
              </a:defRPr>
            </a:pPr>
            <a:r>
              <a:rPr lang="en" altLang="ja-JP" sz="2800" dirty="0"/>
              <a:t>- Sensor thickness</a:t>
            </a:r>
            <a:r>
              <a:rPr lang="ja-JP" altLang="en" sz="2800"/>
              <a:t>：</a:t>
            </a:r>
            <a:r>
              <a:rPr lang="en" altLang="ja-JP" sz="2800" dirty="0"/>
              <a:t>450 µm</a:t>
            </a:r>
            <a:endParaRPr lang="en-US" sz="2800" dirty="0"/>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lang="en-US" sz="2800" dirty="0"/>
              <a:t>- ASIC size : 5.0 mm </a:t>
            </a:r>
            <a:r>
              <a:rPr lang="en" altLang="ja-JP" sz="2800" dirty="0"/>
              <a:t>x 5.0 mm</a:t>
            </a:r>
            <a:endParaRPr lang="en-US" sz="2800" dirty="0"/>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lang="en-US" sz="2800" dirty="0"/>
              <a:t>- Pixel size：</a:t>
            </a:r>
            <a:r>
              <a:rPr lang="en-US" sz="2800" b="1" dirty="0">
                <a:solidFill>
                  <a:srgbClr val="FF0000"/>
                </a:solidFill>
              </a:rPr>
              <a:t>18 µm sq.</a:t>
            </a:r>
          </a:p>
          <a:p>
            <a:pPr algn="l" defTabSz="914400">
              <a:lnSpc>
                <a:spcPct val="120000"/>
              </a:lnSpc>
              <a:buClr>
                <a:srgbClr val="000000"/>
              </a:buClr>
              <a:buFont typeface="Lucida Grande"/>
              <a:defRPr b="0">
                <a:uFill>
                  <a:solidFill>
                    <a:srgbClr val="000000"/>
                  </a:solidFill>
                </a:uFill>
                <a:latin typeface="ヒラギノ角ゴ Pro W3"/>
                <a:ea typeface="ヒラギノ角ゴ Pro W3"/>
                <a:cs typeface="ヒラギノ角ゴ Pro W3"/>
                <a:sym typeface="ヒラギノ角ゴ Pro W3"/>
              </a:defRPr>
            </a:pPr>
            <a:r>
              <a:rPr sz="2800" dirty="0"/>
              <a:t>- </a:t>
            </a:r>
            <a:r>
              <a:rPr lang="en-US" sz="2800" dirty="0"/>
              <a:t>Pixel number</a:t>
            </a:r>
            <a:r>
              <a:rPr sz="2800" dirty="0"/>
              <a:t>：</a:t>
            </a:r>
            <a:r>
              <a:rPr lang="en-US" sz="2800" dirty="0"/>
              <a:t>192</a:t>
            </a:r>
            <a:r>
              <a:rPr sz="2800" dirty="0"/>
              <a:t> x </a:t>
            </a:r>
            <a:r>
              <a:rPr lang="en-US" sz="2800" dirty="0"/>
              <a:t>192</a:t>
            </a:r>
            <a:r>
              <a:rPr sz="2800" dirty="0"/>
              <a:t> (= ~233k) </a:t>
            </a:r>
          </a:p>
        </p:txBody>
      </p:sp>
      <p:sp>
        <p:nvSpPr>
          <p:cNvPr id="5" name="四角形">
            <a:extLst>
              <a:ext uri="{FF2B5EF4-FFF2-40B4-BE49-F238E27FC236}">
                <a16:creationId xmlns:a16="http://schemas.microsoft.com/office/drawing/2014/main" id="{0E9D1948-3FDA-92EB-B96D-6D083D65B27E}"/>
              </a:ext>
            </a:extLst>
          </p:cNvPr>
          <p:cNvSpPr/>
          <p:nvPr/>
        </p:nvSpPr>
        <p:spPr>
          <a:xfrm>
            <a:off x="6874446" y="2123234"/>
            <a:ext cx="8455861" cy="3302061"/>
          </a:xfrm>
          <a:prstGeom prst="rect">
            <a:avLst/>
          </a:prstGeom>
          <a:ln w="25400">
            <a:solidFill>
              <a:srgbClr val="000000"/>
            </a:solidFill>
            <a:miter lim="400000"/>
          </a:ln>
        </p:spPr>
        <p:txBody>
          <a:bodyPr lIns="50800" tIns="50800" rIns="50800" bIns="50800" anchor="ctr"/>
          <a:lstStyle/>
          <a:p>
            <a:pPr>
              <a:defRPr sz="4000" b="0">
                <a:solidFill>
                  <a:srgbClr val="FFFFFF"/>
                </a:solidFill>
                <a:effectLst>
                  <a:outerShdw blurRad="38100" dist="12700" dir="5400000" rotWithShape="0">
                    <a:srgbClr val="000000">
                      <a:alpha val="50000"/>
                    </a:srgbClr>
                  </a:outerShdw>
                </a:effectLst>
                <a:latin typeface="ヒラギノ角ゴ Pro W3"/>
                <a:ea typeface="ヒラギノ角ゴ Pro W3"/>
                <a:cs typeface="ヒラギノ角ゴ Pro W3"/>
                <a:sym typeface="ヒラギノ角ゴ Pro W3"/>
              </a:defRPr>
            </a:pPr>
            <a:endParaRPr/>
          </a:p>
        </p:txBody>
      </p:sp>
      <p:sp>
        <p:nvSpPr>
          <p:cNvPr id="6" name="テキスト ボックス 5">
            <a:extLst>
              <a:ext uri="{FF2B5EF4-FFF2-40B4-BE49-F238E27FC236}">
                <a16:creationId xmlns:a16="http://schemas.microsoft.com/office/drawing/2014/main" id="{4BCFEDF3-6F9E-910D-2384-7C1A85A6A92E}"/>
              </a:ext>
            </a:extLst>
          </p:cNvPr>
          <p:cNvSpPr txBox="1"/>
          <p:nvPr/>
        </p:nvSpPr>
        <p:spPr>
          <a:xfrm>
            <a:off x="-513949" y="1041642"/>
            <a:ext cx="18359131"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sz="3600" dirty="0">
                <a:latin typeface="+mj-lt"/>
              </a:rPr>
              <a:t>Hybrid pixel sensor </a:t>
            </a:r>
            <a:r>
              <a:rPr lang="ja-JP" altLang="en-US" sz="3600">
                <a:latin typeface="+mj-lt"/>
              </a:rPr>
              <a:t>→</a:t>
            </a:r>
            <a:r>
              <a:rPr lang="en-US" altLang="ja-JP" sz="3600" dirty="0">
                <a:latin typeface="+mj-lt"/>
              </a:rPr>
              <a:t> Si sensor coupled to pixel ASIC with 18 µm pixels </a:t>
            </a:r>
            <a:endParaRPr kumimoji="0" lang="ja-JP" altLang="en-US" sz="3600" i="0" u="none" strike="noStrike" cap="none" spc="0" normalizeH="0" baseline="0">
              <a:ln>
                <a:noFill/>
              </a:ln>
              <a:solidFill>
                <a:srgbClr val="FF0000"/>
              </a:solidFill>
              <a:effectLst/>
              <a:uFillTx/>
              <a:latin typeface="+mj-lt"/>
              <a:ea typeface="ヒラギノ角ゴ ProN W6"/>
              <a:cs typeface="ヒラギノ角ゴ ProN W6"/>
              <a:sym typeface="ヒラギノ角ゴ ProN W6"/>
            </a:endParaRPr>
          </a:p>
        </p:txBody>
      </p:sp>
      <p:pic>
        <p:nvPicPr>
          <p:cNvPr id="8" name="図 7" descr="洗面道具 が含まれている画像&#10;&#10;自動的に生成された説明">
            <a:extLst>
              <a:ext uri="{FF2B5EF4-FFF2-40B4-BE49-F238E27FC236}">
                <a16:creationId xmlns:a16="http://schemas.microsoft.com/office/drawing/2014/main" id="{AC121CAA-8523-2927-E9E3-9B66B5A35D6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9099" y="1727782"/>
            <a:ext cx="5260403" cy="3842505"/>
          </a:xfrm>
          <a:prstGeom prst="rect">
            <a:avLst/>
          </a:prstGeom>
        </p:spPr>
      </p:pic>
      <p:pic>
        <p:nvPicPr>
          <p:cNvPr id="10" name="図 9" descr="パソコンの画面&#10;&#10;自動的に生成された説明">
            <a:extLst>
              <a:ext uri="{FF2B5EF4-FFF2-40B4-BE49-F238E27FC236}">
                <a16:creationId xmlns:a16="http://schemas.microsoft.com/office/drawing/2014/main" id="{16DB3577-4E68-D94C-0906-8BC5E4BA4B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0828" y="5569521"/>
            <a:ext cx="4271449" cy="4234241"/>
          </a:xfrm>
          <a:prstGeom prst="rect">
            <a:avLst/>
          </a:prstGeom>
        </p:spPr>
      </p:pic>
      <p:pic>
        <p:nvPicPr>
          <p:cNvPr id="12" name="図 11" descr="ダイアグラム, 概略図&#10;&#10;自動的に生成された説明">
            <a:extLst>
              <a:ext uri="{FF2B5EF4-FFF2-40B4-BE49-F238E27FC236}">
                <a16:creationId xmlns:a16="http://schemas.microsoft.com/office/drawing/2014/main" id="{7EF8AC4C-DAFC-42ED-EE12-9ED8E2AEB2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17134" y="5698939"/>
            <a:ext cx="4696964" cy="3939135"/>
          </a:xfrm>
          <a:prstGeom prst="rect">
            <a:avLst/>
          </a:prstGeom>
        </p:spPr>
      </p:pic>
      <p:pic>
        <p:nvPicPr>
          <p:cNvPr id="16" name="図 15" descr="テキスト&#10;&#10;自動的に生成された説明">
            <a:extLst>
              <a:ext uri="{FF2B5EF4-FFF2-40B4-BE49-F238E27FC236}">
                <a16:creationId xmlns:a16="http://schemas.microsoft.com/office/drawing/2014/main" id="{D8DFF11D-54EB-F90E-7EE5-4E189005636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332460" y="5850297"/>
            <a:ext cx="3747671" cy="3812009"/>
          </a:xfrm>
          <a:prstGeom prst="rect">
            <a:avLst/>
          </a:prstGeom>
        </p:spPr>
      </p:pic>
    </p:spTree>
    <p:extLst>
      <p:ext uri="{BB962C8B-B14F-4D97-AF65-F5344CB8AC3E}">
        <p14:creationId xmlns:p14="http://schemas.microsoft.com/office/powerpoint/2010/main" val="1088392448"/>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036B245-85E9-7BAD-1294-8E6B81E0CFE1}"/>
              </a:ext>
            </a:extLst>
          </p:cNvPr>
          <p:cNvSpPr>
            <a:spLocks noGrp="1"/>
          </p:cNvSpPr>
          <p:nvPr>
            <p:ph type="title"/>
          </p:nvPr>
        </p:nvSpPr>
        <p:spPr/>
        <p:txBody>
          <a:bodyPr/>
          <a:lstStyle/>
          <a:p>
            <a:r>
              <a:rPr kumimoji="1" lang="en-US" altLang="ja-JP" dirty="0"/>
              <a:t>Development of SOI-GFAG Compton camera</a:t>
            </a:r>
            <a:endParaRPr kumimoji="1" lang="ja-JP" altLang="en-US"/>
          </a:p>
        </p:txBody>
      </p:sp>
      <p:sp>
        <p:nvSpPr>
          <p:cNvPr id="3" name="スライド番号プレースホルダー 2">
            <a:extLst>
              <a:ext uri="{FF2B5EF4-FFF2-40B4-BE49-F238E27FC236}">
                <a16:creationId xmlns:a16="http://schemas.microsoft.com/office/drawing/2014/main" id="{5DABCE1E-35E9-B5A7-5BBA-0D541069A281}"/>
              </a:ext>
            </a:extLst>
          </p:cNvPr>
          <p:cNvSpPr>
            <a:spLocks noGrp="1"/>
          </p:cNvSpPr>
          <p:nvPr>
            <p:ph type="sldNum" sz="quarter" idx="2"/>
          </p:nvPr>
        </p:nvSpPr>
        <p:spPr/>
        <p:txBody>
          <a:bodyPr/>
          <a:lstStyle/>
          <a:p>
            <a:fld id="{86CB4B4D-7CA3-9044-876B-883B54F8677D}" type="slidenum">
              <a:rPr lang="en-US" altLang="ja-JP" smtClean="0"/>
              <a:pPr/>
              <a:t>9</a:t>
            </a:fld>
            <a:endParaRPr lang="en-US" altLang="ja-JP"/>
          </a:p>
        </p:txBody>
      </p:sp>
      <p:pic>
        <p:nvPicPr>
          <p:cNvPr id="4" name="図 3" descr="屋内, 机, コンピュータ, テーブル が含まれている画像&#10;&#10;自動的に生成された説明">
            <a:extLst>
              <a:ext uri="{FF2B5EF4-FFF2-40B4-BE49-F238E27FC236}">
                <a16:creationId xmlns:a16="http://schemas.microsoft.com/office/drawing/2014/main" id="{9F857329-DBC5-CFE3-8FE2-34DE3BDB28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08910" y="1518898"/>
            <a:ext cx="7772400" cy="6883716"/>
          </a:xfrm>
          <a:prstGeom prst="rect">
            <a:avLst/>
          </a:prstGeom>
        </p:spPr>
      </p:pic>
      <p:sp>
        <p:nvSpPr>
          <p:cNvPr id="5" name="四角形">
            <a:extLst>
              <a:ext uri="{FF2B5EF4-FFF2-40B4-BE49-F238E27FC236}">
                <a16:creationId xmlns:a16="http://schemas.microsoft.com/office/drawing/2014/main" id="{43FD90D1-C6CF-3937-EBD9-B1CD2E4D2FA9}"/>
              </a:ext>
            </a:extLst>
          </p:cNvPr>
          <p:cNvSpPr/>
          <p:nvPr/>
        </p:nvSpPr>
        <p:spPr>
          <a:xfrm>
            <a:off x="1344059" y="3096824"/>
            <a:ext cx="2683295" cy="660083"/>
          </a:xfrm>
          <a:prstGeom prst="rect">
            <a:avLst/>
          </a:prstGeom>
          <a:solidFill>
            <a:schemeClr val="accent5"/>
          </a:solidFill>
          <a:ln w="12700">
            <a:solidFill>
              <a:schemeClr val="tx1"/>
            </a:solidFill>
            <a:miter lim="400000"/>
          </a:ln>
        </p:spPr>
        <p:txBody>
          <a:bodyPr lIns="50800" tIns="50800" rIns="50800" bIns="50800" anchor="ctr"/>
          <a:lstStyle/>
          <a:p>
            <a:pPr>
              <a:defRPr sz="2200">
                <a:solidFill>
                  <a:srgbClr val="FFFFFF"/>
                </a:solidFill>
              </a:defRPr>
            </a:pPr>
            <a:endParaRPr/>
          </a:p>
        </p:txBody>
      </p:sp>
      <p:sp>
        <p:nvSpPr>
          <p:cNvPr id="6" name="四角形">
            <a:extLst>
              <a:ext uri="{FF2B5EF4-FFF2-40B4-BE49-F238E27FC236}">
                <a16:creationId xmlns:a16="http://schemas.microsoft.com/office/drawing/2014/main" id="{AD357D4D-4D9E-4C76-3C44-371CF766176B}"/>
              </a:ext>
            </a:extLst>
          </p:cNvPr>
          <p:cNvSpPr/>
          <p:nvPr/>
        </p:nvSpPr>
        <p:spPr>
          <a:xfrm>
            <a:off x="1445508" y="7924346"/>
            <a:ext cx="2683294" cy="662183"/>
          </a:xfrm>
          <a:prstGeom prst="rect">
            <a:avLst/>
          </a:prstGeom>
          <a:solidFill>
            <a:schemeClr val="accent5"/>
          </a:solidFill>
          <a:ln w="12700">
            <a:miter lim="400000"/>
          </a:ln>
        </p:spPr>
        <p:txBody>
          <a:bodyPr lIns="50800" tIns="50800" rIns="50800" bIns="50800" anchor="ctr"/>
          <a:lstStyle/>
          <a:p>
            <a:pPr>
              <a:defRPr sz="2200">
                <a:solidFill>
                  <a:srgbClr val="FFFFFF"/>
                </a:solidFill>
              </a:defRPr>
            </a:pPr>
            <a:endParaRPr/>
          </a:p>
        </p:txBody>
      </p:sp>
      <p:sp>
        <p:nvSpPr>
          <p:cNvPr id="7" name="楕円">
            <a:extLst>
              <a:ext uri="{FF2B5EF4-FFF2-40B4-BE49-F238E27FC236}">
                <a16:creationId xmlns:a16="http://schemas.microsoft.com/office/drawing/2014/main" id="{0C45D034-E842-E980-D3D2-298022C589EB}"/>
              </a:ext>
            </a:extLst>
          </p:cNvPr>
          <p:cNvSpPr/>
          <p:nvPr/>
        </p:nvSpPr>
        <p:spPr>
          <a:xfrm>
            <a:off x="2492705" y="5622251"/>
            <a:ext cx="449277" cy="458057"/>
          </a:xfrm>
          <a:prstGeom prst="ellipse">
            <a:avLst/>
          </a:prstGeom>
          <a:solidFill>
            <a:srgbClr val="D6D5D5"/>
          </a:solidFill>
          <a:ln w="25400">
            <a:solidFill>
              <a:srgbClr val="000000"/>
            </a:solidFill>
            <a:miter lim="400000"/>
          </a:ln>
        </p:spPr>
        <p:txBody>
          <a:bodyPr lIns="50800" tIns="50800" rIns="50800" bIns="50800" anchor="ctr"/>
          <a:lstStyle/>
          <a:p>
            <a:pPr>
              <a:defRPr sz="2200">
                <a:solidFill>
                  <a:srgbClr val="FFFFFF"/>
                </a:solidFill>
              </a:defRPr>
            </a:pPr>
            <a:endParaRPr/>
          </a:p>
        </p:txBody>
      </p:sp>
      <p:sp>
        <p:nvSpPr>
          <p:cNvPr id="8" name="Scatterer1">
            <a:extLst>
              <a:ext uri="{FF2B5EF4-FFF2-40B4-BE49-F238E27FC236}">
                <a16:creationId xmlns:a16="http://schemas.microsoft.com/office/drawing/2014/main" id="{95F4701F-F130-FF7F-229B-54C9D893338E}"/>
              </a:ext>
            </a:extLst>
          </p:cNvPr>
          <p:cNvSpPr txBox="1"/>
          <p:nvPr/>
        </p:nvSpPr>
        <p:spPr>
          <a:xfrm>
            <a:off x="1790888" y="4574723"/>
            <a:ext cx="199253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a:latin typeface="+mn-lt"/>
              </a:rPr>
              <a:t>Scatterer1</a:t>
            </a:r>
          </a:p>
        </p:txBody>
      </p:sp>
      <p:sp>
        <p:nvSpPr>
          <p:cNvPr id="9" name="Absorber1">
            <a:extLst>
              <a:ext uri="{FF2B5EF4-FFF2-40B4-BE49-F238E27FC236}">
                <a16:creationId xmlns:a16="http://schemas.microsoft.com/office/drawing/2014/main" id="{9A69CF40-32FC-91A9-C8E4-A73199BE602B}"/>
              </a:ext>
            </a:extLst>
          </p:cNvPr>
          <p:cNvSpPr txBox="1"/>
          <p:nvPr/>
        </p:nvSpPr>
        <p:spPr>
          <a:xfrm>
            <a:off x="1744897" y="3095951"/>
            <a:ext cx="199253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dirty="0">
                <a:latin typeface="+mn-lt"/>
              </a:rPr>
              <a:t>Absorber1</a:t>
            </a:r>
          </a:p>
        </p:txBody>
      </p:sp>
      <p:sp>
        <p:nvSpPr>
          <p:cNvPr id="10" name="Scatterer2">
            <a:extLst>
              <a:ext uri="{FF2B5EF4-FFF2-40B4-BE49-F238E27FC236}">
                <a16:creationId xmlns:a16="http://schemas.microsoft.com/office/drawing/2014/main" id="{AA585CEC-501B-0C71-38B3-65B077222AD6}"/>
              </a:ext>
            </a:extLst>
          </p:cNvPr>
          <p:cNvSpPr txBox="1"/>
          <p:nvPr/>
        </p:nvSpPr>
        <p:spPr>
          <a:xfrm>
            <a:off x="1790888" y="6725889"/>
            <a:ext cx="199253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a:latin typeface="+mn-lt"/>
              </a:rPr>
              <a:t>Scatterer2</a:t>
            </a:r>
          </a:p>
        </p:txBody>
      </p:sp>
      <p:sp>
        <p:nvSpPr>
          <p:cNvPr id="11" name="Absorber2">
            <a:extLst>
              <a:ext uri="{FF2B5EF4-FFF2-40B4-BE49-F238E27FC236}">
                <a16:creationId xmlns:a16="http://schemas.microsoft.com/office/drawing/2014/main" id="{126B140D-73D8-1B43-95ED-1393897878D4}"/>
              </a:ext>
            </a:extLst>
          </p:cNvPr>
          <p:cNvSpPr txBox="1"/>
          <p:nvPr/>
        </p:nvSpPr>
        <p:spPr>
          <a:xfrm>
            <a:off x="1790889" y="7957921"/>
            <a:ext cx="1992533"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dirty="0">
                <a:latin typeface="+mn-lt"/>
              </a:rPr>
              <a:t>Absorber2</a:t>
            </a:r>
          </a:p>
        </p:txBody>
      </p:sp>
      <p:sp>
        <p:nvSpPr>
          <p:cNvPr id="12" name="線">
            <a:extLst>
              <a:ext uri="{FF2B5EF4-FFF2-40B4-BE49-F238E27FC236}">
                <a16:creationId xmlns:a16="http://schemas.microsoft.com/office/drawing/2014/main" id="{8194A643-B183-B060-BC92-8B49F5AB28DF}"/>
              </a:ext>
            </a:extLst>
          </p:cNvPr>
          <p:cNvSpPr/>
          <p:nvPr/>
        </p:nvSpPr>
        <p:spPr>
          <a:xfrm>
            <a:off x="4036851" y="3420341"/>
            <a:ext cx="1638747" cy="1"/>
          </a:xfrm>
          <a:prstGeom prst="line">
            <a:avLst/>
          </a:prstGeom>
          <a:ln w="25400">
            <a:solidFill>
              <a:srgbClr val="000000"/>
            </a:solidFill>
            <a:prstDash val="sysDot"/>
            <a:miter lim="400000"/>
          </a:ln>
        </p:spPr>
        <p:txBody>
          <a:bodyPr lIns="50800" tIns="50800" rIns="50800" bIns="50800" anchor="ctr"/>
          <a:lstStyle/>
          <a:p>
            <a:pPr>
              <a:defRPr sz="2200">
                <a:solidFill>
                  <a:srgbClr val="FFFFFF"/>
                </a:solidFill>
              </a:defRPr>
            </a:pPr>
            <a:endParaRPr/>
          </a:p>
        </p:txBody>
      </p:sp>
      <p:sp>
        <p:nvSpPr>
          <p:cNvPr id="13" name="線">
            <a:extLst>
              <a:ext uri="{FF2B5EF4-FFF2-40B4-BE49-F238E27FC236}">
                <a16:creationId xmlns:a16="http://schemas.microsoft.com/office/drawing/2014/main" id="{C6396D30-BA03-05F9-1B6B-4930544E04F4}"/>
              </a:ext>
            </a:extLst>
          </p:cNvPr>
          <p:cNvSpPr/>
          <p:nvPr/>
        </p:nvSpPr>
        <p:spPr>
          <a:xfrm>
            <a:off x="3885282" y="4411979"/>
            <a:ext cx="1759082" cy="1"/>
          </a:xfrm>
          <a:prstGeom prst="line">
            <a:avLst/>
          </a:prstGeom>
          <a:ln w="25400">
            <a:solidFill>
              <a:srgbClr val="000000"/>
            </a:solidFill>
            <a:prstDash val="sysDot"/>
            <a:miter lim="400000"/>
          </a:ln>
        </p:spPr>
        <p:txBody>
          <a:bodyPr lIns="50800" tIns="50800" rIns="50800" bIns="50800" anchor="ctr"/>
          <a:lstStyle/>
          <a:p>
            <a:pPr>
              <a:defRPr sz="2200">
                <a:solidFill>
                  <a:srgbClr val="FFFFFF"/>
                </a:solidFill>
              </a:defRPr>
            </a:pPr>
            <a:endParaRPr/>
          </a:p>
        </p:txBody>
      </p:sp>
      <p:sp>
        <p:nvSpPr>
          <p:cNvPr id="14" name="線">
            <a:extLst>
              <a:ext uri="{FF2B5EF4-FFF2-40B4-BE49-F238E27FC236}">
                <a16:creationId xmlns:a16="http://schemas.microsoft.com/office/drawing/2014/main" id="{1C271DF0-3414-D5E3-A19B-C9F4306101CE}"/>
              </a:ext>
            </a:extLst>
          </p:cNvPr>
          <p:cNvSpPr/>
          <p:nvPr/>
        </p:nvSpPr>
        <p:spPr>
          <a:xfrm>
            <a:off x="2941988" y="5840965"/>
            <a:ext cx="2683295" cy="1"/>
          </a:xfrm>
          <a:prstGeom prst="line">
            <a:avLst/>
          </a:prstGeom>
          <a:ln w="25400">
            <a:solidFill>
              <a:srgbClr val="000000"/>
            </a:solidFill>
            <a:prstDash val="sysDot"/>
            <a:miter lim="400000"/>
          </a:ln>
        </p:spPr>
        <p:txBody>
          <a:bodyPr lIns="50800" tIns="50800" rIns="50800" bIns="50800" anchor="ctr"/>
          <a:lstStyle/>
          <a:p>
            <a:pPr>
              <a:defRPr sz="2200">
                <a:solidFill>
                  <a:srgbClr val="FFFFFF"/>
                </a:solidFill>
              </a:defRPr>
            </a:pPr>
            <a:endParaRPr/>
          </a:p>
        </p:txBody>
      </p:sp>
      <p:sp>
        <p:nvSpPr>
          <p:cNvPr id="15" name="線">
            <a:extLst>
              <a:ext uri="{FF2B5EF4-FFF2-40B4-BE49-F238E27FC236}">
                <a16:creationId xmlns:a16="http://schemas.microsoft.com/office/drawing/2014/main" id="{F053A987-B9D4-3CB3-1408-AE0CADA7F112}"/>
              </a:ext>
            </a:extLst>
          </p:cNvPr>
          <p:cNvSpPr/>
          <p:nvPr/>
        </p:nvSpPr>
        <p:spPr>
          <a:xfrm>
            <a:off x="3860712" y="7295351"/>
            <a:ext cx="1759083" cy="1"/>
          </a:xfrm>
          <a:prstGeom prst="line">
            <a:avLst/>
          </a:prstGeom>
          <a:ln w="25400">
            <a:solidFill>
              <a:srgbClr val="000000"/>
            </a:solidFill>
            <a:prstDash val="sysDot"/>
            <a:miter lim="400000"/>
          </a:ln>
        </p:spPr>
        <p:txBody>
          <a:bodyPr lIns="50800" tIns="50800" rIns="50800" bIns="50800" anchor="ctr"/>
          <a:lstStyle/>
          <a:p>
            <a:pPr>
              <a:defRPr sz="2200">
                <a:solidFill>
                  <a:srgbClr val="FFFFFF"/>
                </a:solidFill>
              </a:defRPr>
            </a:pPr>
            <a:endParaRPr/>
          </a:p>
        </p:txBody>
      </p:sp>
      <p:sp>
        <p:nvSpPr>
          <p:cNvPr id="16" name="線">
            <a:extLst>
              <a:ext uri="{FF2B5EF4-FFF2-40B4-BE49-F238E27FC236}">
                <a16:creationId xmlns:a16="http://schemas.microsoft.com/office/drawing/2014/main" id="{3DCA6715-6BBE-314D-3944-8F33B0ADDC51}"/>
              </a:ext>
            </a:extLst>
          </p:cNvPr>
          <p:cNvSpPr/>
          <p:nvPr/>
        </p:nvSpPr>
        <p:spPr>
          <a:xfrm>
            <a:off x="4036851" y="8245260"/>
            <a:ext cx="1638747" cy="1"/>
          </a:xfrm>
          <a:prstGeom prst="line">
            <a:avLst/>
          </a:prstGeom>
          <a:ln w="25400">
            <a:solidFill>
              <a:srgbClr val="000000"/>
            </a:solidFill>
            <a:prstDash val="sysDot"/>
            <a:miter lim="400000"/>
          </a:ln>
        </p:spPr>
        <p:txBody>
          <a:bodyPr lIns="50800" tIns="50800" rIns="50800" bIns="50800" anchor="ctr"/>
          <a:lstStyle/>
          <a:p>
            <a:pPr>
              <a:defRPr sz="2200">
                <a:solidFill>
                  <a:srgbClr val="FFFFFF"/>
                </a:solidFill>
              </a:defRPr>
            </a:pPr>
            <a:endParaRPr/>
          </a:p>
        </p:txBody>
      </p:sp>
      <p:sp>
        <p:nvSpPr>
          <p:cNvPr id="17" name="線">
            <a:extLst>
              <a:ext uri="{FF2B5EF4-FFF2-40B4-BE49-F238E27FC236}">
                <a16:creationId xmlns:a16="http://schemas.microsoft.com/office/drawing/2014/main" id="{BC478048-D18B-61E8-E1FA-249EC13B5162}"/>
              </a:ext>
            </a:extLst>
          </p:cNvPr>
          <p:cNvSpPr/>
          <p:nvPr/>
        </p:nvSpPr>
        <p:spPr>
          <a:xfrm flipV="1">
            <a:off x="4392481" y="3411585"/>
            <a:ext cx="1" cy="1009150"/>
          </a:xfrm>
          <a:prstGeom prst="line">
            <a:avLst/>
          </a:prstGeom>
          <a:ln w="25400">
            <a:solidFill>
              <a:srgbClr val="000000"/>
            </a:solidFill>
            <a:miter lim="400000"/>
            <a:headEnd type="triangle"/>
            <a:tailEnd type="triangle"/>
          </a:ln>
        </p:spPr>
        <p:txBody>
          <a:bodyPr lIns="50800" tIns="50800" rIns="50800" bIns="50800" anchor="ctr"/>
          <a:lstStyle/>
          <a:p>
            <a:pPr>
              <a:defRPr sz="2200">
                <a:solidFill>
                  <a:srgbClr val="FFFFFF"/>
                </a:solidFill>
              </a:defRPr>
            </a:pPr>
            <a:endParaRPr/>
          </a:p>
        </p:txBody>
      </p:sp>
      <p:sp>
        <p:nvSpPr>
          <p:cNvPr id="18" name="19 mm">
            <a:extLst>
              <a:ext uri="{FF2B5EF4-FFF2-40B4-BE49-F238E27FC236}">
                <a16:creationId xmlns:a16="http://schemas.microsoft.com/office/drawing/2014/main" id="{4BBDB2D7-06CF-C59C-FC34-1B87A4A6777C}"/>
              </a:ext>
            </a:extLst>
          </p:cNvPr>
          <p:cNvSpPr txBox="1"/>
          <p:nvPr/>
        </p:nvSpPr>
        <p:spPr>
          <a:xfrm>
            <a:off x="4533575" y="3618643"/>
            <a:ext cx="1354538"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a:latin typeface="+mn-lt"/>
              </a:rPr>
              <a:t>19 mm</a:t>
            </a:r>
          </a:p>
        </p:txBody>
      </p:sp>
      <p:sp>
        <p:nvSpPr>
          <p:cNvPr id="19" name="線">
            <a:extLst>
              <a:ext uri="{FF2B5EF4-FFF2-40B4-BE49-F238E27FC236}">
                <a16:creationId xmlns:a16="http://schemas.microsoft.com/office/drawing/2014/main" id="{6F6CB10B-EAC6-CAC2-72C9-74BBC80DEEAB}"/>
              </a:ext>
            </a:extLst>
          </p:cNvPr>
          <p:cNvSpPr/>
          <p:nvPr/>
        </p:nvSpPr>
        <p:spPr>
          <a:xfrm flipV="1">
            <a:off x="4392480" y="4365482"/>
            <a:ext cx="1" cy="1444149"/>
          </a:xfrm>
          <a:prstGeom prst="line">
            <a:avLst/>
          </a:prstGeom>
          <a:ln w="25400">
            <a:solidFill>
              <a:srgbClr val="000000"/>
            </a:solidFill>
            <a:miter lim="400000"/>
            <a:headEnd type="triangle"/>
            <a:tailEnd type="triangle"/>
          </a:ln>
        </p:spPr>
        <p:txBody>
          <a:bodyPr lIns="50800" tIns="50800" rIns="50800" bIns="50800" anchor="ctr"/>
          <a:lstStyle/>
          <a:p>
            <a:pPr>
              <a:defRPr sz="2200">
                <a:solidFill>
                  <a:srgbClr val="FFFFFF"/>
                </a:solidFill>
              </a:defRPr>
            </a:pPr>
            <a:endParaRPr/>
          </a:p>
        </p:txBody>
      </p:sp>
      <p:sp>
        <p:nvSpPr>
          <p:cNvPr id="20" name="30 mm">
            <a:extLst>
              <a:ext uri="{FF2B5EF4-FFF2-40B4-BE49-F238E27FC236}">
                <a16:creationId xmlns:a16="http://schemas.microsoft.com/office/drawing/2014/main" id="{DBEBC4BF-E95C-19C0-A7FF-98AE91896991}"/>
              </a:ext>
            </a:extLst>
          </p:cNvPr>
          <p:cNvSpPr txBox="1"/>
          <p:nvPr/>
        </p:nvSpPr>
        <p:spPr>
          <a:xfrm>
            <a:off x="4533575" y="4771309"/>
            <a:ext cx="1354538"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dirty="0">
                <a:latin typeface="+mn-lt"/>
              </a:rPr>
              <a:t>3</a:t>
            </a:r>
            <a:r>
              <a:rPr lang="en-US" sz="3200" dirty="0">
                <a:latin typeface="+mn-lt"/>
              </a:rPr>
              <a:t>5</a:t>
            </a:r>
            <a:r>
              <a:rPr sz="3200" dirty="0">
                <a:latin typeface="+mn-lt"/>
              </a:rPr>
              <a:t> mm</a:t>
            </a:r>
          </a:p>
        </p:txBody>
      </p:sp>
      <p:sp>
        <p:nvSpPr>
          <p:cNvPr id="21" name="線">
            <a:extLst>
              <a:ext uri="{FF2B5EF4-FFF2-40B4-BE49-F238E27FC236}">
                <a16:creationId xmlns:a16="http://schemas.microsoft.com/office/drawing/2014/main" id="{B7CF6E0C-802D-E306-F5FB-1BE15647EB1D}"/>
              </a:ext>
            </a:extLst>
          </p:cNvPr>
          <p:cNvSpPr/>
          <p:nvPr/>
        </p:nvSpPr>
        <p:spPr>
          <a:xfrm flipV="1">
            <a:off x="4392480" y="5872500"/>
            <a:ext cx="1" cy="1444149"/>
          </a:xfrm>
          <a:prstGeom prst="line">
            <a:avLst/>
          </a:prstGeom>
          <a:ln w="25400">
            <a:solidFill>
              <a:srgbClr val="000000"/>
            </a:solidFill>
            <a:miter lim="400000"/>
            <a:headEnd type="triangle"/>
            <a:tailEnd type="triangle"/>
          </a:ln>
        </p:spPr>
        <p:txBody>
          <a:bodyPr lIns="50800" tIns="50800" rIns="50800" bIns="50800" anchor="ctr"/>
          <a:lstStyle/>
          <a:p>
            <a:pPr>
              <a:defRPr sz="2200">
                <a:solidFill>
                  <a:srgbClr val="FFFFFF"/>
                </a:solidFill>
              </a:defRPr>
            </a:pPr>
            <a:endParaRPr/>
          </a:p>
        </p:txBody>
      </p:sp>
      <p:sp>
        <p:nvSpPr>
          <p:cNvPr id="22" name="30 mm">
            <a:extLst>
              <a:ext uri="{FF2B5EF4-FFF2-40B4-BE49-F238E27FC236}">
                <a16:creationId xmlns:a16="http://schemas.microsoft.com/office/drawing/2014/main" id="{7C421E92-24E8-8306-2DF7-A412DAC1635B}"/>
              </a:ext>
            </a:extLst>
          </p:cNvPr>
          <p:cNvSpPr txBox="1"/>
          <p:nvPr/>
        </p:nvSpPr>
        <p:spPr>
          <a:xfrm>
            <a:off x="4533575" y="6315588"/>
            <a:ext cx="1354538"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dirty="0">
                <a:latin typeface="+mn-lt"/>
              </a:rPr>
              <a:t>3</a:t>
            </a:r>
            <a:r>
              <a:rPr lang="en-US" sz="3200" dirty="0">
                <a:latin typeface="+mn-lt"/>
              </a:rPr>
              <a:t>5</a:t>
            </a:r>
            <a:r>
              <a:rPr sz="3200" dirty="0">
                <a:latin typeface="+mn-lt"/>
              </a:rPr>
              <a:t> mm</a:t>
            </a:r>
          </a:p>
        </p:txBody>
      </p:sp>
      <p:sp>
        <p:nvSpPr>
          <p:cNvPr id="23" name="線">
            <a:extLst>
              <a:ext uri="{FF2B5EF4-FFF2-40B4-BE49-F238E27FC236}">
                <a16:creationId xmlns:a16="http://schemas.microsoft.com/office/drawing/2014/main" id="{0ED66D60-64CB-2D34-D0C2-9891BDE8CBE4}"/>
              </a:ext>
            </a:extLst>
          </p:cNvPr>
          <p:cNvSpPr/>
          <p:nvPr/>
        </p:nvSpPr>
        <p:spPr>
          <a:xfrm flipV="1">
            <a:off x="4392481" y="7261196"/>
            <a:ext cx="1" cy="1009150"/>
          </a:xfrm>
          <a:prstGeom prst="line">
            <a:avLst/>
          </a:prstGeom>
          <a:ln w="25400">
            <a:solidFill>
              <a:srgbClr val="000000"/>
            </a:solidFill>
            <a:miter lim="400000"/>
            <a:headEnd type="triangle"/>
            <a:tailEnd type="triangle"/>
          </a:ln>
        </p:spPr>
        <p:txBody>
          <a:bodyPr lIns="50800" tIns="50800" rIns="50800" bIns="50800" anchor="ctr"/>
          <a:lstStyle/>
          <a:p>
            <a:pPr>
              <a:defRPr sz="2200">
                <a:solidFill>
                  <a:srgbClr val="FFFFFF"/>
                </a:solidFill>
              </a:defRPr>
            </a:pPr>
            <a:endParaRPr/>
          </a:p>
        </p:txBody>
      </p:sp>
      <p:sp>
        <p:nvSpPr>
          <p:cNvPr id="24" name="19 mm">
            <a:extLst>
              <a:ext uri="{FF2B5EF4-FFF2-40B4-BE49-F238E27FC236}">
                <a16:creationId xmlns:a16="http://schemas.microsoft.com/office/drawing/2014/main" id="{849944FF-4D29-E19E-5F60-FD337EE49191}"/>
              </a:ext>
            </a:extLst>
          </p:cNvPr>
          <p:cNvSpPr txBox="1"/>
          <p:nvPr/>
        </p:nvSpPr>
        <p:spPr>
          <a:xfrm>
            <a:off x="4625408" y="7592060"/>
            <a:ext cx="1354538"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a:latin typeface="+mn-lt"/>
              </a:rPr>
              <a:t>19 mm</a:t>
            </a:r>
          </a:p>
        </p:txBody>
      </p:sp>
      <p:sp>
        <p:nvSpPr>
          <p:cNvPr id="25" name="Source">
            <a:extLst>
              <a:ext uri="{FF2B5EF4-FFF2-40B4-BE49-F238E27FC236}">
                <a16:creationId xmlns:a16="http://schemas.microsoft.com/office/drawing/2014/main" id="{4B77EBB7-C5E3-0DAA-06BA-69B37DC8583C}"/>
              </a:ext>
            </a:extLst>
          </p:cNvPr>
          <p:cNvSpPr txBox="1"/>
          <p:nvPr/>
        </p:nvSpPr>
        <p:spPr>
          <a:xfrm>
            <a:off x="14269804" y="6153271"/>
            <a:ext cx="2951129" cy="656590"/>
          </a:xfrm>
          <a:prstGeom prst="rect">
            <a:avLst/>
          </a:prstGeom>
          <a:solidFill>
            <a:srgbClr val="FFFFFF"/>
          </a:solid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lang="en-US" sz="3600" b="1" baseline="30000" dirty="0">
                <a:solidFill>
                  <a:schemeClr val="accent6"/>
                </a:solidFill>
                <a:latin typeface="+mn-lt"/>
              </a:rPr>
              <a:t>99m</a:t>
            </a:r>
            <a:r>
              <a:rPr lang="en-US" sz="3600" b="1" dirty="0">
                <a:solidFill>
                  <a:schemeClr val="accent6"/>
                </a:solidFill>
                <a:latin typeface="+mn-lt"/>
              </a:rPr>
              <a:t>Tc </a:t>
            </a:r>
            <a:r>
              <a:rPr sz="3600" b="1" dirty="0">
                <a:solidFill>
                  <a:schemeClr val="accent6"/>
                </a:solidFill>
                <a:latin typeface="+mn-lt"/>
              </a:rPr>
              <a:t>Source</a:t>
            </a:r>
          </a:p>
        </p:txBody>
      </p:sp>
      <p:sp>
        <p:nvSpPr>
          <p:cNvPr id="26" name="XR7">
            <a:extLst>
              <a:ext uri="{FF2B5EF4-FFF2-40B4-BE49-F238E27FC236}">
                <a16:creationId xmlns:a16="http://schemas.microsoft.com/office/drawing/2014/main" id="{A9A51A18-D541-D6A7-42E7-3C4E982BC770}"/>
              </a:ext>
            </a:extLst>
          </p:cNvPr>
          <p:cNvSpPr txBox="1"/>
          <p:nvPr/>
        </p:nvSpPr>
        <p:spPr>
          <a:xfrm>
            <a:off x="6682874" y="6090296"/>
            <a:ext cx="3680495" cy="595035"/>
          </a:xfrm>
          <a:prstGeom prst="rect">
            <a:avLst/>
          </a:prstGeom>
          <a:solidFill>
            <a:srgbClr val="FFFFFF"/>
          </a:solidFill>
          <a:ln w="38100">
            <a:solidFill>
              <a:schemeClr val="accent6"/>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b="1" dirty="0">
                <a:latin typeface="+mn-lt"/>
              </a:rPr>
              <a:t>XR</a:t>
            </a:r>
            <a:r>
              <a:rPr lang="en-US" sz="3200" b="1" dirty="0">
                <a:latin typeface="+mn-lt"/>
              </a:rPr>
              <a:t>PIX</a:t>
            </a:r>
            <a:r>
              <a:rPr sz="3200" b="1" dirty="0">
                <a:latin typeface="+mn-lt"/>
              </a:rPr>
              <a:t>7</a:t>
            </a:r>
            <a:r>
              <a:rPr lang="en-US" sz="3200" b="1" dirty="0">
                <a:latin typeface="+mn-lt"/>
              </a:rPr>
              <a:t> (scatterer)</a:t>
            </a:r>
            <a:endParaRPr sz="3200" b="1" dirty="0">
              <a:latin typeface="+mn-lt"/>
            </a:endParaRPr>
          </a:p>
        </p:txBody>
      </p:sp>
      <p:sp>
        <p:nvSpPr>
          <p:cNvPr id="27" name="GFAG">
            <a:extLst>
              <a:ext uri="{FF2B5EF4-FFF2-40B4-BE49-F238E27FC236}">
                <a16:creationId xmlns:a16="http://schemas.microsoft.com/office/drawing/2014/main" id="{1F0641D3-C1A6-B854-4AA3-FB8773A60C97}"/>
              </a:ext>
            </a:extLst>
          </p:cNvPr>
          <p:cNvSpPr txBox="1"/>
          <p:nvPr/>
        </p:nvSpPr>
        <p:spPr>
          <a:xfrm>
            <a:off x="12188929" y="1584819"/>
            <a:ext cx="5156861" cy="595035"/>
          </a:xfrm>
          <a:prstGeom prst="rect">
            <a:avLst/>
          </a:prstGeom>
          <a:solidFill>
            <a:srgbClr val="FFFFFF"/>
          </a:solidFill>
          <a:ln w="38100">
            <a:solidFill>
              <a:schemeClr val="accent6"/>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r>
              <a:rPr sz="3200" b="1" dirty="0">
                <a:latin typeface="+mn-lt"/>
              </a:rPr>
              <a:t>GFAG</a:t>
            </a:r>
            <a:r>
              <a:rPr lang="en-US" sz="3200" b="1" dirty="0">
                <a:latin typeface="+mn-lt"/>
              </a:rPr>
              <a:t> detector (absorber)</a:t>
            </a:r>
            <a:endParaRPr sz="3200" b="1" dirty="0">
              <a:latin typeface="+mn-lt"/>
            </a:endParaRPr>
          </a:p>
        </p:txBody>
      </p:sp>
      <p:sp>
        <p:nvSpPr>
          <p:cNvPr id="31" name="テキスト ボックス 30">
            <a:extLst>
              <a:ext uri="{FF2B5EF4-FFF2-40B4-BE49-F238E27FC236}">
                <a16:creationId xmlns:a16="http://schemas.microsoft.com/office/drawing/2014/main" id="{1F8C93AD-0408-88E8-D771-1AE88F353489}"/>
              </a:ext>
            </a:extLst>
          </p:cNvPr>
          <p:cNvSpPr txBox="1"/>
          <p:nvPr/>
        </p:nvSpPr>
        <p:spPr>
          <a:xfrm>
            <a:off x="138275" y="5639112"/>
            <a:ext cx="2249014"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US" altLang="ja-JP" baseline="30000" dirty="0">
                <a:solidFill>
                  <a:schemeClr val="accent6"/>
                </a:solidFill>
              </a:rPr>
              <a:t>99m</a:t>
            </a:r>
            <a:r>
              <a:rPr lang="en-US" altLang="ja-JP" dirty="0">
                <a:solidFill>
                  <a:schemeClr val="accent6"/>
                </a:solidFill>
              </a:rPr>
              <a:t>Tc source</a:t>
            </a:r>
            <a:endParaRPr kumimoji="0" lang="ja-JP" altLang="en-US" sz="2400" b="0" i="0" u="none" strike="noStrike" cap="none" spc="0" normalizeH="0" baseline="0">
              <a:ln>
                <a:noFill/>
              </a:ln>
              <a:solidFill>
                <a:schemeClr val="accent6"/>
              </a:solidFill>
              <a:effectLst/>
              <a:uFillTx/>
              <a:latin typeface="ヒラギノ角ゴ ProN W6"/>
              <a:ea typeface="ヒラギノ角ゴ ProN W6"/>
              <a:cs typeface="ヒラギノ角ゴ ProN W6"/>
              <a:sym typeface="ヒラギノ角ゴ ProN W6"/>
            </a:endParaRPr>
          </a:p>
        </p:txBody>
      </p:sp>
      <p:sp>
        <p:nvSpPr>
          <p:cNvPr id="32" name="円/楕円 31">
            <a:extLst>
              <a:ext uri="{FF2B5EF4-FFF2-40B4-BE49-F238E27FC236}">
                <a16:creationId xmlns:a16="http://schemas.microsoft.com/office/drawing/2014/main" id="{B9B07026-5D9A-E728-DFA4-D7EF03F1E690}"/>
              </a:ext>
            </a:extLst>
          </p:cNvPr>
          <p:cNvSpPr/>
          <p:nvPr/>
        </p:nvSpPr>
        <p:spPr>
          <a:xfrm>
            <a:off x="11966288" y="5441634"/>
            <a:ext cx="509169" cy="393536"/>
          </a:xfrm>
          <a:prstGeom prst="ellipse">
            <a:avLst/>
          </a:prstGeom>
          <a:noFill/>
          <a:ln w="38100" cap="flat">
            <a:solidFill>
              <a:schemeClr val="accent6"/>
            </a:solidFill>
            <a:prstDash val="sysDash"/>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34" name="四角形">
            <a:extLst>
              <a:ext uri="{FF2B5EF4-FFF2-40B4-BE49-F238E27FC236}">
                <a16:creationId xmlns:a16="http://schemas.microsoft.com/office/drawing/2014/main" id="{5CBEB6D0-6951-903A-EA08-4DE7E06C3CFB}"/>
              </a:ext>
            </a:extLst>
          </p:cNvPr>
          <p:cNvSpPr/>
          <p:nvPr/>
        </p:nvSpPr>
        <p:spPr>
          <a:xfrm>
            <a:off x="2136180" y="4382706"/>
            <a:ext cx="1080000" cy="100742"/>
          </a:xfrm>
          <a:prstGeom prst="rect">
            <a:avLst/>
          </a:prstGeom>
          <a:solidFill>
            <a:srgbClr val="5E5E5E"/>
          </a:solidFill>
          <a:ln w="12700">
            <a:miter lim="400000"/>
          </a:ln>
        </p:spPr>
        <p:txBody>
          <a:bodyPr lIns="50800" tIns="50800" rIns="50800" bIns="50800" anchor="ctr"/>
          <a:lstStyle/>
          <a:p>
            <a:pPr>
              <a:defRPr sz="2200">
                <a:solidFill>
                  <a:srgbClr val="FFFFFF"/>
                </a:solidFill>
              </a:defRPr>
            </a:pPr>
            <a:endParaRPr/>
          </a:p>
        </p:txBody>
      </p:sp>
      <p:sp>
        <p:nvSpPr>
          <p:cNvPr id="35" name="四角形">
            <a:extLst>
              <a:ext uri="{FF2B5EF4-FFF2-40B4-BE49-F238E27FC236}">
                <a16:creationId xmlns:a16="http://schemas.microsoft.com/office/drawing/2014/main" id="{6911280A-CCAE-FB82-3D17-27A4812E34BB}"/>
              </a:ext>
            </a:extLst>
          </p:cNvPr>
          <p:cNvSpPr/>
          <p:nvPr/>
        </p:nvSpPr>
        <p:spPr>
          <a:xfrm>
            <a:off x="2144595" y="7297603"/>
            <a:ext cx="1080000" cy="100742"/>
          </a:xfrm>
          <a:prstGeom prst="rect">
            <a:avLst/>
          </a:prstGeom>
          <a:solidFill>
            <a:srgbClr val="5E5E5E"/>
          </a:solidFill>
          <a:ln w="12700">
            <a:miter lim="400000"/>
          </a:ln>
        </p:spPr>
        <p:txBody>
          <a:bodyPr lIns="50800" tIns="50800" rIns="50800" bIns="50800" anchor="ctr"/>
          <a:lstStyle/>
          <a:p>
            <a:pPr>
              <a:defRPr sz="2200">
                <a:solidFill>
                  <a:srgbClr val="FFFFFF"/>
                </a:solidFill>
              </a:defRPr>
            </a:pPr>
            <a:endParaRPr/>
          </a:p>
        </p:txBody>
      </p:sp>
      <p:pic>
        <p:nvPicPr>
          <p:cNvPr id="36" name="図 35">
            <a:extLst>
              <a:ext uri="{FF2B5EF4-FFF2-40B4-BE49-F238E27FC236}">
                <a16:creationId xmlns:a16="http://schemas.microsoft.com/office/drawing/2014/main" id="{168EA541-3F77-20A6-348D-730655A7C9B1}"/>
              </a:ext>
            </a:extLst>
          </p:cNvPr>
          <p:cNvPicPr>
            <a:picLocks noChangeAspect="1"/>
          </p:cNvPicPr>
          <p:nvPr/>
        </p:nvPicPr>
        <p:blipFill rotWithShape="1">
          <a:blip r:embed="rId3">
            <a:extLst>
              <a:ext uri="{28A0092B-C50C-407E-A947-70E740481C1C}">
                <a14:useLocalDpi xmlns:a14="http://schemas.microsoft.com/office/drawing/2010/main" val="0"/>
              </a:ext>
            </a:extLst>
          </a:blip>
          <a:srcRect l="5251" t="4025" r="21976" b="6010"/>
          <a:stretch/>
        </p:blipFill>
        <p:spPr>
          <a:xfrm>
            <a:off x="6197396" y="1830860"/>
            <a:ext cx="4053118" cy="3757992"/>
          </a:xfrm>
          <a:prstGeom prst="rect">
            <a:avLst/>
          </a:prstGeom>
        </p:spPr>
      </p:pic>
      <p:sp>
        <p:nvSpPr>
          <p:cNvPr id="38" name="122 keV Compton imaging">
            <a:extLst>
              <a:ext uri="{FF2B5EF4-FFF2-40B4-BE49-F238E27FC236}">
                <a16:creationId xmlns:a16="http://schemas.microsoft.com/office/drawing/2014/main" id="{E5CD6AB4-EE84-5FC5-4248-9FF6AF70CB61}"/>
              </a:ext>
            </a:extLst>
          </p:cNvPr>
          <p:cNvSpPr txBox="1"/>
          <p:nvPr/>
        </p:nvSpPr>
        <p:spPr>
          <a:xfrm>
            <a:off x="6072287" y="1112071"/>
            <a:ext cx="5272277" cy="595035"/>
          </a:xfrm>
          <a:prstGeom prst="rect">
            <a:avLst/>
          </a:prstGeom>
          <a:solidFill>
            <a:schemeClr val="bg1"/>
          </a:solidFill>
          <a:ln w="12700">
            <a:solidFill>
              <a:srgbClr val="FF0000"/>
            </a:solid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a:solidFill>
                  <a:schemeClr val="accent5">
                    <a:hueOff val="-82419"/>
                    <a:satOff val="-9513"/>
                    <a:lumOff val="-16343"/>
                  </a:schemeClr>
                </a:solidFill>
              </a:defRPr>
            </a:lvl1pPr>
          </a:lstStyle>
          <a:p>
            <a:r>
              <a:rPr lang="en-US" sz="3200" dirty="0">
                <a:solidFill>
                  <a:srgbClr val="FF0000"/>
                </a:solidFill>
                <a:latin typeface="+mn-lt"/>
              </a:rPr>
              <a:t>140.5</a:t>
            </a:r>
            <a:r>
              <a:rPr sz="3200" dirty="0">
                <a:solidFill>
                  <a:srgbClr val="FF0000"/>
                </a:solidFill>
                <a:latin typeface="+mn-lt"/>
              </a:rPr>
              <a:t> keV Compton imaging</a:t>
            </a:r>
          </a:p>
        </p:txBody>
      </p:sp>
      <p:sp>
        <p:nvSpPr>
          <p:cNvPr id="40" name="右矢印 39">
            <a:extLst>
              <a:ext uri="{FF2B5EF4-FFF2-40B4-BE49-F238E27FC236}">
                <a16:creationId xmlns:a16="http://schemas.microsoft.com/office/drawing/2014/main" id="{76121906-50C1-8064-DFC5-8494A4A76660}"/>
              </a:ext>
            </a:extLst>
          </p:cNvPr>
          <p:cNvSpPr/>
          <p:nvPr/>
        </p:nvSpPr>
        <p:spPr>
          <a:xfrm rot="19860150">
            <a:off x="9855189" y="5123043"/>
            <a:ext cx="1597962" cy="443970"/>
          </a:xfrm>
          <a:prstGeom prst="rightArrow">
            <a:avLst/>
          </a:prstGeom>
          <a:solidFill>
            <a:schemeClr val="accent5">
              <a:lumMod val="20000"/>
              <a:lumOff val="80000"/>
            </a:schemeClr>
          </a:solidFill>
          <a:ln w="12700" cap="flat">
            <a:solidFill>
              <a:schemeClr val="accent5">
                <a:lumMod val="20000"/>
                <a:lumOff val="8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41" name="右矢印 40">
            <a:extLst>
              <a:ext uri="{FF2B5EF4-FFF2-40B4-BE49-F238E27FC236}">
                <a16:creationId xmlns:a16="http://schemas.microsoft.com/office/drawing/2014/main" id="{1525102B-5D2F-A90B-AC34-FAA87D4A70D8}"/>
              </a:ext>
            </a:extLst>
          </p:cNvPr>
          <p:cNvSpPr/>
          <p:nvPr/>
        </p:nvSpPr>
        <p:spPr>
          <a:xfrm rot="8098068">
            <a:off x="12008963" y="2916508"/>
            <a:ext cx="1597962" cy="443970"/>
          </a:xfrm>
          <a:prstGeom prst="rightArrow">
            <a:avLst/>
          </a:prstGeom>
          <a:solidFill>
            <a:schemeClr val="accent5">
              <a:lumMod val="20000"/>
              <a:lumOff val="80000"/>
            </a:schemeClr>
          </a:solidFill>
          <a:ln w="12700" cap="flat">
            <a:solidFill>
              <a:schemeClr val="accent5">
                <a:lumMod val="20000"/>
                <a:lumOff val="8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sp>
        <p:nvSpPr>
          <p:cNvPr id="42" name="右矢印 41">
            <a:extLst>
              <a:ext uri="{FF2B5EF4-FFF2-40B4-BE49-F238E27FC236}">
                <a16:creationId xmlns:a16="http://schemas.microsoft.com/office/drawing/2014/main" id="{BADA0EED-7915-62B9-CC49-F9C16099F77F}"/>
              </a:ext>
            </a:extLst>
          </p:cNvPr>
          <p:cNvSpPr/>
          <p:nvPr/>
        </p:nvSpPr>
        <p:spPr>
          <a:xfrm rot="11678468">
            <a:off x="12471110" y="5974390"/>
            <a:ext cx="1597962" cy="443970"/>
          </a:xfrm>
          <a:prstGeom prst="rightArrow">
            <a:avLst/>
          </a:prstGeom>
          <a:solidFill>
            <a:schemeClr val="accent5">
              <a:lumMod val="20000"/>
              <a:lumOff val="80000"/>
            </a:schemeClr>
          </a:solidFill>
          <a:ln w="12700" cap="flat">
            <a:solidFill>
              <a:schemeClr val="accent5">
                <a:lumMod val="20000"/>
                <a:lumOff val="80000"/>
              </a:schemeClr>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ja-JP" altLang="en-US" sz="2200" b="0" i="0" u="none" strike="noStrike" cap="none" spc="0" normalizeH="0" baseline="0">
              <a:ln>
                <a:noFill/>
              </a:ln>
              <a:solidFill>
                <a:srgbClr val="FFFFFF"/>
              </a:solidFill>
              <a:effectLst/>
              <a:uFillTx/>
              <a:latin typeface="+mn-lt"/>
              <a:ea typeface="+mn-ea"/>
              <a:cs typeface="+mn-cs"/>
              <a:sym typeface="ヒラギノ角ゴ ProN W3"/>
            </a:endParaRPr>
          </a:p>
        </p:txBody>
      </p:sp>
      <p:pic>
        <p:nvPicPr>
          <p:cNvPr id="73" name="图片 14" descr="图形用户界面, 应用程序, Word&#10;&#10;描述已自动生成">
            <a:extLst>
              <a:ext uri="{FF2B5EF4-FFF2-40B4-BE49-F238E27FC236}">
                <a16:creationId xmlns:a16="http://schemas.microsoft.com/office/drawing/2014/main" id="{86FF2ED6-E52C-0F29-CA5F-744E6819B8DA}"/>
              </a:ext>
            </a:extLst>
          </p:cNvPr>
          <p:cNvPicPr>
            <a:picLocks noChangeAspect="1"/>
          </p:cNvPicPr>
          <p:nvPr/>
        </p:nvPicPr>
        <p:blipFill rotWithShape="1">
          <a:blip r:embed="rId4"/>
          <a:srcRect l="28914" t="28250" r="14876" b="19428"/>
          <a:stretch/>
        </p:blipFill>
        <p:spPr>
          <a:xfrm>
            <a:off x="5985381" y="6747497"/>
            <a:ext cx="4995880" cy="2708808"/>
          </a:xfrm>
          <a:prstGeom prst="rect">
            <a:avLst/>
          </a:prstGeom>
        </p:spPr>
      </p:pic>
      <p:sp>
        <p:nvSpPr>
          <p:cNvPr id="74" name="テキスト ボックス 73">
            <a:extLst>
              <a:ext uri="{FF2B5EF4-FFF2-40B4-BE49-F238E27FC236}">
                <a16:creationId xmlns:a16="http://schemas.microsoft.com/office/drawing/2014/main" id="{FA18A945-F161-7EBD-FDD5-44464258C02C}"/>
              </a:ext>
            </a:extLst>
          </p:cNvPr>
          <p:cNvSpPr txBox="1"/>
          <p:nvPr/>
        </p:nvSpPr>
        <p:spPr>
          <a:xfrm>
            <a:off x="670531" y="1821048"/>
            <a:ext cx="4579780" cy="718145"/>
          </a:xfrm>
          <a:prstGeom prst="rect">
            <a:avLst/>
          </a:prstGeom>
          <a:noFill/>
          <a:ln w="381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altLang="ja-JP" sz="4000" b="0" i="0" u="none" strike="noStrike" cap="none" spc="0" normalizeH="0" baseline="0" dirty="0">
                <a:ln>
                  <a:noFill/>
                </a:ln>
                <a:solidFill>
                  <a:srgbClr val="000000"/>
                </a:solidFill>
                <a:effectLst/>
                <a:uFillTx/>
                <a:latin typeface="+mj-lt"/>
                <a:ea typeface="ヒラギノ角ゴ ProN W6"/>
                <a:cs typeface="ヒラギノ角ゴ ProN W6"/>
                <a:sym typeface="ヒラギノ角ゴ ProN W6"/>
              </a:rPr>
              <a:t>Experimental Setup</a:t>
            </a:r>
            <a:endParaRPr kumimoji="0" lang="ja-JP" altLang="en-US" sz="4000" b="0" i="0" u="none" strike="noStrike" cap="none" spc="0" normalizeH="0" baseline="0">
              <a:ln>
                <a:noFill/>
              </a:ln>
              <a:solidFill>
                <a:srgbClr val="000000"/>
              </a:solidFill>
              <a:effectLst/>
              <a:uFillTx/>
              <a:latin typeface="+mj-lt"/>
              <a:ea typeface="ヒラギノ角ゴ ProN W6"/>
              <a:cs typeface="ヒラギノ角ゴ ProN W6"/>
              <a:sym typeface="ヒラギノ角ゴ ProN W6"/>
            </a:endParaRPr>
          </a:p>
        </p:txBody>
      </p:sp>
      <p:pic>
        <p:nvPicPr>
          <p:cNvPr id="75" name="イメージ" descr="イメージ">
            <a:extLst>
              <a:ext uri="{FF2B5EF4-FFF2-40B4-BE49-F238E27FC236}">
                <a16:creationId xmlns:a16="http://schemas.microsoft.com/office/drawing/2014/main" id="{6261A718-CD18-8D21-A007-9AA4CC424329}"/>
              </a:ext>
            </a:extLst>
          </p:cNvPr>
          <p:cNvPicPr>
            <a:picLocks noChangeAspect="1"/>
          </p:cNvPicPr>
          <p:nvPr/>
        </p:nvPicPr>
        <p:blipFill>
          <a:blip r:embed="rId5"/>
          <a:srcRect l="34415" t="51130" r="37986" b="11726"/>
          <a:stretch>
            <a:fillRect/>
          </a:stretch>
        </p:blipFill>
        <p:spPr>
          <a:xfrm>
            <a:off x="13445591" y="2448572"/>
            <a:ext cx="1748243" cy="1761447"/>
          </a:xfrm>
          <a:prstGeom prst="rect">
            <a:avLst/>
          </a:prstGeom>
          <a:ln w="12700">
            <a:miter lim="400000"/>
          </a:ln>
        </p:spPr>
      </p:pic>
      <p:pic>
        <p:nvPicPr>
          <p:cNvPr id="76" name="イメージ" descr="イメージ">
            <a:extLst>
              <a:ext uri="{FF2B5EF4-FFF2-40B4-BE49-F238E27FC236}">
                <a16:creationId xmlns:a16="http://schemas.microsoft.com/office/drawing/2014/main" id="{3001AE10-5385-2BFF-F928-FEC0B1065620}"/>
              </a:ext>
            </a:extLst>
          </p:cNvPr>
          <p:cNvPicPr>
            <a:picLocks noChangeAspect="1"/>
          </p:cNvPicPr>
          <p:nvPr/>
        </p:nvPicPr>
        <p:blipFill>
          <a:blip r:embed="rId6"/>
          <a:srcRect t="14915" r="49281" b="14915"/>
          <a:stretch>
            <a:fillRect/>
          </a:stretch>
        </p:blipFill>
        <p:spPr>
          <a:xfrm>
            <a:off x="15266657" y="2425444"/>
            <a:ext cx="1886519" cy="1761447"/>
          </a:xfrm>
          <a:prstGeom prst="rect">
            <a:avLst/>
          </a:prstGeom>
          <a:ln w="12700">
            <a:miter lim="400000"/>
          </a:ln>
        </p:spPr>
      </p:pic>
      <p:sp>
        <p:nvSpPr>
          <p:cNvPr id="77" name="GFAG">
            <a:extLst>
              <a:ext uri="{FF2B5EF4-FFF2-40B4-BE49-F238E27FC236}">
                <a16:creationId xmlns:a16="http://schemas.microsoft.com/office/drawing/2014/main" id="{7707A27A-2E3F-8538-159B-9E19A5FBDA53}"/>
              </a:ext>
            </a:extLst>
          </p:cNvPr>
          <p:cNvSpPr txBox="1"/>
          <p:nvPr/>
        </p:nvSpPr>
        <p:spPr>
          <a:xfrm>
            <a:off x="13756939" y="2375594"/>
            <a:ext cx="973022"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0">
                <a:solidFill>
                  <a:srgbClr val="FFFFFF"/>
                </a:solidFill>
              </a:defRPr>
            </a:lvl1pPr>
          </a:lstStyle>
          <a:p>
            <a:r>
              <a:rPr sz="2400" dirty="0">
                <a:latin typeface="+mn-lt"/>
              </a:rPr>
              <a:t>GFAG</a:t>
            </a:r>
          </a:p>
        </p:txBody>
      </p:sp>
      <p:sp>
        <p:nvSpPr>
          <p:cNvPr id="78" name="SiPM">
            <a:extLst>
              <a:ext uri="{FF2B5EF4-FFF2-40B4-BE49-F238E27FC236}">
                <a16:creationId xmlns:a16="http://schemas.microsoft.com/office/drawing/2014/main" id="{ECF0B993-A183-B74D-12B8-C649320DBBF0}"/>
              </a:ext>
            </a:extLst>
          </p:cNvPr>
          <p:cNvSpPr txBox="1"/>
          <p:nvPr/>
        </p:nvSpPr>
        <p:spPr>
          <a:xfrm>
            <a:off x="15686020" y="2363172"/>
            <a:ext cx="960199"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500" b="0">
                <a:solidFill>
                  <a:srgbClr val="FFFFFF"/>
                </a:solidFill>
              </a:defRPr>
            </a:lvl1pPr>
          </a:lstStyle>
          <a:p>
            <a:r>
              <a:rPr sz="2800" dirty="0" err="1">
                <a:latin typeface="+mn-lt"/>
              </a:rPr>
              <a:t>SiPM</a:t>
            </a:r>
            <a:endParaRPr sz="2000" dirty="0">
              <a:latin typeface="+mn-lt"/>
            </a:endParaRPr>
          </a:p>
        </p:txBody>
      </p:sp>
    </p:spTree>
    <p:extLst>
      <p:ext uri="{BB962C8B-B14F-4D97-AF65-F5344CB8AC3E}">
        <p14:creationId xmlns:p14="http://schemas.microsoft.com/office/powerpoint/2010/main" val="370273090"/>
      </p:ext>
    </p:extLst>
  </p:cSld>
  <p:clrMapOvr>
    <a:masterClrMapping/>
  </p:clrMapOvr>
  <p:transition spd="med"/>
</p:sld>
</file>

<file path=ppt/theme/theme1.xml><?xml version="1.0" encoding="utf-8"?>
<a:theme xmlns:a="http://schemas.openxmlformats.org/drawingml/2006/main" name="White">
  <a:themeElements>
    <a:clrScheme name="マーキー">
      <a:dk1>
        <a:srgbClr val="000000"/>
      </a:dk1>
      <a:lt1>
        <a:sysClr val="window" lastClr="FFFFFF"/>
      </a:lt1>
      <a:dk2>
        <a:srgbClr val="5E5E5E"/>
      </a:dk2>
      <a:lt2>
        <a:srgbClr val="DDDDDD"/>
      </a:lt2>
      <a:accent1>
        <a:srgbClr val="418AB3"/>
      </a:accent1>
      <a:accent2>
        <a:srgbClr val="A6B727"/>
      </a:accent2>
      <a:accent3>
        <a:srgbClr val="F69200"/>
      </a:accent3>
      <a:accent4>
        <a:srgbClr val="838383"/>
      </a:accent4>
      <a:accent5>
        <a:srgbClr val="FEC306"/>
      </a:accent5>
      <a:accent6>
        <a:srgbClr val="DF5327"/>
      </a:accent6>
      <a:hlink>
        <a:srgbClr val="F59E00"/>
      </a:hlink>
      <a:folHlink>
        <a:srgbClr val="B2B2B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E5E5E"/>
      </a:dk2>
      <a:lt2>
        <a:srgbClr val="D6D5D5"/>
      </a:lt2>
      <a:accent1>
        <a:srgbClr val="00A2FF"/>
      </a:accent1>
      <a:accent2>
        <a:srgbClr val="16E7CF"/>
      </a:accent2>
      <a:accent3>
        <a:srgbClr val="61D836"/>
      </a:accent3>
      <a:accent4>
        <a:srgbClr val="FAE232"/>
      </a:accent4>
      <a:accent5>
        <a:srgbClr val="FF644E"/>
      </a:accent5>
      <a:accent6>
        <a:srgbClr val="EF5FA7"/>
      </a:accent6>
      <a:hlink>
        <a:srgbClr val="0000FF"/>
      </a:hlink>
      <a:folHlink>
        <a:srgbClr val="FF00FF"/>
      </a:folHlink>
    </a:clrScheme>
    <a:fontScheme name="White">
      <a:majorFont>
        <a:latin typeface="ヒラギノ角ゴ ProN W3"/>
        <a:ea typeface="ヒラギノ角ゴ ProN W3"/>
        <a:cs typeface="ヒラギノ角ゴ ProN W3"/>
      </a:majorFont>
      <a:minorFont>
        <a:latin typeface="ヒラギノ角ゴ ProN W3"/>
        <a:ea typeface="ヒラギノ角ゴ ProN W3"/>
        <a:cs typeface="ヒラギノ角ゴ ProN W3"/>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200" b="0" i="0" u="none" strike="noStrike" cap="none" spc="0" normalizeH="0" baseline="0">
            <a:ln>
              <a:noFill/>
            </a:ln>
            <a:solidFill>
              <a:srgbClr val="FFFFFF"/>
            </a:solidFill>
            <a:effectLst/>
            <a:uFillTx/>
            <a:latin typeface="+mn-lt"/>
            <a:ea typeface="+mn-ea"/>
            <a:cs typeface="+mn-cs"/>
            <a:sym typeface="ヒラギノ角ゴ ProN W3"/>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000000"/>
            </a:solidFill>
            <a:effectLst/>
            <a:uFillTx/>
            <a:latin typeface="ヒラギノ角ゴ ProN W6"/>
            <a:ea typeface="ヒラギノ角ゴ ProN W6"/>
            <a:cs typeface="ヒラギノ角ゴ ProN W6"/>
            <a:sym typeface="ヒラギノ角ゴ ProN W6"/>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10041</TotalTime>
  <Words>1229</Words>
  <Application>Microsoft Macintosh PowerPoint</Application>
  <PresentationFormat>ユーザー設定</PresentationFormat>
  <Paragraphs>255</Paragraphs>
  <Slides>20</Slides>
  <Notes>0</Notes>
  <HiddenSlides>0</HiddenSlides>
  <MMClips>0</MMClips>
  <ScaleCrop>false</ScaleCrop>
  <HeadingPairs>
    <vt:vector size="6" baseType="variant">
      <vt:variant>
        <vt:lpstr>使用されているフォント</vt:lpstr>
      </vt:variant>
      <vt:variant>
        <vt:i4>11</vt:i4>
      </vt:variant>
      <vt:variant>
        <vt:lpstr>テーマ</vt:lpstr>
      </vt:variant>
      <vt:variant>
        <vt:i4>1</vt:i4>
      </vt:variant>
      <vt:variant>
        <vt:lpstr>スライド タイトル</vt:lpstr>
      </vt:variant>
      <vt:variant>
        <vt:i4>20</vt:i4>
      </vt:variant>
    </vt:vector>
  </HeadingPairs>
  <TitlesOfParts>
    <vt:vector size="32" baseType="lpstr">
      <vt:lpstr>Apple LiGothic Medium</vt:lpstr>
      <vt:lpstr>MS PMincho</vt:lpstr>
      <vt:lpstr>ヒラギノ角ゴ Pro W3</vt:lpstr>
      <vt:lpstr>ヒラギノ角ゴ Pro W6</vt:lpstr>
      <vt:lpstr>ヒラギノ角ゴ ProN W3</vt:lpstr>
      <vt:lpstr>ヒラギノ角ゴ ProN W6</vt:lpstr>
      <vt:lpstr>Arial</vt:lpstr>
      <vt:lpstr>Century Gothic</vt:lpstr>
      <vt:lpstr>Helvetica Neue Light</vt:lpstr>
      <vt:lpstr>Lucida Grande</vt:lpstr>
      <vt:lpstr>Wingdings</vt:lpstr>
      <vt:lpstr>White</vt:lpstr>
      <vt:lpstr>PowerPoint プレゼンテーション</vt:lpstr>
      <vt:lpstr>Research Background</vt:lpstr>
      <vt:lpstr>Research Background</vt:lpstr>
      <vt:lpstr>Research Background</vt:lpstr>
      <vt:lpstr>Recoil electron tracking Compton imaging</vt:lpstr>
      <vt:lpstr>Recoil electron tracking Compton imaging</vt:lpstr>
      <vt:lpstr>SOI pixel sensor with 36 µm pixels</vt:lpstr>
      <vt:lpstr>Si-ASIC hybrid pixel sensor with 18 µm pixels</vt:lpstr>
      <vt:lpstr>Development of SOI-GFAG Compton camera</vt:lpstr>
      <vt:lpstr>A Monte Carlo simulation by geant4 toolkit</vt:lpstr>
      <vt:lpstr>A Monte Carlo simulation by geant4 toolkit</vt:lpstr>
      <vt:lpstr>2D image of electron trajectory</vt:lpstr>
      <vt:lpstr>2D image of electron trajectory</vt:lpstr>
      <vt:lpstr>Estimation of 2D recoil direction</vt:lpstr>
      <vt:lpstr>Accuracy of 2D recoil direction</vt:lpstr>
      <vt:lpstr>Accuracy of 2D recoil direction</vt:lpstr>
      <vt:lpstr>Electron Trajectory in XRPIX7</vt:lpstr>
      <vt:lpstr>Summary and future works</vt:lpstr>
      <vt:lpstr>PowerPoint プレゼンテーション</vt:lpstr>
      <vt:lpstr>Basic performance of XRPIX7</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CeBr3ピクセル検出器を用いたCompton-PET hybrid camera の開発</dc:title>
  <cp:lastModifiedBy>uenomachi.mizuki.6a@ms.c.kyoto-u.ac.jp</cp:lastModifiedBy>
  <cp:revision>305</cp:revision>
  <dcterms:modified xsi:type="dcterms:W3CDTF">2023-09-07T07:46:06Z</dcterms:modified>
</cp:coreProperties>
</file>