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3" r:id="rId6"/>
    <p:sldId id="265" r:id="rId7"/>
    <p:sldId id="266" r:id="rId8"/>
    <p:sldId id="277" r:id="rId9"/>
    <p:sldId id="261" r:id="rId10"/>
    <p:sldId id="267" r:id="rId11"/>
    <p:sldId id="269" r:id="rId12"/>
    <p:sldId id="270" r:id="rId13"/>
    <p:sldId id="271" r:id="rId14"/>
    <p:sldId id="272" r:id="rId15"/>
    <p:sldId id="287" r:id="rId16"/>
    <p:sldId id="286" r:id="rId17"/>
    <p:sldId id="276" r:id="rId18"/>
    <p:sldId id="280" r:id="rId19"/>
    <p:sldId id="289" r:id="rId20"/>
    <p:sldId id="281" r:id="rId21"/>
    <p:sldId id="282" r:id="rId22"/>
    <p:sldId id="283" r:id="rId23"/>
    <p:sldId id="284" r:id="rId24"/>
    <p:sldId id="285" r:id="rId25"/>
    <p:sldId id="290" r:id="rId26"/>
    <p:sldId id="291" r:id="rId27"/>
    <p:sldId id="292" r:id="rId28"/>
    <p:sldId id="288" r:id="rId29"/>
    <p:sldId id="293" r:id="rId30"/>
    <p:sldId id="29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79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49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83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4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44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881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71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7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3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0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51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04F92-01C3-4CEF-A5A9-AEE33B8A6AD3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B85A7-69BD-427F-B605-999D634A7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15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gif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hyperlink" Target="https://openneuro.org/datasets/ds002179/versions/1.1.0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openneuro.org/datasets/ds002179/versions/1.1.0" TargetMode="External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ti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link.springer.com/content/pdf/10.1007/s00259-019-04452-y.pdf?pdf=button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tiff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79912" y="2818554"/>
            <a:ext cx="53640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600" b="1" dirty="0"/>
              <a:t>100μ</a:t>
            </a:r>
            <a:r>
              <a:rPr lang="en-US" sz="3600" b="1" dirty="0"/>
              <a:t>PET: </a:t>
            </a:r>
            <a:endParaRPr lang="en-US" sz="3600" b="1" dirty="0" smtClean="0"/>
          </a:p>
          <a:p>
            <a:pPr algn="ctr"/>
            <a:r>
              <a:rPr lang="en-US" sz="3600" b="1" dirty="0" smtClean="0"/>
              <a:t>Ultra-high-resolution PET </a:t>
            </a:r>
            <a:r>
              <a:rPr lang="en-US" sz="3600" b="1" dirty="0"/>
              <a:t>imaging with MAPS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88024" y="4748333"/>
            <a:ext cx="3500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D. Ferrere, University of Geneva</a:t>
            </a:r>
          </a:p>
          <a:p>
            <a:r>
              <a:rPr lang="en-US" dirty="0" smtClean="0"/>
              <a:t>On behalf of 100µPET collaborators</a:t>
            </a:r>
          </a:p>
        </p:txBody>
      </p:sp>
      <p:pic>
        <p:nvPicPr>
          <p:cNvPr id="5123" name="Picture 3" descr="D:\Temp\telechargemet\sciences50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877272"/>
            <a:ext cx="1593850" cy="62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2751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 descr="https://cds.cern.ch/record/2744976/files/202009-156_07.jpg?subformat=icon-144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https://cds.cern.ch/record/2744976/files/202009-156_07.jpg?subformat=icon-1440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" r="2294" b="2333"/>
          <a:stretch/>
        </p:blipFill>
        <p:spPr bwMode="auto">
          <a:xfrm>
            <a:off x="1" y="2833730"/>
            <a:ext cx="3923927" cy="382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00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86235"/>
            <a:ext cx="3921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Interconnection Qualification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10</a:t>
            </a:fld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573729"/>
            <a:ext cx="8640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Several interconnections </a:t>
            </a:r>
            <a:r>
              <a:rPr lang="en-US" b="1" dirty="0" smtClean="0"/>
              <a:t>techniques were </a:t>
            </a:r>
            <a:r>
              <a:rPr lang="en-US" b="1" dirty="0" smtClean="0"/>
              <a:t>tested with the optimal method </a:t>
            </a: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/>
              <a:t>Gold stud bumps with NCP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Most </a:t>
            </a:r>
            <a:r>
              <a:rPr lang="en-US" dirty="0" smtClean="0">
                <a:sym typeface="Wingdings" panose="05000000000000000000" pitchFamily="2" charset="2"/>
              </a:rPr>
              <a:t>reliable 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electrical contact and passed all the qualification tests including current stress test up to 300 mA</a:t>
            </a:r>
            <a:endParaRPr lang="en-US" dirty="0" smtClean="0"/>
          </a:p>
        </p:txBody>
      </p:sp>
      <p:pic>
        <p:nvPicPr>
          <p:cNvPr id="6" name="Picture 3" descr="D:\TTPET\100muPET\GoldStud\SEM_Images\P_No001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772816"/>
            <a:ext cx="288031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4474" y="3501008"/>
            <a:ext cx="2850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Gold Stud Bump made at Campus Biotech</a:t>
            </a:r>
            <a:endParaRPr lang="en-US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5" descr="D:\TTPET\100muPET\GoldStud\SEM_Images\P_No0017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72816"/>
            <a:ext cx="288031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D:\TTPET\100muPET\GoldStud\SEM_Images\P_No0015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72817"/>
            <a:ext cx="2880318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87955"/>
            <a:ext cx="2962097" cy="213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 descr="D:\TTPET\100muPET\GoldStud\CurrentStressTest\Images\IMG_2231_Small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70" t="16416" r="11155" b="23810"/>
          <a:stretch/>
        </p:blipFill>
        <p:spPr bwMode="auto">
          <a:xfrm rot="16200000">
            <a:off x="5512183" y="3409958"/>
            <a:ext cx="888521" cy="43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24366" y="4803673"/>
            <a:ext cx="4315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Inspection area </a:t>
            </a:r>
            <a:r>
              <a:rPr lang="en-US" sz="1400" dirty="0" smtClean="0"/>
              <a:t>(Interconnection pads underneath)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769876" y="4452823"/>
            <a:ext cx="4598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During current stress tests </a:t>
            </a:r>
            <a:r>
              <a:rPr lang="en-US" dirty="0" smtClean="0">
                <a:sym typeface="Wingdings" panose="05000000000000000000" pitchFamily="2" charset="2"/>
              </a:rPr>
              <a:t> IR image checked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357633" y="5586488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19671" y="5991671"/>
            <a:ext cx="1665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during current stress </a:t>
            </a:r>
          </a:p>
          <a:p>
            <a:pPr algn="r"/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 up to 300 mA/pad</a:t>
            </a: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39365" y="1774058"/>
            <a:ext cx="2272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coining with 200gf / bump </a:t>
            </a:r>
            <a:endParaRPr lang="en-US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88150" y="1800306"/>
            <a:ext cx="2272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coining with 200gf / bump </a:t>
            </a:r>
            <a:endParaRPr lang="en-US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57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7744" y="63806"/>
            <a:ext cx="5372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– Performance Simulation (1/2)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534" y="453430"/>
            <a:ext cx="55163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Monte Carlo </a:t>
            </a:r>
            <a:r>
              <a:rPr lang="en-US" b="1" dirty="0"/>
              <a:t>simulation with Geant4 and </a:t>
            </a:r>
            <a:r>
              <a:rPr lang="en-US" b="1" dirty="0" smtClean="0"/>
              <a:t>Allpix2 allows: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Positron emission &amp; photon conversion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Detector performance with pixel </a:t>
            </a:r>
            <a:r>
              <a:rPr lang="en-US" dirty="0" err="1" smtClean="0">
                <a:sym typeface="Wingdings" panose="05000000000000000000" pitchFamily="2" charset="2"/>
              </a:rPr>
              <a:t>asic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Detector effects on sensitivity and resolution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Triangle 25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11</a:t>
            </a:fld>
            <a:endParaRPr lang="en-US" sz="12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631" y="1196752"/>
            <a:ext cx="4083358" cy="195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195077" y="182685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Full scanner geometry </a:t>
            </a:r>
            <a:r>
              <a:rPr lang="en-US" dirty="0"/>
              <a:t>(w/ or w/o Bi layers) + </a:t>
            </a:r>
            <a:r>
              <a:rPr lang="en-US" b="1" dirty="0"/>
              <a:t>water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Positron </a:t>
            </a:r>
            <a:r>
              <a:rPr lang="en-US" dirty="0"/>
              <a:t>mean free path and annihilation from [¹⁸</a:t>
            </a:r>
            <a:r>
              <a:rPr lang="en-US" dirty="0" smtClean="0"/>
              <a:t>F]FDG with </a:t>
            </a:r>
            <a:r>
              <a:rPr lang="en-US" dirty="0" err="1" smtClean="0"/>
              <a:t>acolineaity</a:t>
            </a:r>
            <a:r>
              <a:rPr lang="en-US" dirty="0" smtClean="0"/>
              <a:t> effect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Photon </a:t>
            </a:r>
            <a:r>
              <a:rPr lang="en-US" dirty="0"/>
              <a:t>interactions (scattering and photoelectric effect)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Sensor/ASIC </a:t>
            </a:r>
            <a:r>
              <a:rPr lang="en-US" dirty="0"/>
              <a:t>response + pixel clustering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8" y="3858179"/>
            <a:ext cx="4830199" cy="2595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149863"/>
            <a:ext cx="1016019" cy="100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35526" y="3776231"/>
            <a:ext cx="13767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Positron trajectory</a:t>
            </a: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427984" y="4071668"/>
            <a:ext cx="864096" cy="3654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2"/>
          </p:cNvCxnSpPr>
          <p:nvPr/>
        </p:nvCxnSpPr>
        <p:spPr>
          <a:xfrm flipH="1">
            <a:off x="5723919" y="4053230"/>
            <a:ext cx="1" cy="201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AE6B5C30-7201-5E43-B00F-5F78A8D8CFC8}"/>
              </a:ext>
            </a:extLst>
          </p:cNvPr>
          <p:cNvGrpSpPr/>
          <p:nvPr/>
        </p:nvGrpSpPr>
        <p:grpSpPr>
          <a:xfrm>
            <a:off x="4988605" y="3776232"/>
            <a:ext cx="3876288" cy="2002810"/>
            <a:chOff x="5630011" y="3501752"/>
            <a:chExt cx="3196216" cy="1659382"/>
          </a:xfrm>
        </p:grpSpPr>
        <p:pic>
          <p:nvPicPr>
            <p:cNvPr id="31" name="Picture 30" descr="A drawing of a tree&#10;&#10;Description automatically generated with medium confidence">
              <a:extLst>
                <a:ext uri="{FF2B5EF4-FFF2-40B4-BE49-F238E27FC236}">
                  <a16:creationId xmlns="" xmlns:a16="http://schemas.microsoft.com/office/drawing/2014/main" id="{1E740E97-CBDF-914C-93A8-900616F408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6" t="47711" r="88453" b="38382"/>
            <a:stretch/>
          </p:blipFill>
          <p:spPr>
            <a:xfrm rot="10800000">
              <a:off x="7887797" y="4017547"/>
              <a:ext cx="592304" cy="5250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32" name="Parallelogram 31">
              <a:extLst>
                <a:ext uri="{FF2B5EF4-FFF2-40B4-BE49-F238E27FC236}">
                  <a16:creationId xmlns="" xmlns:a16="http://schemas.microsoft.com/office/drawing/2014/main" id="{3C6E2DAA-9264-354C-AB49-2FEF7DD4C83E}"/>
                </a:ext>
              </a:extLst>
            </p:cNvPr>
            <p:cNvSpPr/>
            <p:nvPr/>
          </p:nvSpPr>
          <p:spPr>
            <a:xfrm>
              <a:off x="8179500" y="4506807"/>
              <a:ext cx="91537" cy="101393"/>
            </a:xfrm>
            <a:prstGeom prst="parallelogram">
              <a:avLst>
                <a:gd name="adj" fmla="val 5708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33" name="Parallelogram 32">
              <a:extLst>
                <a:ext uri="{FF2B5EF4-FFF2-40B4-BE49-F238E27FC236}">
                  <a16:creationId xmlns="" xmlns:a16="http://schemas.microsoft.com/office/drawing/2014/main" id="{78341FA6-5CD4-F24C-8855-A94603C30A65}"/>
                </a:ext>
              </a:extLst>
            </p:cNvPr>
            <p:cNvSpPr/>
            <p:nvPr/>
          </p:nvSpPr>
          <p:spPr>
            <a:xfrm>
              <a:off x="8424475" y="3957514"/>
              <a:ext cx="91537" cy="101393"/>
            </a:xfrm>
            <a:prstGeom prst="parallelogram">
              <a:avLst>
                <a:gd name="adj" fmla="val 5708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="" xmlns:a16="http://schemas.microsoft.com/office/drawing/2014/main" id="{77A9C801-047F-1046-84AE-324BB53A1C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20687" y="3589497"/>
              <a:ext cx="631205" cy="1411982"/>
            </a:xfrm>
            <a:prstGeom prst="line">
              <a:avLst/>
            </a:prstGeom>
            <a:ln w="6350">
              <a:solidFill>
                <a:srgbClr val="02FF00"/>
              </a:solidFill>
              <a:headEnd type="stealth"/>
              <a:tailEnd type="stealt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8D6B0D26-3406-534E-9F9C-E7623296295B}"/>
                </a:ext>
              </a:extLst>
            </p:cNvPr>
            <p:cNvGrpSpPr/>
            <p:nvPr/>
          </p:nvGrpSpPr>
          <p:grpSpPr>
            <a:xfrm>
              <a:off x="5630011" y="3501752"/>
              <a:ext cx="2030536" cy="1659382"/>
              <a:chOff x="6157958" y="3453612"/>
              <a:chExt cx="2030536" cy="1659382"/>
            </a:xfrm>
          </p:grpSpPr>
          <p:pic>
            <p:nvPicPr>
              <p:cNvPr id="41" name="Picture 40" descr="A drawing of a tree&#10;&#10;Description automatically generated with medium confidence">
                <a:extLst>
                  <a:ext uri="{FF2B5EF4-FFF2-40B4-BE49-F238E27FC236}">
                    <a16:creationId xmlns="" xmlns:a16="http://schemas.microsoft.com/office/drawing/2014/main" id="{1B3F9075-E23B-EC46-8C0D-843B2C573E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2324"/>
              <a:stretch/>
            </p:blipFill>
            <p:spPr>
              <a:xfrm rot="10800000">
                <a:off x="6157958" y="3453612"/>
                <a:ext cx="2030536" cy="1323241"/>
              </a:xfrm>
              <a:prstGeom prst="rect">
                <a:avLst/>
              </a:prstGeom>
            </p:spPr>
          </p:pic>
          <p:grpSp>
            <p:nvGrpSpPr>
              <p:cNvPr id="42" name="Group 41">
                <a:extLst>
                  <a:ext uri="{FF2B5EF4-FFF2-40B4-BE49-F238E27FC236}">
                    <a16:creationId xmlns="" xmlns:a16="http://schemas.microsoft.com/office/drawing/2014/main" id="{D4A573A4-3A19-F243-BBF1-9A72CEB2557C}"/>
                  </a:ext>
                </a:extLst>
              </p:cNvPr>
              <p:cNvGrpSpPr/>
              <p:nvPr/>
            </p:nvGrpSpPr>
            <p:grpSpPr>
              <a:xfrm>
                <a:off x="6913267" y="4247348"/>
                <a:ext cx="485003" cy="91071"/>
                <a:chOff x="6913267" y="4261782"/>
                <a:chExt cx="485003" cy="62203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="" xmlns:a16="http://schemas.microsoft.com/office/drawing/2014/main" id="{083A6558-D5E0-754A-8A17-38FF01271B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6923351" y="4292964"/>
                  <a:ext cx="467998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headEnd type="none" w="sm" len="sm"/>
                </a:ln>
                <a:effectLst>
                  <a:glow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="" xmlns:a16="http://schemas.microsoft.com/office/drawing/2014/main" id="{E5BBDE80-16BA-CD46-959B-62AD6BD6F3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V="1">
                  <a:off x="7398270" y="4261782"/>
                  <a:ext cx="0" cy="5902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>
                  <a:glow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="" xmlns:a16="http://schemas.microsoft.com/office/drawing/2014/main" id="{B4D2AEE7-6D9A-CB49-8DF3-2E1215E2DB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V="1">
                  <a:off x="6913267" y="4264957"/>
                  <a:ext cx="0" cy="5902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>
                  <a:glow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TextBox 42">
                <a:extLst>
                  <a:ext uri="{FF2B5EF4-FFF2-40B4-BE49-F238E27FC236}">
                    <a16:creationId xmlns="" xmlns:a16="http://schemas.microsoft.com/office/drawing/2014/main" id="{6C91B07E-C7A2-014D-A7C7-6A37D0DF10B4}"/>
                  </a:ext>
                </a:extLst>
              </p:cNvPr>
              <p:cNvSpPr txBox="1"/>
              <p:nvPr/>
            </p:nvSpPr>
            <p:spPr>
              <a:xfrm>
                <a:off x="6986986" y="4271724"/>
                <a:ext cx="340725" cy="173428"/>
              </a:xfrm>
              <a:prstGeom prst="rect">
                <a:avLst/>
              </a:prstGeom>
              <a:noFill/>
              <a:effectLst>
                <a:glow>
                  <a:schemeClr val="bg1">
                    <a:alpha val="0"/>
                  </a:schemeClr>
                </a:glow>
              </a:effectLst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050" dirty="0">
                    <a:effectLst/>
                  </a:rPr>
                  <a:t>1 mm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="" xmlns:a16="http://schemas.microsoft.com/office/drawing/2014/main" id="{010CCB83-3276-0C44-9986-8CC9A79E1707}"/>
                  </a:ext>
                </a:extLst>
              </p:cNvPr>
              <p:cNvSpPr txBox="1"/>
              <p:nvPr/>
            </p:nvSpPr>
            <p:spPr>
              <a:xfrm>
                <a:off x="6157958" y="4730492"/>
                <a:ext cx="1706861" cy="382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effectLst>
                      <a:glow rad="127000">
                        <a:schemeClr val="bg1"/>
                      </a:glow>
                    </a:effectLst>
                  </a:rPr>
                  <a:t>e</a:t>
                </a:r>
                <a:r>
                  <a:rPr lang="en-US" sz="1200" baseline="30000" dirty="0">
                    <a:effectLst>
                      <a:glow rad="127000">
                        <a:schemeClr val="bg1"/>
                      </a:glow>
                    </a:effectLst>
                  </a:rPr>
                  <a:t>+</a:t>
                </a:r>
                <a:r>
                  <a:rPr lang="en-US" sz="1200" dirty="0">
                    <a:effectLst>
                      <a:glow rad="127000">
                        <a:schemeClr val="bg1"/>
                      </a:glow>
                    </a:effectLst>
                  </a:rPr>
                  <a:t> MPF in water (1000 events, photons not shown)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="" xmlns:a16="http://schemas.microsoft.com/office/drawing/2014/main" id="{2470ECF0-F676-2243-8D6F-DD747564B742}"/>
                  </a:ext>
                </a:extLst>
              </p:cNvPr>
              <p:cNvSpPr/>
              <p:nvPr/>
            </p:nvSpPr>
            <p:spPr>
              <a:xfrm>
                <a:off x="7864819" y="3970071"/>
                <a:ext cx="228359" cy="2060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="" xmlns:a16="http://schemas.microsoft.com/office/drawing/2014/main" id="{6C4B2834-A189-3D4C-9D81-6F9C1DFCED7A}"/>
                </a:ext>
              </a:extLst>
            </p:cNvPr>
            <p:cNvCxnSpPr>
              <a:cxnSpLocks/>
              <a:stCxn id="31" idx="3"/>
              <a:endCxn id="45" idx="3"/>
            </p:cNvCxnSpPr>
            <p:nvPr/>
          </p:nvCxnSpPr>
          <p:spPr>
            <a:xfrm flipH="1" flipV="1">
              <a:off x="7565231" y="4121227"/>
              <a:ext cx="322566" cy="158846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A58682E5-0161-AC42-9337-F46BBBF3D2DD}"/>
                </a:ext>
              </a:extLst>
            </p:cNvPr>
            <p:cNvSpPr txBox="1"/>
            <p:nvPr/>
          </p:nvSpPr>
          <p:spPr>
            <a:xfrm rot="17662802">
              <a:off x="8227322" y="3648440"/>
              <a:ext cx="449117" cy="16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02FF00"/>
                  </a:solidFill>
                </a:rPr>
                <a:t>Photon 1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5E71144A-6283-D64A-83CD-E87606548605}"/>
                </a:ext>
              </a:extLst>
            </p:cNvPr>
            <p:cNvSpPr txBox="1"/>
            <p:nvPr/>
          </p:nvSpPr>
          <p:spPr>
            <a:xfrm rot="17662802">
              <a:off x="8016050" y="4733691"/>
              <a:ext cx="449117" cy="16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02FF00"/>
                  </a:solidFill>
                </a:rPr>
                <a:t>Photon 2</a:t>
              </a:r>
            </a:p>
          </p:txBody>
        </p:sp>
        <p:sp>
          <p:nvSpPr>
            <p:cNvPr id="39" name="Arc 38">
              <a:extLst>
                <a:ext uri="{FF2B5EF4-FFF2-40B4-BE49-F238E27FC236}">
                  <a16:creationId xmlns="" xmlns:a16="http://schemas.microsoft.com/office/drawing/2014/main" id="{3C103EC7-3563-CC40-8A9C-C0532F2A4FE3}"/>
                </a:ext>
              </a:extLst>
            </p:cNvPr>
            <p:cNvSpPr/>
            <p:nvPr/>
          </p:nvSpPr>
          <p:spPr>
            <a:xfrm rot="6839295">
              <a:off x="8167977" y="4154424"/>
              <a:ext cx="349800" cy="349800"/>
            </a:xfrm>
            <a:prstGeom prst="arc">
              <a:avLst>
                <a:gd name="adj1" fmla="val 10815985"/>
                <a:gd name="adj2" fmla="val 0"/>
              </a:avLst>
            </a:prstGeom>
            <a:ln>
              <a:solidFill>
                <a:srgbClr val="FF0000"/>
              </a:solidFill>
              <a:prstDash val="sysDash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809DB04C-AB6C-544E-91D8-0CCAF9D29DEC}"/>
                </a:ext>
              </a:extLst>
            </p:cNvPr>
            <p:cNvSpPr txBox="1"/>
            <p:nvPr/>
          </p:nvSpPr>
          <p:spPr>
            <a:xfrm>
              <a:off x="8500831" y="4203341"/>
              <a:ext cx="325396" cy="252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</a:rPr>
                <a:t>180° </a:t>
              </a:r>
            </a:p>
            <a:p>
              <a:r>
                <a:rPr lang="en-US" sz="900" dirty="0">
                  <a:solidFill>
                    <a:srgbClr val="FF0000"/>
                  </a:solidFill>
                </a:rPr>
                <a:t>± 0.5 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14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Triangle 25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12</a:t>
            </a:fld>
            <a:endParaRPr lang="en-US" sz="1200" b="1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435" y="3457809"/>
            <a:ext cx="4064813" cy="3171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631" y="1196752"/>
            <a:ext cx="4083358" cy="195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199892" y="2161015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Single positron annihilation </a:t>
            </a:r>
            <a:r>
              <a:rPr lang="en-US" dirty="0"/>
              <a:t>per </a:t>
            </a:r>
            <a:r>
              <a:rPr lang="en-US" dirty="0" smtClean="0"/>
              <a:t>event:</a:t>
            </a:r>
            <a:endParaRPr lang="en-US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Event filtering for </a:t>
            </a:r>
            <a:r>
              <a:rPr lang="en-US" b="1" dirty="0" smtClean="0"/>
              <a:t>unambiguous </a:t>
            </a:r>
            <a:r>
              <a:rPr lang="en-US" dirty="0" smtClean="0"/>
              <a:t>line-of-response 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Only events with two scanner towers having each a single </a:t>
            </a:r>
            <a:r>
              <a:rPr lang="en-US" dirty="0" smtClean="0"/>
              <a:t>cluster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</a:t>
            </a:r>
            <a:r>
              <a:rPr lang="en-US" dirty="0"/>
              <a:t>energy window for discriminating signals form Compton </a:t>
            </a:r>
            <a:r>
              <a:rPr lang="en-US" dirty="0" smtClean="0"/>
              <a:t>or Photoelectric interactions</a:t>
            </a:r>
            <a:endParaRPr lang="en-US" dirty="0"/>
          </a:p>
          <a:p>
            <a:endParaRPr lang="en-US" dirty="0"/>
          </a:p>
          <a:p>
            <a:r>
              <a:rPr lang="en-US" b="1" dirty="0" smtClean="0"/>
              <a:t>Resolution of the positron source: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Single point </a:t>
            </a:r>
            <a:r>
              <a:rPr lang="en-US" dirty="0" smtClean="0">
                <a:sym typeface="Wingdings" panose="05000000000000000000" pitchFamily="2" charset="2"/>
              </a:rPr>
              <a:t> Point Spread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Derenzo</a:t>
            </a:r>
            <a:r>
              <a:rPr lang="en-US" dirty="0" smtClean="0"/>
              <a:t> phantom </a:t>
            </a:r>
            <a:r>
              <a:rPr lang="en-US" dirty="0" smtClean="0">
                <a:sym typeface="Wingdings" panose="05000000000000000000" pitchFamily="2" charset="2"/>
              </a:rPr>
              <a:t> assess image reconstruction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380312" y="1844824"/>
            <a:ext cx="216024" cy="216024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8197" idx="0"/>
            <a:endCxn id="28" idx="2"/>
          </p:cNvCxnSpPr>
          <p:nvPr/>
        </p:nvCxnSpPr>
        <p:spPr>
          <a:xfrm flipV="1">
            <a:off x="6623842" y="2060848"/>
            <a:ext cx="864482" cy="13969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267744" y="63806"/>
            <a:ext cx="5372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– Performance Simulation (2/2)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963117" y="3211916"/>
            <a:ext cx="29595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 with 3 possible clusters within a tower</a:t>
            </a:r>
          </a:p>
        </p:txBody>
      </p:sp>
      <p:sp>
        <p:nvSpPr>
          <p:cNvPr id="34" name="TextBox 33"/>
          <p:cNvSpPr txBox="1"/>
          <p:nvPr/>
        </p:nvSpPr>
        <p:spPr>
          <a:xfrm rot="20916984">
            <a:off x="4241446" y="6096605"/>
            <a:ext cx="156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</a:t>
            </a:r>
            <a:r>
              <a:rPr lang="en-US" sz="1200" b="1" baseline="30000" dirty="0" smtClean="0"/>
              <a:t>st</a:t>
            </a:r>
            <a:r>
              <a:rPr lang="en-US" sz="1200" b="1" dirty="0" smtClean="0"/>
              <a:t> interacting photon</a:t>
            </a:r>
            <a:endParaRPr lang="en-US" sz="1200" b="1" dirty="0"/>
          </a:p>
        </p:txBody>
      </p:sp>
      <p:sp>
        <p:nvSpPr>
          <p:cNvPr id="41" name="TextBox 40"/>
          <p:cNvSpPr txBox="1"/>
          <p:nvPr/>
        </p:nvSpPr>
        <p:spPr>
          <a:xfrm rot="20534822">
            <a:off x="4267937" y="5247140"/>
            <a:ext cx="1660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non interacting photon</a:t>
            </a:r>
            <a:endParaRPr lang="en-US" sz="1200" b="1" dirty="0"/>
          </a:p>
        </p:txBody>
      </p:sp>
      <p:sp>
        <p:nvSpPr>
          <p:cNvPr id="42" name="Rectangle 41"/>
          <p:cNvSpPr/>
          <p:nvPr/>
        </p:nvSpPr>
        <p:spPr>
          <a:xfrm>
            <a:off x="6516216" y="5661247"/>
            <a:ext cx="288032" cy="283617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699696" y="3865865"/>
            <a:ext cx="288032" cy="283617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778694" y="4007674"/>
            <a:ext cx="288032" cy="283617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84534" y="453430"/>
            <a:ext cx="55163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Monte Carlo </a:t>
            </a:r>
            <a:r>
              <a:rPr lang="en-US" b="1" dirty="0"/>
              <a:t>simulation with Geant4 and </a:t>
            </a:r>
            <a:r>
              <a:rPr lang="en-US" b="1" dirty="0" smtClean="0"/>
              <a:t>Allpix2 allows: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Positron emission &amp; photon conversion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Detector performance with pixel </a:t>
            </a:r>
            <a:r>
              <a:rPr lang="en-US" dirty="0" err="1" smtClean="0">
                <a:sym typeface="Wingdings" panose="05000000000000000000" pitchFamily="2" charset="2"/>
              </a:rPr>
              <a:t>asic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Detector effects on sensitivity and resolution</a:t>
            </a:r>
          </a:p>
        </p:txBody>
      </p:sp>
    </p:spTree>
    <p:extLst>
      <p:ext uri="{BB962C8B-B14F-4D97-AF65-F5344CB8AC3E}">
        <p14:creationId xmlns:p14="http://schemas.microsoft.com/office/powerpoint/2010/main" val="217385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13</a:t>
            </a:fld>
            <a:endParaRPr lang="en-US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2267744" y="63806"/>
            <a:ext cx="4975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with Single Point Source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692696"/>
            <a:ext cx="52565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Sensitivity: </a:t>
            </a:r>
            <a:r>
              <a:rPr lang="en-US" dirty="0"/>
              <a:t>amount of unambiguous </a:t>
            </a:r>
            <a:r>
              <a:rPr lang="en-US" dirty="0" err="1"/>
              <a:t>LoR</a:t>
            </a:r>
            <a:r>
              <a:rPr lang="en-US" dirty="0"/>
              <a:t> measured as a function of the total number of positrons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dirty="0" smtClean="0"/>
              <a:t> </a:t>
            </a:r>
            <a:r>
              <a:rPr lang="en-US" b="1" dirty="0"/>
              <a:t>3.3% </a:t>
            </a:r>
            <a:r>
              <a:rPr lang="en-US" dirty="0"/>
              <a:t>and </a:t>
            </a:r>
            <a:r>
              <a:rPr lang="en-US" b="1" dirty="0"/>
              <a:t>4.8% </a:t>
            </a:r>
            <a:r>
              <a:rPr lang="en-US" dirty="0"/>
              <a:t>detection efficiency, </a:t>
            </a:r>
            <a:r>
              <a:rPr lang="en-US" dirty="0" smtClean="0"/>
              <a:t>without </a:t>
            </a:r>
            <a:r>
              <a:rPr lang="en-US" dirty="0"/>
              <a:t>and </a:t>
            </a:r>
            <a:r>
              <a:rPr lang="en-US" dirty="0" smtClean="0"/>
              <a:t>with </a:t>
            </a:r>
            <a:r>
              <a:rPr lang="en-US" dirty="0"/>
              <a:t>Bi </a:t>
            </a:r>
            <a:r>
              <a:rPr lang="en-US" dirty="0" smtClean="0"/>
              <a:t>respectively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Spatial </a:t>
            </a:r>
            <a:r>
              <a:rPr lang="en-US" b="1" dirty="0"/>
              <a:t>resolution: </a:t>
            </a:r>
            <a:r>
              <a:rPr lang="en-US" dirty="0"/>
              <a:t>Point Spread Function with FBP (Filtered Back </a:t>
            </a:r>
            <a:r>
              <a:rPr lang="en-US" dirty="0" smtClean="0"/>
              <a:t>Projection)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b="1" dirty="0" smtClean="0"/>
              <a:t>0.22 mm</a:t>
            </a:r>
            <a:r>
              <a:rPr lang="en-US" dirty="0"/>
              <a:t> </a:t>
            </a:r>
            <a:r>
              <a:rPr lang="en-US" dirty="0" smtClean="0"/>
              <a:t>at minimum and </a:t>
            </a:r>
            <a:r>
              <a:rPr lang="en-US" b="1" dirty="0" smtClean="0"/>
              <a:t>0.25 </a:t>
            </a:r>
            <a:r>
              <a:rPr lang="en-US" b="1" dirty="0"/>
              <a:t>mm with Bi </a:t>
            </a:r>
            <a:endParaRPr lang="en-US" b="1" dirty="0" smtClean="0"/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dirty="0" smtClean="0"/>
              <a:t>Due to </a:t>
            </a:r>
            <a:r>
              <a:rPr lang="en-US" dirty="0" err="1"/>
              <a:t>a</a:t>
            </a:r>
            <a:r>
              <a:rPr lang="en-US" dirty="0" err="1" smtClean="0"/>
              <a:t>colinearity</a:t>
            </a:r>
            <a:r>
              <a:rPr lang="en-US" dirty="0" smtClean="0"/>
              <a:t> of the 2 photons </a:t>
            </a:r>
            <a:r>
              <a:rPr lang="en-US" dirty="0" smtClean="0">
                <a:sym typeface="Wingdings" panose="05000000000000000000" pitchFamily="2" charset="2"/>
              </a:rPr>
              <a:t> not a big change between 100 vs 150 µm pitch</a:t>
            </a:r>
            <a:endParaRPr lang="en-US" dirty="0">
              <a:sym typeface="Wingdings" panose="05000000000000000000" pitchFamily="2" charset="2"/>
            </a:endParaRP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b="1" dirty="0" smtClean="0"/>
              <a:t>Negligible parallax distortion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5428385" y="2636912"/>
            <a:ext cx="35558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B: </a:t>
            </a:r>
            <a:r>
              <a:rPr lang="en-US" sz="1400" i="1" dirty="0"/>
              <a:t>T</a:t>
            </a:r>
            <a:r>
              <a:rPr lang="en-US" sz="1400" i="1" dirty="0" smtClean="0"/>
              <a:t>he </a:t>
            </a:r>
            <a:r>
              <a:rPr lang="en-US" sz="1400" i="1" dirty="0"/>
              <a:t>mean-free path of the positron (100 µm FWHM and 1000 µm FWTM) is included in the </a:t>
            </a:r>
            <a:r>
              <a:rPr lang="en-US" sz="1400" i="1" dirty="0" smtClean="0"/>
              <a:t>simulation as well as the </a:t>
            </a:r>
            <a:r>
              <a:rPr lang="en-US" sz="1400" i="1" dirty="0" err="1" smtClean="0"/>
              <a:t>acolineraity</a:t>
            </a:r>
            <a:endParaRPr lang="en-US" sz="1400" i="1" dirty="0" smtClean="0"/>
          </a:p>
          <a:p>
            <a:r>
              <a:rPr lang="en-US" sz="1400" i="1" dirty="0" smtClean="0">
                <a:sym typeface="Wingdings" panose="05000000000000000000" pitchFamily="2" charset="2"/>
              </a:rPr>
              <a:t> </a:t>
            </a:r>
            <a:r>
              <a:rPr lang="en-US" sz="1400" i="1" dirty="0" smtClean="0"/>
              <a:t>Only unambiguous event were used</a:t>
            </a:r>
          </a:p>
          <a:p>
            <a:endParaRPr lang="en-US" sz="800" i="1" dirty="0" smtClean="0"/>
          </a:p>
        </p:txBody>
      </p:sp>
      <p:sp>
        <p:nvSpPr>
          <p:cNvPr id="9" name="Rectangle 8"/>
          <p:cNvSpPr/>
          <p:nvPr/>
        </p:nvSpPr>
        <p:spPr>
          <a:xfrm>
            <a:off x="5715338" y="476672"/>
            <a:ext cx="30169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 Spread 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 from FBP 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dirty="0"/>
              <a:t>values in mm)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747292"/>
              </p:ext>
            </p:extLst>
          </p:nvPr>
        </p:nvGraphicFramePr>
        <p:xfrm>
          <a:off x="5436096" y="1150847"/>
          <a:ext cx="3561148" cy="1414057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746258"/>
                <a:gridCol w="762000"/>
                <a:gridCol w="533400"/>
                <a:gridCol w="457200"/>
                <a:gridCol w="533400"/>
                <a:gridCol w="528890"/>
              </a:tblGrid>
              <a:tr h="349869"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off-axis (mm)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sz="16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15</a:t>
                      </a:r>
                    </a:p>
                  </a:txBody>
                  <a:tcPr marL="0" marR="0" marT="0" marB="0" anchor="ctr"/>
                </a:tc>
              </a:tr>
              <a:tr h="266047">
                <a:tc rowSpan="2"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FWHM</a:t>
                      </a:r>
                    </a:p>
                    <a:p>
                      <a:r>
                        <a:rPr lang="en-US" sz="1200" b="1" dirty="0" smtClean="0">
                          <a:effectLst/>
                        </a:rPr>
                        <a:t>(100 µm)</a:t>
                      </a:r>
                      <a:endParaRPr lang="en-US" sz="1200" b="1" dirty="0">
                        <a:effectLst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No Bi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0.22</a:t>
                      </a:r>
                      <a:endParaRPr lang="en-US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0.23</a:t>
                      </a:r>
                      <a:endParaRPr lang="en-US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0.24</a:t>
                      </a:r>
                      <a:endParaRPr lang="en-US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0.24</a:t>
                      </a:r>
                      <a:endParaRPr lang="en-US" sz="1600" dirty="0"/>
                    </a:p>
                  </a:txBody>
                  <a:tcPr marL="0" marR="0" marT="0" marB="0" anchor="ctr"/>
                </a:tc>
              </a:tr>
              <a:tr h="266047">
                <a:tc vMerge="1">
                  <a:txBody>
                    <a:bodyPr/>
                    <a:lstStyle/>
                    <a:p>
                      <a:endParaRPr lang="en-US" sz="16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Bi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0.26</a:t>
                      </a:r>
                      <a:endParaRPr lang="en-US" sz="1600" dirty="0"/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0.27</a:t>
                      </a:r>
                      <a:endParaRPr lang="en-US" sz="1600" dirty="0"/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0.28</a:t>
                      </a:r>
                      <a:endParaRPr lang="en-US" sz="1600" dirty="0"/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47">
                <a:tc rowSpan="2"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FWHM</a:t>
                      </a:r>
                    </a:p>
                    <a:p>
                      <a:r>
                        <a:rPr lang="en-US" sz="1200" b="1" dirty="0" smtClean="0">
                          <a:effectLst/>
                        </a:rPr>
                        <a:t>(150 µm)</a:t>
                      </a:r>
                      <a:endParaRPr lang="en-US" sz="1200" b="1" dirty="0">
                        <a:effectLst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No Bi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0.24</a:t>
                      </a:r>
                      <a:endParaRPr lang="en-US" sz="1600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0.26</a:t>
                      </a:r>
                      <a:endParaRPr lang="en-US" sz="1600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6047">
                <a:tc vMerge="1">
                  <a:txBody>
                    <a:bodyPr/>
                    <a:lstStyle/>
                    <a:p>
                      <a:endParaRPr lang="en-US" sz="16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Bi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0.27</a:t>
                      </a:r>
                      <a:endParaRPr lang="en-US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0.28</a:t>
                      </a:r>
                      <a:endParaRPr lang="en-US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0.28</a:t>
                      </a:r>
                      <a:endParaRPr lang="en-US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0.28</a:t>
                      </a:r>
                      <a:endParaRPr lang="en-US" sz="1600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83"/>
          <a:stretch/>
        </p:blipFill>
        <p:spPr bwMode="auto">
          <a:xfrm>
            <a:off x="678447" y="3997479"/>
            <a:ext cx="7683425" cy="2686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9216" y="3689702"/>
            <a:ext cx="566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W. Bi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3673023"/>
            <a:ext cx="671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Wo. Bi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3156" y="3553852"/>
            <a:ext cx="1746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Wo. Bi + </a:t>
            </a:r>
          </a:p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sensitivity correction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649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3728" y="85154"/>
            <a:ext cx="5987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Derenzo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Phantom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Imaging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econstruction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14</a:t>
            </a:fld>
            <a:endParaRPr lang="en-US" sz="1200" b="1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7" t="12071" r="4929" b="9215"/>
          <a:stretch/>
        </p:blipFill>
        <p:spPr bwMode="auto">
          <a:xfrm rot="5400000" flipV="1">
            <a:off x="6579673" y="1276761"/>
            <a:ext cx="2173263" cy="2148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78977" y="622484"/>
            <a:ext cx="1515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 smtClean="0"/>
              <a:t>Derenzo</a:t>
            </a:r>
            <a:r>
              <a:rPr lang="en-US" sz="1400" b="1" dirty="0" smtClean="0"/>
              <a:t> template</a:t>
            </a:r>
          </a:p>
          <a:p>
            <a:pPr algn="ctr"/>
            <a:r>
              <a:rPr lang="en-US" sz="1400" dirty="0" smtClean="0"/>
              <a:t>Size [mm]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377447" y="2197155"/>
            <a:ext cx="276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2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029486" y="3183358"/>
            <a:ext cx="276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1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8083333" y="3127131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0.6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622385" y="2197155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0.4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8154123" y="1264412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0.2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821737" y="1264413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0.1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251520" y="777845"/>
            <a:ext cx="61926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Derenzo</a:t>
            </a:r>
            <a:r>
              <a:rPr lang="en-US" b="1" dirty="0"/>
              <a:t> phantom to test reconstruction </a:t>
            </a:r>
            <a:r>
              <a:rPr lang="en-US" b="1" dirty="0" smtClean="0"/>
              <a:t>to a given </a:t>
            </a:r>
            <a:r>
              <a:rPr lang="en-US" b="1" dirty="0"/>
              <a:t>feature </a:t>
            </a:r>
            <a:r>
              <a:rPr lang="en-US" b="1" dirty="0" smtClean="0"/>
              <a:t>size: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2.0</a:t>
            </a:r>
            <a:r>
              <a:rPr lang="en-US" dirty="0"/>
              <a:t>, 1.0, 0.6, 0.4, 0.2, 0.1 mm rods (no positron mean free path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/>
              <a:t>Reconstruction using the 100muPET scanner</a:t>
            </a:r>
          </a:p>
          <a:p>
            <a:endParaRPr lang="en-US" dirty="0" smtClean="0"/>
          </a:p>
          <a:p>
            <a:r>
              <a:rPr lang="en-US" dirty="0" smtClean="0"/>
              <a:t>FBP: Filtered back projection</a:t>
            </a:r>
          </a:p>
          <a:p>
            <a:r>
              <a:rPr lang="en-US" dirty="0" smtClean="0"/>
              <a:t>TV: Total Value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8" r="5482" b="15458"/>
          <a:stretch/>
        </p:blipFill>
        <p:spPr bwMode="auto">
          <a:xfrm>
            <a:off x="129591" y="3899394"/>
            <a:ext cx="8700543" cy="2697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506001" y="4286051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1. 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27784" y="4293096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2. 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80988" y="4293096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3. 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32240" y="4286051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4. 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17634" y="3491135"/>
            <a:ext cx="115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µm pitch</a:t>
            </a:r>
            <a:endParaRPr lang="en-US" sz="1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Left Brace 13"/>
          <p:cNvSpPr/>
          <p:nvPr/>
        </p:nvSpPr>
        <p:spPr>
          <a:xfrm rot="5400000">
            <a:off x="3443208" y="868600"/>
            <a:ext cx="206151" cy="6066777"/>
          </a:xfrm>
          <a:prstGeom prst="leftBrace">
            <a:avLst>
              <a:gd name="adj1" fmla="val 8333"/>
              <a:gd name="adj2" fmla="val 48862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15</a:t>
            </a:fld>
            <a:endParaRPr lang="en-US" sz="1200" b="1" dirty="0"/>
          </a:p>
        </p:txBody>
      </p:sp>
      <p:pic>
        <p:nvPicPr>
          <p:cNvPr id="4" name="Picture 3" descr="A blue and yellow image of a horse&#10;&#10;Description automatically generated">
            <a:extLst>
              <a:ext uri="{FF2B5EF4-FFF2-40B4-BE49-F238E27FC236}">
                <a16:creationId xmlns="" xmlns:a16="http://schemas.microsoft.com/office/drawing/2014/main" id="{8BC71440-482F-C742-A463-94F25B5274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3979" b="3856"/>
          <a:stretch/>
        </p:blipFill>
        <p:spPr>
          <a:xfrm>
            <a:off x="4882605" y="670202"/>
            <a:ext cx="3800283" cy="2680592"/>
          </a:xfrm>
          <a:prstGeom prst="rect">
            <a:avLst/>
          </a:prstGeom>
        </p:spPr>
      </p:pic>
      <p:pic>
        <p:nvPicPr>
          <p:cNvPr id="5" name="Picture 4" descr="A person in a garment&#10;&#10;Description automatically generated">
            <a:extLst>
              <a:ext uri="{FF2B5EF4-FFF2-40B4-BE49-F238E27FC236}">
                <a16:creationId xmlns="" xmlns:a16="http://schemas.microsoft.com/office/drawing/2014/main" id="{E6C913EA-68A1-E848-9F7B-F9D1F27A22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661" t="7880" r="10346" b="16876"/>
          <a:stretch/>
        </p:blipFill>
        <p:spPr>
          <a:xfrm rot="10800000" flipH="1">
            <a:off x="3608477" y="3958891"/>
            <a:ext cx="3174269" cy="2616706"/>
          </a:xfrm>
          <a:prstGeom prst="rect">
            <a:avLst/>
          </a:prstGeom>
        </p:spPr>
      </p:pic>
      <p:pic>
        <p:nvPicPr>
          <p:cNvPr id="6" name="Picture 5" descr="A colorful image of a horse&#10;&#10;Description automatically generated with medium confidence">
            <a:extLst>
              <a:ext uri="{FF2B5EF4-FFF2-40B4-BE49-F238E27FC236}">
                <a16:creationId xmlns="" xmlns:a16="http://schemas.microsoft.com/office/drawing/2014/main" id="{38C362C4-ED19-3648-AF98-1161F62BD9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7" r="8459" b="8459"/>
          <a:stretch/>
        </p:blipFill>
        <p:spPr>
          <a:xfrm flipH="1">
            <a:off x="6537467" y="2935858"/>
            <a:ext cx="2606533" cy="19423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8A50D4B-3951-374B-92A7-AFE1709896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096" y="3926084"/>
            <a:ext cx="2623363" cy="262336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0FB8687A-BBC3-524C-9C45-40164DD8AC2F}"/>
              </a:ext>
            </a:extLst>
          </p:cNvPr>
          <p:cNvGrpSpPr/>
          <p:nvPr/>
        </p:nvGrpSpPr>
        <p:grpSpPr>
          <a:xfrm>
            <a:off x="310340" y="254031"/>
            <a:ext cx="4135912" cy="2930435"/>
            <a:chOff x="530259" y="581949"/>
            <a:chExt cx="4135912" cy="2930435"/>
          </a:xfrm>
        </p:grpSpPr>
        <p:pic>
          <p:nvPicPr>
            <p:cNvPr id="9" name="Picture 8" descr="A blue and red image of a skull&#10;&#10;Description automatically generated with medium confidence">
              <a:extLst>
                <a:ext uri="{FF2B5EF4-FFF2-40B4-BE49-F238E27FC236}">
                  <a16:creationId xmlns="" xmlns:a16="http://schemas.microsoft.com/office/drawing/2014/main" id="{8BF0753C-B317-A84E-9C0E-4E6783AD93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9771"/>
            <a:stretch/>
          </p:blipFill>
          <p:spPr>
            <a:xfrm rot="5400000">
              <a:off x="1350204" y="358699"/>
              <a:ext cx="2436208" cy="387116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A0033778-5A79-304C-A765-E9DD80C580AE}"/>
                </a:ext>
              </a:extLst>
            </p:cNvPr>
            <p:cNvSpPr txBox="1"/>
            <p:nvPr/>
          </p:nvSpPr>
          <p:spPr>
            <a:xfrm>
              <a:off x="530259" y="581949"/>
              <a:ext cx="41359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0" i="0" u="none" strike="noStrike" dirty="0" err="1">
                  <a:solidFill>
                    <a:schemeClr val="bg1"/>
                  </a:solidFill>
                  <a:effectLst/>
                  <a:latin typeface="Roboto" panose="02000000000000000000" pitchFamily="2" charset="0"/>
                </a:rPr>
                <a:t>Digimouse</a:t>
              </a:r>
              <a:r>
                <a:rPr lang="en-GB" sz="1200" b="0" i="0" u="none" strike="noStrike" dirty="0">
                  <a:solidFill>
                    <a:schemeClr val="bg1"/>
                  </a:solidFill>
                  <a:effectLst/>
                  <a:latin typeface="Roboto" panose="02000000000000000000" pitchFamily="2" charset="0"/>
                </a:rPr>
                <a:t>: a 3D whole body mouse atlas from CT and cryosection data. </a:t>
              </a:r>
              <a:r>
                <a:rPr lang="en-GB" sz="1200" b="0" i="0" u="none" strike="noStrike" dirty="0" err="1">
                  <a:solidFill>
                    <a:schemeClr val="bg1"/>
                  </a:solidFill>
                  <a:effectLst/>
                  <a:latin typeface="Roboto" panose="02000000000000000000" pitchFamily="2" charset="0"/>
                </a:rPr>
                <a:t>doi</a:t>
              </a:r>
              <a:r>
                <a:rPr lang="en-GB" sz="1200" b="0" i="0" u="none" strike="noStrike" dirty="0">
                  <a:solidFill>
                    <a:schemeClr val="bg1"/>
                  </a:solidFill>
                  <a:effectLst/>
                  <a:latin typeface="Roboto" panose="02000000000000000000" pitchFamily="2" charset="0"/>
                </a:rPr>
                <a:t>: 10.1088/0031-9155/52/3/003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906F502-5ABE-6646-A759-12A345716A06}"/>
              </a:ext>
            </a:extLst>
          </p:cNvPr>
          <p:cNvSpPr txBox="1"/>
          <p:nvPr/>
        </p:nvSpPr>
        <p:spPr>
          <a:xfrm>
            <a:off x="4862410" y="445151"/>
            <a:ext cx="4135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</a:rPr>
              <a:t>3D voxels from </a:t>
            </a:r>
            <a:r>
              <a:rPr lang="en-GB" sz="1200" dirty="0" err="1">
                <a:solidFill>
                  <a:schemeClr val="bg1"/>
                </a:solidFill>
                <a:latin typeface="Roboto" panose="02000000000000000000" pitchFamily="2" charset="0"/>
              </a:rPr>
              <a:t>Digimouse</a:t>
            </a:r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</a:rPr>
              <a:t> PET scan (</a:t>
            </a:r>
            <a:r>
              <a:rPr lang="en-GB" sz="1200" dirty="0" smtClean="0">
                <a:solidFill>
                  <a:schemeClr val="bg1"/>
                </a:solidFill>
                <a:latin typeface="Roboto" panose="02000000000000000000" pitchFamily="2" charset="0"/>
              </a:rPr>
              <a:t>1 mm </a:t>
            </a:r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</a:rPr>
              <a:t>wide voxels)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7CE47C01-790F-CA46-94CD-1A015DBF5CF7}"/>
              </a:ext>
            </a:extLst>
          </p:cNvPr>
          <p:cNvSpPr txBox="1"/>
          <p:nvPr/>
        </p:nvSpPr>
        <p:spPr>
          <a:xfrm>
            <a:off x="342100" y="3445372"/>
            <a:ext cx="4261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volumetric method for quantifying atherosclerosis in mice by using </a:t>
            </a:r>
            <a:r>
              <a:rPr lang="en-GB" sz="12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microCT</a:t>
            </a:r>
            <a:r>
              <a:rPr lang="en-GB" sz="12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GB" sz="12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doi</a:t>
            </a:r>
            <a:r>
              <a:rPr lang="en-GB" sz="12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10.1371/journal.pone.0018800</a:t>
            </a:r>
            <a:endParaRPr lang="en-US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B02B4051-E50A-8C4D-A4E7-F8280639136C}"/>
              </a:ext>
            </a:extLst>
          </p:cNvPr>
          <p:cNvSpPr txBox="1"/>
          <p:nvPr/>
        </p:nvSpPr>
        <p:spPr>
          <a:xfrm>
            <a:off x="3851920" y="3676204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</a:rPr>
              <a:t>3D voxels from plaque (</a:t>
            </a:r>
            <a:r>
              <a:rPr lang="en-GB" sz="1200" dirty="0" smtClean="0">
                <a:solidFill>
                  <a:schemeClr val="bg1"/>
                </a:solidFill>
                <a:latin typeface="Roboto" panose="02000000000000000000" pitchFamily="2" charset="0"/>
              </a:rPr>
              <a:t>50 µm </a:t>
            </a:r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</a:rPr>
              <a:t>wide voxels)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52BE29B-CCBA-CE40-8AB6-9911D538EB93}"/>
              </a:ext>
            </a:extLst>
          </p:cNvPr>
          <p:cNvSpPr txBox="1"/>
          <p:nvPr/>
        </p:nvSpPr>
        <p:spPr>
          <a:xfrm>
            <a:off x="7250495" y="2566526"/>
            <a:ext cx="181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Roboto" panose="02000000000000000000" pitchFamily="2" charset="0"/>
              </a:rPr>
              <a:t>Combined parts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C032E48B-EC1E-3943-8765-BBEAC86CE7E0}"/>
              </a:ext>
            </a:extLst>
          </p:cNvPr>
          <p:cNvCxnSpPr>
            <a:cxnSpLocks/>
          </p:cNvCxnSpPr>
          <p:nvPr/>
        </p:nvCxnSpPr>
        <p:spPr>
          <a:xfrm flipH="1" flipV="1">
            <a:off x="7956376" y="4307676"/>
            <a:ext cx="550697" cy="989637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522D877F-7B9C-0043-AE07-2DAAF9BB1278}"/>
              </a:ext>
            </a:extLst>
          </p:cNvPr>
          <p:cNvSpPr txBox="1"/>
          <p:nvPr/>
        </p:nvSpPr>
        <p:spPr>
          <a:xfrm>
            <a:off x="8037410" y="5376264"/>
            <a:ext cx="939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  <a:latin typeface="Roboto" panose="02000000000000000000" pitchFamily="2" charset="0"/>
              </a:rPr>
              <a:t>Digimouse</a:t>
            </a:r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</a:rPr>
              <a:t> heart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19E79A10-8ACF-2942-81C3-575FE3F96D28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7369005" y="3744704"/>
            <a:ext cx="231202" cy="149306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5312349F-71F4-844F-A68F-D2EB0367C9DC}"/>
              </a:ext>
            </a:extLst>
          </p:cNvPr>
          <p:cNvSpPr txBox="1"/>
          <p:nvPr/>
        </p:nvSpPr>
        <p:spPr>
          <a:xfrm>
            <a:off x="7069665" y="5237764"/>
            <a:ext cx="598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Roboto" panose="02000000000000000000" pitchFamily="2" charset="0"/>
              </a:rPr>
              <a:t>Plaque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08603" y="71734"/>
            <a:ext cx="3115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Artery Plaque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728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16</a:t>
            </a:fld>
            <a:endParaRPr lang="en-US" sz="1200" b="1" dirty="0"/>
          </a:p>
        </p:txBody>
      </p:sp>
      <p:pic>
        <p:nvPicPr>
          <p:cNvPr id="21" name="Picture 20" descr="A blue and white image of a blue spider&#10;&#10;Description automatically generated with medium confidence">
            <a:extLst>
              <a:ext uri="{FF2B5EF4-FFF2-40B4-BE49-F238E27FC236}">
                <a16:creationId xmlns="" xmlns:a16="http://schemas.microsoft.com/office/drawing/2014/main" id="{C1EA43D5-7B92-ED43-95E5-34990835B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41811"/>
            <a:ext cx="3996505" cy="3519237"/>
          </a:xfrm>
          <a:prstGeom prst="rect">
            <a:avLst/>
          </a:prstGeom>
        </p:spPr>
      </p:pic>
      <p:pic>
        <p:nvPicPr>
          <p:cNvPr id="22" name="Picture 21" descr="A blue and yellow image of a bird&#10;&#10;Description automatically generated">
            <a:extLst>
              <a:ext uri="{FF2B5EF4-FFF2-40B4-BE49-F238E27FC236}">
                <a16:creationId xmlns="" xmlns:a16="http://schemas.microsoft.com/office/drawing/2014/main" id="{97EC9280-DDFA-5148-BD63-B314F7412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2376169"/>
            <a:ext cx="4292251" cy="4081782"/>
          </a:xfrm>
          <a:prstGeom prst="rect">
            <a:avLst/>
          </a:prstGeom>
        </p:spPr>
      </p:pic>
      <p:pic>
        <p:nvPicPr>
          <p:cNvPr id="23" name="Picture 22" descr="A computer generated image of a dog&#10;&#10;Description automatically generated">
            <a:extLst>
              <a:ext uri="{FF2B5EF4-FFF2-40B4-BE49-F238E27FC236}">
                <a16:creationId xmlns="" xmlns:a16="http://schemas.microsoft.com/office/drawing/2014/main" id="{81EC7460-0BF8-144C-8E88-22805A4CF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129" y="3805852"/>
            <a:ext cx="3460265" cy="2644055"/>
          </a:xfrm>
          <a:prstGeom prst="rect">
            <a:avLst/>
          </a:prstGeom>
        </p:spPr>
      </p:pic>
      <p:pic>
        <p:nvPicPr>
          <p:cNvPr id="24" name="Picture 23" descr="A colorful cloud in a blue background&#10;&#10;Description automatically generated">
            <a:extLst>
              <a:ext uri="{FF2B5EF4-FFF2-40B4-BE49-F238E27FC236}">
                <a16:creationId xmlns="" xmlns:a16="http://schemas.microsoft.com/office/drawing/2014/main" id="{0CC2BD48-9061-5F46-AAAF-7C5085C769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36" r="7043"/>
          <a:stretch/>
        </p:blipFill>
        <p:spPr>
          <a:xfrm rot="16200000" flipH="1" flipV="1">
            <a:off x="6387555" y="1181397"/>
            <a:ext cx="2830546" cy="2573224"/>
          </a:xfrm>
          <a:prstGeom prst="rect">
            <a:avLst/>
          </a:prstGeom>
          <a:ln w="38100">
            <a:solidFill>
              <a:schemeClr val="bg1"/>
            </a:solidFill>
            <a:prstDash val="sysDot"/>
          </a:ln>
        </p:spPr>
      </p:pic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8DD8F08-7540-BB48-8F09-5F7087AA6940}"/>
              </a:ext>
            </a:extLst>
          </p:cNvPr>
          <p:cNvSpPr txBox="1"/>
          <p:nvPr/>
        </p:nvSpPr>
        <p:spPr>
          <a:xfrm>
            <a:off x="354129" y="3501008"/>
            <a:ext cx="3212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 Black" panose="020B0A04020102020204" pitchFamily="34" charset="0"/>
              </a:rPr>
              <a:t>Monte Carlo simulation of Mouse </a:t>
            </a:r>
            <a:r>
              <a:rPr lang="en-GB" sz="1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+</a:t>
            </a:r>
          </a:p>
          <a:p>
            <a:r>
              <a:rPr lang="en-GB" sz="1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GB" sz="1200" dirty="0">
                <a:solidFill>
                  <a:schemeClr val="bg1"/>
                </a:solidFill>
                <a:latin typeface="Arial Black" panose="020B0A04020102020204" pitchFamily="34" charset="0"/>
              </a:rPr>
              <a:t>Plaque within scanner detectors</a:t>
            </a:r>
            <a:endParaRPr lang="en-US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AD8A3CED-7134-1245-B482-B4C7450BC800}"/>
              </a:ext>
            </a:extLst>
          </p:cNvPr>
          <p:cNvSpPr txBox="1"/>
          <p:nvPr/>
        </p:nvSpPr>
        <p:spPr>
          <a:xfrm>
            <a:off x="4129425" y="657012"/>
            <a:ext cx="3790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 Black" panose="020B0A04020102020204" pitchFamily="34" charset="0"/>
              </a:rPr>
              <a:t>Reconstructed volume (</a:t>
            </a:r>
            <a:r>
              <a:rPr lang="en-GB" sz="1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110 µm </a:t>
            </a:r>
            <a:r>
              <a:rPr lang="en-GB" sz="1200" dirty="0">
                <a:solidFill>
                  <a:schemeClr val="bg1"/>
                </a:solidFill>
                <a:latin typeface="Arial Black" panose="020B0A04020102020204" pitchFamily="34" charset="0"/>
              </a:rPr>
              <a:t>voxels)</a:t>
            </a:r>
            <a:endParaRPr lang="en-US" sz="1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E53361EA-1BC4-704C-9149-8790EAEFC0CE}"/>
              </a:ext>
            </a:extLst>
          </p:cNvPr>
          <p:cNvSpPr/>
          <p:nvPr/>
        </p:nvSpPr>
        <p:spPr>
          <a:xfrm>
            <a:off x="5220072" y="4149080"/>
            <a:ext cx="927371" cy="978799"/>
          </a:xfrm>
          <a:prstGeom prst="rect">
            <a:avLst/>
          </a:prstGeom>
          <a:noFill/>
          <a:ln w="571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B74A0AEF-4C58-7840-9ABC-36459731F4A5}"/>
              </a:ext>
            </a:extLst>
          </p:cNvPr>
          <p:cNvCxnSpPr>
            <a:endCxn id="24" idx="2"/>
          </p:cNvCxnSpPr>
          <p:nvPr/>
        </p:nvCxnSpPr>
        <p:spPr>
          <a:xfrm flipV="1">
            <a:off x="5683758" y="2468009"/>
            <a:ext cx="832458" cy="1681074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408603" y="71734"/>
            <a:ext cx="3115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Artery Plaque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476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17</a:t>
            </a:fld>
            <a:endParaRPr lang="en-US" sz="1200" b="1" dirty="0"/>
          </a:p>
        </p:txBody>
      </p:sp>
      <p:sp>
        <p:nvSpPr>
          <p:cNvPr id="27" name="Rectangle 26"/>
          <p:cNvSpPr/>
          <p:nvPr/>
        </p:nvSpPr>
        <p:spPr>
          <a:xfrm>
            <a:off x="2843808" y="76200"/>
            <a:ext cx="3273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&amp; Conclusions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7232" y="537865"/>
            <a:ext cx="79451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PET scanners </a:t>
            </a:r>
            <a:r>
              <a:rPr lang="en-US" dirty="0"/>
              <a:t>are </a:t>
            </a:r>
            <a:r>
              <a:rPr lang="en-US" dirty="0" smtClean="0"/>
              <a:t>important </a:t>
            </a:r>
            <a:r>
              <a:rPr lang="en-US" dirty="0"/>
              <a:t>diagnostic </a:t>
            </a:r>
            <a:r>
              <a:rPr lang="en-US" dirty="0" smtClean="0"/>
              <a:t>tools </a:t>
            </a:r>
            <a:r>
              <a:rPr lang="en-US" dirty="0"/>
              <a:t>for metabolic process </a:t>
            </a:r>
            <a:r>
              <a:rPr lang="en-US" dirty="0" smtClean="0"/>
              <a:t>imaging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Potential ultra-high-resolution</a:t>
            </a:r>
            <a:r>
              <a:rPr lang="en-US" dirty="0"/>
              <a:t> molecular imaging </a:t>
            </a:r>
            <a:r>
              <a:rPr lang="en-US" b="1" dirty="0"/>
              <a:t>using MAPS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sz="1600" dirty="0" smtClean="0"/>
              <a:t>ASIC </a:t>
            </a:r>
            <a:r>
              <a:rPr lang="en-US" sz="1600" dirty="0"/>
              <a:t>designed within the </a:t>
            </a:r>
            <a:r>
              <a:rPr lang="en-US" sz="1600" dirty="0" err="1"/>
              <a:t>UniGE</a:t>
            </a:r>
            <a:r>
              <a:rPr lang="en-US" sz="1600" dirty="0"/>
              <a:t> DPNC </a:t>
            </a:r>
            <a:r>
              <a:rPr lang="en-US" sz="1600" dirty="0" smtClean="0"/>
              <a:t>group  (together </a:t>
            </a:r>
            <a:r>
              <a:rPr lang="en-US" sz="1600" dirty="0"/>
              <a:t>with the FASER and MONOLITH </a:t>
            </a:r>
            <a:r>
              <a:rPr lang="en-US" sz="1600" dirty="0" smtClean="0"/>
              <a:t>projects)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sz="1600" dirty="0" smtClean="0"/>
              <a:t>Development </a:t>
            </a:r>
            <a:r>
              <a:rPr lang="en-US" sz="1600" dirty="0"/>
              <a:t>of module construction technique based </a:t>
            </a:r>
            <a:r>
              <a:rPr lang="en-US" sz="1600" dirty="0" smtClean="0"/>
              <a:t>on flip-chip bonding for compactness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sz="1600" dirty="0" smtClean="0"/>
              <a:t>Monte Carlo simulation and imaging reconstruction are showing very promising performance</a:t>
            </a:r>
          </a:p>
        </p:txBody>
      </p:sp>
      <p:sp>
        <p:nvSpPr>
          <p:cNvPr id="5" name="Rectangle 4"/>
          <p:cNvSpPr/>
          <p:nvPr/>
        </p:nvSpPr>
        <p:spPr>
          <a:xfrm>
            <a:off x="227232" y="2976041"/>
            <a:ext cx="51368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4.8% </a:t>
            </a:r>
            <a:r>
              <a:rPr lang="en-US" dirty="0"/>
              <a:t>and </a:t>
            </a:r>
            <a:r>
              <a:rPr lang="en-US" b="1" dirty="0"/>
              <a:t>3.3% scanner sensitivity </a:t>
            </a:r>
            <a:r>
              <a:rPr lang="en-US" dirty="0"/>
              <a:t>(w/ or w/o Bismuth layer)</a:t>
            </a:r>
            <a:endParaRPr lang="en-US" sz="1600" dirty="0"/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sz="1600" b="1" i="1" dirty="0" smtClean="0"/>
              <a:t>0.22-0.28 </a:t>
            </a:r>
            <a:r>
              <a:rPr lang="en-US" sz="1600" b="1" i="1" dirty="0"/>
              <a:t>mm PSF </a:t>
            </a:r>
            <a:r>
              <a:rPr lang="en-US" sz="1600" i="1" dirty="0"/>
              <a:t>→ </a:t>
            </a:r>
            <a:r>
              <a:rPr lang="en-US" sz="1600" b="1" i="1" dirty="0" smtClean="0"/>
              <a:t>0.010 - 0.022 mm3 </a:t>
            </a:r>
            <a:r>
              <a:rPr lang="en-US" sz="1600" b="1" dirty="0" smtClean="0"/>
              <a:t>volumetric spatial  resolution</a:t>
            </a:r>
          </a:p>
          <a:p>
            <a:pPr lvl="1"/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Delivery of a proof-of-concept </a:t>
            </a:r>
            <a:r>
              <a:rPr lang="en-US" dirty="0" smtClean="0"/>
              <a:t>scanner for small animals </a:t>
            </a:r>
            <a:r>
              <a:rPr lang="en-US" b="1" dirty="0" smtClean="0"/>
              <a:t>in 2025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sz="1600" dirty="0" smtClean="0"/>
              <a:t>Silicon-sensor technology, specially with MAPS, advances and </a:t>
            </a:r>
            <a:r>
              <a:rPr lang="en-US" sz="1600" dirty="0"/>
              <a:t>its cost will go down </a:t>
            </a:r>
            <a:r>
              <a:rPr lang="en-US" sz="1600" dirty="0" smtClean="0"/>
              <a:t>while larger </a:t>
            </a:r>
            <a:r>
              <a:rPr lang="en-US" sz="1600" dirty="0"/>
              <a:t>scanners can be envisaged in the </a:t>
            </a:r>
            <a:r>
              <a:rPr lang="en-US" sz="1600" dirty="0" smtClean="0"/>
              <a:t>future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sz="1600" dirty="0"/>
              <a:t>In the </a:t>
            </a:r>
            <a:r>
              <a:rPr lang="en-US" sz="1600" dirty="0" smtClean="0"/>
              <a:t>whish-list </a:t>
            </a:r>
            <a:r>
              <a:rPr lang="en-US" sz="1600" dirty="0" smtClean="0">
                <a:sym typeface="Wingdings" panose="05000000000000000000" pitchFamily="2" charset="2"/>
              </a:rPr>
              <a:t> additional feature</a:t>
            </a:r>
            <a:r>
              <a:rPr lang="en-US" sz="1600" dirty="0" smtClean="0"/>
              <a:t>: </a:t>
            </a:r>
            <a:r>
              <a:rPr lang="en-US" sz="1600" dirty="0"/>
              <a:t>TOF ≲ 10ps, when delivered by the MONOLITH project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388" y="3072040"/>
            <a:ext cx="3756412" cy="320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109018" y="3356992"/>
            <a:ext cx="63382" cy="216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343798" y="3412504"/>
            <a:ext cx="54000" cy="162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29164" y="3096697"/>
            <a:ext cx="5424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Bi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66756" y="3368025"/>
            <a:ext cx="309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834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95600" y="2286000"/>
            <a:ext cx="3124200" cy="182880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</p:spPr>
        <p:txBody>
          <a:bodyPr wrap="none" rtlCol="0">
            <a:prstTxWarp prst="textInflat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Back-up</a:t>
            </a:r>
            <a:endParaRPr lang="en-US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18</a:t>
            </a:fld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4376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4364" y="525471"/>
            <a:ext cx="50634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scanner sensitivity </a:t>
            </a:r>
            <a:r>
              <a:rPr lang="en-US" dirty="0"/>
              <a:t>is driven by the photon stopping power of silicon </a:t>
            </a:r>
            <a:r>
              <a:rPr lang="en-US" dirty="0" smtClean="0"/>
              <a:t>detectors across all the stack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Gain </a:t>
            </a:r>
            <a:r>
              <a:rPr lang="en-US" dirty="0"/>
              <a:t>of efficiency is optimal at ~60 silicon layers, with 60 mm 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Efficiency </a:t>
            </a:r>
            <a:r>
              <a:rPr lang="en-US" dirty="0"/>
              <a:t>can be further increased if heavy materials (high atomic number, as </a:t>
            </a:r>
            <a:r>
              <a:rPr lang="en-US" dirty="0" smtClean="0"/>
              <a:t>bismuth) are </a:t>
            </a:r>
            <a:r>
              <a:rPr lang="en-US" dirty="0"/>
              <a:t>inserted between the silicon detection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Holes </a:t>
            </a:r>
            <a:r>
              <a:rPr lang="en-US" dirty="0"/>
              <a:t>in the scanner’s acceptance have large impact in the sensitivity and </a:t>
            </a:r>
            <a:r>
              <a:rPr lang="en-US" dirty="0" err="1"/>
              <a:t>S</a:t>
            </a:r>
            <a:r>
              <a:rPr lang="en-US" dirty="0" err="1" smtClean="0"/>
              <a:t>inograms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19</a:t>
            </a:fld>
            <a:endParaRPr lang="en-US" sz="1200" b="1" dirty="0"/>
          </a:p>
        </p:txBody>
      </p:sp>
      <p:sp>
        <p:nvSpPr>
          <p:cNvPr id="5" name="Rectangle 4"/>
          <p:cNvSpPr/>
          <p:nvPr/>
        </p:nvSpPr>
        <p:spPr>
          <a:xfrm>
            <a:off x="2700365" y="63806"/>
            <a:ext cx="3887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Detection Efficiency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27" r="8705" b="67075"/>
          <a:stretch/>
        </p:blipFill>
        <p:spPr bwMode="auto">
          <a:xfrm>
            <a:off x="6476691" y="1070041"/>
            <a:ext cx="2591109" cy="228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17" y="3425467"/>
            <a:ext cx="3600000" cy="328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36" y="3551454"/>
            <a:ext cx="4320000" cy="302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774" y="525471"/>
            <a:ext cx="1365047" cy="126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80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</a:t>
            </a:fld>
            <a:endParaRPr lang="en-US" sz="12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6516216" cy="1390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192" y="4789481"/>
            <a:ext cx="2735904" cy="91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43808" y="93811"/>
            <a:ext cx="3695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Project &amp; Collaborators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9552" y="563488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b="1" dirty="0"/>
              <a:t>100μPET </a:t>
            </a:r>
            <a:r>
              <a:rPr lang="en-US" dirty="0"/>
              <a:t>project: molecular imaging with ultra-high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SNSF </a:t>
            </a:r>
            <a:r>
              <a:rPr lang="en-US" b="1" dirty="0"/>
              <a:t>SINERGIA </a:t>
            </a:r>
            <a:r>
              <a:rPr lang="en-US" dirty="0"/>
              <a:t>grant among </a:t>
            </a:r>
            <a:r>
              <a:rPr lang="en-US" b="1" dirty="0"/>
              <a:t>UNIGE </a:t>
            </a:r>
            <a:r>
              <a:rPr lang="en-US" dirty="0"/>
              <a:t>(scanner </a:t>
            </a:r>
            <a:r>
              <a:rPr lang="en-US" dirty="0" smtClean="0"/>
              <a:t>construction) </a:t>
            </a:r>
            <a:r>
              <a:rPr lang="en-US" b="1" dirty="0"/>
              <a:t>EPFL </a:t>
            </a:r>
            <a:r>
              <a:rPr lang="en-US" dirty="0"/>
              <a:t>(</a:t>
            </a:r>
            <a:r>
              <a:rPr lang="en-US" dirty="0" smtClean="0"/>
              <a:t>imaging) and </a:t>
            </a:r>
            <a:r>
              <a:rPr lang="en-US" b="1" dirty="0"/>
              <a:t>UNILU </a:t>
            </a:r>
            <a:r>
              <a:rPr lang="en-US" dirty="0"/>
              <a:t>(medical application studying atherosclerosis in </a:t>
            </a:r>
            <a:r>
              <a:rPr lang="en-US" dirty="0" err="1"/>
              <a:t>ApoE</a:t>
            </a:r>
            <a:r>
              <a:rPr lang="en-US" dirty="0"/>
              <a:t>+/- mice)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Deliverable</a:t>
            </a:r>
            <a:r>
              <a:rPr lang="en-US" b="1" dirty="0"/>
              <a:t>: </a:t>
            </a:r>
            <a:r>
              <a:rPr lang="en-US" dirty="0"/>
              <a:t>Small-animal PET scanner with monolithic silicon pixel detectors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501" y="3421360"/>
            <a:ext cx="167163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958228"/>
            <a:ext cx="1625370" cy="149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http://biof-lab.org/wp-content/uploads/2017/10/unige-logo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50" b="33956"/>
          <a:stretch/>
        </p:blipFill>
        <p:spPr bwMode="auto">
          <a:xfrm>
            <a:off x="179512" y="2329943"/>
            <a:ext cx="1300669" cy="3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81400"/>
            <a:ext cx="444773" cy="44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96364"/>
            <a:ext cx="1080120" cy="607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lowchart: Alternate Process 11"/>
          <p:cNvSpPr/>
          <p:nvPr/>
        </p:nvSpPr>
        <p:spPr>
          <a:xfrm>
            <a:off x="1528501" y="1763817"/>
            <a:ext cx="6833371" cy="1521167"/>
          </a:xfrm>
          <a:prstGeom prst="flowChartAlternateProcess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Alternate Process 22"/>
          <p:cNvSpPr/>
          <p:nvPr/>
        </p:nvSpPr>
        <p:spPr>
          <a:xfrm>
            <a:off x="1500963" y="3347993"/>
            <a:ext cx="1918909" cy="1521167"/>
          </a:xfrm>
          <a:prstGeom prst="flowChartAlternateProcess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Alternate Process 24"/>
          <p:cNvSpPr/>
          <p:nvPr/>
        </p:nvSpPr>
        <p:spPr>
          <a:xfrm>
            <a:off x="1521741" y="4932169"/>
            <a:ext cx="1898131" cy="1521167"/>
          </a:xfrm>
          <a:prstGeom prst="flowChartAlternateProcess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1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20</a:t>
            </a:fld>
            <a:endParaRPr lang="en-US" sz="1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90" y="2023780"/>
            <a:ext cx="7317686" cy="458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43808" y="76200"/>
            <a:ext cx="37260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 Rate with Layer Number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517565"/>
            <a:ext cx="8888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Empirical strategy to </a:t>
            </a:r>
            <a:r>
              <a:rPr lang="en-US" dirty="0" smtClean="0"/>
              <a:t>estimate </a:t>
            </a:r>
            <a:r>
              <a:rPr lang="en-US" dirty="0"/>
              <a:t>the maximum Hit Rate that a chip will reach during operation. 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Simulate </a:t>
            </a:r>
            <a:r>
              <a:rPr lang="en-US" dirty="0"/>
              <a:t>Some Events </a:t>
            </a:r>
          </a:p>
          <a:p>
            <a:pPr marL="342900" indent="-342900">
              <a:buAutoNum type="arabicPeriod"/>
            </a:pPr>
            <a:r>
              <a:rPr lang="en-US" dirty="0" smtClean="0"/>
              <a:t>Check </a:t>
            </a:r>
            <a:r>
              <a:rPr lang="en-US" dirty="0"/>
              <a:t>Layer with highest number of Clusters. </a:t>
            </a:r>
          </a:p>
          <a:p>
            <a:pPr marL="342900" indent="-342900">
              <a:buAutoNum type="arabicPeriod"/>
            </a:pPr>
            <a:r>
              <a:rPr lang="en-US" dirty="0" smtClean="0"/>
              <a:t>Obtain </a:t>
            </a:r>
            <a:r>
              <a:rPr lang="en-US" dirty="0"/>
              <a:t>the map of the position of each cluster on that </a:t>
            </a:r>
            <a:r>
              <a:rPr lang="en-US" dirty="0" smtClean="0"/>
              <a:t>plane</a:t>
            </a:r>
          </a:p>
          <a:p>
            <a:pPr marL="342900" indent="-342900">
              <a:buAutoNum type="arabicPeriod"/>
            </a:pPr>
            <a:r>
              <a:rPr lang="en-US" dirty="0" smtClean="0"/>
              <a:t>Define </a:t>
            </a:r>
            <a:r>
              <a:rPr lang="en-US" dirty="0"/>
              <a:t>Hit rate of the equivalent chip.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551" y="1700808"/>
            <a:ext cx="2808312" cy="252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251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20315"/>
            <a:ext cx="8892480" cy="2789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21</a:t>
            </a:fld>
            <a:endParaRPr lang="en-US" sz="1200" b="1" dirty="0"/>
          </a:p>
        </p:txBody>
      </p:sp>
      <p:sp>
        <p:nvSpPr>
          <p:cNvPr id="5" name="Rectangle 4"/>
          <p:cNvSpPr/>
          <p:nvPr/>
        </p:nvSpPr>
        <p:spPr>
          <a:xfrm>
            <a:off x="2843808" y="76200"/>
            <a:ext cx="3084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 Wall Thickness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78714"/>
            <a:ext cx="3168352" cy="284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04248" y="836712"/>
            <a:ext cx="144016" cy="2435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48064" y="1864015"/>
            <a:ext cx="1656184" cy="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508104" y="3356326"/>
            <a:ext cx="2592288" cy="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5400000">
            <a:off x="4703059" y="2715286"/>
            <a:ext cx="1466058" cy="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10" idx="2"/>
          </p:cNvCxnSpPr>
          <p:nvPr/>
        </p:nvCxnSpPr>
        <p:spPr>
          <a:xfrm flipV="1">
            <a:off x="3419872" y="2787286"/>
            <a:ext cx="1944216" cy="1361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80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8820472" cy="158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22</a:t>
            </a:fld>
            <a:endParaRPr lang="en-US" sz="1200" b="1" dirty="0"/>
          </a:p>
        </p:txBody>
      </p:sp>
      <p:sp>
        <p:nvSpPr>
          <p:cNvPr id="5" name="Rectangle 4"/>
          <p:cNvSpPr/>
          <p:nvPr/>
        </p:nvSpPr>
        <p:spPr>
          <a:xfrm>
            <a:off x="2627784" y="76200"/>
            <a:ext cx="4329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 Efficiency along the Scanner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339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84" y="1274252"/>
            <a:ext cx="8316416" cy="464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23</a:t>
            </a:fld>
            <a:endParaRPr lang="en-US" sz="1200" b="1" dirty="0"/>
          </a:p>
        </p:txBody>
      </p:sp>
      <p:sp>
        <p:nvSpPr>
          <p:cNvPr id="5" name="Rectangle 4"/>
          <p:cNvSpPr/>
          <p:nvPr/>
        </p:nvSpPr>
        <p:spPr>
          <a:xfrm>
            <a:off x="3347864" y="76200"/>
            <a:ext cx="2720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 Seed Charge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96136" y="1948314"/>
            <a:ext cx="2448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–– </a:t>
            </a:r>
            <a:r>
              <a:rPr lang="en-US" dirty="0" smtClean="0"/>
              <a:t>No Bi (all)</a:t>
            </a:r>
          </a:p>
          <a:p>
            <a:r>
              <a:rPr lang="en-US" dirty="0" smtClean="0"/>
              <a:t>- -  No Bi (</a:t>
            </a:r>
            <a:r>
              <a:rPr lang="en-US" dirty="0" err="1" smtClean="0"/>
              <a:t>LoR</a:t>
            </a:r>
            <a:r>
              <a:rPr lang="en-US" dirty="0" smtClean="0"/>
              <a:t> – </a:t>
            </a:r>
            <a:r>
              <a:rPr lang="en-US" dirty="0" err="1" smtClean="0"/>
              <a:t>pe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–– </a:t>
            </a:r>
            <a:r>
              <a:rPr lang="en-US" dirty="0">
                <a:solidFill>
                  <a:srgbClr val="FF0000"/>
                </a:solidFill>
              </a:rPr>
              <a:t>Bismuth </a:t>
            </a:r>
            <a:r>
              <a:rPr lang="en-US" dirty="0" smtClean="0">
                <a:solidFill>
                  <a:srgbClr val="FF0000"/>
                </a:solidFill>
              </a:rPr>
              <a:t>(all)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- </a:t>
            </a:r>
            <a:r>
              <a:rPr lang="en-US" dirty="0">
                <a:solidFill>
                  <a:srgbClr val="FF0000"/>
                </a:solidFill>
              </a:rPr>
              <a:t>- Bismuth </a:t>
            </a:r>
            <a:r>
              <a:rPr lang="en-US" dirty="0" smtClean="0">
                <a:solidFill>
                  <a:srgbClr val="FF0000"/>
                </a:solidFill>
              </a:rPr>
              <a:t>(LOR – </a:t>
            </a:r>
            <a:r>
              <a:rPr lang="en-US" dirty="0" err="1" smtClean="0">
                <a:solidFill>
                  <a:srgbClr val="FF0000"/>
                </a:solidFill>
              </a:rPr>
              <a:t>pe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6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845728"/>
            <a:ext cx="4618261" cy="23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3"/>
          <a:stretch/>
        </p:blipFill>
        <p:spPr bwMode="auto">
          <a:xfrm>
            <a:off x="107504" y="3903773"/>
            <a:ext cx="4110813" cy="225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24</a:t>
            </a:fld>
            <a:endParaRPr lang="en-US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869642" y="76200"/>
            <a:ext cx="163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 Size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27177"/>
            <a:ext cx="4618261" cy="23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57" y="1141879"/>
            <a:ext cx="4106960" cy="2287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2100773"/>
            <a:ext cx="142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µm pitch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4848381"/>
            <a:ext cx="142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00 µm pitch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20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25</a:t>
            </a:fld>
            <a:endParaRPr lang="en-US" sz="1200" b="1" dirty="0"/>
          </a:p>
        </p:txBody>
      </p:sp>
      <p:sp>
        <p:nvSpPr>
          <p:cNvPr id="27" name="Rectangle 26"/>
          <p:cNvSpPr/>
          <p:nvPr/>
        </p:nvSpPr>
        <p:spPr>
          <a:xfrm>
            <a:off x="2438402" y="71735"/>
            <a:ext cx="5188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Human Brain Reconstruction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09963"/>
            <a:ext cx="2976431" cy="297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16" y="514350"/>
            <a:ext cx="2973465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 rot="16200000">
            <a:off x="-688902" y="1848742"/>
            <a:ext cx="2356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MRI image of a human brain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-1034421" y="4876907"/>
            <a:ext cx="3044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billion annihilation events generated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4631" y="4495800"/>
            <a:ext cx="19795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MC simulation with the</a:t>
            </a:r>
          </a:p>
          <a:p>
            <a:pPr algn="ctr"/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geometry of 100µPET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Up Arrow 32"/>
          <p:cNvSpPr/>
          <p:nvPr/>
        </p:nvSpPr>
        <p:spPr>
          <a:xfrm rot="5400000">
            <a:off x="4757810" y="3826083"/>
            <a:ext cx="239643" cy="2055734"/>
          </a:xfrm>
          <a:prstGeom prst="upArrow">
            <a:avLst>
              <a:gd name="adj1" fmla="val 22317"/>
              <a:gd name="adj2" fmla="val 6551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786666" y="3234462"/>
            <a:ext cx="3291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Reconstruction if 1 mm resolution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2000" y="271790"/>
            <a:ext cx="1847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72768" y="529968"/>
            <a:ext cx="51950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Original brain MRI image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Source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: 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Openneuro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dataset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Random brain slide with 68 mm disk diameter was selected</a:t>
            </a: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reduced to 34 mm with artificial 50  µm resolution</a:t>
            </a: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Conversion of the MRI grey scale to annihilation events</a:t>
            </a: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Each pair and reconstructed within the 100µPET MC simulation reconstruction</a:t>
            </a: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reconstruction algorithm used finally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730" y="3572594"/>
            <a:ext cx="29527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06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26</a:t>
            </a:fld>
            <a:endParaRPr lang="en-US" sz="1200" b="1" dirty="0"/>
          </a:p>
        </p:txBody>
      </p:sp>
      <p:sp>
        <p:nvSpPr>
          <p:cNvPr id="27" name="Rectangle 26"/>
          <p:cNvSpPr/>
          <p:nvPr/>
        </p:nvSpPr>
        <p:spPr>
          <a:xfrm>
            <a:off x="2438402" y="71735"/>
            <a:ext cx="5188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Human Brain Reconstruction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09963"/>
            <a:ext cx="2976431" cy="297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16" y="514350"/>
            <a:ext cx="2973465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 rot="16200000">
            <a:off x="-688902" y="1848742"/>
            <a:ext cx="2356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MRI image of a human brain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-1034421" y="4876907"/>
            <a:ext cx="3044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billion annihilation events generated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4631" y="4495800"/>
            <a:ext cx="19795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MC simulation with the</a:t>
            </a:r>
          </a:p>
          <a:p>
            <a:pPr algn="ctr"/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geometry of 100µPET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Up Arrow 32"/>
          <p:cNvSpPr/>
          <p:nvPr/>
        </p:nvSpPr>
        <p:spPr>
          <a:xfrm rot="5400000">
            <a:off x="4757810" y="3826083"/>
            <a:ext cx="239643" cy="2055734"/>
          </a:xfrm>
          <a:prstGeom prst="upArrow">
            <a:avLst>
              <a:gd name="adj1" fmla="val 22317"/>
              <a:gd name="adj2" fmla="val 6551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941935" y="2971800"/>
            <a:ext cx="3002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Image reconstruction algorithm  with  100 µm pitch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2000" y="271790"/>
            <a:ext cx="1847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B31EA19C-D9CD-5D44-A658-E0EBC08423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135" t="40517"/>
          <a:stretch/>
        </p:blipFill>
        <p:spPr>
          <a:xfrm>
            <a:off x="5954161" y="3490913"/>
            <a:ext cx="2977585" cy="2983275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872768" y="529968"/>
            <a:ext cx="51950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Original brain MRI image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Source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 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Openneuro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dataset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Random brain slide with 68 mm disk diameter was selected</a:t>
            </a: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reduced to 34 mm with artificial 50  µm resolution</a:t>
            </a: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Conversion of the MRI grey scale to annihilation events</a:t>
            </a: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Each pair and reconstructed within the 100µPET MC simulation reconstruction</a:t>
            </a:r>
          </a:p>
          <a:p>
            <a:pPr marL="108000" indent="-1800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reconstruction algorithm used finally</a:t>
            </a:r>
          </a:p>
        </p:txBody>
      </p:sp>
    </p:spTree>
    <p:extLst>
      <p:ext uri="{BB962C8B-B14F-4D97-AF65-F5344CB8AC3E}">
        <p14:creationId xmlns:p14="http://schemas.microsoft.com/office/powerpoint/2010/main" val="5832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" r="45796"/>
          <a:stretch/>
        </p:blipFill>
        <p:spPr bwMode="auto">
          <a:xfrm>
            <a:off x="251520" y="908720"/>
            <a:ext cx="4102907" cy="2746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3371" y="86235"/>
            <a:ext cx="4060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Module Construction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27</a:t>
            </a:fld>
            <a:endParaRPr lang="en-US" sz="1200" b="1" dirty="0"/>
          </a:p>
        </p:txBody>
      </p:sp>
      <p:pic>
        <p:nvPicPr>
          <p:cNvPr id="8" name="Picture 4" descr="D:\Faser\Upgrade\Preshower\Talk\SeminarKEK2022\TTPET-SuperModul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91"/>
          <a:stretch/>
        </p:blipFill>
        <p:spPr bwMode="auto">
          <a:xfrm>
            <a:off x="124902" y="4433859"/>
            <a:ext cx="5132898" cy="184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4902" y="4300984"/>
            <a:ext cx="27409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5 </a:t>
            </a:r>
            <a:r>
              <a:rPr lang="en-US" sz="1400" dirty="0"/>
              <a:t>staggered </a:t>
            </a:r>
            <a:r>
              <a:rPr lang="en-US" sz="1400" dirty="0" smtClean="0"/>
              <a:t>layers of 4 sensor-</a:t>
            </a:r>
            <a:r>
              <a:rPr lang="en-US" sz="1400" dirty="0" err="1" smtClean="0"/>
              <a:t>asics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04647" y="3777759"/>
            <a:ext cx="667806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133" y="3878952"/>
            <a:ext cx="2750448" cy="2750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 rot="20275232">
            <a:off x="3563131" y="5481872"/>
            <a:ext cx="248548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400" b="1" cap="all" dirty="0" smtClean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r>
              <a:rPr lang="en-US" sz="1400" b="1" cap="all" baseline="30000" dirty="0" smtClean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st</a:t>
            </a:r>
            <a:r>
              <a:rPr lang="en-US" sz="1400" b="1" cap="all" dirty="0" smtClean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test show that it is </a:t>
            </a:r>
          </a:p>
          <a:p>
            <a:pPr algn="ctr"/>
            <a:r>
              <a:rPr lang="en-US" sz="1400" b="1" cap="all" dirty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e</a:t>
            </a:r>
            <a:r>
              <a:rPr lang="en-US" sz="1400" b="1" cap="all" dirty="0" smtClean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lectrically operating fine</a:t>
            </a:r>
            <a:endParaRPr lang="en-US" sz="1400" b="1" cap="all" dirty="0">
              <a:ln w="0"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043" y="3847362"/>
            <a:ext cx="5370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Alternative concept: 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Super-module with 5 layers of 2x2 sensor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asics</a:t>
            </a:r>
            <a:endParaRPr lang="en-U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wire bonding interconnection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530688"/>
            <a:ext cx="5106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concept: 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module layer 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Si to FCP interconnection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59" b="33491"/>
          <a:stretch/>
        </p:blipFill>
        <p:spPr bwMode="auto">
          <a:xfrm>
            <a:off x="5471373" y="2772794"/>
            <a:ext cx="3507765" cy="88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056" y="286598"/>
            <a:ext cx="3034816" cy="2372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435568" y="1439297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ENIG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37449" y="1057496"/>
            <a:ext cx="467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ACF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20769262">
            <a:off x="5810784" y="221456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Flex</a:t>
            </a:r>
            <a:endParaRPr lang="en-US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318352">
            <a:off x="7581835" y="372343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Asic</a:t>
            </a:r>
            <a:endParaRPr lang="en-US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4208" y="749719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ENIG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924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066" y="3370054"/>
            <a:ext cx="6018290" cy="3071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110" y="3810002"/>
            <a:ext cx="274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Like for FASER project the blocks can be manufactures </a:t>
            </a:r>
            <a:r>
              <a:rPr lang="en-US" sz="1400" b="1" dirty="0" smtClean="0"/>
              <a:t>in 3D metal printing </a:t>
            </a:r>
            <a:r>
              <a:rPr lang="en-US" sz="1400" dirty="0" smtClean="0"/>
              <a:t> in order to have an optimal heat exchange.</a:t>
            </a:r>
          </a:p>
        </p:txBody>
      </p:sp>
      <p:pic>
        <p:nvPicPr>
          <p:cNvPr id="6" name="Picture 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836549"/>
            <a:ext cx="3200400" cy="1662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994" y="461666"/>
            <a:ext cx="5340095" cy="28911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57977" y="702094"/>
            <a:ext cx="5028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~100 W heat dissipation expected in a tower </a:t>
            </a:r>
          </a:p>
          <a:p>
            <a:r>
              <a:rPr lang="en-US" dirty="0" smtClean="0"/>
              <a:t>FEA made with 250 W (below)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1268760"/>
            <a:ext cx="2291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Assuming using water: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Tcool</a:t>
            </a:r>
            <a:r>
              <a:rPr lang="en-US" dirty="0" smtClean="0"/>
              <a:t>: 12°C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HTC: 8000 W/</a:t>
            </a:r>
            <a:r>
              <a:rPr lang="en-US" dirty="0" err="1" smtClean="0"/>
              <a:t>mK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89089" y="2152471"/>
            <a:ext cx="3654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dirty="0" smtClean="0"/>
              <a:t>A </a:t>
            </a:r>
            <a:r>
              <a:rPr lang="en-US" dirty="0"/>
              <a:t>m</a:t>
            </a:r>
            <a:r>
              <a:rPr lang="en-US" dirty="0" smtClean="0"/>
              <a:t>ax temperature of ~39°C with 250 W/ tower</a:t>
            </a:r>
          </a:p>
          <a:p>
            <a:pPr marL="285750" indent="-285750">
              <a:buFont typeface="Wingdings"/>
              <a:buChar char="à"/>
            </a:pPr>
            <a:r>
              <a:rPr lang="en-US" b="1" dirty="0" smtClean="0"/>
              <a:t>Extrapolating max temp of ~ 25°C for 100 W</a:t>
            </a:r>
            <a:endParaRPr lang="en-US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28</a:t>
            </a:fld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46820" y="86235"/>
            <a:ext cx="3025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Management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33518" y="6441098"/>
            <a:ext cx="1434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Abaqus</a:t>
            </a:r>
            <a:r>
              <a:rPr lang="en-US" sz="1200" i="1" dirty="0" smtClean="0"/>
              <a:t> Unified </a:t>
            </a:r>
            <a:r>
              <a:rPr lang="en-US" sz="1200" i="1" dirty="0"/>
              <a:t>FEA </a:t>
            </a:r>
          </a:p>
        </p:txBody>
      </p:sp>
    </p:spTree>
    <p:extLst>
      <p:ext uri="{BB962C8B-B14F-4D97-AF65-F5344CB8AC3E}">
        <p14:creationId xmlns:p14="http://schemas.microsoft.com/office/powerpoint/2010/main" val="400831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6D3CC97-00AC-6742-9352-B4D9EF9EE73A}"/>
              </a:ext>
            </a:extLst>
          </p:cNvPr>
          <p:cNvGrpSpPr/>
          <p:nvPr/>
        </p:nvGrpSpPr>
        <p:grpSpPr>
          <a:xfrm>
            <a:off x="273359" y="1207937"/>
            <a:ext cx="8597282" cy="4684105"/>
            <a:chOff x="364479" y="1207937"/>
            <a:chExt cx="11463042" cy="468410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158ABE31-A391-2A43-A50C-D69737A17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4479" y="1207937"/>
              <a:ext cx="4683600" cy="4683600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0199B30F-23E0-D948-97E9-8FFEF073BA8F}"/>
                </a:ext>
              </a:extLst>
            </p:cNvPr>
            <p:cNvCxnSpPr>
              <a:stCxn id="10" idx="3"/>
              <a:endCxn id="7" idx="1"/>
            </p:cNvCxnSpPr>
            <p:nvPr/>
          </p:nvCxnSpPr>
          <p:spPr>
            <a:xfrm>
              <a:off x="3993266" y="2754776"/>
              <a:ext cx="1587043" cy="79521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A37312E3-8DA5-DE40-B8F4-29E7BBB50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80309" y="1207937"/>
              <a:ext cx="6247212" cy="4684105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3EF5924A-295C-5B49-83CE-36C4D6F77504}"/>
                </a:ext>
              </a:extLst>
            </p:cNvPr>
            <p:cNvSpPr/>
            <p:nvPr/>
          </p:nvSpPr>
          <p:spPr>
            <a:xfrm>
              <a:off x="3240911" y="2419110"/>
              <a:ext cx="752355" cy="671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ot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29</a:t>
            </a:fld>
            <a:endParaRPr lang="en-US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555776" y="76200"/>
            <a:ext cx="4593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 to Flex PCB Interconnection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72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3</a:t>
            </a:fld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86235"/>
            <a:ext cx="4821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Positron Emission Tomography (PET)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808785"/>
            <a:ext cx="4870048" cy="221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11560" y="547900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PET </a:t>
            </a:r>
            <a:r>
              <a:rPr lang="en-US" dirty="0"/>
              <a:t>is a nuclear medicine method to study metabolic processes in the </a:t>
            </a:r>
            <a:r>
              <a:rPr lang="en-US" dirty="0" smtClean="0"/>
              <a:t>body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Radiotracer </a:t>
            </a:r>
            <a:r>
              <a:rPr lang="en-US" dirty="0"/>
              <a:t>is injected in a </a:t>
            </a:r>
            <a:r>
              <a:rPr lang="en-US" dirty="0" smtClean="0"/>
              <a:t>body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Positrons </a:t>
            </a:r>
            <a:r>
              <a:rPr lang="en-US" dirty="0"/>
              <a:t>from the radionuclide annihilates with electrons of the nearby </a:t>
            </a:r>
            <a:r>
              <a:rPr lang="en-US" dirty="0" smtClean="0"/>
              <a:t>tissue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Two </a:t>
            </a:r>
            <a:r>
              <a:rPr lang="en-US" b="1" dirty="0"/>
              <a:t>back-to-back </a:t>
            </a:r>
            <a:r>
              <a:rPr lang="en-US" dirty="0"/>
              <a:t>511 </a:t>
            </a:r>
            <a:r>
              <a:rPr lang="en-US" dirty="0" err="1"/>
              <a:t>KeV</a:t>
            </a:r>
            <a:r>
              <a:rPr lang="en-US" dirty="0"/>
              <a:t> photons are emitted and detected in </a:t>
            </a:r>
            <a:r>
              <a:rPr lang="en-US" b="1" dirty="0"/>
              <a:t>coincidence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Lines-of-Response </a:t>
            </a:r>
            <a:r>
              <a:rPr lang="en-US" b="1" dirty="0"/>
              <a:t>(</a:t>
            </a:r>
            <a:r>
              <a:rPr lang="en-US" b="1" dirty="0" err="1"/>
              <a:t>LoR</a:t>
            </a:r>
            <a:r>
              <a:rPr lang="en-US" b="1" dirty="0"/>
              <a:t>) </a:t>
            </a:r>
            <a:r>
              <a:rPr lang="en-US" dirty="0"/>
              <a:t>are defined by the volume between the </a:t>
            </a:r>
            <a:r>
              <a:rPr lang="en-US" b="1" dirty="0"/>
              <a:t>sensitive elements </a:t>
            </a:r>
            <a:r>
              <a:rPr lang="en-US" dirty="0"/>
              <a:t>detecting the two </a:t>
            </a:r>
            <a:r>
              <a:rPr lang="en-US" dirty="0" smtClean="0"/>
              <a:t>photons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Lines-of-response are processed to generate density maps of the detected </a:t>
            </a:r>
            <a:r>
              <a:rPr lang="en-US" dirty="0" smtClean="0"/>
              <a:t>annihilations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Today, due to the lack of spatial resolution, PET imaging must be done in hybrid mode (combining MRI or CT measurements</a:t>
            </a:r>
            <a:r>
              <a:rPr lang="en-US" dirty="0" smtClean="0"/>
              <a:t>)</a:t>
            </a:r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7" t="9154" r="52071" b="46707"/>
          <a:stretch/>
        </p:blipFill>
        <p:spPr bwMode="auto">
          <a:xfrm>
            <a:off x="7087274" y="3922203"/>
            <a:ext cx="1980526" cy="247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7" t="53670" r="52071" b="2191"/>
          <a:stretch/>
        </p:blipFill>
        <p:spPr bwMode="auto">
          <a:xfrm>
            <a:off x="5111755" y="3928810"/>
            <a:ext cx="1980525" cy="247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843966" y="3594502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PET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13393" y="3594502"/>
            <a:ext cx="103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PET + MRI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76874" y="6407405"/>
            <a:ext cx="387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Ref</a:t>
            </a:r>
            <a:endParaRPr lang="en-US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522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2FB202A-CBFB-7347-B7DB-91A3402BE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048" y="1029325"/>
            <a:ext cx="4968567" cy="46836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13168587-8ECE-C647-9FED-DA29863EAA0E}"/>
              </a:ext>
            </a:extLst>
          </p:cNvPr>
          <p:cNvGrpSpPr/>
          <p:nvPr/>
        </p:nvGrpSpPr>
        <p:grpSpPr>
          <a:xfrm>
            <a:off x="2873415" y="2379563"/>
            <a:ext cx="4968567" cy="2020747"/>
            <a:chOff x="671332" y="2379562"/>
            <a:chExt cx="11188815" cy="2020747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BD1BD473-41F5-CA4D-AF41-6E28016724C6}"/>
                </a:ext>
              </a:extLst>
            </p:cNvPr>
            <p:cNvCxnSpPr>
              <a:cxnSpLocks/>
            </p:cNvCxnSpPr>
            <p:nvPr/>
          </p:nvCxnSpPr>
          <p:spPr>
            <a:xfrm>
              <a:off x="671332" y="4400309"/>
              <a:ext cx="111464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>
              <a:glow rad="508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C914724F-BCD2-F948-B84D-DBAC27BD8FB9}"/>
                </a:ext>
              </a:extLst>
            </p:cNvPr>
            <p:cNvCxnSpPr>
              <a:cxnSpLocks/>
            </p:cNvCxnSpPr>
            <p:nvPr/>
          </p:nvCxnSpPr>
          <p:spPr>
            <a:xfrm>
              <a:off x="671332" y="4205468"/>
              <a:ext cx="111464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>
              <a:glow rad="508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F5122A12-F285-0C4E-B2E9-9DCA9D35F312}"/>
                </a:ext>
              </a:extLst>
            </p:cNvPr>
            <p:cNvCxnSpPr>
              <a:cxnSpLocks/>
            </p:cNvCxnSpPr>
            <p:nvPr/>
          </p:nvCxnSpPr>
          <p:spPr>
            <a:xfrm>
              <a:off x="671332" y="3860157"/>
              <a:ext cx="111464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>
              <a:glow rad="508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08CD7ACA-D36D-E54E-8697-EA29FBA655A6}"/>
                </a:ext>
              </a:extLst>
            </p:cNvPr>
            <p:cNvCxnSpPr>
              <a:cxnSpLocks/>
            </p:cNvCxnSpPr>
            <p:nvPr/>
          </p:nvCxnSpPr>
          <p:spPr>
            <a:xfrm>
              <a:off x="671332" y="3630593"/>
              <a:ext cx="111464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>
              <a:glow rad="508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EA69215E-BF36-3549-A96D-FED146803AAC}"/>
                </a:ext>
              </a:extLst>
            </p:cNvPr>
            <p:cNvCxnSpPr>
              <a:cxnSpLocks/>
            </p:cNvCxnSpPr>
            <p:nvPr/>
          </p:nvCxnSpPr>
          <p:spPr>
            <a:xfrm>
              <a:off x="671332" y="3334473"/>
              <a:ext cx="111464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>
              <a:glow rad="508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2A76EEDF-CA77-054B-B90D-DC1BB2167744}"/>
                </a:ext>
              </a:extLst>
            </p:cNvPr>
            <p:cNvCxnSpPr>
              <a:cxnSpLocks/>
            </p:cNvCxnSpPr>
            <p:nvPr/>
          </p:nvCxnSpPr>
          <p:spPr>
            <a:xfrm>
              <a:off x="671332" y="3139632"/>
              <a:ext cx="111464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>
              <a:glow rad="508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4698C3C4-B014-4241-A175-23165D46064E}"/>
                </a:ext>
              </a:extLst>
            </p:cNvPr>
            <p:cNvCxnSpPr/>
            <p:nvPr/>
          </p:nvCxnSpPr>
          <p:spPr>
            <a:xfrm>
              <a:off x="686742" y="2701724"/>
              <a:ext cx="111464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>
              <a:glow rad="508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A47FEABC-4CB8-9E46-A117-6FFB809D2224}"/>
                </a:ext>
              </a:extLst>
            </p:cNvPr>
            <p:cNvCxnSpPr/>
            <p:nvPr/>
          </p:nvCxnSpPr>
          <p:spPr>
            <a:xfrm>
              <a:off x="713727" y="2379562"/>
              <a:ext cx="111464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  <a:effectLst>
              <a:glow rad="508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CDB3CE6-F712-4240-87A2-61384D2140BB}"/>
              </a:ext>
            </a:extLst>
          </p:cNvPr>
          <p:cNvSpPr txBox="1"/>
          <p:nvPr/>
        </p:nvSpPr>
        <p:spPr>
          <a:xfrm>
            <a:off x="6140271" y="1566471"/>
            <a:ext cx="1232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Chip substrate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207DE709-C4C4-9544-B7CB-DC3A44345763}"/>
              </a:ext>
            </a:extLst>
          </p:cNvPr>
          <p:cNvSpPr txBox="1"/>
          <p:nvPr/>
        </p:nvSpPr>
        <p:spPr>
          <a:xfrm>
            <a:off x="5946299" y="2388120"/>
            <a:ext cx="1749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Chip’s Au stud bumps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7405DCC-1632-2C48-9C40-B04CAD5342FB}"/>
              </a:ext>
            </a:extLst>
          </p:cNvPr>
          <p:cNvSpPr txBox="1"/>
          <p:nvPr/>
        </p:nvSpPr>
        <p:spPr>
          <a:xfrm>
            <a:off x="5584782" y="2783189"/>
            <a:ext cx="271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Flex’s bonding pads (FPC top layer)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BC02FAC-2938-C649-A86D-989A929395F5}"/>
              </a:ext>
            </a:extLst>
          </p:cNvPr>
          <p:cNvSpPr txBox="1"/>
          <p:nvPr/>
        </p:nvSpPr>
        <p:spPr>
          <a:xfrm>
            <a:off x="6063808" y="4483773"/>
            <a:ext cx="14364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FPC bottom layer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B85229AA-8B9A-0046-BFBF-5466C6E947F3}"/>
              </a:ext>
            </a:extLst>
          </p:cNvPr>
          <p:cNvSpPr txBox="1"/>
          <p:nvPr/>
        </p:nvSpPr>
        <p:spPr>
          <a:xfrm>
            <a:off x="6233518" y="3880403"/>
            <a:ext cx="983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FPC layer 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4EBC182E-3ADD-274F-99D2-9183485D8111}"/>
              </a:ext>
            </a:extLst>
          </p:cNvPr>
          <p:cNvSpPr txBox="1"/>
          <p:nvPr/>
        </p:nvSpPr>
        <p:spPr>
          <a:xfrm>
            <a:off x="6233518" y="3328060"/>
            <a:ext cx="983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FPC layer 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ADDEB4D2-CD79-DE4C-902A-9873AB4F9B7D}"/>
              </a:ext>
            </a:extLst>
          </p:cNvPr>
          <p:cNvSpPr txBox="1"/>
          <p:nvPr/>
        </p:nvSpPr>
        <p:spPr>
          <a:xfrm>
            <a:off x="6454467" y="415026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BD2CE63F-AA18-1E4D-B8BC-C10A7D13EEC4}"/>
              </a:ext>
            </a:extLst>
          </p:cNvPr>
          <p:cNvSpPr txBox="1"/>
          <p:nvPr/>
        </p:nvSpPr>
        <p:spPr>
          <a:xfrm>
            <a:off x="6454467" y="3601172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via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CDFE91F-8B22-6746-8744-51358D4CF8BE}"/>
              </a:ext>
            </a:extLst>
          </p:cNvPr>
          <p:cNvSpPr txBox="1"/>
          <p:nvPr/>
        </p:nvSpPr>
        <p:spPr>
          <a:xfrm>
            <a:off x="6454467" y="3082130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via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Triangle 21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30</a:t>
            </a:fld>
            <a:endParaRPr 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403648" y="76200"/>
            <a:ext cx="655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 to Flex PCB Interconnection – </a:t>
            </a:r>
            <a:r>
              <a:rPr lang="en-US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Section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401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4</a:t>
            </a:fld>
            <a:endParaRPr lang="en-US" sz="1200" b="1" dirty="0"/>
          </a:p>
        </p:txBody>
      </p:sp>
      <p:sp>
        <p:nvSpPr>
          <p:cNvPr id="13" name="Rectangle 12"/>
          <p:cNvSpPr/>
          <p:nvPr/>
        </p:nvSpPr>
        <p:spPr>
          <a:xfrm>
            <a:off x="611560" y="547900"/>
            <a:ext cx="76328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PET </a:t>
            </a:r>
            <a:r>
              <a:rPr lang="en-US" dirty="0"/>
              <a:t>is a nuclear medicine method to study metabolic processes in the </a:t>
            </a:r>
            <a:r>
              <a:rPr lang="en-US" dirty="0" smtClean="0"/>
              <a:t>body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Radiotracer </a:t>
            </a:r>
            <a:r>
              <a:rPr lang="en-US" dirty="0"/>
              <a:t>is injected in a </a:t>
            </a:r>
            <a:r>
              <a:rPr lang="en-US" dirty="0" smtClean="0"/>
              <a:t>body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Positrons </a:t>
            </a:r>
            <a:r>
              <a:rPr lang="en-US" dirty="0"/>
              <a:t>from the radionuclide annihilates with electrons of the nearby </a:t>
            </a:r>
            <a:r>
              <a:rPr lang="en-US" dirty="0" smtClean="0"/>
              <a:t>tissue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Two </a:t>
            </a:r>
            <a:r>
              <a:rPr lang="en-US" b="1" dirty="0"/>
              <a:t>back-to-back </a:t>
            </a:r>
            <a:r>
              <a:rPr lang="en-US" dirty="0"/>
              <a:t>511 </a:t>
            </a:r>
            <a:r>
              <a:rPr lang="en-US" dirty="0" err="1"/>
              <a:t>KeV</a:t>
            </a:r>
            <a:r>
              <a:rPr lang="en-US" dirty="0"/>
              <a:t> photons are emitted and detected in </a:t>
            </a:r>
            <a:r>
              <a:rPr lang="en-US" b="1" dirty="0"/>
              <a:t>coincidence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Lines-of-Response </a:t>
            </a:r>
            <a:r>
              <a:rPr lang="en-US" b="1" dirty="0"/>
              <a:t>(</a:t>
            </a:r>
            <a:r>
              <a:rPr lang="en-US" b="1" dirty="0" err="1"/>
              <a:t>LoR</a:t>
            </a:r>
            <a:r>
              <a:rPr lang="en-US" b="1" dirty="0"/>
              <a:t>) </a:t>
            </a:r>
            <a:r>
              <a:rPr lang="en-US" dirty="0"/>
              <a:t>are defined by the volume between the </a:t>
            </a:r>
            <a:r>
              <a:rPr lang="en-US" b="1" dirty="0"/>
              <a:t>sensitive elements </a:t>
            </a:r>
            <a:r>
              <a:rPr lang="en-US" dirty="0"/>
              <a:t>detecting the two </a:t>
            </a:r>
            <a:r>
              <a:rPr lang="en-US" dirty="0" smtClean="0"/>
              <a:t>photons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Lines-of-response are processed to generate density maps of the detected </a:t>
            </a:r>
            <a:r>
              <a:rPr lang="en-US" dirty="0" smtClean="0"/>
              <a:t>annihilations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Today, due to the lack of spatial resolution, PET imaging must be done in hybrid mode (combining MRI or CT measurements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u="sng" dirty="0" smtClean="0">
                <a:sym typeface="Wingdings" panose="05000000000000000000" pitchFamily="2" charset="2"/>
              </a:rPr>
              <a:t>Goal:</a:t>
            </a:r>
            <a:r>
              <a:rPr lang="en-US" dirty="0" smtClean="0">
                <a:sym typeface="Wingdings" panose="05000000000000000000" pitchFamily="2" charset="2"/>
              </a:rPr>
              <a:t> improve the spatial resolution of PET scanner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64450"/>
            <a:ext cx="551441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9979" y="3954542"/>
            <a:ext cx="3039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Typical resolution today: 1 – 2 mm</a:t>
            </a:r>
            <a:endParaRPr lang="en-US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27784" y="86235"/>
            <a:ext cx="4821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Positron Emission Tomography (PET)</a:t>
            </a:r>
          </a:p>
        </p:txBody>
      </p:sp>
      <p:sp>
        <p:nvSpPr>
          <p:cNvPr id="6" name="Rectangle 5"/>
          <p:cNvSpPr/>
          <p:nvPr/>
        </p:nvSpPr>
        <p:spPr>
          <a:xfrm>
            <a:off x="319979" y="4869160"/>
            <a:ext cx="30393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Volumetric spatial resolution </a:t>
            </a:r>
            <a:r>
              <a:rPr lang="en-US" dirty="0"/>
              <a:t>and </a:t>
            </a:r>
            <a:r>
              <a:rPr lang="en-US" b="1" dirty="0"/>
              <a:t>sensitivity</a:t>
            </a:r>
            <a:r>
              <a:rPr lang="en-US" dirty="0"/>
              <a:t> are the two key ingredients for performance</a:t>
            </a:r>
          </a:p>
        </p:txBody>
      </p:sp>
    </p:spTree>
    <p:extLst>
      <p:ext uri="{BB962C8B-B14F-4D97-AF65-F5344CB8AC3E}">
        <p14:creationId xmlns:p14="http://schemas.microsoft.com/office/powerpoint/2010/main" val="326307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5</a:t>
            </a:fld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39752" y="86235"/>
            <a:ext cx="4655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Granularity - DOI and LOR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07304"/>
            <a:ext cx="38290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79912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1404" y="565258"/>
            <a:ext cx="8529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Ultra-high resolution is obtained by increasing the granularity inside a detection volume thanks to small silicon pixel size (~100 microns)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7" t="4067" r="30493" b="15842"/>
          <a:stretch/>
        </p:blipFill>
        <p:spPr bwMode="auto">
          <a:xfrm>
            <a:off x="952656" y="1609212"/>
            <a:ext cx="3024336" cy="293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 rot="5400000">
            <a:off x="3193121" y="2739634"/>
            <a:ext cx="18630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i="1" dirty="0" smtClean="0"/>
              <a:t>Courtesy of Siemens </a:t>
            </a:r>
            <a:r>
              <a:rPr lang="en-US" sz="1000" b="1" i="1" dirty="0"/>
              <a:t>Healthcare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5889" y="1746766"/>
            <a:ext cx="773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LSO array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73489" y="2401080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Crystals</a:t>
            </a:r>
          </a:p>
          <a:p>
            <a:r>
              <a:rPr lang="en-US" sz="1200" dirty="0" smtClean="0"/>
              <a:t>4x4x20 mm</a:t>
            </a:r>
            <a:r>
              <a:rPr lang="en-US" sz="1200" baseline="30000" dirty="0" smtClean="0"/>
              <a:t>3</a:t>
            </a:r>
            <a:endParaRPr lang="en-US" sz="12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250394" y="2862745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3x3 APD</a:t>
            </a:r>
          </a:p>
          <a:p>
            <a:r>
              <a:rPr lang="en-US" sz="1200" dirty="0" smtClean="0"/>
              <a:t>array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6106" y="4360684"/>
            <a:ext cx="2292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DOI: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 mm</a:t>
            </a:r>
          </a:p>
          <a:p>
            <a:r>
              <a:rPr lang="en-US" sz="1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 granularity: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320 mm</a:t>
            </a:r>
            <a:r>
              <a:rPr lang="en-US" sz="1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14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159" y="1301434"/>
            <a:ext cx="1253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100µPET stack</a:t>
            </a:r>
            <a:endParaRPr lang="en-US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1383955" y="5373215"/>
            <a:ext cx="6343963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Scanner granularity: ~80’000 times </a:t>
            </a:r>
            <a:r>
              <a:rPr lang="en-US" dirty="0"/>
              <a:t>finer with silicon pixel sensors </a:t>
            </a:r>
            <a:r>
              <a:rPr lang="en-US" b="1" dirty="0"/>
              <a:t>LOR volume: ~1’600 times </a:t>
            </a:r>
            <a:r>
              <a:rPr lang="en-US" dirty="0"/>
              <a:t>smaller </a:t>
            </a:r>
            <a:r>
              <a:rPr lang="en-US" b="1" dirty="0"/>
              <a:t>&amp; DOI: 50 times </a:t>
            </a:r>
            <a:r>
              <a:rPr lang="en-US" dirty="0"/>
              <a:t>smaller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45543" y="1301435"/>
            <a:ext cx="2238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PET tower with LSO crystals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6809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76" y="1352645"/>
            <a:ext cx="3600000" cy="3809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6</a:t>
            </a:fld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39752" y="86235"/>
            <a:ext cx="4655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Granularity - DOI and LOR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1404" y="565258"/>
            <a:ext cx="8529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Ultra-high resolution is obtained by increasing the granularity inside a detection volume thanks to small silicon pixel size (~100 microns)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52644"/>
            <a:ext cx="3600400" cy="381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10946" y="4816713"/>
            <a:ext cx="2894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point sources with 2 mm thick LOR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0032" y="4816714"/>
            <a:ext cx="3033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point sources with 0.1 mm thick LOR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rved Down Arrow 7"/>
          <p:cNvSpPr/>
          <p:nvPr/>
        </p:nvSpPr>
        <p:spPr>
          <a:xfrm rot="10800000">
            <a:off x="3223789" y="5301208"/>
            <a:ext cx="2664296" cy="618639"/>
          </a:xfrm>
          <a:prstGeom prst="curvedDownArrow">
            <a:avLst>
              <a:gd name="adj1" fmla="val 38726"/>
              <a:gd name="adj2" fmla="val 82328"/>
              <a:gd name="adj3" fmla="val 25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912" y="6031466"/>
            <a:ext cx="1530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a factor of 20</a:t>
            </a:r>
            <a:endParaRPr lang="en-US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928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7</a:t>
            </a:fld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39752" y="86235"/>
            <a:ext cx="3793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Layout using MAPS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74"/>
          <a:stretch/>
        </p:blipFill>
        <p:spPr bwMode="auto">
          <a:xfrm>
            <a:off x="5148064" y="3717032"/>
            <a:ext cx="3528392" cy="2829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" t="207" r="2022" b="1974"/>
          <a:stretch/>
        </p:blipFill>
        <p:spPr bwMode="auto">
          <a:xfrm>
            <a:off x="5939735" y="501932"/>
            <a:ext cx="2795773" cy="292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520" y="649719"/>
            <a:ext cx="54726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 100µPET Scanner consists of 4 towers with a total of 960 chips</a:t>
            </a:r>
            <a:r>
              <a:rPr lang="en-US" dirty="0" smtClean="0"/>
              <a:t>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 tower </a:t>
            </a:r>
            <a:r>
              <a:rPr lang="en-US" dirty="0"/>
              <a:t>is  composed of 60 Si-detection </a:t>
            </a:r>
            <a:r>
              <a:rPr lang="en-US" dirty="0" smtClean="0"/>
              <a:t>layers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Multi-layer </a:t>
            </a:r>
            <a:r>
              <a:rPr lang="en-US" dirty="0"/>
              <a:t>stack of CMOS imaging sensors based on silicon pixel detectors used in </a:t>
            </a:r>
            <a:r>
              <a:rPr lang="en-US" dirty="0" smtClean="0"/>
              <a:t>HEP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Monolithic </a:t>
            </a:r>
            <a:r>
              <a:rPr lang="en-US" dirty="0"/>
              <a:t>100</a:t>
            </a:r>
            <a:r>
              <a:rPr lang="el-GR" dirty="0"/>
              <a:t>μ</a:t>
            </a:r>
            <a:r>
              <a:rPr lang="en-US" dirty="0"/>
              <a:t>PET ASIC: 130 nm </a:t>
            </a:r>
            <a:r>
              <a:rPr lang="en-US" dirty="0" err="1"/>
              <a:t>SiGe</a:t>
            </a:r>
            <a:r>
              <a:rPr lang="en-US" dirty="0"/>
              <a:t> </a:t>
            </a:r>
            <a:r>
              <a:rPr lang="en-US" dirty="0" err="1"/>
              <a:t>BiCMOS</a:t>
            </a:r>
            <a:r>
              <a:rPr lang="en-US" dirty="0" smtClean="0"/>
              <a:t>* using high </a:t>
            </a:r>
            <a:r>
              <a:rPr lang="en-US" dirty="0" err="1" smtClean="0"/>
              <a:t>resitivity</a:t>
            </a:r>
            <a:r>
              <a:rPr lang="en-US" dirty="0" smtClean="0"/>
              <a:t> wafer ( 4 k</a:t>
            </a:r>
            <a:r>
              <a:rPr lang="en-US" dirty="0" smtClean="0">
                <a:sym typeface="Symbol"/>
              </a:rPr>
              <a:t>.cm)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Symbol"/>
              </a:rPr>
              <a:t>Large size reticle sensor-</a:t>
            </a:r>
            <a:r>
              <a:rPr lang="en-US" dirty="0" err="1" smtClean="0">
                <a:sym typeface="Symbol"/>
              </a:rPr>
              <a:t>asic</a:t>
            </a:r>
            <a:r>
              <a:rPr lang="en-US" dirty="0" smtClean="0">
                <a:sym typeface="Symbol"/>
              </a:rPr>
              <a:t>: 30 x 22 mm</a:t>
            </a:r>
            <a:r>
              <a:rPr lang="en-US" baseline="30000" dirty="0" smtClean="0">
                <a:sym typeface="Symbol"/>
              </a:rPr>
              <a:t>2</a:t>
            </a:r>
            <a:endParaRPr lang="en-US" baseline="30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Optional </a:t>
            </a:r>
            <a:r>
              <a:rPr lang="en-US" dirty="0"/>
              <a:t>50 </a:t>
            </a:r>
            <a:r>
              <a:rPr lang="el-GR" dirty="0"/>
              <a:t>μ</a:t>
            </a:r>
            <a:r>
              <a:rPr lang="en-US" dirty="0"/>
              <a:t>m thick Bismuth layer to increase the photon conversion efficiency (w.r.t. only silicon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" r="2648"/>
          <a:stretch/>
        </p:blipFill>
        <p:spPr bwMode="auto">
          <a:xfrm>
            <a:off x="611560" y="4114361"/>
            <a:ext cx="4186094" cy="2448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95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15816" y="76200"/>
            <a:ext cx="4123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Sensor-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Asic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Design - MAPS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8</a:t>
            </a:fld>
            <a:endParaRPr lang="en-US" sz="1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5829" y="488511"/>
            <a:ext cx="87600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err="1" smtClean="0"/>
              <a:t>SiGe</a:t>
            </a:r>
            <a:r>
              <a:rPr lang="en-US" b="1" dirty="0" smtClean="0"/>
              <a:t> technology </a:t>
            </a:r>
            <a:r>
              <a:rPr lang="en-US" dirty="0" smtClean="0"/>
              <a:t>developed in the framework of</a:t>
            </a:r>
            <a:r>
              <a:rPr lang="en-US" b="1" dirty="0" smtClean="0"/>
              <a:t> </a:t>
            </a:r>
            <a:r>
              <a:rPr lang="en-US" dirty="0" smtClean="0"/>
              <a:t>monolithic timing pixel development profited from ~8 years of R&amp;D development now used </a:t>
            </a:r>
            <a:r>
              <a:rPr lang="en-US" dirty="0" smtClean="0"/>
              <a:t>for FASER </a:t>
            </a:r>
            <a:r>
              <a:rPr lang="en-US" dirty="0" err="1" smtClean="0"/>
              <a:t>preshower</a:t>
            </a:r>
            <a:r>
              <a:rPr lang="en-US" dirty="0" smtClean="0"/>
              <a:t> upgrade and for 100µPET</a:t>
            </a:r>
            <a:r>
              <a:rPr lang="en-US" sz="1600" dirty="0" smtClean="0"/>
              <a:t> </a:t>
            </a:r>
            <a:r>
              <a:rPr lang="en-US" sz="1600" i="1" dirty="0" smtClean="0"/>
              <a:t>(Monolith talk this afternoon)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err="1" smtClean="0"/>
              <a:t>Asic</a:t>
            </a:r>
            <a:r>
              <a:rPr lang="en-US" b="1" dirty="0" smtClean="0"/>
              <a:t> design </a:t>
            </a:r>
            <a:r>
              <a:rPr lang="en-US" dirty="0" smtClean="0"/>
              <a:t>largely inspired from the FASER chip </a:t>
            </a:r>
            <a:r>
              <a:rPr lang="en-US" sz="1600" i="1" dirty="0" smtClean="0"/>
              <a:t>(tomorrow’s talk</a:t>
            </a:r>
            <a:r>
              <a:rPr lang="en-US" dirty="0" smtClean="0"/>
              <a:t>) – In-house design and submission booked  for October 24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4891" r="4314" b="4905"/>
          <a:stretch/>
        </p:blipFill>
        <p:spPr bwMode="auto">
          <a:xfrm>
            <a:off x="5148064" y="2362544"/>
            <a:ext cx="3847811" cy="2908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485869"/>
              </p:ext>
            </p:extLst>
          </p:nvPr>
        </p:nvGraphicFramePr>
        <p:xfrm>
          <a:off x="179512" y="2083648"/>
          <a:ext cx="4869934" cy="42976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664296"/>
                <a:gridCol w="2205638"/>
              </a:tblGrid>
              <a:tr h="307597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Main features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Depletion</a:t>
                      </a:r>
                      <a:r>
                        <a:rPr lang="en-US" sz="1400" baseline="0" dirty="0" smtClean="0">
                          <a:latin typeface="+mn-lt"/>
                        </a:rPr>
                        <a:t> depth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250 </a:t>
                      </a:r>
                      <a:r>
                        <a:rPr lang="en-US" sz="1400" dirty="0" smtClean="0"/>
                        <a:t>[µm]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b="1" smtClean="0"/>
                        <a:t>Pixel</a:t>
                      </a:r>
                      <a:r>
                        <a:rPr lang="en-US" sz="1400" b="1" baseline="0" smtClean="0"/>
                        <a:t> (hexagonal) pitch</a:t>
                      </a:r>
                      <a:endParaRPr lang="en-US" sz="1400" b="1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~ 160 [µm]</a:t>
                      </a:r>
                      <a:endParaRPr lang="en-US" sz="1400" b="1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b="1" smtClean="0"/>
                        <a:t>Nb of pixels</a:t>
                      </a:r>
                      <a:endParaRPr lang="en-US" sz="1400" b="1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25344</a:t>
                      </a:r>
                      <a:endParaRPr lang="en-US" sz="1400" b="1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 cluster size</a:t>
                      </a:r>
                      <a:endParaRPr lang="en-US" sz="14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</a:t>
                      </a:r>
                      <a:r>
                        <a:rPr lang="en-US" sz="1400" baseline="0" dirty="0" smtClean="0"/>
                        <a:t> 25 </a:t>
                      </a:r>
                      <a:r>
                        <a:rPr lang="en-US" sz="1400" dirty="0" smtClean="0"/>
                        <a:t>pixels (5x5)</a:t>
                      </a:r>
                      <a:endParaRPr lang="en-US" sz="14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400" b="1" dirty="0"/>
                        <a:t>Front end noise (ENC)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1" dirty="0"/>
                        <a:t>200 [electrons]</a:t>
                      </a:r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dirty="0"/>
                        <a:t>Operation 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dirty="0"/>
                        <a:t>3000 [electrons]</a:t>
                      </a:r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Power consumption</a:t>
                      </a:r>
                      <a:endParaRPr lang="en-US" sz="1400" b="1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70 [</a:t>
                      </a:r>
                      <a:r>
                        <a:rPr lang="en-US" sz="1400" b="1" dirty="0" err="1" smtClean="0"/>
                        <a:t>mW</a:t>
                      </a:r>
                      <a:r>
                        <a:rPr lang="en-US" sz="1400" b="1" dirty="0" smtClean="0"/>
                        <a:t>/cm</a:t>
                      </a:r>
                      <a:r>
                        <a:rPr lang="en-US" sz="1400" b="1" baseline="30000" dirty="0" smtClean="0"/>
                        <a:t>2</a:t>
                      </a:r>
                      <a:r>
                        <a:rPr lang="en-US" sz="1400" b="1" baseline="0" dirty="0" smtClean="0"/>
                        <a:t>]</a:t>
                      </a:r>
                      <a:endParaRPr lang="en-US" sz="1400" b="1" baseline="300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b="1" dirty="0"/>
                        <a:t>Time resolution RMS (Qin &gt; </a:t>
                      </a:r>
                      <a:r>
                        <a:rPr lang="en-US" sz="1400" b="1" dirty="0" smtClean="0"/>
                        <a:t>5 </a:t>
                      </a:r>
                      <a:r>
                        <a:rPr lang="en-US" sz="1400" b="1" dirty="0" err="1" smtClean="0"/>
                        <a:t>ke</a:t>
                      </a:r>
                      <a:r>
                        <a:rPr lang="en-US" sz="1400" b="1" dirty="0" smtClean="0"/>
                        <a:t>-)</a:t>
                      </a:r>
                      <a:r>
                        <a:rPr lang="en-US" sz="1400" b="1" baseline="0" dirty="0" smtClean="0"/>
                        <a:t> 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1" dirty="0"/>
                        <a:t>200 [</a:t>
                      </a:r>
                      <a:r>
                        <a:rPr lang="en-US" sz="1400" b="1" dirty="0" err="1"/>
                        <a:t>ps</a:t>
                      </a:r>
                      <a:r>
                        <a:rPr lang="en-US" sz="1400" b="1" dirty="0"/>
                        <a:t>]</a:t>
                      </a:r>
                    </a:p>
                  </a:txBody>
                  <a:tcPr anchor="ctr"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TOA and TOT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/>
                        <a:t>Per</a:t>
                      </a:r>
                      <a:r>
                        <a:rPr lang="en-US" sz="1400" baseline="0" smtClean="0"/>
                        <a:t> </a:t>
                      </a:r>
                      <a:r>
                        <a:rPr lang="en-US" sz="1400" smtClean="0"/>
                        <a:t>each super-pixel line</a:t>
                      </a:r>
                      <a:endParaRPr lang="en-US" sz="1400" dirty="0"/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Readout speed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50 [Mb/s]</a:t>
                      </a:r>
                      <a:endParaRPr lang="en-US" sz="1400" b="1" dirty="0"/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Event 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143 [bits]</a:t>
                      </a:r>
                      <a:endParaRPr lang="en-US" sz="1400" dirty="0"/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 expected data rate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 </a:t>
                      </a:r>
                      <a:r>
                        <a:rPr lang="en-US" sz="1400" dirty="0" err="1" smtClean="0"/>
                        <a:t>kHit</a:t>
                      </a:r>
                      <a:r>
                        <a:rPr lang="en-US" sz="1400" dirty="0" smtClean="0"/>
                        <a:t>/s @ 20 </a:t>
                      </a:r>
                      <a:r>
                        <a:rPr lang="en-US" sz="1400" dirty="0" err="1" smtClean="0"/>
                        <a:t>MBq</a:t>
                      </a:r>
                      <a:endParaRPr lang="en-US" sz="1400" dirty="0"/>
                    </a:p>
                  </a:txBody>
                  <a:tcPr/>
                </a:tc>
              </a:tr>
              <a:tr h="162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Chip readout daisy chained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r>
                        <a:rPr lang="en-US" sz="1400" baseline="0" dirty="0" smtClean="0"/>
                        <a:t> readout line / 4 chips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98362" y="1988840"/>
            <a:ext cx="2509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Chip size: </a:t>
            </a:r>
            <a:r>
              <a:rPr lang="en-US" sz="1600" dirty="0" smtClean="0"/>
              <a:t>~ 30.2 x 22.8 mm</a:t>
            </a:r>
            <a:r>
              <a:rPr lang="en-US" sz="1600" baseline="30000" dirty="0" smtClean="0"/>
              <a:t>2</a:t>
            </a:r>
            <a:endParaRPr lang="en-US" sz="16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5764769" y="5210036"/>
            <a:ext cx="2776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cs typeface="Calibri"/>
              </a:rPr>
              <a:t>16 Super columns of </a:t>
            </a:r>
            <a:r>
              <a:rPr lang="en-US" sz="1400" i="1" dirty="0" smtClean="0">
                <a:cs typeface="Calibri"/>
              </a:rPr>
              <a:t>11</a:t>
            </a:r>
            <a:r>
              <a:rPr lang="en-US" sz="1400" i="1" dirty="0">
                <a:cs typeface="Calibri"/>
              </a:rPr>
              <a:t> </a:t>
            </a:r>
            <a:r>
              <a:rPr lang="en-US" sz="1400" i="1" dirty="0" smtClean="0">
                <a:cs typeface="Calibri"/>
              </a:rPr>
              <a:t>Super pixels</a:t>
            </a:r>
          </a:p>
          <a:p>
            <a:pPr algn="ctr"/>
            <a:r>
              <a:rPr lang="en-US" sz="1400" i="1" dirty="0" smtClean="0">
                <a:cs typeface="Calibri"/>
              </a:rPr>
              <a:t>of 144 pixels</a:t>
            </a:r>
          </a:p>
        </p:txBody>
      </p:sp>
    </p:spTree>
    <p:extLst>
      <p:ext uri="{BB962C8B-B14F-4D97-AF65-F5344CB8AC3E}">
        <p14:creationId xmlns:p14="http://schemas.microsoft.com/office/powerpoint/2010/main" val="28626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" r="45796"/>
          <a:stretch/>
        </p:blipFill>
        <p:spPr bwMode="auto">
          <a:xfrm>
            <a:off x="251520" y="908720"/>
            <a:ext cx="4102907" cy="2746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3371" y="86235"/>
            <a:ext cx="4060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100µPET Module Construction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76200"/>
            <a:ext cx="8991600" cy="6698259"/>
          </a:xfrm>
          <a:prstGeom prst="roundRect">
            <a:avLst>
              <a:gd name="adj" fmla="val 3068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>
            <a:off x="8524336" y="6238335"/>
            <a:ext cx="457200" cy="782128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fld id="{7F4180D2-CE6D-4AE9-BB36-2E36F8FE6F70}" type="slidenum">
              <a:rPr lang="en-US" sz="1200" b="1" smtClean="0"/>
              <a:t>9</a:t>
            </a:fld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530688"/>
            <a:ext cx="5106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concept: 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module layer 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Si to FCP interconnection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4" b="61787"/>
          <a:stretch/>
        </p:blipFill>
        <p:spPr bwMode="auto">
          <a:xfrm>
            <a:off x="4583606" y="2318136"/>
            <a:ext cx="1586170" cy="1668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93" y="3955363"/>
            <a:ext cx="7154143" cy="267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 descr="D:\TTPET\100muPET\GoldStud\SEM_Images\P_No0017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661" y="3832686"/>
            <a:ext cx="1849177" cy="138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4" t="40334" b="31008"/>
          <a:stretch/>
        </p:blipFill>
        <p:spPr bwMode="auto">
          <a:xfrm>
            <a:off x="5985612" y="2672168"/>
            <a:ext cx="1627090" cy="128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51" t="71341" r="2225" b="160"/>
          <a:stretch/>
        </p:blipFill>
        <p:spPr bwMode="auto">
          <a:xfrm>
            <a:off x="7427146" y="2852936"/>
            <a:ext cx="1677521" cy="1371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4253286" y="830519"/>
            <a:ext cx="46498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Flip-chip bonding </a:t>
            </a:r>
            <a:r>
              <a:rPr lang="en-US" sz="1600" b="1" dirty="0" smtClean="0"/>
              <a:t>thanks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SET ACCURA100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Fused silica detector pattern matching flex PCB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Flex PCB design on purpose to match the qualification bonding test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2FB202A-CBFB-7347-B7DB-91A3402BEE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1963" y="2962153"/>
            <a:ext cx="5187165" cy="366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17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7413</TotalTime>
  <Words>2011</Words>
  <Application>Microsoft Office PowerPoint</Application>
  <PresentationFormat>On-screen Show (4:3)</PresentationFormat>
  <Paragraphs>334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Didier Ferrere</dc:creator>
  <cp:lastModifiedBy>Didier Ferrere</cp:lastModifiedBy>
  <cp:revision>109</cp:revision>
  <dcterms:created xsi:type="dcterms:W3CDTF">2023-08-24T13:27:16Z</dcterms:created>
  <dcterms:modified xsi:type="dcterms:W3CDTF">2023-09-07T05:52:52Z</dcterms:modified>
</cp:coreProperties>
</file>