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25"/>
  </p:notesMasterIdLst>
  <p:sldIdLst>
    <p:sldId id="257" r:id="rId6"/>
    <p:sldId id="258" r:id="rId7"/>
    <p:sldId id="288" r:id="rId8"/>
    <p:sldId id="282" r:id="rId9"/>
    <p:sldId id="267" r:id="rId10"/>
    <p:sldId id="269" r:id="rId11"/>
    <p:sldId id="286" r:id="rId12"/>
    <p:sldId id="270" r:id="rId13"/>
    <p:sldId id="285" r:id="rId14"/>
    <p:sldId id="276" r:id="rId15"/>
    <p:sldId id="277" r:id="rId16"/>
    <p:sldId id="283" r:id="rId17"/>
    <p:sldId id="290" r:id="rId18"/>
    <p:sldId id="289" r:id="rId19"/>
    <p:sldId id="261" r:id="rId20"/>
    <p:sldId id="284" r:id="rId21"/>
    <p:sldId id="262" r:id="rId22"/>
    <p:sldId id="287" r:id="rId23"/>
    <p:sldId id="27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94D36"/>
    <a:srgbClr val="1E5DF8"/>
    <a:srgbClr val="FF6900"/>
    <a:srgbClr val="003088"/>
    <a:srgbClr val="F08900"/>
    <a:srgbClr val="626262"/>
    <a:srgbClr val="FFFFFF"/>
    <a:srgbClr val="00BED5"/>
    <a:srgbClr val="C13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86"/>
    <p:restoredTop sz="90759"/>
  </p:normalViewPr>
  <p:slideViewPr>
    <p:cSldViewPr snapToGrid="0" snapToObjects="1">
      <p:cViewPr>
        <p:scale>
          <a:sx n="140" d="100"/>
          <a:sy n="140" d="100"/>
        </p:scale>
        <p:origin x="920" y="296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https://stfc365-my.sharepoint.com/personal/max_bishop_stfc_ac_uk/Documents/delay%20scan%20plotsfinal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https://stfc365-my.sharepoint.com/personal/max_bishop_stfc_ac_uk/Documents/delay%20scan%20plotsfi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Computer modern"/>
                <a:ea typeface="+mn-ea"/>
                <a:cs typeface="+mn-cs"/>
              </a:defRPr>
            </a:pPr>
            <a:r>
              <a:rPr lang="en-GB"/>
              <a:t>10% to 90% rise time vs Bias Voltage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/>
              </a:solidFill>
              <a:latin typeface="Computer modern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'[delay scan plotsfinal.xlsx]medium gain (3)'!$O$57</c:f>
              <c:strCache>
                <c:ptCount val="1"/>
                <c:pt idx="0">
                  <c:v>10% to 90% rise time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ysClr val="windowText" lastClr="000000"/>
              </a:solidFill>
              <a:ln w="9525">
                <a:noFill/>
              </a:ln>
              <a:effectLst/>
            </c:spPr>
          </c:marker>
          <c:xVal>
            <c:numRef>
              <c:f>'[delay scan plotsfinal.xlsx]medium gain (3)'!$N$58:$N$61</c:f>
              <c:numCache>
                <c:formatCode>General</c:formatCode>
                <c:ptCount val="4"/>
                <c:pt idx="0">
                  <c:v>-300</c:v>
                </c:pt>
                <c:pt idx="1">
                  <c:v>-400</c:v>
                </c:pt>
                <c:pt idx="2">
                  <c:v>-500</c:v>
                </c:pt>
                <c:pt idx="3">
                  <c:v>-600</c:v>
                </c:pt>
              </c:numCache>
            </c:numRef>
          </c:xVal>
          <c:yVal>
            <c:numRef>
              <c:f>'[delay scan plotsfinal.xlsx]medium gain (3)'!$O$58:$O$61</c:f>
              <c:numCache>
                <c:formatCode>General</c:formatCode>
                <c:ptCount val="4"/>
                <c:pt idx="0">
                  <c:v>87.010510181263101</c:v>
                </c:pt>
                <c:pt idx="1">
                  <c:v>78.494276496581733</c:v>
                </c:pt>
                <c:pt idx="2">
                  <c:v>74.301563356071711</c:v>
                </c:pt>
                <c:pt idx="3">
                  <c:v>72.745581798814243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02D-A043-8417-8497E136CE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82672"/>
        <c:axId val="1548597248"/>
        <c:extLst/>
      </c:scatterChart>
      <c:valAx>
        <c:axId val="7882672"/>
        <c:scaling>
          <c:orientation val="minMax"/>
          <c:max val="-200"/>
          <c:min val="-60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Computer modern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Bias Voltage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Computer modern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low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Computer modern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48597248"/>
        <c:crosses val="autoZero"/>
        <c:crossBetween val="midCat"/>
      </c:valAx>
      <c:valAx>
        <c:axId val="154859724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Computer modern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Tiime (ns)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Computer modern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Computer modern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882672"/>
        <c:crosses val="autoZero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Computer modern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Computer modern"/>
                <a:ea typeface="+mn-ea"/>
                <a:cs typeface="+mn-cs"/>
              </a:defRPr>
            </a:pPr>
            <a:r>
              <a:rPr lang="en-GB"/>
              <a:t>Normalised</a:t>
            </a:r>
            <a:r>
              <a:rPr lang="en-GB" baseline="0"/>
              <a:t> D</a:t>
            </a:r>
            <a:r>
              <a:rPr lang="en-GB"/>
              <a:t>elay</a:t>
            </a:r>
            <a:r>
              <a:rPr lang="en-GB" baseline="0"/>
              <a:t> Scan Comparison of CdZnTe and Silicon  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/>
              </a:solidFill>
              <a:latin typeface="Computer modern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CdZnTe -600V</c:v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ysClr val="windowText" lastClr="000000"/>
              </a:solidFill>
              <a:ln w="9525">
                <a:noFill/>
              </a:ln>
              <a:effectLst/>
            </c:spPr>
          </c:marker>
          <c:xVal>
            <c:numRef>
              <c:f>'[delay scan plotsfinal.xlsx]medium gain (2)'!$R$69:$R$87</c:f>
              <c:numCache>
                <c:formatCode>0.00E+00</c:formatCode>
                <c:ptCount val="19"/>
                <c:pt idx="0">
                  <c:v>0</c:v>
                </c:pt>
                <c:pt idx="1">
                  <c:v>18.600000000000001</c:v>
                </c:pt>
                <c:pt idx="2">
                  <c:v>37.200000000000003</c:v>
                </c:pt>
                <c:pt idx="3">
                  <c:v>55.800000000000004</c:v>
                </c:pt>
                <c:pt idx="4">
                  <c:v>74.400000000000006</c:v>
                </c:pt>
                <c:pt idx="5">
                  <c:v>93</c:v>
                </c:pt>
                <c:pt idx="6">
                  <c:v>111.60000000000001</c:v>
                </c:pt>
                <c:pt idx="7">
                  <c:v>148.80000000000001</c:v>
                </c:pt>
                <c:pt idx="8">
                  <c:v>167.4</c:v>
                </c:pt>
                <c:pt idx="9">
                  <c:v>195.3</c:v>
                </c:pt>
                <c:pt idx="10">
                  <c:v>223.20000000000002</c:v>
                </c:pt>
                <c:pt idx="11">
                  <c:v>241.8</c:v>
                </c:pt>
                <c:pt idx="12">
                  <c:v>260.40000000000003</c:v>
                </c:pt>
                <c:pt idx="13">
                  <c:v>279</c:v>
                </c:pt>
                <c:pt idx="14">
                  <c:v>306.90000000000003</c:v>
                </c:pt>
                <c:pt idx="15">
                  <c:v>325.5</c:v>
                </c:pt>
                <c:pt idx="16">
                  <c:v>344.1</c:v>
                </c:pt>
                <c:pt idx="17">
                  <c:v>362.70000000000005</c:v>
                </c:pt>
                <c:pt idx="18">
                  <c:v>381.3</c:v>
                </c:pt>
              </c:numCache>
            </c:numRef>
          </c:xVal>
          <c:yVal>
            <c:numRef>
              <c:f>'[delay scan plotsfinal.xlsx]medium gain (2)'!$V$69:$V$87</c:f>
              <c:numCache>
                <c:formatCode>0.00E+00</c:formatCode>
                <c:ptCount val="19"/>
                <c:pt idx="0">
                  <c:v>8.7905299922557932E-3</c:v>
                </c:pt>
                <c:pt idx="1">
                  <c:v>7.6910131417383147E-3</c:v>
                </c:pt>
                <c:pt idx="2">
                  <c:v>7.8386206490452595E-3</c:v>
                </c:pt>
                <c:pt idx="3">
                  <c:v>9.9869691311822422E-3</c:v>
                </c:pt>
                <c:pt idx="4">
                  <c:v>6.7924586806431412E-3</c:v>
                </c:pt>
                <c:pt idx="5">
                  <c:v>3.5754393901109127E-2</c:v>
                </c:pt>
                <c:pt idx="6">
                  <c:v>0.24161570960493911</c:v>
                </c:pt>
                <c:pt idx="7">
                  <c:v>0.80978873676234653</c:v>
                </c:pt>
                <c:pt idx="8">
                  <c:v>0.89545034281052538</c:v>
                </c:pt>
                <c:pt idx="9">
                  <c:v>0.92603493561589501</c:v>
                </c:pt>
                <c:pt idx="10">
                  <c:v>0.98800870940885943</c:v>
                </c:pt>
                <c:pt idx="11">
                  <c:v>0.9905031042129725</c:v>
                </c:pt>
                <c:pt idx="12">
                  <c:v>1</c:v>
                </c:pt>
                <c:pt idx="13">
                  <c:v>0.97200430952797279</c:v>
                </c:pt>
                <c:pt idx="14">
                  <c:v>0.78746423158796042</c:v>
                </c:pt>
                <c:pt idx="15">
                  <c:v>0.48720411449837958</c:v>
                </c:pt>
                <c:pt idx="16">
                  <c:v>8.8675054173495763E-2</c:v>
                </c:pt>
                <c:pt idx="17">
                  <c:v>4.8969785649766813E-4</c:v>
                </c:pt>
                <c:pt idx="18">
                  <c:v>1.4154950434846816E-2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C03-4E4D-BB6E-C8F73EEC09B8}"/>
            </c:ext>
          </c:extLst>
        </c:ser>
        <c:ser>
          <c:idx val="1"/>
          <c:order val="1"/>
          <c:tx>
            <c:v>silicon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'[delay scan plotsfinal.xlsx]medium gain (2)'!$Y$69:$Y$90</c:f>
              <c:numCache>
                <c:formatCode>General</c:formatCode>
                <c:ptCount val="22"/>
                <c:pt idx="0">
                  <c:v>0</c:v>
                </c:pt>
                <c:pt idx="1">
                  <c:v>18.600000000000001</c:v>
                </c:pt>
                <c:pt idx="2">
                  <c:v>37.200000000000003</c:v>
                </c:pt>
                <c:pt idx="3">
                  <c:v>55.800000000000004</c:v>
                </c:pt>
                <c:pt idx="4">
                  <c:v>74.400000000000006</c:v>
                </c:pt>
                <c:pt idx="5">
                  <c:v>93</c:v>
                </c:pt>
                <c:pt idx="6">
                  <c:v>111.60000000000001</c:v>
                </c:pt>
                <c:pt idx="7">
                  <c:v>130.20000000000002</c:v>
                </c:pt>
                <c:pt idx="8">
                  <c:v>148.80000000000001</c:v>
                </c:pt>
                <c:pt idx="9">
                  <c:v>167.4</c:v>
                </c:pt>
                <c:pt idx="10">
                  <c:v>186</c:v>
                </c:pt>
                <c:pt idx="11">
                  <c:v>195.3</c:v>
                </c:pt>
                <c:pt idx="12">
                  <c:v>204.60000000000002</c:v>
                </c:pt>
                <c:pt idx="13">
                  <c:v>223.20000000000002</c:v>
                </c:pt>
                <c:pt idx="14">
                  <c:v>241.8</c:v>
                </c:pt>
                <c:pt idx="15">
                  <c:v>260.40000000000003</c:v>
                </c:pt>
                <c:pt idx="16">
                  <c:v>279</c:v>
                </c:pt>
                <c:pt idx="17">
                  <c:v>306.90000000000003</c:v>
                </c:pt>
                <c:pt idx="18">
                  <c:v>325.5</c:v>
                </c:pt>
                <c:pt idx="19">
                  <c:v>344.1</c:v>
                </c:pt>
                <c:pt idx="20">
                  <c:v>362.70000000000005</c:v>
                </c:pt>
                <c:pt idx="21">
                  <c:v>381.3</c:v>
                </c:pt>
              </c:numCache>
            </c:numRef>
          </c:xVal>
          <c:yVal>
            <c:numRef>
              <c:f>'[delay scan plotsfinal.xlsx]medium gain (2)'!$AB$69:$AB$90</c:f>
              <c:numCache>
                <c:formatCode>General</c:formatCode>
                <c:ptCount val="22"/>
                <c:pt idx="0">
                  <c:v>4.631930784029745E-3</c:v>
                </c:pt>
                <c:pt idx="1">
                  <c:v>1.109141609563131E-4</c:v>
                </c:pt>
                <c:pt idx="2">
                  <c:v>-2.0003350554462723E-4</c:v>
                </c:pt>
                <c:pt idx="3">
                  <c:v>-3.1061909599878953E-4</c:v>
                </c:pt>
                <c:pt idx="4">
                  <c:v>-2.8417457469574804E-3</c:v>
                </c:pt>
                <c:pt idx="5">
                  <c:v>0.13699444456453602</c:v>
                </c:pt>
                <c:pt idx="6">
                  <c:v>0.59504226021919115</c:v>
                </c:pt>
                <c:pt idx="7">
                  <c:v>0.91443656643825255</c:v>
                </c:pt>
                <c:pt idx="8">
                  <c:v>0.96847776744990388</c:v>
                </c:pt>
                <c:pt idx="9">
                  <c:v>0.98649510386718853</c:v>
                </c:pt>
                <c:pt idx="10">
                  <c:v>0.98820820993925773</c:v>
                </c:pt>
                <c:pt idx="11">
                  <c:v>0.9726011110870928</c:v>
                </c:pt>
                <c:pt idx="12">
                  <c:v>0.99614145824776812</c:v>
                </c:pt>
                <c:pt idx="13">
                  <c:v>0.99853007933248317</c:v>
                </c:pt>
                <c:pt idx="14">
                  <c:v>0.99950282095069287</c:v>
                </c:pt>
                <c:pt idx="15">
                  <c:v>1</c:v>
                </c:pt>
                <c:pt idx="16">
                  <c:v>0.87869371608914637</c:v>
                </c:pt>
                <c:pt idx="17">
                  <c:v>0.38274194245692922</c:v>
                </c:pt>
                <c:pt idx="18">
                  <c:v>6.697812412183049E-2</c:v>
                </c:pt>
                <c:pt idx="19">
                  <c:v>5.3462041460409426E-3</c:v>
                </c:pt>
                <c:pt idx="20">
                  <c:v>-2.0842448282570635E-3</c:v>
                </c:pt>
                <c:pt idx="21">
                  <c:v>3.2564687317610951E-4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C03-4E4D-BB6E-C8F73EEC09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82672"/>
        <c:axId val="1548597248"/>
        <c:extLst/>
      </c:scatterChart>
      <c:valAx>
        <c:axId val="7882672"/>
        <c:scaling>
          <c:orientation val="minMax"/>
          <c:max val="380"/>
          <c:min val="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Computer modern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Delay (ns)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Computer modern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" sourceLinked="0"/>
        <c:majorTickMark val="out"/>
        <c:minorTickMark val="out"/>
        <c:tickLblPos val="low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Computer modern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48597248"/>
        <c:crosses val="autoZero"/>
        <c:crossBetween val="midCat"/>
      </c:valAx>
      <c:valAx>
        <c:axId val="154859724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Computer modern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Normalised Intensity (arb.)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Computer modern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.00" sourceLinked="0"/>
        <c:majorTickMark val="in"/>
        <c:minorTickMark val="in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Computer modern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882672"/>
        <c:crosses val="autoZero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Computer modern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9/3/23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2/12/C12045/meta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iopscience.iop.org/article/10.1088/1748-0221/17/11/C11008/meta" TargetMode="External"/><Relationship Id="rId4" Type="http://schemas.openxmlformats.org/officeDocument/2006/relationships/hyperlink" Target="https://iopscience.iop.org/article/10.1088/1361-6463/aaf556/meta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Pulse and Data Structure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choice of pulse repetition rate and why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Parallel gain readout - how it works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Images before and after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 on slide the pulse repetition rate and frame rate on the slides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a slide - what is the </a:t>
            </a:r>
            <a:r>
              <a:rPr lang="en-GB" sz="1200" kern="1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motiviation</a:t>
            </a: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to test high fluxes at 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mhz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pulse rates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746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1 - Images recorded with Si and 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Explain the masked regions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 your regions of interest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Explain the difference in signal polarity again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bold titles and simplify </a:t>
            </a:r>
          </a:p>
          <a:p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22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2 - Delay Scans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 the silicon delay scan - does it look sensible? Does it match the integration time?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 the 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as a comparison with different voltages - what do we conclude?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Conclude that higher voltages are best &gt; prompt signals and stable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 delay to time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title the table- do in time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direct comparison - thicker materials and different pickle size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 title 'delay scan in medium gain ”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 have rising edge in 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interp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data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500v rise time back in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Convert to 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nanosecs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1387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2 - Delay Scans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 the silicon delay scan - does it look sensible? Does it match the integration time?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 the 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as a comparison with different voltages - what do we conclude?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Conclude that higher voltages are best &gt; prompt signals and stable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 delay to time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title the table- do in time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direct comparison - thicker materials and different pickle size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 title 'delay scan in medium gain ”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 have rising edge in 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interp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data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500v rise time back in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Convert to 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nanosecs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164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2 - Delay Scans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 the silicon delay scan - does it look sensible? Does it match the integration time?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 the 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as a comparison with different voltages - what do we conclude?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Conclude that higher voltages are best &gt; prompt signals and stable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direct comparison - thicker materials and different pickle size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 title 'delay scan in medium gain ”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Compare CZT to silicon directly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30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3 - Intensity Sweep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 intensity sweep for Si - show all three gains for a single pixel - explain saturation etc.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around 10^4 photons state a rough estimate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2592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2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 intensity sweep for </a:t>
            </a:r>
            <a:r>
              <a:rPr lang="en-GB" sz="12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12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show all three gains for a  single pixel - explain why are the signals smaller </a:t>
            </a:r>
            <a:r>
              <a:rPr lang="en-GB" sz="12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12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GB" sz="14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fld id="{2E94B6FA-04A5-5740-8265-2A626BD2BE1B}" type="slidenum">
              <a:rPr lang="en-US" smtClean="0"/>
              <a:t>16</a:t>
            </a:fld>
            <a:fld id="{164B8E59-FC50-8C45-B044-A5D52F8CF544}" type="slidenum">
              <a:rPr lang="en-US" smtClean="0"/>
              <a:t>16</a:t>
            </a:fld>
            <a:fld id="{FFEFA5CD-03F7-1D4A-B555-BB3BB956538A}" type="slidenum">
              <a:rPr lang="en-US" smtClean="0"/>
              <a:t>16</a:t>
            </a:fld>
            <a:fld id="{F1804E1A-7E51-5F4A-8ECE-82940F21B701}" type="slidenum">
              <a:rPr lang="en-US" smtClean="0"/>
              <a:t>16</a:t>
            </a:fld>
            <a:endParaRPr lang="en-US" dirty="0"/>
          </a:p>
          <a:p>
            <a:r>
              <a:rPr lang="en-US" dirty="0"/>
              <a:t>add slide numbers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Fit line and r^2 values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5969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 comparison of Si Vs. </a:t>
            </a:r>
            <a:r>
              <a:rPr lang="en-GB" sz="12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12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signal</a:t>
            </a:r>
            <a:endParaRPr lang="en-GB" sz="14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add caption to the plot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1492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Conclusions - What did I show?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worked at MHz FEL pulse repetitions rates!!!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still needs to be done?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Higher energies &gt; Plug for recent beam time results to follow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Understanding non-linearities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Exploring next image effects etc..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add appendix for next frame effects </a:t>
            </a:r>
          </a:p>
          <a:p>
            <a:endParaRPr lang="en-US" dirty="0"/>
          </a:p>
          <a:p>
            <a:r>
              <a:rPr lang="en-US" dirty="0"/>
              <a:t>print out notes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3302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Thanks to the group at </a:t>
            </a:r>
            <a:r>
              <a:rPr lang="en-US" dirty="0" err="1"/>
              <a:t>Eupopean</a:t>
            </a:r>
            <a:r>
              <a:rPr lang="en-US" dirty="0"/>
              <a:t> XFEL and STFC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10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put more in slides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leave out background - not </a:t>
            </a:r>
            <a:r>
              <a:rPr lang="en-US" dirty="0" err="1"/>
              <a:t>xray</a:t>
            </a:r>
            <a:r>
              <a:rPr lang="en-US" dirty="0"/>
              <a:t> generation and more about the </a:t>
            </a:r>
            <a:r>
              <a:rPr lang="en-US" dirty="0" err="1"/>
              <a:t>xrays</a:t>
            </a:r>
            <a:r>
              <a:rPr lang="en-US" dirty="0"/>
              <a:t> produced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LCLS and LPD - go slower and </a:t>
            </a:r>
            <a:r>
              <a:rPr lang="en-US" dirty="0" err="1"/>
              <a:t>explan</a:t>
            </a:r>
            <a:r>
              <a:rPr lang="en-US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LSLS where is it and what it is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20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323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 XFELs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LCLS-II &gt; 1MHz continuous wave (&lt;12keV) &gt;&gt; High Energy upgrade (&gt;12keV)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XFEL - New Instruments &gt; Higher Energies &gt;&gt; Continuous Wave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UKFEL = MHz continuous wave + higher energies (but unlikely to happen!)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problems &gt; high repetition rates + measuring at &gt; 12keV</a:t>
            </a: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quote repetition rate in Hz not times </a:t>
            </a: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19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Introduction to LPD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Who built it, when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it works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has it performed so far</a:t>
            </a: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instrument is a took for what they want to look at in the future </a:t>
            </a: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 the paper </a:t>
            </a: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657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High-Flux 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is high flux 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advantages over Si, disadvantages and how is it different from low flux?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https://iopscience.iop.org/article/10.1088/1748-0221/12/12/C12045/meta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testing has been done previously?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https://iopscience.iop.org/article/10.1088/1361-6463/aaf556/meta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https://iopscience.iop.org/article/10.1088/1748-0221/17/11/C11008/meta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still needs to be tested?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Operation at MHz pulse rates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Operation at energies &gt; 10 keV at a FEL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r>
              <a:rPr lang="en-US" dirty="0"/>
              <a:t>Add LPD </a:t>
            </a:r>
            <a:r>
              <a:rPr lang="en-US" dirty="0" err="1"/>
              <a:t>czt</a:t>
            </a:r>
            <a:r>
              <a:rPr lang="en-US" dirty="0"/>
              <a:t> sensor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740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290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detectors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 Vs. HF-</a:t>
            </a:r>
            <a:r>
              <a:rPr lang="en-GB" sz="1100" kern="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Way they were bonded and differences (thickness, pixel size...)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Explain the difference in signal polarity and how we achieved dual polarity readout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layer of metal is available during fabrication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 to talk about thickness of the materials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 to make clear that the detector is at 90 degrees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rectangle shape and put text next to boxes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1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467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ffectLst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Diodes for I0 correction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were they?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Where were they?</a:t>
            </a: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1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were they processed?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200" kern="1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kern="1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havent</a:t>
            </a: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explained why - we need to look at the nonlinearities in CZT or LPD done by comparing with the diode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r>
              <a:rPr lang="en-GB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take out information of processing </a:t>
            </a:r>
          </a:p>
          <a:p>
            <a:pPr marL="1143000" lvl="2" indent="-228600">
              <a:buFont typeface="+mj-lt"/>
              <a:buAutoNum type="romanLcPeriod"/>
              <a:tabLst>
                <a:tab pos="1371600" algn="l"/>
              </a:tabLst>
            </a:pPr>
            <a:endParaRPr lang="en-GB" sz="12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01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2E166B68-CD84-16D1-A345-CA7AA2C339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94201" y="5877621"/>
            <a:ext cx="1902927" cy="476641"/>
          </a:xfrm>
          <a:prstGeom prst="rect">
            <a:avLst/>
          </a:prstGeom>
        </p:spPr>
      </p:pic>
      <p:pic>
        <p:nvPicPr>
          <p:cNvPr id="5" name="Picture 4" descr="Logo European XFEL (JPG)">
            <a:extLst>
              <a:ext uri="{FF2B5EF4-FFF2-40B4-BE49-F238E27FC236}">
                <a16:creationId xmlns:a16="http://schemas.microsoft.com/office/drawing/2014/main" id="{8C4D42F4-6421-14D8-FCD9-B952F1D4FF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832" y="5851947"/>
            <a:ext cx="502315" cy="50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9F674BD-A933-27A3-BA41-191F9778B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1CA184E-A981-EB71-E50D-47D6C34C8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22FECD6-80F5-D28D-F62E-BC2CDADAD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11" Type="http://schemas.openxmlformats.org/officeDocument/2006/relationships/image" Target="../media/image3.jpeg"/><Relationship Id="rId5" Type="http://schemas.openxmlformats.org/officeDocument/2006/relationships/image" Target="../media/image34.png"/><Relationship Id="rId10" Type="http://schemas.openxmlformats.org/officeDocument/2006/relationships/image" Target="../media/image7.png"/><Relationship Id="rId4" Type="http://schemas.openxmlformats.org/officeDocument/2006/relationships/image" Target="../media/image33.png"/><Relationship Id="rId9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3954" y="914400"/>
            <a:ext cx="2538046" cy="58510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515938" y="2200384"/>
            <a:ext cx="5417095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High-Flux </a:t>
            </a:r>
            <a:r>
              <a:rPr lang="en-US" sz="4800" b="1" spc="-1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CdZnTe</a:t>
            </a:r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MHz XFEL Pulse Rates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F5A1690-B625-0BD1-4C1F-77503DB9A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558551"/>
            <a:ext cx="3607831" cy="96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ogo European XFEL (JPG)">
            <a:extLst>
              <a:ext uri="{FF2B5EF4-FFF2-40B4-BE49-F238E27FC236}">
                <a16:creationId xmlns:a16="http://schemas.microsoft.com/office/drawing/2014/main" id="{2A4EBF06-CF0A-4B49-D6CE-1CB6A975A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880" y="245889"/>
            <a:ext cx="1483774" cy="1483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54D27E-FFA2-A2DD-C0E6-F61A2F00553C}"/>
              </a:ext>
            </a:extLst>
          </p:cNvPr>
          <p:cNvSpPr txBox="1"/>
          <p:nvPr/>
        </p:nvSpPr>
        <p:spPr>
          <a:xfrm>
            <a:off x="515938" y="4708933"/>
            <a:ext cx="62468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 Bishop </a:t>
            </a:r>
            <a:r>
              <a:rPr lang="en-GB" sz="2000" baseline="30000" dirty="0"/>
              <a:t>1,3</a:t>
            </a:r>
            <a:r>
              <a:rPr lang="en-GB" sz="2000" dirty="0"/>
              <a:t> ; C Milne</a:t>
            </a:r>
            <a:r>
              <a:rPr lang="en-GB" sz="2000" baseline="30000" dirty="0"/>
              <a:t>2</a:t>
            </a:r>
            <a:r>
              <a:rPr lang="en-GB" sz="2000" dirty="0"/>
              <a:t>; D Khakhulin</a:t>
            </a:r>
            <a:r>
              <a:rPr lang="en-GB" sz="2000" baseline="30000" dirty="0"/>
              <a:t>2</a:t>
            </a:r>
            <a:r>
              <a:rPr lang="en-GB" sz="2000" dirty="0"/>
              <a:t>; H Yousef</a:t>
            </a:r>
            <a:r>
              <a:rPr lang="en-GB" sz="2000" baseline="30000" dirty="0"/>
              <a:t>2</a:t>
            </a:r>
            <a:r>
              <a:rPr lang="en-GB" sz="2000" dirty="0"/>
              <a:t>; I Klackova</a:t>
            </a:r>
            <a:r>
              <a:rPr lang="en-GB" sz="2400" baseline="30000" dirty="0"/>
              <a:t>2</a:t>
            </a:r>
            <a:r>
              <a:rPr lang="en-GB" sz="2000" dirty="0"/>
              <a:t>; M Ramilli</a:t>
            </a:r>
            <a:r>
              <a:rPr lang="en-GB" sz="2000" baseline="30000" dirty="0"/>
              <a:t>2</a:t>
            </a:r>
            <a:r>
              <a:rPr lang="en-GB" sz="2000" dirty="0"/>
              <a:t>; M Hart</a:t>
            </a:r>
            <a:r>
              <a:rPr lang="en-GB" sz="2000" baseline="30000" dirty="0"/>
              <a:t>1</a:t>
            </a:r>
            <a:r>
              <a:rPr lang="en-GB" sz="2000" dirty="0"/>
              <a:t>; M Veale</a:t>
            </a:r>
            <a:r>
              <a:rPr lang="en-GB" sz="2000" baseline="30000" dirty="0"/>
              <a:t>1</a:t>
            </a:r>
            <a:r>
              <a:rPr lang="en-GB" sz="2000" dirty="0"/>
              <a:t>; M Wilson</a:t>
            </a:r>
            <a:r>
              <a:rPr lang="en-GB" sz="2000" baseline="30000" dirty="0"/>
              <a:t>1</a:t>
            </a:r>
            <a:r>
              <a:rPr lang="en-GB" sz="2000" dirty="0"/>
              <a:t>; M Turcato</a:t>
            </a:r>
            <a:r>
              <a:rPr lang="en-GB" sz="2000" baseline="30000" dirty="0"/>
              <a:t>2</a:t>
            </a:r>
            <a:r>
              <a:rPr lang="en-GB" sz="2000" dirty="0"/>
              <a:t>; R M Wheater</a:t>
            </a:r>
            <a:r>
              <a:rPr lang="en-GB" sz="2000" baseline="30000" dirty="0"/>
              <a:t>1</a:t>
            </a:r>
            <a:r>
              <a:rPr lang="en-GB" sz="2000" dirty="0"/>
              <a:t>; X Huang</a:t>
            </a:r>
            <a:r>
              <a:rPr lang="en-GB" sz="2000" baseline="30000" dirty="0"/>
              <a:t>2</a:t>
            </a:r>
            <a:r>
              <a:rPr lang="en-GB" sz="2000" dirty="0"/>
              <a:t>; S Bugby</a:t>
            </a:r>
            <a:r>
              <a:rPr lang="en-GB" sz="2000" baseline="30000" dirty="0"/>
              <a:t>3</a:t>
            </a:r>
            <a:r>
              <a:rPr lang="en-GB" sz="2000" dirty="0"/>
              <a:t>; F Dejene</a:t>
            </a:r>
            <a:r>
              <a:rPr lang="en-GB" sz="2000" baseline="30000" dirty="0"/>
              <a:t>3</a:t>
            </a:r>
          </a:p>
          <a:p>
            <a:endParaRPr lang="en-GB" dirty="0"/>
          </a:p>
          <a:p>
            <a:r>
              <a:rPr lang="en-GB" sz="1600" dirty="0"/>
              <a:t>1: STFC </a:t>
            </a:r>
          </a:p>
          <a:p>
            <a:r>
              <a:rPr lang="en-GB" sz="1600" dirty="0"/>
              <a:t>2: European XFEL </a:t>
            </a:r>
          </a:p>
          <a:p>
            <a:r>
              <a:rPr lang="en-GB" sz="1600" dirty="0"/>
              <a:t>3: Loughborough University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CDF22F-A0A3-0F23-8F87-A2524BBF7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 and data structure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03339" y="1114623"/>
            <a:ext cx="6436239" cy="45446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Experiment at FXE February 2023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Each train consists of 44 x-ray pulses delivered at 1.125MHz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LPD recorded images at 2.25MHz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This allows a before and after image to be taken every 5 pulses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Read in parallel gain mode i.e. all images are saved, this produces 90 images per train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Images before and after the XFEL pulse allow for residual photocurrent to be investigated.</a:t>
            </a:r>
          </a:p>
        </p:txBody>
      </p:sp>
      <p:pic>
        <p:nvPicPr>
          <p:cNvPr id="1028" name="Picture 4" descr="Image preview">
            <a:extLst>
              <a:ext uri="{FF2B5EF4-FFF2-40B4-BE49-F238E27FC236}">
                <a16:creationId xmlns:a16="http://schemas.microsoft.com/office/drawing/2014/main" id="{AD3D3E8A-AE21-3073-CFE5-FAA71E989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578" y="402332"/>
            <a:ext cx="4794692" cy="313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9DC2CCF-9E05-C204-BC7A-658BB3AE6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578" y="3592604"/>
            <a:ext cx="4794692" cy="313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741E46-74C6-7B8F-3264-AC93DEDAE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955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Regions of Interest </a:t>
            </a:r>
          </a:p>
        </p:txBody>
      </p:sp>
      <p:pic>
        <p:nvPicPr>
          <p:cNvPr id="2050" name="Picture 2" descr="Chart&#10;&#10;Description automatically generated">
            <a:extLst>
              <a:ext uri="{FF2B5EF4-FFF2-40B4-BE49-F238E27FC236}">
                <a16:creationId xmlns:a16="http://schemas.microsoft.com/office/drawing/2014/main" id="{E4336BE6-349C-DDCD-18CC-47E444517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682" y="348935"/>
            <a:ext cx="4081203" cy="284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D7FAA0C6-5640-6C5B-95F2-61EFC7C01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284" y="3451440"/>
            <a:ext cx="6018251" cy="127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hart&#10;&#10;Description automatically generated with low confidence">
            <a:extLst>
              <a:ext uri="{FF2B5EF4-FFF2-40B4-BE49-F238E27FC236}">
                <a16:creationId xmlns:a16="http://schemas.microsoft.com/office/drawing/2014/main" id="{0A9ABCE6-BD9C-9064-7C0B-014F7DDE3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870" y="5096923"/>
            <a:ext cx="6245123" cy="133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86EBDFC-6DF7-DFA2-38FA-4ED9DA7A8B37}"/>
              </a:ext>
            </a:extLst>
          </p:cNvPr>
          <p:cNvSpPr/>
          <p:nvPr/>
        </p:nvSpPr>
        <p:spPr>
          <a:xfrm>
            <a:off x="271007" y="1192544"/>
            <a:ext cx="5486318" cy="395986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  <a:latin typeface="Arial Regular"/>
                <a:cs typeface="Arial"/>
              </a:rPr>
              <a:t>Lead shielding was placed over portions of the detector giving common mode regions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  <a:latin typeface="Arial Regular"/>
                <a:cs typeface="Arial"/>
              </a:rPr>
              <a:t>Areas of interest selected to average over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  <a:latin typeface="Arial Regular"/>
                <a:cs typeface="Arial"/>
              </a:rPr>
              <a:t>Areas chosen exclude edge pixels and defective pixels 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4"/>
                </a:solidFill>
                <a:latin typeface="Arial Regular"/>
                <a:cs typeface="Arial"/>
              </a:rPr>
              <a:t>Silicon signal is due to holes (</a:t>
            </a:r>
            <a:r>
              <a:rPr lang="en-GB" sz="2200" dirty="0">
                <a:solidFill>
                  <a:schemeClr val="accent4"/>
                </a:solidFill>
                <a:highlight>
                  <a:srgbClr val="FFFF00"/>
                </a:highlight>
                <a:latin typeface="Arial Regular"/>
                <a:cs typeface="Arial"/>
              </a:rPr>
              <a:t>+</a:t>
            </a:r>
            <a:r>
              <a:rPr lang="en-GB" sz="2200" dirty="0" err="1">
                <a:solidFill>
                  <a:schemeClr val="accent4"/>
                </a:solidFill>
                <a:highlight>
                  <a:srgbClr val="FFFF00"/>
                </a:highlight>
                <a:latin typeface="Arial Regular"/>
                <a:cs typeface="Arial"/>
              </a:rPr>
              <a:t>ve</a:t>
            </a:r>
            <a:r>
              <a:rPr lang="en-GB" sz="2200" dirty="0">
                <a:solidFill>
                  <a:schemeClr val="accent4"/>
                </a:solidFill>
                <a:latin typeface="Arial Regular"/>
                <a:cs typeface="Arial"/>
              </a:rPr>
              <a:t>)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chemeClr val="accent4"/>
                </a:solidFill>
                <a:latin typeface="Arial Regular"/>
                <a:cs typeface="Arial"/>
              </a:rPr>
              <a:t>CdZnTe</a:t>
            </a:r>
            <a:r>
              <a:rPr lang="en-GB" sz="2200" dirty="0">
                <a:solidFill>
                  <a:schemeClr val="accent4"/>
                </a:solidFill>
                <a:latin typeface="Arial Regular"/>
                <a:cs typeface="Arial"/>
              </a:rPr>
              <a:t> signal due to electrons (</a:t>
            </a:r>
            <a:r>
              <a:rPr lang="en-GB" sz="2200" dirty="0">
                <a:solidFill>
                  <a:schemeClr val="bg1"/>
                </a:solidFill>
                <a:highlight>
                  <a:srgbClr val="0000FF"/>
                </a:highlight>
                <a:latin typeface="Arial Regular"/>
                <a:cs typeface="Arial"/>
              </a:rPr>
              <a:t>-</a:t>
            </a:r>
            <a:r>
              <a:rPr lang="en-GB" sz="2200" dirty="0" err="1">
                <a:solidFill>
                  <a:schemeClr val="bg1"/>
                </a:solidFill>
                <a:highlight>
                  <a:srgbClr val="0000FF"/>
                </a:highlight>
                <a:latin typeface="Arial Regular"/>
                <a:cs typeface="Arial"/>
              </a:rPr>
              <a:t>ve</a:t>
            </a:r>
            <a:r>
              <a:rPr lang="en-GB" sz="2200" dirty="0">
                <a:solidFill>
                  <a:schemeClr val="accent4"/>
                </a:solidFill>
                <a:latin typeface="Arial Regular"/>
                <a:cs typeface="Arial"/>
              </a:rPr>
              <a:t>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D6157D-577D-8A07-8B57-EC0BE27740F4}"/>
              </a:ext>
            </a:extLst>
          </p:cNvPr>
          <p:cNvSpPr/>
          <p:nvPr/>
        </p:nvSpPr>
        <p:spPr>
          <a:xfrm>
            <a:off x="7557682" y="441434"/>
            <a:ext cx="4081203" cy="231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 </a:t>
            </a:r>
            <a:r>
              <a:rPr lang="en-GB" sz="1800" dirty="0">
                <a:solidFill>
                  <a:schemeClr val="tx1"/>
                </a:solidFill>
              </a:rPr>
              <a:t>×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CdZnTe</a:t>
            </a:r>
            <a:r>
              <a:rPr lang="en-US" dirty="0">
                <a:solidFill>
                  <a:schemeClr val="tx1"/>
                </a:solidFill>
              </a:rPr>
              <a:t> modules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4496F7-4065-28EF-F680-FECA7F3829B6}"/>
              </a:ext>
            </a:extLst>
          </p:cNvPr>
          <p:cNvSpPr/>
          <p:nvPr/>
        </p:nvSpPr>
        <p:spPr>
          <a:xfrm>
            <a:off x="6434677" y="3419038"/>
            <a:ext cx="4653598" cy="262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Si module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BA953A-4792-EA87-7D5C-911A3C4983E0}"/>
              </a:ext>
            </a:extLst>
          </p:cNvPr>
          <p:cNvSpPr/>
          <p:nvPr/>
        </p:nvSpPr>
        <p:spPr>
          <a:xfrm>
            <a:off x="6639629" y="5085076"/>
            <a:ext cx="4653598" cy="262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Si module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0BDD6B-B4C7-621B-03A4-E55A7C6BE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35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EBB91A2-7CF5-4A16-B8C4-D48FBD903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743" y="1114623"/>
            <a:ext cx="6134100" cy="5473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6286165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– Timing Sweep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33728" y="1407457"/>
            <a:ext cx="5068768" cy="412914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/>
                <a:cs typeface="Arial"/>
              </a:rPr>
              <a:t>Rise times improve with voltage</a:t>
            </a:r>
            <a:endParaRPr lang="en-US" sz="2400" b="1" spc="-100" dirty="0">
              <a:solidFill>
                <a:srgbClr val="1E5DF8"/>
              </a:solidFill>
              <a:latin typeface="Arial"/>
              <a:cs typeface="Arial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Timing scans completed at different voltages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Shows signal rise time – a combination of amplifier speed and signal induction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Higher voltage shows faster rise times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Lower signal in </a:t>
            </a:r>
            <a:r>
              <a:rPr lang="en-GB" sz="2200" dirty="0" err="1">
                <a:solidFill>
                  <a:srgbClr val="626262"/>
                </a:solidFill>
                <a:latin typeface="Arial Regular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 compared to silicon due to smaller pixels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811C09D-D9FB-D786-18D6-9E30E14E58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296183"/>
              </p:ext>
            </p:extLst>
          </p:nvPr>
        </p:nvGraphicFramePr>
        <p:xfrm>
          <a:off x="6905298" y="4702156"/>
          <a:ext cx="1481957" cy="105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7782">
                  <a:extLst>
                    <a:ext uri="{9D8B030D-6E8A-4147-A177-3AD203B41FA5}">
                      <a16:colId xmlns:a16="http://schemas.microsoft.com/office/drawing/2014/main" val="2919261591"/>
                    </a:ext>
                  </a:extLst>
                </a:gridCol>
                <a:gridCol w="784175">
                  <a:extLst>
                    <a:ext uri="{9D8B030D-6E8A-4147-A177-3AD203B41FA5}">
                      <a16:colId xmlns:a16="http://schemas.microsoft.com/office/drawing/2014/main" val="966618841"/>
                    </a:ext>
                  </a:extLst>
                </a:gridCol>
              </a:tblGrid>
              <a:tr h="1817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Bias </a:t>
                      </a:r>
                    </a:p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Voltage (V)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10% to 90% rise time (ns)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9905345"/>
                  </a:ext>
                </a:extLst>
              </a:tr>
              <a:tr h="181724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-300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87.01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9193129"/>
                  </a:ext>
                </a:extLst>
              </a:tr>
              <a:tr h="181724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-400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78.49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0341431"/>
                  </a:ext>
                </a:extLst>
              </a:tr>
              <a:tr h="181724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-500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74.30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099052"/>
                  </a:ext>
                </a:extLst>
              </a:tr>
              <a:tr h="181724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-600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72.75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7627282"/>
                  </a:ext>
                </a:extLst>
              </a:tr>
            </a:tbl>
          </a:graphicData>
        </a:graphic>
      </p:graphicFrame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0275AF5-22A0-5731-5926-5C9ACC8A7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062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EBB91A2-7CF5-4A16-B8C4-D48FBD903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743" y="1114623"/>
            <a:ext cx="6134100" cy="5473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6286165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– Timing Sweep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33728" y="1407457"/>
            <a:ext cx="5068768" cy="412914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/>
                <a:cs typeface="Arial"/>
              </a:rPr>
              <a:t>Rise times improve with voltage</a:t>
            </a:r>
            <a:endParaRPr lang="en-US" sz="2400" b="1" spc="-100" dirty="0">
              <a:solidFill>
                <a:srgbClr val="1E5DF8"/>
              </a:solidFill>
              <a:latin typeface="Arial"/>
              <a:cs typeface="Arial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Timing scans completed at different voltages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Shows signal rise time – a combination of amplifier speed and signal induction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Higher voltage shows faster rise times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Lower signal in </a:t>
            </a:r>
            <a:r>
              <a:rPr lang="en-GB" sz="2200" dirty="0" err="1">
                <a:solidFill>
                  <a:srgbClr val="626262"/>
                </a:solidFill>
                <a:latin typeface="Arial Regular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 compared to silicon due to smaller pixels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811C09D-D9FB-D786-18D6-9E30E14E58CF}"/>
              </a:ext>
            </a:extLst>
          </p:cNvPr>
          <p:cNvGraphicFramePr>
            <a:graphicFrameLocks noGrp="1"/>
          </p:cNvGraphicFramePr>
          <p:nvPr/>
        </p:nvGraphicFramePr>
        <p:xfrm>
          <a:off x="6905298" y="4702156"/>
          <a:ext cx="1481957" cy="10564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7782">
                  <a:extLst>
                    <a:ext uri="{9D8B030D-6E8A-4147-A177-3AD203B41FA5}">
                      <a16:colId xmlns:a16="http://schemas.microsoft.com/office/drawing/2014/main" val="2919261591"/>
                    </a:ext>
                  </a:extLst>
                </a:gridCol>
                <a:gridCol w="784175">
                  <a:extLst>
                    <a:ext uri="{9D8B030D-6E8A-4147-A177-3AD203B41FA5}">
                      <a16:colId xmlns:a16="http://schemas.microsoft.com/office/drawing/2014/main" val="966618841"/>
                    </a:ext>
                  </a:extLst>
                </a:gridCol>
              </a:tblGrid>
              <a:tr h="1817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Bias </a:t>
                      </a:r>
                    </a:p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Voltage (V)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10% to 90% rise time (ns)</a:t>
                      </a:r>
                      <a:endParaRPr lang="en-GB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9905345"/>
                  </a:ext>
                </a:extLst>
              </a:tr>
              <a:tr h="181724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-300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87.01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9193129"/>
                  </a:ext>
                </a:extLst>
              </a:tr>
              <a:tr h="181724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-400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78.49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0341431"/>
                  </a:ext>
                </a:extLst>
              </a:tr>
              <a:tr h="181724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-500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74.30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099052"/>
                  </a:ext>
                </a:extLst>
              </a:tr>
              <a:tr h="181724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-600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72.75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7627282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846F9C1-993E-5D25-3427-A04DE349DC3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65000"/>
              <a:alpha val="6989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EF879C6-4D2E-17C7-9E57-CBF88F97DDB0}"/>
              </a:ext>
            </a:extLst>
          </p:cNvPr>
          <p:cNvSpPr/>
          <p:nvPr/>
        </p:nvSpPr>
        <p:spPr>
          <a:xfrm>
            <a:off x="2868386" y="1001448"/>
            <a:ext cx="6455228" cy="48551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53ECBC7-951F-E95E-F15E-F4E64FAC9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83B5231-69AD-E49C-39AC-14833C56ED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5221415"/>
              </p:ext>
            </p:extLst>
          </p:nvPr>
        </p:nvGraphicFramePr>
        <p:xfrm>
          <a:off x="3467121" y="1364427"/>
          <a:ext cx="5257757" cy="4129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64361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AF4FA18-6BE4-DA4C-B757-B101F83945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940288"/>
              </p:ext>
            </p:extLst>
          </p:nvPr>
        </p:nvGraphicFramePr>
        <p:xfrm>
          <a:off x="5734748" y="1114622"/>
          <a:ext cx="6053912" cy="5485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– Timing Sweep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33728" y="1407457"/>
            <a:ext cx="5068768" cy="502785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/>
                <a:cs typeface="Arial"/>
              </a:rPr>
              <a:t>Observed faster rise time in silicon - </a:t>
            </a:r>
            <a:endParaRPr lang="en-US" sz="2400" b="1" spc="-100" dirty="0">
              <a:solidFill>
                <a:srgbClr val="1E5DF8"/>
              </a:solidFill>
              <a:latin typeface="Arial"/>
              <a:cs typeface="Arial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Shows signal rise time – a combination of amplifier speed and signal induction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Rise time of Si faster than </a:t>
            </a:r>
            <a:r>
              <a:rPr lang="en-GB" sz="2200" dirty="0" err="1">
                <a:solidFill>
                  <a:srgbClr val="626262"/>
                </a:solidFill>
                <a:latin typeface="Arial Regular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Suggests higher voltages are needed to match Si timing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Future experiments to use an external power supply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 Regular"/>
              <a:cs typeface="Arial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 Regular"/>
              <a:cs typeface="Arial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F6E493F-A867-73FB-0958-4E847D15B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48588"/>
              </p:ext>
            </p:extLst>
          </p:nvPr>
        </p:nvGraphicFramePr>
        <p:xfrm>
          <a:off x="6746545" y="2384085"/>
          <a:ext cx="1451524" cy="7787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5362">
                  <a:extLst>
                    <a:ext uri="{9D8B030D-6E8A-4147-A177-3AD203B41FA5}">
                      <a16:colId xmlns:a16="http://schemas.microsoft.com/office/drawing/2014/main" val="3584436515"/>
                    </a:ext>
                  </a:extLst>
                </a:gridCol>
                <a:gridCol w="636162">
                  <a:extLst>
                    <a:ext uri="{9D8B030D-6E8A-4147-A177-3AD203B41FA5}">
                      <a16:colId xmlns:a16="http://schemas.microsoft.com/office/drawing/2014/main" val="3813556519"/>
                    </a:ext>
                  </a:extLst>
                </a:gridCol>
              </a:tblGrid>
              <a:tr h="37785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Detector Material </a:t>
                      </a:r>
                      <a:endParaRPr lang="en-GB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10% to 90% rise time (ns)</a:t>
                      </a:r>
                      <a:endParaRPr lang="en-GB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00328829"/>
                  </a:ext>
                </a:extLst>
              </a:tr>
              <a:tr h="25424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 err="1">
                          <a:effectLst/>
                        </a:rPr>
                        <a:t>CdZnTe</a:t>
                      </a:r>
                      <a:r>
                        <a:rPr lang="en-GB" sz="900" u="none" strike="noStrike" dirty="0">
                          <a:effectLst/>
                        </a:rPr>
                        <a:t> (-600V)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72.75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05594"/>
                  </a:ext>
                </a:extLst>
              </a:tr>
              <a:tr h="13734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silicon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41.28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3205474"/>
                  </a:ext>
                </a:extLst>
              </a:tr>
            </a:tbl>
          </a:graphicData>
        </a:graphic>
      </p:graphicFrame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42A0F4-090A-D534-32B7-168DC2E74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784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73F69A5C-AB4B-B02B-D262-1DE540F981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987" y="224692"/>
            <a:ext cx="6515100" cy="6578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5AD63E-1508-2A41-82D6-46FCCB8976E8}"/>
              </a:ext>
            </a:extLst>
          </p:cNvPr>
          <p:cNvSpPr txBox="1"/>
          <p:nvPr/>
        </p:nvSpPr>
        <p:spPr>
          <a:xfrm>
            <a:off x="403341" y="345182"/>
            <a:ext cx="528164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plot of silicon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AFC6CB1-D2DD-4836-9BC8-1311707A789F}"/>
              </a:ext>
            </a:extLst>
          </p:cNvPr>
          <p:cNvSpPr/>
          <p:nvPr/>
        </p:nvSpPr>
        <p:spPr>
          <a:xfrm>
            <a:off x="7116417" y="795130"/>
            <a:ext cx="149087" cy="13914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38B5185-C653-077C-5967-5111F929B36D}"/>
              </a:ext>
            </a:extLst>
          </p:cNvPr>
          <p:cNvSpPr/>
          <p:nvPr/>
        </p:nvSpPr>
        <p:spPr>
          <a:xfrm>
            <a:off x="8322365" y="795130"/>
            <a:ext cx="149087" cy="1391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68D88F8-778D-AC71-C92B-39E7D97A2255}"/>
              </a:ext>
            </a:extLst>
          </p:cNvPr>
          <p:cNvSpPr/>
          <p:nvPr/>
        </p:nvSpPr>
        <p:spPr>
          <a:xfrm>
            <a:off x="9862930" y="795130"/>
            <a:ext cx="149087" cy="13914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CCBDC3-EE6B-4AE3-7B1B-7823304810EE}"/>
              </a:ext>
            </a:extLst>
          </p:cNvPr>
          <p:cNvSpPr/>
          <p:nvPr/>
        </p:nvSpPr>
        <p:spPr>
          <a:xfrm>
            <a:off x="403341" y="2015655"/>
            <a:ext cx="5281646" cy="372287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Graph showing the intensity measured by silicon LPD compared to the silicon diode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Data is of a single pixel within Si1X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Data is dark corrected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Linear up to saturation for all gain stages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Roughly 10</a:t>
            </a:r>
            <a:r>
              <a:rPr lang="en-GB" sz="2200" baseline="30000" dirty="0">
                <a:solidFill>
                  <a:srgbClr val="626262"/>
                </a:solidFill>
                <a:latin typeface="Arial Regular"/>
                <a:cs typeface="Arial"/>
              </a:rPr>
              <a:t>4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 photons per pixel per pulse at low gain saturation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D2D7EA2-6556-2994-14A3-D4EEEE2F5C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98681"/>
              </p:ext>
            </p:extLst>
          </p:nvPr>
        </p:nvGraphicFramePr>
        <p:xfrm>
          <a:off x="10128433" y="4925734"/>
          <a:ext cx="1676400" cy="81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365323132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87037727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Gain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</a:t>
                      </a:r>
                      <a:r>
                        <a:rPr lang="en-GB" sz="1200" u="none" strike="noStrike" baseline="30000" dirty="0">
                          <a:effectLst/>
                        </a:rPr>
                        <a:t>2</a:t>
                      </a:r>
                      <a:endParaRPr lang="en-GB" sz="1200" b="1" i="0" u="none" strike="noStrike" baseline="300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021467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High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0.977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8597306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Medium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0.998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282891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Low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0.998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3624262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EF1638-4C56-511F-B450-C3194E224F1A}"/>
              </a:ext>
            </a:extLst>
          </p:cNvPr>
          <p:cNvCxnSpPr>
            <a:cxnSpLocks/>
          </p:cNvCxnSpPr>
          <p:nvPr/>
        </p:nvCxnSpPr>
        <p:spPr>
          <a:xfrm flipV="1">
            <a:off x="6758940" y="1932266"/>
            <a:ext cx="5029719" cy="406434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59927A6-9359-929C-98C8-0D5E576B6757}"/>
              </a:ext>
            </a:extLst>
          </p:cNvPr>
          <p:cNvCxnSpPr>
            <a:cxnSpLocks/>
          </p:cNvCxnSpPr>
          <p:nvPr/>
        </p:nvCxnSpPr>
        <p:spPr>
          <a:xfrm flipV="1">
            <a:off x="6678246" y="1301578"/>
            <a:ext cx="706976" cy="46950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67D1504-6ADC-F82E-2A3B-108F9D2A352C}"/>
              </a:ext>
            </a:extLst>
          </p:cNvPr>
          <p:cNvCxnSpPr>
            <a:cxnSpLocks/>
          </p:cNvCxnSpPr>
          <p:nvPr/>
        </p:nvCxnSpPr>
        <p:spPr>
          <a:xfrm flipH="1">
            <a:off x="6678246" y="1244600"/>
            <a:ext cx="80694" cy="469237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1C59E33C-5758-32FE-19B2-97D2E41D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231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2333B90-3E8D-0CED-A2E4-DD0D42AD9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3880" y="345182"/>
            <a:ext cx="6108700" cy="6096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5AD63E-1508-2A41-82D6-46FCCB8976E8}"/>
              </a:ext>
            </a:extLst>
          </p:cNvPr>
          <p:cNvSpPr txBox="1"/>
          <p:nvPr/>
        </p:nvSpPr>
        <p:spPr>
          <a:xfrm>
            <a:off x="403341" y="345182"/>
            <a:ext cx="5361355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plot of high-flux </a:t>
            </a:r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CdZnTe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A5DEE8C-D9E1-BA67-5770-25CC5BEBB706}"/>
              </a:ext>
            </a:extLst>
          </p:cNvPr>
          <p:cNvSpPr/>
          <p:nvPr/>
        </p:nvSpPr>
        <p:spPr>
          <a:xfrm>
            <a:off x="7119610" y="898940"/>
            <a:ext cx="149087" cy="13914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D8B15FB-3B43-9D7A-C1F1-9368859954C6}"/>
              </a:ext>
            </a:extLst>
          </p:cNvPr>
          <p:cNvSpPr/>
          <p:nvPr/>
        </p:nvSpPr>
        <p:spPr>
          <a:xfrm>
            <a:off x="8319172" y="898940"/>
            <a:ext cx="149087" cy="1391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AE88E6D-53EF-2A12-369B-5538788C1C14}"/>
              </a:ext>
            </a:extLst>
          </p:cNvPr>
          <p:cNvSpPr/>
          <p:nvPr/>
        </p:nvSpPr>
        <p:spPr>
          <a:xfrm>
            <a:off x="9897717" y="898940"/>
            <a:ext cx="149087" cy="13914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29CCB0-C63A-75F5-813D-C81784ED0B98}"/>
              </a:ext>
            </a:extLst>
          </p:cNvPr>
          <p:cNvSpPr/>
          <p:nvPr/>
        </p:nvSpPr>
        <p:spPr>
          <a:xfrm>
            <a:off x="403341" y="1847261"/>
            <a:ext cx="5559568" cy="409528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Negative signal due to electron readout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Smaller signal in </a:t>
            </a:r>
            <a:r>
              <a:rPr lang="en-GB" sz="2200" dirty="0" err="1">
                <a:solidFill>
                  <a:srgbClr val="626262"/>
                </a:solidFill>
                <a:latin typeface="Arial Regular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 compared to silicon due to smaller pixel size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Medium gain shows non-linearity – more investigation is needed to determine the cause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Non-linearity not present in silicon – could be a material effect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 Regular"/>
              <a:cs typeface="Arial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F295CB2-8044-E9C5-2D17-A53E89229302}"/>
              </a:ext>
            </a:extLst>
          </p:cNvPr>
          <p:cNvCxnSpPr>
            <a:cxnSpLocks/>
          </p:cNvCxnSpPr>
          <p:nvPr/>
        </p:nvCxnSpPr>
        <p:spPr>
          <a:xfrm flipV="1">
            <a:off x="10345260" y="3164582"/>
            <a:ext cx="83820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221A886-D16F-C01A-E2E3-CD8794B73A3E}"/>
              </a:ext>
            </a:extLst>
          </p:cNvPr>
          <p:cNvSpPr txBox="1"/>
          <p:nvPr/>
        </p:nvSpPr>
        <p:spPr>
          <a:xfrm>
            <a:off x="9310977" y="3270791"/>
            <a:ext cx="1173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Reference diode saturated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DFED7B5-C331-8C10-067E-90C72033B8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783970"/>
              </p:ext>
            </p:extLst>
          </p:nvPr>
        </p:nvGraphicFramePr>
        <p:xfrm>
          <a:off x="10176075" y="1440861"/>
          <a:ext cx="1472586" cy="708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293">
                  <a:extLst>
                    <a:ext uri="{9D8B030D-6E8A-4147-A177-3AD203B41FA5}">
                      <a16:colId xmlns:a16="http://schemas.microsoft.com/office/drawing/2014/main" val="3110783740"/>
                    </a:ext>
                  </a:extLst>
                </a:gridCol>
                <a:gridCol w="736293">
                  <a:extLst>
                    <a:ext uri="{9D8B030D-6E8A-4147-A177-3AD203B41FA5}">
                      <a16:colId xmlns:a16="http://schemas.microsoft.com/office/drawing/2014/main" val="3845838668"/>
                    </a:ext>
                  </a:extLst>
                </a:gridCol>
              </a:tblGrid>
              <a:tr h="17581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Gain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endParaRPr lang="en-GB" sz="1100" b="1" i="0" u="none" strike="noStrike" baseline="300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8667470"/>
                  </a:ext>
                </a:extLst>
              </a:tr>
              <a:tr h="17581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High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0.977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89485243"/>
                  </a:ext>
                </a:extLst>
              </a:tr>
              <a:tr h="17581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Medium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0.978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5711182"/>
                  </a:ext>
                </a:extLst>
              </a:tr>
              <a:tr h="17581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Low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0.998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18217089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8076C93-F1CB-5D05-5E34-0098FC9A85DD}"/>
              </a:ext>
            </a:extLst>
          </p:cNvPr>
          <p:cNvCxnSpPr>
            <a:cxnSpLocks/>
          </p:cNvCxnSpPr>
          <p:nvPr/>
        </p:nvCxnSpPr>
        <p:spPr>
          <a:xfrm>
            <a:off x="6988629" y="1317171"/>
            <a:ext cx="4572000" cy="136071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4D8DDC6-4903-430B-A5E1-D6AE06D54D29}"/>
              </a:ext>
            </a:extLst>
          </p:cNvPr>
          <p:cNvCxnSpPr>
            <a:cxnSpLocks/>
          </p:cNvCxnSpPr>
          <p:nvPr/>
        </p:nvCxnSpPr>
        <p:spPr>
          <a:xfrm>
            <a:off x="6988629" y="1348628"/>
            <a:ext cx="1957663" cy="419220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A1EFF3B-8076-7AAA-5E2D-CCF0C2F528A2}"/>
              </a:ext>
            </a:extLst>
          </p:cNvPr>
          <p:cNvCxnSpPr>
            <a:cxnSpLocks/>
          </p:cNvCxnSpPr>
          <p:nvPr/>
        </p:nvCxnSpPr>
        <p:spPr>
          <a:xfrm>
            <a:off x="6988629" y="1348628"/>
            <a:ext cx="162575" cy="41771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9D54EE31-456E-D050-0F28-DC2B5C435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099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8BD21A6-9B88-493A-1FC1-3B42E6DD9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500" y="412750"/>
            <a:ext cx="6413500" cy="6032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4FCFB7C-D66D-DF48-8608-0A6E3ECFAB6F}"/>
              </a:ext>
            </a:extLst>
          </p:cNvPr>
          <p:cNvSpPr txBox="1"/>
          <p:nvPr/>
        </p:nvSpPr>
        <p:spPr>
          <a:xfrm>
            <a:off x="403341" y="334672"/>
            <a:ext cx="491337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Silicon LPD vs High Flux </a:t>
            </a:r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CdZnTe</a:t>
            </a: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8173D5B-8144-FF9C-9E28-ED2A46DEE378}"/>
              </a:ext>
            </a:extLst>
          </p:cNvPr>
          <p:cNvSpPr/>
          <p:nvPr/>
        </p:nvSpPr>
        <p:spPr>
          <a:xfrm>
            <a:off x="7373073" y="844826"/>
            <a:ext cx="149087" cy="13914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81EDCDE-E8F3-A9EC-0F17-B37F6F086226}"/>
              </a:ext>
            </a:extLst>
          </p:cNvPr>
          <p:cNvSpPr/>
          <p:nvPr/>
        </p:nvSpPr>
        <p:spPr>
          <a:xfrm>
            <a:off x="8539369" y="844826"/>
            <a:ext cx="149087" cy="1391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0AA64C2-95A8-2D8B-9537-1E0D681EAADB}"/>
              </a:ext>
            </a:extLst>
          </p:cNvPr>
          <p:cNvSpPr/>
          <p:nvPr/>
        </p:nvSpPr>
        <p:spPr>
          <a:xfrm>
            <a:off x="10004659" y="844826"/>
            <a:ext cx="149087" cy="13914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2E467C-A7D7-7042-8456-218B38932BFA}"/>
              </a:ext>
            </a:extLst>
          </p:cNvPr>
          <p:cNvSpPr/>
          <p:nvPr/>
        </p:nvSpPr>
        <p:spPr>
          <a:xfrm>
            <a:off x="323754" y="2242098"/>
            <a:ext cx="5072550" cy="331359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High gain has a much lower signal to noise ratio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Good linearity observed when comparing the two detector materials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Consistency across linearity results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m = 3.0 ≈ difference in pixel size 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BF0C651-241D-F26C-0F48-D77E4538A0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547465"/>
              </p:ext>
            </p:extLst>
          </p:nvPr>
        </p:nvGraphicFramePr>
        <p:xfrm>
          <a:off x="10191846" y="4473028"/>
          <a:ext cx="1676400" cy="81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37709116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552000932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Gain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R</a:t>
                      </a:r>
                      <a:r>
                        <a:rPr lang="en-GB" sz="1200" u="none" strike="noStrike" baseline="30000" dirty="0">
                          <a:effectLst/>
                        </a:rPr>
                        <a:t>2</a:t>
                      </a:r>
                      <a:endParaRPr lang="en-GB" sz="1200" b="1" i="0" u="none" strike="noStrike" baseline="300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1572306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High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0.905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8099136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Medium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0.991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153695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Low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0.999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3743297"/>
                  </a:ext>
                </a:extLst>
              </a:tr>
            </a:tbl>
          </a:graphicData>
        </a:graphic>
      </p:graphicFrame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B70DC3E-A17D-2B83-890C-5F577921C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754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85AD63E-1508-2A41-82D6-46FCCB8976E8}"/>
              </a:ext>
            </a:extLst>
          </p:cNvPr>
          <p:cNvSpPr txBox="1"/>
          <p:nvPr/>
        </p:nvSpPr>
        <p:spPr>
          <a:xfrm>
            <a:off x="403340" y="345182"/>
            <a:ext cx="724978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&amp; future work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36C46F-825B-CB72-4432-E63DC0652082}"/>
              </a:ext>
            </a:extLst>
          </p:cNvPr>
          <p:cNvSpPr/>
          <p:nvPr/>
        </p:nvSpPr>
        <p:spPr>
          <a:xfrm>
            <a:off x="403338" y="1374167"/>
            <a:ext cx="10203701" cy="566494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/>
                <a:cs typeface="Arial"/>
              </a:rPr>
              <a:t>Conclusion</a:t>
            </a:r>
            <a:endParaRPr lang="en-US" sz="2400" b="1" spc="-100" dirty="0">
              <a:solidFill>
                <a:srgbClr val="1E5DF8"/>
              </a:solidFill>
              <a:latin typeface="Arial"/>
              <a:cs typeface="Arial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Investigated XFEL pulse repetition rates 4 orders of magnitude higher than previously studied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Successfully shown that high-flux </a:t>
            </a:r>
            <a:r>
              <a:rPr lang="en-GB" sz="2200" dirty="0" err="1">
                <a:solidFill>
                  <a:srgbClr val="626262"/>
                </a:solidFill>
                <a:latin typeface="Arial Regular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 is an effective detector material up to 10</a:t>
            </a:r>
            <a:r>
              <a:rPr lang="en-GB" sz="2200" baseline="30000" dirty="0">
                <a:solidFill>
                  <a:srgbClr val="626262"/>
                </a:solidFill>
                <a:latin typeface="Arial Regular"/>
                <a:cs typeface="Arial"/>
              </a:rPr>
              <a:t>4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 8keV photons per pixel per pulse </a:t>
            </a:r>
          </a:p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/>
                <a:cs typeface="Arial"/>
              </a:rPr>
              <a:t>Future Work</a:t>
            </a:r>
            <a:endParaRPr lang="en-US" sz="2400" b="1" spc="-100" dirty="0">
              <a:solidFill>
                <a:srgbClr val="1E5DF8"/>
              </a:solidFill>
              <a:latin typeface="Arial"/>
              <a:cs typeface="Arial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Investigate sources of non-linearities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Investigate next frame effects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Push to higher photon energies, higher dynamic range and higher bias voltages – new data has been collected, beamtime in June 2023</a:t>
            </a:r>
          </a:p>
          <a:p>
            <a:pPr marL="342900" fontAlgn="base"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 Regular"/>
              <a:cs typeface="Arial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 Regular"/>
              <a:cs typeface="Arial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 Regular"/>
              <a:cs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8B2B7F-B1DC-C4BB-00EE-5EACD6903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667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435282-852B-AE4C-B8DF-0BEFA1CC50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50740"/>
            <a:ext cx="12192000" cy="51072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A93F1F-55CE-8C41-933D-BDAD86FDE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5868509"/>
            <a:ext cx="440215" cy="4402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C8BCE3-7BF5-244B-ABC5-1CC57CE8ADDB}"/>
              </a:ext>
            </a:extLst>
          </p:cNvPr>
          <p:cNvSpPr/>
          <p:nvPr/>
        </p:nvSpPr>
        <p:spPr>
          <a:xfrm>
            <a:off x="5535081" y="5904254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C3E187-FC47-6646-A5A3-38BEA5BF97F3}"/>
              </a:ext>
            </a:extLst>
          </p:cNvPr>
          <p:cNvSpPr/>
          <p:nvPr/>
        </p:nvSpPr>
        <p:spPr>
          <a:xfrm>
            <a:off x="7805525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25C28B-6C92-F94C-81EC-CBF349C84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7049" y="5868508"/>
            <a:ext cx="444002" cy="437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CE200E-AB24-384F-BB4C-13ACD0DAB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7494" y="5865567"/>
            <a:ext cx="440215" cy="4402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E2772B-B47D-8D46-97A4-931FF8D2720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03ACBB2-A294-5B41-91E3-A21CD7F0322A}"/>
              </a:ext>
            </a:extLst>
          </p:cNvPr>
          <p:cNvSpPr/>
          <p:nvPr/>
        </p:nvSpPr>
        <p:spPr>
          <a:xfrm>
            <a:off x="1014848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9538" y="2813050"/>
            <a:ext cx="7442200" cy="1231900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27648FCC-3A15-2B7D-0FC6-AD7E2188E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941" y="412403"/>
            <a:ext cx="3607831" cy="96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Logo European XFEL (JPG)">
            <a:extLst>
              <a:ext uri="{FF2B5EF4-FFF2-40B4-BE49-F238E27FC236}">
                <a16:creationId xmlns:a16="http://schemas.microsoft.com/office/drawing/2014/main" id="{B46CC9C8-C3D5-2633-FF65-A69404D54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2288" y="412403"/>
            <a:ext cx="1483774" cy="1483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AEBE7-A773-3F69-55B8-C06DF666B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30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ng yellow pipes in a factory&#10;&#10;Description automatically generated">
            <a:extLst>
              <a:ext uri="{FF2B5EF4-FFF2-40B4-BE49-F238E27FC236}">
                <a16:creationId xmlns:a16="http://schemas.microsoft.com/office/drawing/2014/main" id="{0C41A2C5-00B1-1655-C79C-E1EA58BBE6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9921"/>
          <a:stretch/>
        </p:blipFill>
        <p:spPr>
          <a:xfrm>
            <a:off x="5983347" y="-15738"/>
            <a:ext cx="6208652" cy="68894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6DE168-6938-B747-BEE8-8CC9B2801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007"/>
          <a:stretch/>
        </p:blipFill>
        <p:spPr>
          <a:xfrm>
            <a:off x="5731098" y="0"/>
            <a:ext cx="64609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B66DC9-76C9-5140-A7C4-B9B833C488D1}"/>
              </a:ext>
            </a:extLst>
          </p:cNvPr>
          <p:cNvSpPr txBox="1"/>
          <p:nvPr/>
        </p:nvSpPr>
        <p:spPr>
          <a:xfrm>
            <a:off x="423748" y="1380700"/>
            <a:ext cx="566866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Background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EBDC0C-5E44-914B-85A5-07AF5BC1B9B6}"/>
              </a:ext>
            </a:extLst>
          </p:cNvPr>
          <p:cNvSpPr txBox="1"/>
          <p:nvPr/>
        </p:nvSpPr>
        <p:spPr>
          <a:xfrm>
            <a:off x="423748" y="2106896"/>
            <a:ext cx="510181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Motivation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FD7155-AB0C-D84C-8261-743120695688}"/>
              </a:ext>
            </a:extLst>
          </p:cNvPr>
          <p:cNvSpPr txBox="1"/>
          <p:nvPr/>
        </p:nvSpPr>
        <p:spPr>
          <a:xfrm>
            <a:off x="403341" y="2906784"/>
            <a:ext cx="510181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Experimental Setup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4031FC-5C47-AB47-A1A8-0701484C0E42}"/>
              </a:ext>
            </a:extLst>
          </p:cNvPr>
          <p:cNvSpPr txBox="1"/>
          <p:nvPr/>
        </p:nvSpPr>
        <p:spPr>
          <a:xfrm>
            <a:off x="423748" y="3711471"/>
            <a:ext cx="510181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Results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1E8603-51D4-7C45-829A-9AE25E5A2E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338B96-DB54-A843-B2A0-83FB422A5475}"/>
              </a:ext>
            </a:extLst>
          </p:cNvPr>
          <p:cNvSpPr txBox="1"/>
          <p:nvPr/>
        </p:nvSpPr>
        <p:spPr>
          <a:xfrm rot="16200000">
            <a:off x="10838616" y="4810541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i="0" dirty="0">
                <a:solidFill>
                  <a:schemeClr val="bg1"/>
                </a:solidFill>
                <a:effectLst/>
                <a:latin typeface="sourcesans-regular"/>
              </a:rPr>
              <a:t>(Image: D </a:t>
            </a:r>
            <a:r>
              <a:rPr lang="en-GB" sz="800" b="0" i="0" dirty="0" err="1">
                <a:solidFill>
                  <a:schemeClr val="bg1"/>
                </a:solidFill>
                <a:effectLst/>
                <a:latin typeface="sourcesans-regular"/>
              </a:rPr>
              <a:t>Nölle</a:t>
            </a:r>
            <a:r>
              <a:rPr lang="en-GB" sz="800" b="0" i="0" dirty="0">
                <a:solidFill>
                  <a:schemeClr val="bg1"/>
                </a:solidFill>
                <a:effectLst/>
                <a:latin typeface="sourcesans-regular"/>
              </a:rPr>
              <a:t>/DESY)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6BADB9-7D7F-887B-E0A8-2E4A55D18A04}"/>
              </a:ext>
            </a:extLst>
          </p:cNvPr>
          <p:cNvSpPr txBox="1"/>
          <p:nvPr/>
        </p:nvSpPr>
        <p:spPr>
          <a:xfrm>
            <a:off x="423748" y="4437667"/>
            <a:ext cx="510181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Conclusion  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260F8E-F3A6-D641-673D-2AEB777C9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692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03340" y="1422742"/>
            <a:ext cx="6382157" cy="379982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4"/>
                </a:solidFill>
                <a:latin typeface="Arial Regular"/>
                <a:cs typeface="Arial"/>
              </a:rPr>
              <a:t>Extremely bright x-ray light source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4"/>
                </a:solidFill>
                <a:latin typeface="Arial Regular"/>
                <a:cs typeface="Arial"/>
              </a:rPr>
              <a:t>3.4km long accelerator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4"/>
                </a:solidFill>
                <a:latin typeface="Arial Regular"/>
                <a:cs typeface="Arial"/>
              </a:rPr>
              <a:t>Able to probe the atomic structure of viruses, molecular composition of cells and planetary processes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4"/>
                </a:solidFill>
                <a:latin typeface="Arial Regular"/>
                <a:cs typeface="Arial"/>
              </a:rPr>
              <a:t>Non continuous free electron laser - Bunch structure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4"/>
                </a:solidFill>
                <a:latin typeface="Arial Regular"/>
                <a:cs typeface="Arial"/>
              </a:rPr>
              <a:t>10Hz repetition rate of trains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4"/>
                </a:solidFill>
                <a:latin typeface="Arial Regular"/>
                <a:cs typeface="Arial"/>
              </a:rPr>
              <a:t>Up to 2700 4.5MHz pulses per train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43059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XFEL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C449-72A9-AC4A-AF08-56A086A7A92C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Max Bishop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7F3913-87D6-8C75-451F-E57FF62F4A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11" r="10266"/>
          <a:stretch/>
        </p:blipFill>
        <p:spPr>
          <a:xfrm>
            <a:off x="6225759" y="3739362"/>
            <a:ext cx="5420639" cy="269141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B516F63-0702-101D-8296-77ECEC8A0F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942" y="345182"/>
            <a:ext cx="4787717" cy="308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57752-708D-3D29-4741-A6E46600E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898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AF5AC-871A-DE2F-EB49-6CAA25F1878F}"/>
              </a:ext>
            </a:extLst>
          </p:cNvPr>
          <p:cNvSpPr/>
          <p:nvPr/>
        </p:nvSpPr>
        <p:spPr>
          <a:xfrm>
            <a:off x="403341" y="1224987"/>
            <a:ext cx="6537361" cy="509556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Planned XFEL upgrades include continuous wave operation and higher photon energies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LCLS is another free electron laser located in California currently operating at 120Hz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LCLS-II plans to move to 1MHz continuous wave &lt;12keV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LCLS-II-HE a higher energy upgrade to &gt;20keV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 Regular"/>
                <a:cs typeface="Arial"/>
              </a:rPr>
              <a:t>EuXFEL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 new instrumentation, plans for higher energies and continuous wave further in the future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 </a:t>
            </a:r>
            <a:endParaRPr lang="en-GB" sz="2200" dirty="0">
              <a:latin typeface="Arial Regular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XFEL upgrades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666A65-6089-4356-C0BA-0217DFF81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5241" y="49096"/>
            <a:ext cx="4578791" cy="35475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07C6076-A51D-D2E5-16D9-C0D0E8E0A4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8435"/>
          <a:stretch/>
        </p:blipFill>
        <p:spPr>
          <a:xfrm>
            <a:off x="6759797" y="3958973"/>
            <a:ext cx="5028861" cy="22729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27DB0D-AFD0-3612-E604-FA80AC235D6D}"/>
              </a:ext>
            </a:extLst>
          </p:cNvPr>
          <p:cNvSpPr txBox="1"/>
          <p:nvPr/>
        </p:nvSpPr>
        <p:spPr>
          <a:xfrm rot="16200000">
            <a:off x="10932206" y="2979242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Source Sans Pro" panose="020B0503030403020204" pitchFamily="34" charset="0"/>
              </a:rPr>
              <a:t>(SLAC-R-1098 )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D7588F-B5A2-A40F-1AF5-37341F9C5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688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36ACE83-0923-4D45-9277-A0F6C1B339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092"/>
          <a:stretch/>
        </p:blipFill>
        <p:spPr>
          <a:xfrm>
            <a:off x="5761403" y="0"/>
            <a:ext cx="6430596" cy="6858000"/>
          </a:xfrm>
          <a:prstGeom prst="rect">
            <a:avLst/>
          </a:prstGeom>
        </p:spPr>
      </p:pic>
      <p:pic>
        <p:nvPicPr>
          <p:cNvPr id="4" name="Picture 3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A79D90D5-DE15-7C97-45A6-5F0D0F509C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81" r="23460" b="523"/>
          <a:stretch/>
        </p:blipFill>
        <p:spPr>
          <a:xfrm flipH="1">
            <a:off x="6910352" y="0"/>
            <a:ext cx="5281647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03340" y="1791732"/>
            <a:ext cx="6326579" cy="406451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High Dynamic range instrument for FXE</a:t>
            </a:r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Delivered to European XFEL in 2017 by STFC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1 Megapixel of 500</a:t>
            </a:r>
            <a:r>
              <a:rPr lang="en-GB" sz="2200" dirty="0">
                <a:solidFill>
                  <a:srgbClr val="626262"/>
                </a:solidFill>
                <a:latin typeface="Symbol" pitchFamily="2" charset="2"/>
                <a:cs typeface="Arial"/>
              </a:rPr>
              <a:t>m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m pixels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4.5MHz frame rate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1 to 1</a:t>
            </a:r>
            <a:r>
              <a:rPr lang="en-GB" sz="2000" dirty="0">
                <a:solidFill>
                  <a:schemeClr val="accent4"/>
                </a:solidFill>
              </a:rPr>
              <a:t>×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10</a:t>
            </a:r>
            <a:r>
              <a:rPr lang="en-GB" sz="2200" baseline="30000" dirty="0">
                <a:solidFill>
                  <a:srgbClr val="626262"/>
                </a:solidFill>
                <a:latin typeface="Arial Regular"/>
                <a:cs typeface="Arial"/>
              </a:rPr>
              <a:t>5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 photons per pixel per pulse. Using parallel gain stages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Signal amplification occurs in parallel meaning all 3 gains can be saved independently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First science papers published this year (2023)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43059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Large Pixel Detector (LPD)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C449-72A9-AC4A-AF08-56A086A7A92C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Max Bishop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D96B6F-8053-FD71-4C19-B5BA43201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767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03340" y="1114623"/>
            <a:ext cx="7561083" cy="50617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Higher energy XFELs will require a new detector material </a:t>
            </a:r>
            <a:endParaRPr lang="en-US" dirty="0">
              <a:cs typeface="Calibri" panose="020F0502020204030204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At &gt;12keV silicon has a low stopping power therefore high energy XFELs need a new detector material  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has a higher Z therefore making it a suitable candidate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susceptible to polarisation and incomplete charge collection – High Flux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improves upon this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First testing of HF-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completed at XFELs by Veale et al. 2018 and synchrotrons by O.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Baussens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et at. 2022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High-Flux </a:t>
            </a:r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CdZnTe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Material Detectors">
            <a:extLst>
              <a:ext uri="{FF2B5EF4-FFF2-40B4-BE49-F238E27FC236}">
                <a16:creationId xmlns:a16="http://schemas.microsoft.com/office/drawing/2014/main" id="{198E2AEE-B5A4-B5EA-3ED6-857CD6CFA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216" y="2"/>
            <a:ext cx="4389784" cy="341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CD4A0A8-49AD-4C0A-586E-4F70218B7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800" y="3445350"/>
            <a:ext cx="4648200" cy="12667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B0A08A-8C9C-41C0-7656-6FEBC8C5AB3F}"/>
              </a:ext>
            </a:extLst>
          </p:cNvPr>
          <p:cNvSpPr txBox="1"/>
          <p:nvPr/>
        </p:nvSpPr>
        <p:spPr>
          <a:xfrm>
            <a:off x="8546412" y="4744788"/>
            <a:ext cx="399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LPD HF-</a:t>
            </a:r>
            <a:r>
              <a:rPr lang="en-US" dirty="0" err="1"/>
              <a:t>CdZnTe</a:t>
            </a:r>
            <a:r>
              <a:rPr lang="en-US" dirty="0"/>
              <a:t> test modules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4A85C-E70D-A9EE-4F3A-8EC73BC6F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79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Aims of Experiment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6" y="1401194"/>
            <a:ext cx="7097284" cy="499136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 Regular"/>
                <a:cs typeface="Arial"/>
              </a:rPr>
              <a:t>How does the response of HF-</a:t>
            </a:r>
            <a:r>
              <a:rPr lang="en-GB" sz="2400" dirty="0" err="1">
                <a:solidFill>
                  <a:srgbClr val="626262"/>
                </a:solidFill>
                <a:latin typeface="Arial Regular"/>
                <a:cs typeface="Arial"/>
              </a:rPr>
              <a:t>CdZnTe</a:t>
            </a:r>
            <a:r>
              <a:rPr lang="en-GB" sz="2400" dirty="0">
                <a:solidFill>
                  <a:srgbClr val="626262"/>
                </a:solidFill>
                <a:latin typeface="Arial Regular"/>
                <a:cs typeface="Arial"/>
              </a:rPr>
              <a:t> compare with Si at MHz pulse rates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 Regular"/>
                <a:cs typeface="Arial"/>
              </a:rPr>
              <a:t>Compare timing of HF-</a:t>
            </a:r>
            <a:r>
              <a:rPr lang="en-GB" sz="2400" dirty="0" err="1">
                <a:solidFill>
                  <a:srgbClr val="626262"/>
                </a:solidFill>
                <a:latin typeface="Arial Regular"/>
                <a:cs typeface="Arial"/>
              </a:rPr>
              <a:t>CdZnTe</a:t>
            </a:r>
            <a:r>
              <a:rPr lang="en-GB" sz="2400" dirty="0">
                <a:solidFill>
                  <a:srgbClr val="626262"/>
                </a:solidFill>
                <a:latin typeface="Arial Regular"/>
                <a:cs typeface="Arial"/>
              </a:rPr>
              <a:t> with Si detectors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 Regular"/>
                <a:cs typeface="Arial"/>
              </a:rPr>
              <a:t>Timing sweeps at different voltages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 Regular"/>
                <a:cs typeface="Arial"/>
              </a:rPr>
              <a:t>Investigate linearity across the dynamic range of LPD </a:t>
            </a:r>
          </a:p>
          <a:p>
            <a:pPr marL="1085850" lvl="1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 Regular"/>
                <a:cs typeface="Arial"/>
              </a:rPr>
              <a:t>Detector response as a function of beam intensity </a:t>
            </a:r>
          </a:p>
          <a:p>
            <a:pPr fontAlgn="base">
              <a:lnSpc>
                <a:spcPct val="110000"/>
              </a:lnSpc>
              <a:spcAft>
                <a:spcPts val="600"/>
              </a:spcAft>
            </a:pPr>
            <a:endParaRPr lang="en-GB" sz="2400" b="1" spc="-100" dirty="0">
              <a:solidFill>
                <a:srgbClr val="1E5DF8"/>
              </a:solidFill>
              <a:latin typeface="Arial"/>
              <a:cs typeface="Arial"/>
            </a:endParaRPr>
          </a:p>
          <a:p>
            <a:pPr fontAlgn="base">
              <a:lnSpc>
                <a:spcPct val="110000"/>
              </a:lnSpc>
              <a:spcAft>
                <a:spcPts val="600"/>
              </a:spcAft>
            </a:pPr>
            <a:endParaRPr lang="en-US" sz="2400" b="1" spc="-100" dirty="0">
              <a:solidFill>
                <a:srgbClr val="1E5DF8"/>
              </a:solidFill>
              <a:latin typeface="Arial"/>
              <a:cs typeface="Arial"/>
            </a:endParaRPr>
          </a:p>
        </p:txBody>
      </p:sp>
      <p:pic>
        <p:nvPicPr>
          <p:cNvPr id="2" name="Picture 1" descr="Chart, histogram&#10;&#10;Description automatically generated">
            <a:extLst>
              <a:ext uri="{FF2B5EF4-FFF2-40B4-BE49-F238E27FC236}">
                <a16:creationId xmlns:a16="http://schemas.microsoft.com/office/drawing/2014/main" id="{57B48311-3E36-AC07-ECB1-BC26FBAEDCE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8" t="8899" r="8548" b="3995"/>
          <a:stretch/>
        </p:blipFill>
        <p:spPr bwMode="auto">
          <a:xfrm>
            <a:off x="7524750" y="3678922"/>
            <a:ext cx="4563171" cy="244623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69D0C-78C4-748F-A1AD-128C7FEF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df610f3c-2330-4739-982a-7c05940aa07c.MP4">
            <a:hlinkClick r:id="" action="ppaction://media"/>
            <a:extLst>
              <a:ext uri="{FF2B5EF4-FFF2-40B4-BE49-F238E27FC236}">
                <a16:creationId xmlns:a16="http://schemas.microsoft.com/office/drawing/2014/main" id="{05246589-A189-0DE8-A1B2-0D9AE928762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11237" b="14987"/>
          <a:stretch/>
        </p:blipFill>
        <p:spPr>
          <a:xfrm>
            <a:off x="7920681" y="0"/>
            <a:ext cx="4271319" cy="30681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C1E57D-2DA6-B741-FA67-CCF5992CEE3C}"/>
              </a:ext>
            </a:extLst>
          </p:cNvPr>
          <p:cNvSpPr txBox="1"/>
          <p:nvPr/>
        </p:nvSpPr>
        <p:spPr>
          <a:xfrm>
            <a:off x="8271613" y="3299341"/>
            <a:ext cx="3313835" cy="376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XFEL pulses hitting copper target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B56DB3-DE76-D59F-C59B-7B7A0BE52294}"/>
              </a:ext>
            </a:extLst>
          </p:cNvPr>
          <p:cNvSpPr txBox="1"/>
          <p:nvPr/>
        </p:nvSpPr>
        <p:spPr>
          <a:xfrm>
            <a:off x="8731722" y="6050319"/>
            <a:ext cx="239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XFEL Intensity sweep </a:t>
            </a:r>
          </a:p>
        </p:txBody>
      </p:sp>
    </p:spTree>
    <p:extLst>
      <p:ext uri="{BB962C8B-B14F-4D97-AF65-F5344CB8AC3E}">
        <p14:creationId xmlns:p14="http://schemas.microsoft.com/office/powerpoint/2010/main" val="303104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 Used  </a:t>
            </a:r>
          </a:p>
        </p:txBody>
      </p:sp>
      <p:pic>
        <p:nvPicPr>
          <p:cNvPr id="3" name="Picture 2" descr="A machine with wires and boxes&#10;&#10;Description automatically generated with medium confidence">
            <a:extLst>
              <a:ext uri="{FF2B5EF4-FFF2-40B4-BE49-F238E27FC236}">
                <a16:creationId xmlns:a16="http://schemas.microsoft.com/office/drawing/2014/main" id="{871CA428-AB49-29F3-DC87-A776553B0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1485900"/>
            <a:ext cx="5181600" cy="3886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6B5C866-15BE-93BD-52D4-CD0FB777C66C}"/>
              </a:ext>
            </a:extLst>
          </p:cNvPr>
          <p:cNvSpPr/>
          <p:nvPr/>
        </p:nvSpPr>
        <p:spPr>
          <a:xfrm>
            <a:off x="473717" y="1319176"/>
            <a:ext cx="6630532" cy="42830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GB" sz="2400" b="1" dirty="0" err="1">
                <a:solidFill>
                  <a:srgbClr val="1E5DF8"/>
                </a:solidFill>
                <a:latin typeface="Arial"/>
                <a:cs typeface="Arial"/>
              </a:rPr>
              <a:t>LPDmini</a:t>
            </a: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 – a smaller version of LPD </a:t>
            </a:r>
            <a:endParaRPr lang="en-US" dirty="0">
              <a:cs typeface="Calibri" panose="020F0502020204030204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2</a:t>
            </a:r>
            <a:r>
              <a:rPr lang="en-GB" sz="2000" dirty="0">
                <a:solidFill>
                  <a:schemeClr val="accent4"/>
                </a:solidFill>
              </a:rPr>
              <a:t>×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silicon Hamamatsu detectors 500</a:t>
            </a:r>
            <a:r>
              <a:rPr lang="en-GB" sz="2200" dirty="0">
                <a:solidFill>
                  <a:srgbClr val="626262"/>
                </a:solidFill>
                <a:latin typeface="Symbol" pitchFamily="2" charset="2"/>
                <a:cs typeface="Arial"/>
              </a:rPr>
              <a:t>m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 thick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3</a:t>
            </a:r>
            <a:r>
              <a:rPr lang="en-GB" sz="2000" dirty="0">
                <a:solidFill>
                  <a:schemeClr val="accent4"/>
                </a:solidFill>
              </a:rPr>
              <a:t>×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high-flux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test devices 1.5mm thick  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Silicon 500</a:t>
            </a:r>
            <a:r>
              <a:rPr lang="en-GB" sz="2200" dirty="0">
                <a:solidFill>
                  <a:srgbClr val="626262"/>
                </a:solidFill>
                <a:latin typeface="Symbol" pitchFamily="2" charset="2"/>
                <a:cs typeface="Arial"/>
              </a:rPr>
              <a:t>m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 pixels bonded to LPD ASIC using an interposer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High-flux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400</a:t>
            </a:r>
            <a:r>
              <a:rPr lang="en-GB" sz="2000" dirty="0">
                <a:solidFill>
                  <a:schemeClr val="accent4"/>
                </a:solidFill>
              </a:rPr>
              <a:t>×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250</a:t>
            </a:r>
            <a:r>
              <a:rPr lang="en-GB" sz="2200" dirty="0">
                <a:solidFill>
                  <a:srgbClr val="626262"/>
                </a:solidFill>
                <a:latin typeface="Symbol" pitchFamily="2" charset="2"/>
                <a:cs typeface="Arial"/>
              </a:rPr>
              <a:t>m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 pixels without interposer bonded to LPD ASIC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Silicon is hole readout and High-flux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CdZnTe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is electron readout leading to opposite polarity signals, LPD ASIC can read both signals at once</a:t>
            </a:r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CBA345E5-681C-9506-C2F2-F19A0568BF45}"/>
              </a:ext>
            </a:extLst>
          </p:cNvPr>
          <p:cNvSpPr/>
          <p:nvPr/>
        </p:nvSpPr>
        <p:spPr>
          <a:xfrm>
            <a:off x="8337585" y="2805076"/>
            <a:ext cx="1562582" cy="1054316"/>
          </a:xfrm>
          <a:prstGeom prst="frame">
            <a:avLst>
              <a:gd name="adj1" fmla="val 4815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ame 16">
            <a:extLst>
              <a:ext uri="{FF2B5EF4-FFF2-40B4-BE49-F238E27FC236}">
                <a16:creationId xmlns:a16="http://schemas.microsoft.com/office/drawing/2014/main" id="{73EBAD18-C881-E164-70FC-A12E80644B79}"/>
              </a:ext>
            </a:extLst>
          </p:cNvPr>
          <p:cNvSpPr/>
          <p:nvPr/>
        </p:nvSpPr>
        <p:spPr>
          <a:xfrm>
            <a:off x="9829917" y="2302561"/>
            <a:ext cx="1562582" cy="1054316"/>
          </a:xfrm>
          <a:prstGeom prst="frame">
            <a:avLst>
              <a:gd name="adj1" fmla="val 4815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ame 17">
            <a:extLst>
              <a:ext uri="{FF2B5EF4-FFF2-40B4-BE49-F238E27FC236}">
                <a16:creationId xmlns:a16="http://schemas.microsoft.com/office/drawing/2014/main" id="{EE8C8386-476D-704E-DAD9-F5F8566D4E08}"/>
              </a:ext>
            </a:extLst>
          </p:cNvPr>
          <p:cNvSpPr/>
          <p:nvPr/>
        </p:nvSpPr>
        <p:spPr>
          <a:xfrm>
            <a:off x="9829917" y="3301198"/>
            <a:ext cx="1562582" cy="1054316"/>
          </a:xfrm>
          <a:prstGeom prst="frame">
            <a:avLst>
              <a:gd name="adj1" fmla="val 481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4B9DD0-52F7-BDCD-D986-848B6447E942}"/>
              </a:ext>
            </a:extLst>
          </p:cNvPr>
          <p:cNvSpPr txBox="1"/>
          <p:nvPr/>
        </p:nvSpPr>
        <p:spPr>
          <a:xfrm>
            <a:off x="9747388" y="1902451"/>
            <a:ext cx="1727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Silicon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9ED654-1381-7912-81AF-47DB3F53F74F}"/>
              </a:ext>
            </a:extLst>
          </p:cNvPr>
          <p:cNvSpPr txBox="1"/>
          <p:nvPr/>
        </p:nvSpPr>
        <p:spPr>
          <a:xfrm>
            <a:off x="10611207" y="4313635"/>
            <a:ext cx="1727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CdZnTe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85101-C6C7-E3F9-1949-CED616319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358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Setup </a:t>
            </a:r>
          </a:p>
        </p:txBody>
      </p:sp>
      <p:pic>
        <p:nvPicPr>
          <p:cNvPr id="3" name="Picture 2" descr="A person standing in a room with a machine&#10;&#10;Description automatically generated">
            <a:extLst>
              <a:ext uri="{FF2B5EF4-FFF2-40B4-BE49-F238E27FC236}">
                <a16:creationId xmlns:a16="http://schemas.microsoft.com/office/drawing/2014/main" id="{06B73C08-FA60-7456-DAB4-346FC9724C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812" b="16377"/>
          <a:stretch/>
        </p:blipFill>
        <p:spPr>
          <a:xfrm>
            <a:off x="7563678" y="0"/>
            <a:ext cx="4628322" cy="350589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573AF11-42F5-D1B7-C0AA-3F3249F6B847}"/>
              </a:ext>
            </a:extLst>
          </p:cNvPr>
          <p:cNvSpPr/>
          <p:nvPr/>
        </p:nvSpPr>
        <p:spPr>
          <a:xfrm>
            <a:off x="201882" y="1459805"/>
            <a:ext cx="6134910" cy="488319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</a:rPr>
              <a:t>2 × photodiodes used as independent reference measurements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</a:rPr>
              <a:t>Hamamatsu S3590-9 silicon photodiode with a 10 × 10 mm photosensitive area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</a:rPr>
              <a:t>Placed opposite copper target and in the plane of the detectors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4"/>
                </a:solidFill>
              </a:rPr>
              <a:t>Lead shielding placed over portions of the detectors- investigate common mode effects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4"/>
              </a:solidFill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accent4"/>
              </a:solidFill>
              <a:latin typeface="Arial Regular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4257D0-55A8-DB9F-7923-F384CA360E61}"/>
              </a:ext>
            </a:extLst>
          </p:cNvPr>
          <p:cNvSpPr txBox="1"/>
          <p:nvPr/>
        </p:nvSpPr>
        <p:spPr>
          <a:xfrm>
            <a:off x="8727074" y="2842796"/>
            <a:ext cx="2930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Copper Target</a:t>
            </a:r>
          </a:p>
        </p:txBody>
      </p:sp>
      <p:pic>
        <p:nvPicPr>
          <p:cNvPr id="11" name="Picture 10" descr="A diagram of a metal detector&#10;&#10;Description automatically generated">
            <a:extLst>
              <a:ext uri="{FF2B5EF4-FFF2-40B4-BE49-F238E27FC236}">
                <a16:creationId xmlns:a16="http://schemas.microsoft.com/office/drawing/2014/main" id="{C800A94C-DC95-A511-6F2C-102361A872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9883" y="3564688"/>
            <a:ext cx="5521357" cy="30845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066285F-3F7B-47D1-D388-450627B188AB}"/>
              </a:ext>
            </a:extLst>
          </p:cNvPr>
          <p:cNvSpPr txBox="1"/>
          <p:nvPr/>
        </p:nvSpPr>
        <p:spPr>
          <a:xfrm>
            <a:off x="7896178" y="2132200"/>
            <a:ext cx="819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2A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5C32CC-B28A-BD4C-368E-7EA1E99819EF}"/>
              </a:ext>
            </a:extLst>
          </p:cNvPr>
          <p:cNvSpPr txBox="1"/>
          <p:nvPr/>
        </p:nvSpPr>
        <p:spPr>
          <a:xfrm>
            <a:off x="8915585" y="1010718"/>
            <a:ext cx="81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CED93D-23CE-A213-4031-3E7B0DA72566}"/>
              </a:ext>
            </a:extLst>
          </p:cNvPr>
          <p:cNvSpPr txBox="1"/>
          <p:nvPr/>
        </p:nvSpPr>
        <p:spPr>
          <a:xfrm>
            <a:off x="9411245" y="951929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LPD Detectors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27BA79-1E87-46B5-4C50-95D1CED96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452854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5" ma:contentTypeDescription="Create a new document." ma:contentTypeScope="" ma:versionID="2e696916cb5eb299c606c488704fba07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7c5a0c85d3b3ca82c6f0644b3efe9d0b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3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2023"/>
          <xsd:enumeration value="2024"/>
          <xsd:enumeration value="2025"/>
          <xsd:enumeration value="2026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06D3F8C-4209-47FF-A37A-E21247ADC2DB}">
  <ds:schemaRefs>
    <ds:schemaRef ds:uri="http://schemas.microsoft.com/office/2006/documentManagement/types"/>
    <ds:schemaRef ds:uri="1e0c0f35-d0b2-43fb-b8b8-147d937ebf45"/>
    <ds:schemaRef ds:uri="http://schemas.openxmlformats.org/package/2006/metadata/core-properti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  <ds:schemaRef ds:uri="2e24dfb7-a69e-40eb-b94f-44b9ca9c25ed"/>
  </ds:schemaRefs>
</ds:datastoreItem>
</file>

<file path=customXml/itemProps3.xml><?xml version="1.0" encoding="utf-8"?>
<ds:datastoreItem xmlns:ds="http://schemas.openxmlformats.org/officeDocument/2006/customXml" ds:itemID="{91FB7503-F68D-4FD0-8C02-94694D24A4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14411</TotalTime>
  <Words>2030</Words>
  <Application>Microsoft Macintosh PowerPoint</Application>
  <PresentationFormat>Widescreen</PresentationFormat>
  <Paragraphs>384</Paragraphs>
  <Slides>19</Slides>
  <Notes>19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Aptos</vt:lpstr>
      <vt:lpstr>Arial</vt:lpstr>
      <vt:lpstr>Arial Regular</vt:lpstr>
      <vt:lpstr>Calibri</vt:lpstr>
      <vt:lpstr>Computer modern</vt:lpstr>
      <vt:lpstr>Source Sans Pro</vt:lpstr>
      <vt:lpstr>sourcesans-regular</vt:lpstr>
      <vt:lpstr>Symbol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detailed</dc:title>
  <dc:creator>Philip Millard</dc:creator>
  <cp:lastModifiedBy>Max Bishop</cp:lastModifiedBy>
  <cp:revision>350</cp:revision>
  <cp:lastPrinted>2019-10-02T08:27:37Z</cp:lastPrinted>
  <dcterms:created xsi:type="dcterms:W3CDTF">2019-09-17T08:04:08Z</dcterms:created>
  <dcterms:modified xsi:type="dcterms:W3CDTF">2023-09-05T19:51:44Z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