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563" r:id="rId3"/>
    <p:sldId id="664" r:id="rId4"/>
    <p:sldId id="676" r:id="rId5"/>
    <p:sldId id="259" r:id="rId6"/>
    <p:sldId id="708" r:id="rId7"/>
    <p:sldId id="672" r:id="rId8"/>
    <p:sldId id="272" r:id="rId9"/>
    <p:sldId id="696" r:id="rId10"/>
    <p:sldId id="677" r:id="rId11"/>
    <p:sldId id="267" r:id="rId12"/>
    <p:sldId id="665" r:id="rId13"/>
    <p:sldId id="666" r:id="rId14"/>
    <p:sldId id="716" r:id="rId15"/>
    <p:sldId id="678" r:id="rId16"/>
    <p:sldId id="674" r:id="rId17"/>
    <p:sldId id="697" r:id="rId18"/>
    <p:sldId id="612" r:id="rId19"/>
    <p:sldId id="719" r:id="rId20"/>
    <p:sldId id="713" r:id="rId21"/>
    <p:sldId id="707" r:id="rId22"/>
    <p:sldId id="723" r:id="rId23"/>
    <p:sldId id="721" r:id="rId24"/>
    <p:sldId id="691" r:id="rId25"/>
    <p:sldId id="706" r:id="rId26"/>
    <p:sldId id="705" r:id="rId27"/>
    <p:sldId id="704" r:id="rId28"/>
    <p:sldId id="703" r:id="rId29"/>
    <p:sldId id="724" r:id="rId30"/>
    <p:sldId id="730" r:id="rId31"/>
    <p:sldId id="727" r:id="rId32"/>
    <p:sldId id="679" r:id="rId33"/>
    <p:sldId id="263" r:id="rId34"/>
    <p:sldId id="662" r:id="rId35"/>
    <p:sldId id="653" r:id="rId36"/>
    <p:sldId id="282" r:id="rId37"/>
    <p:sldId id="711" r:id="rId38"/>
    <p:sldId id="700" r:id="rId39"/>
    <p:sldId id="275" r:id="rId40"/>
    <p:sldId id="668" r:id="rId41"/>
    <p:sldId id="717" r:id="rId42"/>
    <p:sldId id="710" r:id="rId43"/>
    <p:sldId id="699" r:id="rId44"/>
    <p:sldId id="728" r:id="rId45"/>
    <p:sldId id="709" r:id="rId46"/>
    <p:sldId id="622" r:id="rId47"/>
    <p:sldId id="669" r:id="rId48"/>
    <p:sldId id="726" r:id="rId49"/>
    <p:sldId id="725" r:id="rId50"/>
    <p:sldId id="454" r:id="rId51"/>
    <p:sldId id="469"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DF8"/>
    <a:srgbClr val="003088"/>
    <a:srgbClr val="FFFFFF"/>
    <a:srgbClr val="1F5194"/>
    <a:srgbClr val="1F5092"/>
    <a:srgbClr val="70B9FB"/>
    <a:srgbClr val="51A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4660"/>
  </p:normalViewPr>
  <p:slideViewPr>
    <p:cSldViewPr snapToGrid="0">
      <p:cViewPr varScale="1">
        <p:scale>
          <a:sx n="108" d="100"/>
          <a:sy n="108" d="100"/>
        </p:scale>
        <p:origin x="666" y="10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ne, Ben (STFC,RAL,TECH)" userId="290aebe9-ec70-42ff-b68b-1bb249c16311" providerId="ADAL" clId="{B0075F16-809A-418B-A1A4-B1D73E6230E1}"/>
    <pc:docChg chg="custSel delSld modSld">
      <pc:chgData name="Cline, Ben (STFC,RAL,TECH)" userId="290aebe9-ec70-42ff-b68b-1bb249c16311" providerId="ADAL" clId="{B0075F16-809A-418B-A1A4-B1D73E6230E1}" dt="2023-09-04T14:20:41.017" v="14" actId="1076"/>
      <pc:docMkLst>
        <pc:docMk/>
      </pc:docMkLst>
      <pc:sldChg chg="addSp delSp modSp mod">
        <pc:chgData name="Cline, Ben (STFC,RAL,TECH)" userId="290aebe9-ec70-42ff-b68b-1bb249c16311" providerId="ADAL" clId="{B0075F16-809A-418B-A1A4-B1D73E6230E1}" dt="2023-09-04T14:20:41.017" v="14" actId="1076"/>
        <pc:sldMkLst>
          <pc:docMk/>
          <pc:sldMk cId="1136210811" sldId="267"/>
        </pc:sldMkLst>
        <pc:picChg chg="add mod ord">
          <ac:chgData name="Cline, Ben (STFC,RAL,TECH)" userId="290aebe9-ec70-42ff-b68b-1bb249c16311" providerId="ADAL" clId="{B0075F16-809A-418B-A1A4-B1D73E6230E1}" dt="2023-09-04T14:20:41.017" v="14" actId="1076"/>
          <ac:picMkLst>
            <pc:docMk/>
            <pc:sldMk cId="1136210811" sldId="267"/>
            <ac:picMk id="4" creationId="{590F1080-0C41-4F98-6C84-AAC6B2A0D11B}"/>
          </ac:picMkLst>
        </pc:picChg>
        <pc:picChg chg="del">
          <ac:chgData name="Cline, Ben (STFC,RAL,TECH)" userId="290aebe9-ec70-42ff-b68b-1bb249c16311" providerId="ADAL" clId="{B0075F16-809A-418B-A1A4-B1D73E6230E1}" dt="2023-09-04T14:20:24.107" v="6" actId="478"/>
          <ac:picMkLst>
            <pc:docMk/>
            <pc:sldMk cId="1136210811" sldId="267"/>
            <ac:picMk id="11" creationId="{5295DFE6-FCB4-2B64-52A2-48D93FB9E88F}"/>
          </ac:picMkLst>
        </pc:picChg>
      </pc:sldChg>
      <pc:sldChg chg="del">
        <pc:chgData name="Cline, Ben (STFC,RAL,TECH)" userId="290aebe9-ec70-42ff-b68b-1bb249c16311" providerId="ADAL" clId="{B0075F16-809A-418B-A1A4-B1D73E6230E1}" dt="2023-09-04T14:19:11.877" v="1" actId="47"/>
        <pc:sldMkLst>
          <pc:docMk/>
          <pc:sldMk cId="4159445308" sldId="670"/>
        </pc:sldMkLst>
      </pc:sldChg>
      <pc:sldChg chg="del">
        <pc:chgData name="Cline, Ben (STFC,RAL,TECH)" userId="290aebe9-ec70-42ff-b68b-1bb249c16311" providerId="ADAL" clId="{B0075F16-809A-418B-A1A4-B1D73E6230E1}" dt="2023-09-04T14:19:09.002" v="0" actId="47"/>
        <pc:sldMkLst>
          <pc:docMk/>
          <pc:sldMk cId="2711313517" sldId="694"/>
        </pc:sldMkLst>
      </pc:sldChg>
      <pc:sldChg chg="modSp mod">
        <pc:chgData name="Cline, Ben (STFC,RAL,TECH)" userId="290aebe9-ec70-42ff-b68b-1bb249c16311" providerId="ADAL" clId="{B0075F16-809A-418B-A1A4-B1D73E6230E1}" dt="2023-09-04T14:19:16.207" v="3" actId="20577"/>
        <pc:sldMkLst>
          <pc:docMk/>
          <pc:sldMk cId="1630448313" sldId="724"/>
        </pc:sldMkLst>
        <pc:spChg chg="mod">
          <ac:chgData name="Cline, Ben (STFC,RAL,TECH)" userId="290aebe9-ec70-42ff-b68b-1bb249c16311" providerId="ADAL" clId="{B0075F16-809A-418B-A1A4-B1D73E6230E1}" dt="2023-09-04T14:19:16.207" v="3" actId="20577"/>
          <ac:spMkLst>
            <pc:docMk/>
            <pc:sldMk cId="1630448313" sldId="724"/>
            <ac:spMk id="4" creationId="{E328F542-9CAF-CA80-0419-CC8D8F47D1D1}"/>
          </ac:spMkLst>
        </pc:spChg>
      </pc:sldChg>
      <pc:sldChg chg="modSp mod">
        <pc:chgData name="Cline, Ben (STFC,RAL,TECH)" userId="290aebe9-ec70-42ff-b68b-1bb249c16311" providerId="ADAL" clId="{B0075F16-809A-418B-A1A4-B1D73E6230E1}" dt="2023-09-04T14:19:22.231" v="5" actId="20577"/>
        <pc:sldMkLst>
          <pc:docMk/>
          <pc:sldMk cId="1000473799" sldId="727"/>
        </pc:sldMkLst>
        <pc:spChg chg="mod">
          <ac:chgData name="Cline, Ben (STFC,RAL,TECH)" userId="290aebe9-ec70-42ff-b68b-1bb249c16311" providerId="ADAL" clId="{B0075F16-809A-418B-A1A4-B1D73E6230E1}" dt="2023-09-04T14:19:22.231" v="5" actId="20577"/>
          <ac:spMkLst>
            <pc:docMk/>
            <pc:sldMk cId="1000473799" sldId="727"/>
            <ac:spMk id="4" creationId="{E328F542-9CAF-CA80-0419-CC8D8F47D1D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6765EC-28FD-44BC-B36D-E865FF536FE1}" type="datetimeFigureOut">
              <a:rPr lang="en-GB" smtClean="0"/>
              <a:t>06/09/2023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75CE24-08AE-43AD-9147-F83DA225F00F}" type="slidenum">
              <a:rPr lang="en-GB" smtClean="0"/>
              <a:t>‹#›</a:t>
            </a:fld>
            <a:endParaRPr lang="en-GB"/>
          </a:p>
        </p:txBody>
      </p:sp>
    </p:spTree>
    <p:extLst>
      <p:ext uri="{BB962C8B-B14F-4D97-AF65-F5344CB8AC3E}">
        <p14:creationId xmlns:p14="http://schemas.microsoft.com/office/powerpoint/2010/main" val="4215998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a:t>
            </a:fld>
            <a:endParaRPr lang="en-GB"/>
          </a:p>
        </p:txBody>
      </p:sp>
    </p:spTree>
    <p:extLst>
      <p:ext uri="{BB962C8B-B14F-4D97-AF65-F5344CB8AC3E}">
        <p14:creationId xmlns:p14="http://schemas.microsoft.com/office/powerpoint/2010/main" val="3448564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11</a:t>
            </a:fld>
            <a:endParaRPr lang="en-GB"/>
          </a:p>
        </p:txBody>
      </p:sp>
    </p:spTree>
    <p:extLst>
      <p:ext uri="{BB962C8B-B14F-4D97-AF65-F5344CB8AC3E}">
        <p14:creationId xmlns:p14="http://schemas.microsoft.com/office/powerpoint/2010/main" val="772547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12</a:t>
            </a:fld>
            <a:endParaRPr lang="en-GB"/>
          </a:p>
        </p:txBody>
      </p:sp>
    </p:spTree>
    <p:extLst>
      <p:ext uri="{BB962C8B-B14F-4D97-AF65-F5344CB8AC3E}">
        <p14:creationId xmlns:p14="http://schemas.microsoft.com/office/powerpoint/2010/main" val="1903273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13</a:t>
            </a:fld>
            <a:endParaRPr lang="en-GB"/>
          </a:p>
        </p:txBody>
      </p:sp>
    </p:spTree>
    <p:extLst>
      <p:ext uri="{BB962C8B-B14F-4D97-AF65-F5344CB8AC3E}">
        <p14:creationId xmlns:p14="http://schemas.microsoft.com/office/powerpoint/2010/main" val="1911092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14</a:t>
            </a:fld>
            <a:endParaRPr lang="en-GB"/>
          </a:p>
        </p:txBody>
      </p:sp>
    </p:spTree>
    <p:extLst>
      <p:ext uri="{BB962C8B-B14F-4D97-AF65-F5344CB8AC3E}">
        <p14:creationId xmlns:p14="http://schemas.microsoft.com/office/powerpoint/2010/main" val="2543469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383339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16</a:t>
            </a:fld>
            <a:endParaRPr lang="en-GB"/>
          </a:p>
        </p:txBody>
      </p:sp>
    </p:spTree>
    <p:extLst>
      <p:ext uri="{BB962C8B-B14F-4D97-AF65-F5344CB8AC3E}">
        <p14:creationId xmlns:p14="http://schemas.microsoft.com/office/powerpoint/2010/main" val="1757338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17</a:t>
            </a:fld>
            <a:endParaRPr lang="en-GB"/>
          </a:p>
        </p:txBody>
      </p:sp>
    </p:spTree>
    <p:extLst>
      <p:ext uri="{BB962C8B-B14F-4D97-AF65-F5344CB8AC3E}">
        <p14:creationId xmlns:p14="http://schemas.microsoft.com/office/powerpoint/2010/main" val="4269393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18</a:t>
            </a:fld>
            <a:endParaRPr lang="en-GB"/>
          </a:p>
        </p:txBody>
      </p:sp>
    </p:spTree>
    <p:extLst>
      <p:ext uri="{BB962C8B-B14F-4D97-AF65-F5344CB8AC3E}">
        <p14:creationId xmlns:p14="http://schemas.microsoft.com/office/powerpoint/2010/main" val="7837923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19</a:t>
            </a:fld>
            <a:endParaRPr lang="en-GB"/>
          </a:p>
        </p:txBody>
      </p:sp>
    </p:spTree>
    <p:extLst>
      <p:ext uri="{BB962C8B-B14F-4D97-AF65-F5344CB8AC3E}">
        <p14:creationId xmlns:p14="http://schemas.microsoft.com/office/powerpoint/2010/main" val="3684062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20</a:t>
            </a:fld>
            <a:endParaRPr lang="en-GB"/>
          </a:p>
        </p:txBody>
      </p:sp>
    </p:spTree>
    <p:extLst>
      <p:ext uri="{BB962C8B-B14F-4D97-AF65-F5344CB8AC3E}">
        <p14:creationId xmlns:p14="http://schemas.microsoft.com/office/powerpoint/2010/main" val="4005982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a:t>
            </a:fld>
            <a:endParaRPr lang="en-GB"/>
          </a:p>
        </p:txBody>
      </p:sp>
    </p:spTree>
    <p:extLst>
      <p:ext uri="{BB962C8B-B14F-4D97-AF65-F5344CB8AC3E}">
        <p14:creationId xmlns:p14="http://schemas.microsoft.com/office/powerpoint/2010/main" val="3600368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21</a:t>
            </a:fld>
            <a:endParaRPr lang="en-GB"/>
          </a:p>
        </p:txBody>
      </p:sp>
    </p:spTree>
    <p:extLst>
      <p:ext uri="{BB962C8B-B14F-4D97-AF65-F5344CB8AC3E}">
        <p14:creationId xmlns:p14="http://schemas.microsoft.com/office/powerpoint/2010/main" val="1918155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22</a:t>
            </a:fld>
            <a:endParaRPr lang="en-GB"/>
          </a:p>
        </p:txBody>
      </p:sp>
    </p:spTree>
    <p:extLst>
      <p:ext uri="{BB962C8B-B14F-4D97-AF65-F5344CB8AC3E}">
        <p14:creationId xmlns:p14="http://schemas.microsoft.com/office/powerpoint/2010/main" val="18766449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23</a:t>
            </a:fld>
            <a:endParaRPr lang="en-GB"/>
          </a:p>
        </p:txBody>
      </p:sp>
    </p:spTree>
    <p:extLst>
      <p:ext uri="{BB962C8B-B14F-4D97-AF65-F5344CB8AC3E}">
        <p14:creationId xmlns:p14="http://schemas.microsoft.com/office/powerpoint/2010/main" val="2989413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24</a:t>
            </a:fld>
            <a:endParaRPr lang="en-GB"/>
          </a:p>
        </p:txBody>
      </p:sp>
    </p:spTree>
    <p:extLst>
      <p:ext uri="{BB962C8B-B14F-4D97-AF65-F5344CB8AC3E}">
        <p14:creationId xmlns:p14="http://schemas.microsoft.com/office/powerpoint/2010/main" val="26602881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25</a:t>
            </a:fld>
            <a:endParaRPr lang="en-GB"/>
          </a:p>
        </p:txBody>
      </p:sp>
    </p:spTree>
    <p:extLst>
      <p:ext uri="{BB962C8B-B14F-4D97-AF65-F5344CB8AC3E}">
        <p14:creationId xmlns:p14="http://schemas.microsoft.com/office/powerpoint/2010/main" val="33165034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26</a:t>
            </a:fld>
            <a:endParaRPr lang="en-GB"/>
          </a:p>
        </p:txBody>
      </p:sp>
    </p:spTree>
    <p:extLst>
      <p:ext uri="{BB962C8B-B14F-4D97-AF65-F5344CB8AC3E}">
        <p14:creationId xmlns:p14="http://schemas.microsoft.com/office/powerpoint/2010/main" val="2823731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27</a:t>
            </a:fld>
            <a:endParaRPr lang="en-GB"/>
          </a:p>
        </p:txBody>
      </p:sp>
    </p:spTree>
    <p:extLst>
      <p:ext uri="{BB962C8B-B14F-4D97-AF65-F5344CB8AC3E}">
        <p14:creationId xmlns:p14="http://schemas.microsoft.com/office/powerpoint/2010/main" val="3714081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28</a:t>
            </a:fld>
            <a:endParaRPr lang="en-GB"/>
          </a:p>
        </p:txBody>
      </p:sp>
    </p:spTree>
    <p:extLst>
      <p:ext uri="{BB962C8B-B14F-4D97-AF65-F5344CB8AC3E}">
        <p14:creationId xmlns:p14="http://schemas.microsoft.com/office/powerpoint/2010/main" val="22333817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29</a:t>
            </a:fld>
            <a:endParaRPr lang="en-GB"/>
          </a:p>
        </p:txBody>
      </p:sp>
    </p:spTree>
    <p:extLst>
      <p:ext uri="{BB962C8B-B14F-4D97-AF65-F5344CB8AC3E}">
        <p14:creationId xmlns:p14="http://schemas.microsoft.com/office/powerpoint/2010/main" val="41715898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30</a:t>
            </a:fld>
            <a:endParaRPr lang="en-GB"/>
          </a:p>
        </p:txBody>
      </p:sp>
    </p:spTree>
    <p:extLst>
      <p:ext uri="{BB962C8B-B14F-4D97-AF65-F5344CB8AC3E}">
        <p14:creationId xmlns:p14="http://schemas.microsoft.com/office/powerpoint/2010/main" val="3815894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4793831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31</a:t>
            </a:fld>
            <a:endParaRPr lang="en-GB"/>
          </a:p>
        </p:txBody>
      </p:sp>
    </p:spTree>
    <p:extLst>
      <p:ext uri="{BB962C8B-B14F-4D97-AF65-F5344CB8AC3E}">
        <p14:creationId xmlns:p14="http://schemas.microsoft.com/office/powerpoint/2010/main" val="37885560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5000230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33</a:t>
            </a:fld>
            <a:endParaRPr lang="en-GB"/>
          </a:p>
        </p:txBody>
      </p:sp>
    </p:spTree>
    <p:extLst>
      <p:ext uri="{BB962C8B-B14F-4D97-AF65-F5344CB8AC3E}">
        <p14:creationId xmlns:p14="http://schemas.microsoft.com/office/powerpoint/2010/main" val="15800539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34</a:t>
            </a:fld>
            <a:endParaRPr lang="en-GB"/>
          </a:p>
        </p:txBody>
      </p:sp>
    </p:spTree>
    <p:extLst>
      <p:ext uri="{BB962C8B-B14F-4D97-AF65-F5344CB8AC3E}">
        <p14:creationId xmlns:p14="http://schemas.microsoft.com/office/powerpoint/2010/main" val="35335474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35</a:t>
            </a:fld>
            <a:endParaRPr lang="en-GB"/>
          </a:p>
        </p:txBody>
      </p:sp>
    </p:spTree>
    <p:extLst>
      <p:ext uri="{BB962C8B-B14F-4D97-AF65-F5344CB8AC3E}">
        <p14:creationId xmlns:p14="http://schemas.microsoft.com/office/powerpoint/2010/main" val="31369389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36</a:t>
            </a:fld>
            <a:endParaRPr lang="en-GB"/>
          </a:p>
        </p:txBody>
      </p:sp>
    </p:spTree>
    <p:extLst>
      <p:ext uri="{BB962C8B-B14F-4D97-AF65-F5344CB8AC3E}">
        <p14:creationId xmlns:p14="http://schemas.microsoft.com/office/powerpoint/2010/main" val="4209718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37</a:t>
            </a:fld>
            <a:endParaRPr lang="en-GB"/>
          </a:p>
        </p:txBody>
      </p:sp>
    </p:spTree>
    <p:extLst>
      <p:ext uri="{BB962C8B-B14F-4D97-AF65-F5344CB8AC3E}">
        <p14:creationId xmlns:p14="http://schemas.microsoft.com/office/powerpoint/2010/main" val="41513032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38</a:t>
            </a:fld>
            <a:endParaRPr lang="en-GB"/>
          </a:p>
        </p:txBody>
      </p:sp>
    </p:spTree>
    <p:extLst>
      <p:ext uri="{BB962C8B-B14F-4D97-AF65-F5344CB8AC3E}">
        <p14:creationId xmlns:p14="http://schemas.microsoft.com/office/powerpoint/2010/main" val="6727969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39</a:t>
            </a:fld>
            <a:endParaRPr lang="en-GB"/>
          </a:p>
        </p:txBody>
      </p:sp>
    </p:spTree>
    <p:extLst>
      <p:ext uri="{BB962C8B-B14F-4D97-AF65-F5344CB8AC3E}">
        <p14:creationId xmlns:p14="http://schemas.microsoft.com/office/powerpoint/2010/main" val="30197195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40</a:t>
            </a:fld>
            <a:endParaRPr lang="en-GB"/>
          </a:p>
        </p:txBody>
      </p:sp>
    </p:spTree>
    <p:extLst>
      <p:ext uri="{BB962C8B-B14F-4D97-AF65-F5344CB8AC3E}">
        <p14:creationId xmlns:p14="http://schemas.microsoft.com/office/powerpoint/2010/main" val="1324187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9222810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41</a:t>
            </a:fld>
            <a:endParaRPr lang="en-GB"/>
          </a:p>
        </p:txBody>
      </p:sp>
    </p:spTree>
    <p:extLst>
      <p:ext uri="{BB962C8B-B14F-4D97-AF65-F5344CB8AC3E}">
        <p14:creationId xmlns:p14="http://schemas.microsoft.com/office/powerpoint/2010/main" val="20226869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42</a:t>
            </a:fld>
            <a:endParaRPr lang="en-GB"/>
          </a:p>
        </p:txBody>
      </p:sp>
    </p:spTree>
    <p:extLst>
      <p:ext uri="{BB962C8B-B14F-4D97-AF65-F5344CB8AC3E}">
        <p14:creationId xmlns:p14="http://schemas.microsoft.com/office/powerpoint/2010/main" val="37393228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43</a:t>
            </a:fld>
            <a:endParaRPr lang="en-GB"/>
          </a:p>
        </p:txBody>
      </p:sp>
    </p:spTree>
    <p:extLst>
      <p:ext uri="{BB962C8B-B14F-4D97-AF65-F5344CB8AC3E}">
        <p14:creationId xmlns:p14="http://schemas.microsoft.com/office/powerpoint/2010/main" val="6739252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75CE24-08AE-43AD-9147-F83DA225F00F}" type="slidenum">
              <a:rPr lang="en-GB" smtClean="0"/>
              <a:t>44</a:t>
            </a:fld>
            <a:endParaRPr lang="en-GB"/>
          </a:p>
        </p:txBody>
      </p:sp>
    </p:spTree>
    <p:extLst>
      <p:ext uri="{BB962C8B-B14F-4D97-AF65-F5344CB8AC3E}">
        <p14:creationId xmlns:p14="http://schemas.microsoft.com/office/powerpoint/2010/main" val="26514619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45</a:t>
            </a:fld>
            <a:endParaRPr lang="en-GB"/>
          </a:p>
        </p:txBody>
      </p:sp>
    </p:spTree>
    <p:extLst>
      <p:ext uri="{BB962C8B-B14F-4D97-AF65-F5344CB8AC3E}">
        <p14:creationId xmlns:p14="http://schemas.microsoft.com/office/powerpoint/2010/main" val="35307755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47</a:t>
            </a:fld>
            <a:endParaRPr lang="en-GB"/>
          </a:p>
        </p:txBody>
      </p:sp>
    </p:spTree>
    <p:extLst>
      <p:ext uri="{BB962C8B-B14F-4D97-AF65-F5344CB8AC3E}">
        <p14:creationId xmlns:p14="http://schemas.microsoft.com/office/powerpoint/2010/main" val="3331510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6000"/>
              </a:lnSpc>
              <a:spcAft>
                <a:spcPts val="8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5</a:t>
            </a:fld>
            <a:endParaRPr lang="en-GB"/>
          </a:p>
        </p:txBody>
      </p:sp>
    </p:spTree>
    <p:extLst>
      <p:ext uri="{BB962C8B-B14F-4D97-AF65-F5344CB8AC3E}">
        <p14:creationId xmlns:p14="http://schemas.microsoft.com/office/powerpoint/2010/main" val="4091774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7</a:t>
            </a:fld>
            <a:endParaRPr lang="en-GB"/>
          </a:p>
        </p:txBody>
      </p:sp>
    </p:spTree>
    <p:extLst>
      <p:ext uri="{BB962C8B-B14F-4D97-AF65-F5344CB8AC3E}">
        <p14:creationId xmlns:p14="http://schemas.microsoft.com/office/powerpoint/2010/main" val="2760871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75CE24-08AE-43AD-9147-F83DA225F00F}" type="slidenum">
              <a:rPr lang="en-GB" smtClean="0"/>
              <a:t>8</a:t>
            </a:fld>
            <a:endParaRPr lang="en-GB"/>
          </a:p>
        </p:txBody>
      </p:sp>
    </p:spTree>
    <p:extLst>
      <p:ext uri="{BB962C8B-B14F-4D97-AF65-F5344CB8AC3E}">
        <p14:creationId xmlns:p14="http://schemas.microsoft.com/office/powerpoint/2010/main" val="2230176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75CE24-08AE-43AD-9147-F83DA225F00F}" type="slidenum">
              <a:rPr lang="en-GB" smtClean="0"/>
              <a:t>9</a:t>
            </a:fld>
            <a:endParaRPr lang="en-GB"/>
          </a:p>
        </p:txBody>
      </p:sp>
    </p:spTree>
    <p:extLst>
      <p:ext uri="{BB962C8B-B14F-4D97-AF65-F5344CB8AC3E}">
        <p14:creationId xmlns:p14="http://schemas.microsoft.com/office/powerpoint/2010/main" val="2661734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629274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F7186-36DC-CBAF-8877-1713B0ED64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740C05-4D46-0A46-5A70-B5E04AB319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9EFB0E-BB9C-136D-0ADF-29A197421019}"/>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166FAF5F-CB7F-01D1-D0DA-DC22EEE462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FA9004-4507-C744-0E9E-DE950DE5CE47}"/>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1226529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B40D2-9E12-CE4C-8F2C-606E68B88CA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2DB602-F28E-C68A-1B07-A9ED926CC9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445D57-12CC-559C-8028-D5BE7B36FC1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FD1F5FB-9647-975B-5170-FBB2143CF8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90F540-83A3-6E55-3A22-C3A4B2177B05}"/>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52697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75831C-DA70-1993-A6B5-B4ADD599121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3524271-FAA5-A23C-900D-AF2F50B35C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3CE8D7C-161C-6969-C436-D6E1EB89437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F93E196-A55A-CD79-213A-88759D07CB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5999FB-0501-A78B-ED6F-6DBB75AC185D}"/>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3627537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016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B4E37-768E-E9EA-102D-39B179FDF5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646DC97-5073-DB35-342B-3748D4F6C0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B60AC4-358B-99A2-E1AA-AF477CDB38D9}"/>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652D01B-5815-BAC6-3791-CDB1A337AA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F8EC13-B367-4236-FED6-55DFE67A5E78}"/>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3562419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3D19-A3D7-7C47-3C0E-F318BBB2C2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F2BF7E1-E2E9-12FA-45C8-55969735A5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5E167C-C4EC-26B7-F065-4B19A041E555}"/>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0D206D7-DDB6-DA41-A729-A173774176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CD295A-6A86-444B-F591-5BC5CE4D8920}"/>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2290224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6E0A-BE42-E070-0873-21D35068A60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5EF5B4-E6D5-781C-D3D1-C1F7440FA2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789E80F-E4F1-207A-8331-C8570F591B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3D4F80D-0ACD-B18E-3008-856AFDF2CE39}"/>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5872B7DB-49D4-E919-79FF-B861C554885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A96EB1-1087-ACA6-F817-D7B465118B4E}"/>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354650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69AA4-0BAC-2B11-F42E-F847B5C7CAE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75D5C9-20B5-1719-35F3-7001A1D192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7E7A95-06B7-1C6C-0675-9B3627BD20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662F926-F49E-C297-7B4D-F7429D84E1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1588E2-84DE-3B09-257B-BE88EAB3C7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E8FBA65-E9E9-2F34-D6DD-5AC0C68EB9E1}"/>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AFFFD148-9F12-0770-C932-6C966F748A8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4172A3B-30B1-05C6-4F01-922EBE5A5039}"/>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3066544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619DF-5D9C-F7E0-3212-CF97F7E0A44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1A86540-5089-CA97-F62F-49166A72910A}"/>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E5FC7D6-53BE-2933-F657-526ECB0BA0B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025B835-AEE3-E8EE-AD0F-EDE11C4C1A9F}"/>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4087198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25622-10CC-7AD3-B8CC-356E2FF3A719}"/>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ADE1724E-602C-32F8-3C18-0D3CE4A1E9C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8DF976F-ED6F-A8B1-F774-8355549CA03D}"/>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1814960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DDB02-024D-5BE8-8D28-5DBC34DF9D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3D8B23-C229-4296-2A41-15761917BF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7D40A63-66F2-CB10-8A4C-B2042B0CF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54D72F-8576-999A-3411-1427ECCDC70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03960AEC-48B2-0F84-1FFF-639FABA7A8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8A6B19-8B8E-73AE-0466-702B396B34AB}"/>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2022446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D23C0-BB9A-5379-1F42-548863C809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CE73291-4EDE-8A52-D35C-1241304FB7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31681017-56D9-4B3D-874B-494D26225D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C56438-B93A-32BB-6F0C-49B2B4817B4A}"/>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C2C93D54-0D71-DC3F-17A7-860CE39A96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8C0E3C-F235-6918-D85B-D628BA342F4D}"/>
              </a:ext>
            </a:extLst>
          </p:cNvPr>
          <p:cNvSpPr>
            <a:spLocks noGrp="1"/>
          </p:cNvSpPr>
          <p:nvPr>
            <p:ph type="sldNum" sz="quarter" idx="12"/>
          </p:nvPr>
        </p:nvSpPr>
        <p:spPr/>
        <p:txBody>
          <a:bodyPr/>
          <a:lstStyle/>
          <a:p>
            <a:fld id="{2F8085B3-3DDB-4E58-9338-A35BF80756C0}" type="slidenum">
              <a:rPr lang="en-GB" smtClean="0"/>
              <a:t>‹#›</a:t>
            </a:fld>
            <a:endParaRPr lang="en-GB"/>
          </a:p>
        </p:txBody>
      </p:sp>
    </p:spTree>
    <p:extLst>
      <p:ext uri="{BB962C8B-B14F-4D97-AF65-F5344CB8AC3E}">
        <p14:creationId xmlns:p14="http://schemas.microsoft.com/office/powerpoint/2010/main" val="3675064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931433-1C8E-8586-4A64-E457D6F059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FE2A12-C2F9-7052-97A4-68F7C184DB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0CC29D4-EB71-8FDC-3F44-6AE3C653A8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8FAECCC3-86EE-9B44-7A7E-8BABA9469E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861305F-FBAD-4913-DC1F-0F82782205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085B3-3DDB-4E58-9338-A35BF80756C0}" type="slidenum">
              <a:rPr lang="en-GB" smtClean="0"/>
              <a:t>‹#›</a:t>
            </a:fld>
            <a:endParaRPr lang="en-GB"/>
          </a:p>
        </p:txBody>
      </p:sp>
      <p:sp>
        <p:nvSpPr>
          <p:cNvPr id="7" name="TextBox 6">
            <a:extLst>
              <a:ext uri="{FF2B5EF4-FFF2-40B4-BE49-F238E27FC236}">
                <a16:creationId xmlns:a16="http://schemas.microsoft.com/office/drawing/2014/main" id="{D60F2193-2C05-63D1-1582-22A3A00216AA}"/>
              </a:ext>
            </a:extLst>
          </p:cNvPr>
          <p:cNvSpPr txBox="1"/>
          <p:nvPr userDrawn="1"/>
        </p:nvSpPr>
        <p:spPr>
          <a:xfrm>
            <a:off x="11206480" y="6362700"/>
            <a:ext cx="1422400" cy="323165"/>
          </a:xfrm>
          <a:prstGeom prst="rect">
            <a:avLst/>
          </a:prstGeom>
          <a:noFill/>
        </p:spPr>
        <p:txBody>
          <a:bodyPr wrap="square" rtlCol="0">
            <a:spAutoFit/>
          </a:bodyPr>
          <a:lstStyle/>
          <a:p>
            <a:fld id="{CFCBF212-3A50-44D4-AE43-69ED6C53CEBB}" type="slidenum">
              <a:rPr lang="en-GB" sz="1500" smtClean="0"/>
              <a:t>‹#›</a:t>
            </a:fld>
            <a:r>
              <a:rPr lang="en-GB" sz="1500" dirty="0"/>
              <a:t> of 35 </a:t>
            </a:r>
          </a:p>
        </p:txBody>
      </p:sp>
    </p:spTree>
    <p:extLst>
      <p:ext uri="{BB962C8B-B14F-4D97-AF65-F5344CB8AC3E}">
        <p14:creationId xmlns:p14="http://schemas.microsoft.com/office/powerpoint/2010/main" val="3358153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ben.cline@stfc.ac.uk"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1.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1.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1.gif"/><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gif"/><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mailto:ben.cline@stfc.ac.uk"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59.png"/><Relationship Id="rId4" Type="http://schemas.openxmlformats.org/officeDocument/2006/relationships/image" Target="../media/image58.png"/></Relationships>
</file>

<file path=ppt/slides/_rels/slide3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png"/><Relationship Id="rId7" Type="http://schemas.openxmlformats.org/officeDocument/2006/relationships/hyperlink" Target="https://doi.org/10.1016/j.nima.2019.01.045"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7.png"/><Relationship Id="rId7"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5.png"/><Relationship Id="rId10" Type="http://schemas.openxmlformats.org/officeDocument/2006/relationships/image" Target="../media/image70.png"/><Relationship Id="rId4" Type="http://schemas.openxmlformats.org/officeDocument/2006/relationships/image" Target="../media/image65.jpeg"/><Relationship Id="rId9"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74.jpeg"/><Relationship Id="rId5" Type="http://schemas.openxmlformats.org/officeDocument/2006/relationships/image" Target="../media/image31.png"/><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76.jpeg"/><Relationship Id="rId4" Type="http://schemas.openxmlformats.org/officeDocument/2006/relationships/image" Target="../media/image75.jpe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79.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8.jpeg"/><Relationship Id="rId5" Type="http://schemas.openxmlformats.org/officeDocument/2006/relationships/hyperlink" Target="https://doi.org/10.1016/j.nima.2021.166083" TargetMode="External"/><Relationship Id="rId4" Type="http://schemas.openxmlformats.org/officeDocument/2006/relationships/image" Target="../media/image77.jpeg"/></Relationships>
</file>

<file path=ppt/slides/_rels/slide46.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5.jpeg"/><Relationship Id="rId2" Type="http://schemas.openxmlformats.org/officeDocument/2006/relationships/image" Target="../media/image80.jpeg"/><Relationship Id="rId1" Type="http://schemas.openxmlformats.org/officeDocument/2006/relationships/slideLayout" Target="../slideLayouts/slideLayout7.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2.jpeg"/></Relationships>
</file>

<file path=ppt/slides/_rels/slide5.xml.rels><?xml version="1.0" encoding="UTF-8" standalone="yes"?>
<Relationships xmlns="http://schemas.openxmlformats.org/package/2006/relationships"><Relationship Id="rId8" Type="http://schemas.openxmlformats.org/officeDocument/2006/relationships/hyperlink" Target="https://iopscience.iop.org/article/10.1088/1748-0221/17/05/P05030" TargetMode="External"/><Relationship Id="rId3" Type="http://schemas.openxmlformats.org/officeDocument/2006/relationships/image" Target="../media/image7.png"/><Relationship Id="rId7" Type="http://schemas.openxmlformats.org/officeDocument/2006/relationships/hyperlink" Target="https://doi.org/10.3390/s20102747"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95.png"/></Relationships>
</file>

<file path=ppt/slides/_rels/slide5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png"/><Relationship Id="rId7" Type="http://schemas.openxmlformats.org/officeDocument/2006/relationships/hyperlink" Target="https://doi.org/10.1038/s41598-022-23592-0"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s://link.springer.com/article/10.1557/mrs.2020.270" TargetMode="External"/><Relationship Id="rId5" Type="http://schemas.openxmlformats.org/officeDocument/2006/relationships/hyperlink" Target="https://doi.org/10.1016/j.mtener.2022.101224" TargetMode="External"/><Relationship Id="rId4" Type="http://schemas.openxmlformats.org/officeDocument/2006/relationships/image" Target="../media/image12.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5DC76AD-28BA-804F-8672-5BA0957079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5" name="TextBox 4">
            <a:extLst>
              <a:ext uri="{FF2B5EF4-FFF2-40B4-BE49-F238E27FC236}">
                <a16:creationId xmlns:a16="http://schemas.microsoft.com/office/drawing/2014/main" id="{086F53E8-BE93-D375-93C2-B25A488867B0}"/>
              </a:ext>
            </a:extLst>
          </p:cNvPr>
          <p:cNvSpPr txBox="1"/>
          <p:nvPr/>
        </p:nvSpPr>
        <p:spPr>
          <a:xfrm>
            <a:off x="485799" y="3142028"/>
            <a:ext cx="9877401" cy="430887"/>
          </a:xfrm>
          <a:prstGeom prst="rect">
            <a:avLst/>
          </a:prstGeom>
          <a:noFill/>
        </p:spPr>
        <p:txBody>
          <a:bodyPr wrap="square" rtlCol="0" anchor="t">
            <a:spAutoFit/>
          </a:bodyPr>
          <a:lstStyle/>
          <a:p>
            <a:r>
              <a:rPr lang="en-US" sz="2200" b="1" spc="-150">
                <a:solidFill>
                  <a:srgbClr val="002060"/>
                </a:solidFill>
                <a:cs typeface="Arial" panose="020B0604020202020204" pitchFamily="34" charset="0"/>
              </a:rPr>
              <a:t>A Spectroscopic Imaging Camera with a 1 MHz Frame Rate Continuous Readout</a:t>
            </a:r>
          </a:p>
        </p:txBody>
      </p:sp>
      <p:sp>
        <p:nvSpPr>
          <p:cNvPr id="6" name="Rectangle 5">
            <a:extLst>
              <a:ext uri="{FF2B5EF4-FFF2-40B4-BE49-F238E27FC236}">
                <a16:creationId xmlns:a16="http://schemas.microsoft.com/office/drawing/2014/main" id="{C55DF556-B25C-63F8-801C-B59629CF2512}"/>
              </a:ext>
            </a:extLst>
          </p:cNvPr>
          <p:cNvSpPr/>
          <p:nvPr/>
        </p:nvSpPr>
        <p:spPr>
          <a:xfrm>
            <a:off x="515938" y="3828670"/>
            <a:ext cx="7116446" cy="1508105"/>
          </a:xfrm>
          <a:prstGeom prst="rect">
            <a:avLst/>
          </a:prstGeom>
        </p:spPr>
        <p:txBody>
          <a:bodyPr wrap="square">
            <a:spAutoFit/>
          </a:bodyPr>
          <a:lstStyle/>
          <a:p>
            <a:r>
              <a:rPr lang="en-GB" sz="2000" b="1" dirty="0">
                <a:solidFill>
                  <a:srgbClr val="002060"/>
                </a:solidFill>
                <a:cs typeface="Arial" panose="020B0604020202020204" pitchFamily="34" charset="0"/>
              </a:rPr>
              <a:t>Ben Cline et al.</a:t>
            </a:r>
          </a:p>
          <a:p>
            <a:r>
              <a:rPr lang="en-GB" dirty="0">
                <a:solidFill>
                  <a:srgbClr val="002060"/>
                </a:solidFill>
                <a:cs typeface="Arial" panose="020B0604020202020204" pitchFamily="34" charset="0"/>
              </a:rPr>
              <a:t>Detector Development Group, UKRI STFC</a:t>
            </a:r>
            <a:endParaRPr lang="en-GB" b="1" dirty="0">
              <a:solidFill>
                <a:srgbClr val="002060"/>
              </a:solidFill>
              <a:cs typeface="Arial" panose="020B0604020202020204" pitchFamily="34" charset="0"/>
            </a:endParaRPr>
          </a:p>
          <a:p>
            <a:r>
              <a:rPr lang="en-GB" dirty="0">
                <a:solidFill>
                  <a:srgbClr val="002060"/>
                </a:solidFill>
                <a:cs typeface="Arial" panose="020B0604020202020204" pitchFamily="34" charset="0"/>
              </a:rPr>
              <a:t>Email: </a:t>
            </a:r>
            <a:r>
              <a:rPr lang="en-GB" dirty="0">
                <a:solidFill>
                  <a:srgbClr val="002060"/>
                </a:solidFill>
                <a:cs typeface="Arial" panose="020B0604020202020204" pitchFamily="34" charset="0"/>
                <a:hlinkClick r:id="rId4"/>
              </a:rPr>
              <a:t>ben.cline@stfc.ac.uk</a:t>
            </a:r>
            <a:endParaRPr lang="en-GB" dirty="0">
              <a:solidFill>
                <a:srgbClr val="002060"/>
              </a:solidFill>
              <a:cs typeface="Arial" panose="020B0604020202020204" pitchFamily="34" charset="0"/>
            </a:endParaRPr>
          </a:p>
          <a:p>
            <a:endParaRPr lang="en-GB" dirty="0">
              <a:solidFill>
                <a:srgbClr val="002060"/>
              </a:solidFill>
              <a:cs typeface="Arial" panose="020B0604020202020204" pitchFamily="34" charset="0"/>
            </a:endParaRPr>
          </a:p>
          <a:p>
            <a:r>
              <a:rPr lang="en-GB" b="1" dirty="0">
                <a:solidFill>
                  <a:srgbClr val="002060"/>
                </a:solidFill>
                <a:cs typeface="Arial" panose="020B0604020202020204" pitchFamily="34" charset="0"/>
              </a:rPr>
              <a:t>07/09/2023</a:t>
            </a:r>
          </a:p>
        </p:txBody>
      </p:sp>
      <p:pic>
        <p:nvPicPr>
          <p:cNvPr id="2" name="Picture 2" descr="image">
            <a:extLst>
              <a:ext uri="{FF2B5EF4-FFF2-40B4-BE49-F238E27FC236}">
                <a16:creationId xmlns:a16="http://schemas.microsoft.com/office/drawing/2014/main" id="{9E60F551-2B45-6151-BC22-583DCD92682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9584" r="4063"/>
          <a:stretch/>
        </p:blipFill>
        <p:spPr bwMode="auto">
          <a:xfrm>
            <a:off x="515938" y="2270633"/>
            <a:ext cx="6090697" cy="895501"/>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Triangle 14">
            <a:extLst>
              <a:ext uri="{FF2B5EF4-FFF2-40B4-BE49-F238E27FC236}">
                <a16:creationId xmlns:a16="http://schemas.microsoft.com/office/drawing/2014/main" id="{E7F64638-D80C-92EB-E1D8-5A646D2A6B70}"/>
              </a:ext>
            </a:extLst>
          </p:cNvPr>
          <p:cNvSpPr/>
          <p:nvPr/>
        </p:nvSpPr>
        <p:spPr>
          <a:xfrm rot="10800000">
            <a:off x="6636774" y="0"/>
            <a:ext cx="5555226" cy="4632960"/>
          </a:xfrm>
          <a:prstGeom prst="rtTriangle">
            <a:avLst/>
          </a:prstGeom>
          <a:solidFill>
            <a:srgbClr val="1E5DF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4" name="Picture 6">
            <a:extLst>
              <a:ext uri="{FF2B5EF4-FFF2-40B4-BE49-F238E27FC236}">
                <a16:creationId xmlns:a16="http://schemas.microsoft.com/office/drawing/2014/main" id="{BCCA4F68-79A2-FB2D-7FD9-E88CC88C36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0" y="-1252030"/>
            <a:ext cx="3657600" cy="75817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9388AA5-F403-2140-61DD-771361492379}"/>
              </a:ext>
            </a:extLst>
          </p:cNvPr>
          <p:cNvPicPr>
            <a:picLocks noChangeAspect="1"/>
          </p:cNvPicPr>
          <p:nvPr/>
        </p:nvPicPr>
        <p:blipFill rotWithShape="1">
          <a:blip r:embed="rId7"/>
          <a:srcRect t="6836"/>
          <a:stretch/>
        </p:blipFill>
        <p:spPr>
          <a:xfrm>
            <a:off x="4569004" y="573914"/>
            <a:ext cx="2482231" cy="754085"/>
          </a:xfrm>
          <a:prstGeom prst="rect">
            <a:avLst/>
          </a:prstGeom>
        </p:spPr>
      </p:pic>
    </p:spTree>
    <p:extLst>
      <p:ext uri="{BB962C8B-B14F-4D97-AF65-F5344CB8AC3E}">
        <p14:creationId xmlns:p14="http://schemas.microsoft.com/office/powerpoint/2010/main" val="1189667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2EF9AAB-497E-E22F-39D8-7EC98746A0C2}"/>
              </a:ext>
            </a:extLst>
          </p:cNvPr>
          <p:cNvSpPr txBox="1"/>
          <p:nvPr/>
        </p:nvSpPr>
        <p:spPr>
          <a:xfrm>
            <a:off x="349492" y="3347709"/>
            <a:ext cx="5101814" cy="113364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3</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a:t>
            </a:r>
            <a:r>
              <a:rPr lang="en-US" sz="2400" b="1" spc="-100" noProof="0">
                <a:solidFill>
                  <a:srgbClr val="2E2D62"/>
                </a:solidFill>
                <a:latin typeface="Arial" panose="020B0604020202020204" pitchFamily="34" charset="0"/>
                <a:cs typeface="Arial" panose="020B0604020202020204" pitchFamily="34" charset="0"/>
              </a:rPr>
              <a:t>Test Results</a:t>
            </a:r>
            <a:endPar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rgbClr val="626262"/>
                </a:solidFill>
                <a:latin typeface="Arial" panose="020B0604020202020204" pitchFamily="34" charset="0"/>
                <a:cs typeface="Arial" panose="020B0604020202020204" pitchFamily="34" charset="0"/>
              </a:rPr>
              <a:t>C</a:t>
            </a:r>
            <a:r>
              <a:rPr kumimoji="0" lang="en-GB" sz="1400" b="0" i="0" u="none" strike="noStrike" kern="1200" cap="none" spc="0" normalizeH="0" baseline="0">
                <a:ln>
                  <a:noFill/>
                </a:ln>
                <a:solidFill>
                  <a:srgbClr val="626262"/>
                </a:solidFill>
                <a:effectLst/>
                <a:uLnTx/>
                <a:uFillTx/>
                <a:latin typeface="Arial" panose="020B0604020202020204" pitchFamily="34" charset="0"/>
                <a:ea typeface="+mn-ea"/>
                <a:cs typeface="Arial" panose="020B0604020202020204" pitchFamily="34" charset="0"/>
              </a:rPr>
              <a:t>haracterisation</a:t>
            </a: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 of spectroscopic performance using a lab-based X-Ray source and Diamond Light Source synchrotron X-Rays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7ED7C986-C774-BCF9-1EC1-C3539640B242}"/>
              </a:ext>
            </a:extLst>
          </p:cNvPr>
          <p:cNvGrpSpPr/>
          <p:nvPr/>
        </p:nvGrpSpPr>
        <p:grpSpPr>
          <a:xfrm>
            <a:off x="349492" y="1659798"/>
            <a:ext cx="5101814" cy="3524311"/>
            <a:chOff x="423748" y="1380700"/>
            <a:chExt cx="5101814" cy="3524311"/>
          </a:xfrm>
        </p:grpSpPr>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702756"/>
            </a:xfrm>
            <a:prstGeom prst="rect">
              <a:avLst/>
            </a:prstGeom>
            <a:noFill/>
          </p:spPr>
          <p:txBody>
            <a:bodyPr wrap="square" rtlCol="0" anchor="t">
              <a:spAutoFit/>
            </a:bodyPr>
            <a:lstStyle/>
            <a:p>
              <a:pPr>
                <a:spcAft>
                  <a:spcPts val="200"/>
                </a:spcAf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1</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 vs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p>
            <a:p>
              <a:pPr>
                <a:defRPr/>
              </a:pPr>
              <a:r>
                <a:rPr lang="en-GB" sz="1400">
                  <a:solidFill>
                    <a:srgbClr val="626262"/>
                  </a:solidFill>
                  <a:latin typeface="Arial" panose="020B0604020202020204" pitchFamily="34" charset="0"/>
                  <a:cs typeface="Arial" panose="020B0604020202020204" pitchFamily="34" charset="0"/>
                </a:rPr>
                <a:t>The next generation of HEXITEC systems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40586"/>
              <a:ext cx="5101814" cy="119006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2</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r>
                <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100" normalizeH="0" noProof="0">
                  <a:ln>
                    <a:noFill/>
                  </a:ln>
                  <a:solidFill>
                    <a:srgbClr val="2E2D62"/>
                  </a:solidFill>
                  <a:effectLst/>
                  <a:uLnTx/>
                  <a:uFillTx/>
                  <a:latin typeface="Arial" panose="020B0604020202020204" pitchFamily="34" charset="0"/>
                  <a:ea typeface="+mn-ea"/>
                  <a:cs typeface="Arial" panose="020B0604020202020204" pitchFamily="34" charset="0"/>
                </a:rPr>
                <a:t>Overview</a:t>
              </a:r>
            </a:p>
            <a:p>
              <a:pPr>
                <a:spcAft>
                  <a:spcPts val="200"/>
                </a:spcAft>
                <a:defRPr/>
              </a:pPr>
              <a:r>
                <a:rPr lang="en-GB" sz="1400">
                  <a:solidFill>
                    <a:srgbClr val="626262"/>
                  </a:solidFill>
                  <a:latin typeface="Arial" panose="020B0604020202020204" pitchFamily="34" charset="0"/>
                  <a:cs typeface="Arial" panose="020B0604020202020204" pitchFamily="34" charset="0"/>
                </a:rPr>
                <a:t>An introduction to our new HEXITEC</a:t>
              </a:r>
              <a:r>
                <a:rPr lang="en-GB" sz="1400" baseline="-25000">
                  <a:solidFill>
                    <a:srgbClr val="626262"/>
                  </a:solidFill>
                  <a:latin typeface="Arial" panose="020B0604020202020204" pitchFamily="34" charset="0"/>
                  <a:cs typeface="Arial" panose="020B0604020202020204" pitchFamily="34" charset="0"/>
                </a:rPr>
                <a:t>MHz</a:t>
              </a:r>
              <a:r>
                <a:rPr lang="en-GB" sz="1400">
                  <a:solidFill>
                    <a:srgbClr val="626262"/>
                  </a:solidFill>
                  <a:latin typeface="Arial" panose="020B0604020202020204" pitchFamily="34" charset="0"/>
                  <a:cs typeface="Arial" panose="020B0604020202020204" pitchFamily="34" charset="0"/>
                </a:rPr>
                <a:t> ASIC including its architecture and specification</a:t>
              </a:r>
              <a:endParaRPr lang="en-US" sz="14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202255"/>
              <a:ext cx="5101814" cy="7027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4</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Next Steps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A look to the next 12 months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Agenda</a:t>
            </a:r>
          </a:p>
        </p:txBody>
      </p:sp>
      <p:sp>
        <p:nvSpPr>
          <p:cNvPr id="5" name="Rectangle 4">
            <a:extLst>
              <a:ext uri="{FF2B5EF4-FFF2-40B4-BE49-F238E27FC236}">
                <a16:creationId xmlns:a16="http://schemas.microsoft.com/office/drawing/2014/main" id="{F53BEDA9-B20F-22D3-BA39-6C89A1AD0166}"/>
              </a:ext>
            </a:extLst>
          </p:cNvPr>
          <p:cNvSpPr/>
          <p:nvPr/>
        </p:nvSpPr>
        <p:spPr>
          <a:xfrm>
            <a:off x="329085" y="5921613"/>
            <a:ext cx="5122221" cy="89289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DA0C9C1-7767-6455-EF9A-DE23EEEFE42B}"/>
              </a:ext>
            </a:extLst>
          </p:cNvPr>
          <p:cNvSpPr/>
          <p:nvPr/>
        </p:nvSpPr>
        <p:spPr>
          <a:xfrm>
            <a:off x="169420" y="1198309"/>
            <a:ext cx="5122221" cy="11219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5F35F0A-2D87-3180-F0F0-D0CA8B990376}"/>
              </a:ext>
            </a:extLst>
          </p:cNvPr>
          <p:cNvSpPr/>
          <p:nvPr/>
        </p:nvSpPr>
        <p:spPr>
          <a:xfrm>
            <a:off x="165595" y="3345180"/>
            <a:ext cx="5122221" cy="2004153"/>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410611D0-DDFA-FF3B-E622-D99A1BFC56DE}"/>
              </a:ext>
            </a:extLst>
          </p:cNvPr>
          <p:cNvPicPr>
            <a:picLocks noChangeAspect="1"/>
          </p:cNvPicPr>
          <p:nvPr/>
        </p:nvPicPr>
        <p:blipFill rotWithShape="1">
          <a:blip r:embed="rId3"/>
          <a:srcRect l="20526" r="14586"/>
          <a:stretch/>
        </p:blipFill>
        <p:spPr>
          <a:xfrm>
            <a:off x="6286500" y="-7046"/>
            <a:ext cx="5910370" cy="6858000"/>
          </a:xfrm>
          <a:prstGeom prst="snip2SameRect">
            <a:avLst>
              <a:gd name="adj1" fmla="val 0"/>
              <a:gd name="adj2" fmla="val 25957"/>
            </a:avLst>
          </a:prstGeom>
        </p:spPr>
      </p:pic>
    </p:spTree>
    <p:extLst>
      <p:ext uri="{BB962C8B-B14F-4D97-AF65-F5344CB8AC3E}">
        <p14:creationId xmlns:p14="http://schemas.microsoft.com/office/powerpoint/2010/main" val="305921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90F1080-0C41-4F98-6C84-AAC6B2A0D11B}"/>
              </a:ext>
            </a:extLst>
          </p:cNvPr>
          <p:cNvPicPr>
            <a:picLocks noChangeAspect="1"/>
          </p:cNvPicPr>
          <p:nvPr/>
        </p:nvPicPr>
        <p:blipFill>
          <a:blip r:embed="rId3"/>
          <a:stretch>
            <a:fillRect/>
          </a:stretch>
        </p:blipFill>
        <p:spPr>
          <a:xfrm>
            <a:off x="403066" y="1237992"/>
            <a:ext cx="7680484" cy="4811041"/>
          </a:xfrm>
          <a:prstGeom prst="rect">
            <a:avLst/>
          </a:prstGeom>
        </p:spPr>
      </p:pic>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4"/>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5190921" y="288072"/>
            <a:ext cx="9877401" cy="707886"/>
          </a:xfrm>
          <a:prstGeom prst="rect">
            <a:avLst/>
          </a:prstGeom>
          <a:noFill/>
        </p:spPr>
        <p:txBody>
          <a:bodyPr wrap="square" rtlCol="0" anchor="t">
            <a:spAutoFit/>
          </a:bodyPr>
          <a:lstStyle/>
          <a:p>
            <a:r>
              <a:rPr lang="en-US" sz="4000" b="1" spc="-150">
                <a:solidFill>
                  <a:srgbClr val="002060"/>
                </a:solidFill>
                <a:cs typeface="Arial" panose="020B0604020202020204" pitchFamily="34" charset="0"/>
              </a:rPr>
              <a:t>- Integrating Front End</a:t>
            </a:r>
          </a:p>
        </p:txBody>
      </p:sp>
      <p:pic>
        <p:nvPicPr>
          <p:cNvPr id="5" name="Picture 4" descr="image">
            <a:extLst>
              <a:ext uri="{FF2B5EF4-FFF2-40B4-BE49-F238E27FC236}">
                <a16:creationId xmlns:a16="http://schemas.microsoft.com/office/drawing/2014/main" id="{A4421256-A88E-B9BB-ED44-D8CA6039DBF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9584" r="4063"/>
          <a:stretch/>
        </p:blipFill>
        <p:spPr bwMode="auto">
          <a:xfrm>
            <a:off x="578718" y="389304"/>
            <a:ext cx="4612203" cy="67812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C914340-7F3F-2877-C58A-113968F61D12}"/>
              </a:ext>
            </a:extLst>
          </p:cNvPr>
          <p:cNvSpPr txBox="1"/>
          <p:nvPr/>
        </p:nvSpPr>
        <p:spPr>
          <a:xfrm>
            <a:off x="8083550" y="1460162"/>
            <a:ext cx="3448050" cy="1754326"/>
          </a:xfrm>
          <a:prstGeom prst="rect">
            <a:avLst/>
          </a:prstGeom>
          <a:noFill/>
          <a:ln w="19050">
            <a:solidFill>
              <a:srgbClr val="003088"/>
            </a:solidFill>
          </a:ln>
        </p:spPr>
        <p:txBody>
          <a:bodyPr wrap="square">
            <a:spAutoFit/>
          </a:bodyPr>
          <a:lstStyle/>
          <a:p>
            <a:pPr lvl="1" eaLnBrk="0" fontAlgn="base" hangingPunct="0">
              <a:spcBef>
                <a:spcPts val="600"/>
              </a:spcBef>
              <a:defRPr/>
            </a:pPr>
            <a:r>
              <a:rPr lang="en-GB" sz="1800" b="1" kern="0" dirty="0">
                <a:solidFill>
                  <a:srgbClr val="003088"/>
                </a:solidFill>
                <a:latin typeface="Calibri" panose="020F0502020204030204" pitchFamily="34" charset="0"/>
                <a:cs typeface="Calibri" panose="020F0502020204030204" pitchFamily="34" charset="0"/>
              </a:rPr>
              <a:t>Properties:</a:t>
            </a:r>
          </a:p>
          <a:p>
            <a:pPr marL="800100" lvl="1" indent="-342900" eaLnBrk="0" fontAlgn="base" hangingPunct="0">
              <a:buFont typeface="Arial" panose="020B0604020202020204" pitchFamily="34" charset="0"/>
              <a:buChar char="•"/>
              <a:defRPr/>
            </a:pPr>
            <a:r>
              <a:rPr lang="en-GB" sz="1800" b="1" kern="0" dirty="0">
                <a:solidFill>
                  <a:srgbClr val="003088"/>
                </a:solidFill>
                <a:latin typeface="Calibri" panose="020F0502020204030204" pitchFamily="34" charset="0"/>
                <a:cs typeface="Calibri" panose="020F0502020204030204" pitchFamily="34" charset="0"/>
              </a:rPr>
              <a:t>CSA + CDS amplifier</a:t>
            </a:r>
          </a:p>
          <a:p>
            <a:pPr marL="800100" lvl="1" indent="-342900" eaLnBrk="0" fontAlgn="base" hangingPunct="0">
              <a:buFont typeface="Arial" panose="020B0604020202020204" pitchFamily="34" charset="0"/>
              <a:buChar char="•"/>
              <a:defRPr/>
            </a:pPr>
            <a:r>
              <a:rPr lang="en-GB" sz="1800" b="1" kern="0" dirty="0">
                <a:solidFill>
                  <a:srgbClr val="003088"/>
                </a:solidFill>
                <a:latin typeface="Calibri" panose="020F0502020204030204" pitchFamily="34" charset="0"/>
                <a:cs typeface="Calibri" panose="020F0502020204030204" pitchFamily="34" charset="0"/>
              </a:rPr>
              <a:t>3 </a:t>
            </a:r>
            <a:r>
              <a:rPr lang="en-GB" b="1" kern="0" dirty="0">
                <a:solidFill>
                  <a:srgbClr val="003088"/>
                </a:solidFill>
                <a:latin typeface="Calibri" panose="020F0502020204030204" pitchFamily="34" charset="0"/>
                <a:cs typeface="Calibri" panose="020F0502020204030204" pitchFamily="34" charset="0"/>
              </a:rPr>
              <a:t>static dynamic ranges</a:t>
            </a:r>
            <a:endParaRPr lang="en-GB" sz="1800" b="1" kern="0" dirty="0">
              <a:solidFill>
                <a:srgbClr val="003088"/>
              </a:solidFill>
              <a:latin typeface="Calibri" panose="020F0502020204030204" pitchFamily="34" charset="0"/>
              <a:cs typeface="Calibri" panose="020F0502020204030204" pitchFamily="34" charset="0"/>
            </a:endParaRPr>
          </a:p>
          <a:p>
            <a:pPr marL="800100" lvl="1" indent="-342900" eaLnBrk="0" fontAlgn="base" hangingPunct="0">
              <a:buFont typeface="Arial" panose="020B0604020202020204" pitchFamily="34" charset="0"/>
              <a:buChar char="•"/>
              <a:defRPr/>
            </a:pPr>
            <a:r>
              <a:rPr lang="en-GB" sz="1800" b="1" kern="0" dirty="0">
                <a:solidFill>
                  <a:srgbClr val="003088"/>
                </a:solidFill>
                <a:latin typeface="Calibri" panose="020F0502020204030204" pitchFamily="34" charset="0"/>
                <a:cs typeface="Calibri" panose="020F0502020204030204" pitchFamily="34" charset="0"/>
              </a:rPr>
              <a:t>t</a:t>
            </a:r>
            <a:r>
              <a:rPr lang="en-GB" sz="1800" b="1" kern="0" baseline="-25000" dirty="0">
                <a:solidFill>
                  <a:srgbClr val="003088"/>
                </a:solidFill>
                <a:latin typeface="Calibri" panose="020F0502020204030204" pitchFamily="34" charset="0"/>
                <a:cs typeface="Calibri" panose="020F0502020204030204" pitchFamily="34" charset="0"/>
              </a:rPr>
              <a:t>10-90	</a:t>
            </a:r>
            <a:r>
              <a:rPr lang="en-GB" sz="1800" b="1" kern="0" dirty="0">
                <a:solidFill>
                  <a:srgbClr val="003088"/>
                </a:solidFill>
                <a:latin typeface="Calibri" panose="020F0502020204030204" pitchFamily="34" charset="0"/>
                <a:cs typeface="Calibri" panose="020F0502020204030204" pitchFamily="34" charset="0"/>
              </a:rPr>
              <a:t>= 50 ns</a:t>
            </a:r>
          </a:p>
          <a:p>
            <a:pPr marL="800100" lvl="1" indent="-342900" eaLnBrk="0" fontAlgn="base" hangingPunct="0">
              <a:buFont typeface="Arial" panose="020B0604020202020204" pitchFamily="34" charset="0"/>
              <a:buChar char="•"/>
              <a:defRPr/>
            </a:pPr>
            <a:r>
              <a:rPr lang="en-GB" sz="1800" b="1" kern="0" dirty="0">
                <a:solidFill>
                  <a:srgbClr val="003088"/>
                </a:solidFill>
                <a:latin typeface="Calibri" panose="020F0502020204030204" pitchFamily="34" charset="0"/>
                <a:cs typeface="Calibri" panose="020F0502020204030204" pitchFamily="34" charset="0"/>
              </a:rPr>
              <a:t>t</a:t>
            </a:r>
            <a:r>
              <a:rPr lang="en-GB" sz="1800" b="1" kern="0" baseline="-25000" dirty="0">
                <a:solidFill>
                  <a:srgbClr val="003088"/>
                </a:solidFill>
                <a:latin typeface="Calibri" panose="020F0502020204030204" pitchFamily="34" charset="0"/>
                <a:cs typeface="Calibri" panose="020F0502020204030204" pitchFamily="34" charset="0"/>
              </a:rPr>
              <a:t>reset	</a:t>
            </a:r>
            <a:r>
              <a:rPr lang="en-GB" sz="1800" b="1" kern="0" dirty="0">
                <a:solidFill>
                  <a:srgbClr val="003088"/>
                </a:solidFill>
                <a:latin typeface="Calibri" panose="020F0502020204030204" pitchFamily="34" charset="0"/>
                <a:cs typeface="Calibri" panose="020F0502020204030204" pitchFamily="34" charset="0"/>
              </a:rPr>
              <a:t>≈ 90 ns</a:t>
            </a:r>
          </a:p>
          <a:p>
            <a:pPr marL="800100" lvl="1" indent="-342900" eaLnBrk="0" fontAlgn="base" hangingPunct="0">
              <a:buFont typeface="Arial" panose="020B0604020202020204" pitchFamily="34" charset="0"/>
              <a:buChar char="•"/>
              <a:defRPr/>
            </a:pPr>
            <a:r>
              <a:rPr lang="en-GB" sz="1800" b="1" kern="0" dirty="0">
                <a:solidFill>
                  <a:srgbClr val="003088"/>
                </a:solidFill>
                <a:latin typeface="Calibri" panose="020F0502020204030204" pitchFamily="34" charset="0"/>
                <a:cs typeface="Calibri" panose="020F0502020204030204" pitchFamily="34" charset="0"/>
              </a:rPr>
              <a:t>ENC	</a:t>
            </a:r>
            <a:r>
              <a:rPr lang="en-GB" sz="1800" b="1" kern="0">
                <a:solidFill>
                  <a:srgbClr val="003088"/>
                </a:solidFill>
                <a:latin typeface="Calibri" panose="020F0502020204030204" pitchFamily="34" charset="0"/>
                <a:cs typeface="Calibri" panose="020F0502020204030204" pitchFamily="34" charset="0"/>
              </a:rPr>
              <a:t>&lt; </a:t>
            </a:r>
            <a:r>
              <a:rPr lang="en-GB" sz="1800" b="1" kern="0" dirty="0">
                <a:solidFill>
                  <a:srgbClr val="003088"/>
                </a:solidFill>
                <a:latin typeface="Calibri" panose="020F0502020204030204" pitchFamily="34" charset="0"/>
                <a:cs typeface="Calibri" panose="020F0502020204030204" pitchFamily="34" charset="0"/>
              </a:rPr>
              <a:t>7</a:t>
            </a:r>
            <a:r>
              <a:rPr lang="en-GB" b="1" kern="0">
                <a:solidFill>
                  <a:srgbClr val="003088"/>
                </a:solidFill>
                <a:latin typeface="Calibri" panose="020F0502020204030204" pitchFamily="34" charset="0"/>
                <a:cs typeface="Calibri" panose="020F0502020204030204" pitchFamily="34" charset="0"/>
              </a:rPr>
              <a:t>0 </a:t>
            </a:r>
            <a:r>
              <a:rPr lang="en-GB" sz="1800" b="1" kern="0" dirty="0">
                <a:solidFill>
                  <a:srgbClr val="003088"/>
                </a:solidFill>
                <a:latin typeface="Calibri" panose="020F0502020204030204" pitchFamily="34" charset="0"/>
                <a:cs typeface="Calibri" panose="020F0502020204030204" pitchFamily="34" charset="0"/>
              </a:rPr>
              <a:t>e</a:t>
            </a:r>
            <a:r>
              <a:rPr lang="en-GB" sz="1800" b="1" kern="0" baseline="30000" dirty="0">
                <a:solidFill>
                  <a:srgbClr val="003088"/>
                </a:solidFill>
                <a:latin typeface="Calibri" panose="020F0502020204030204" pitchFamily="34" charset="0"/>
                <a:cs typeface="Calibri" panose="020F0502020204030204" pitchFamily="34" charset="0"/>
              </a:rPr>
              <a:t>-</a:t>
            </a:r>
          </a:p>
        </p:txBody>
      </p:sp>
      <p:sp>
        <p:nvSpPr>
          <p:cNvPr id="9" name="TextBox 8">
            <a:extLst>
              <a:ext uri="{FF2B5EF4-FFF2-40B4-BE49-F238E27FC236}">
                <a16:creationId xmlns:a16="http://schemas.microsoft.com/office/drawing/2014/main" id="{B553E6AB-70B3-DD6F-A76F-C67FCB3B10E0}"/>
              </a:ext>
            </a:extLst>
          </p:cNvPr>
          <p:cNvSpPr txBox="1"/>
          <p:nvPr/>
        </p:nvSpPr>
        <p:spPr>
          <a:xfrm>
            <a:off x="823330" y="4871889"/>
            <a:ext cx="2558046" cy="323165"/>
          </a:xfrm>
          <a:prstGeom prst="rect">
            <a:avLst/>
          </a:prstGeom>
          <a:noFill/>
        </p:spPr>
        <p:txBody>
          <a:bodyPr wrap="square" rtlCol="0">
            <a:spAutoFit/>
          </a:bodyPr>
          <a:lstStyle/>
          <a:p>
            <a:r>
              <a:rPr lang="en-GB" sz="1500" b="1" i="1" dirty="0">
                <a:solidFill>
                  <a:srgbClr val="002060"/>
                </a:solidFill>
              </a:rPr>
              <a:t>Front end schematic</a:t>
            </a:r>
          </a:p>
        </p:txBody>
      </p:sp>
      <p:pic>
        <p:nvPicPr>
          <p:cNvPr id="6" name="Picture 5">
            <a:extLst>
              <a:ext uri="{FF2B5EF4-FFF2-40B4-BE49-F238E27FC236}">
                <a16:creationId xmlns:a16="http://schemas.microsoft.com/office/drawing/2014/main" id="{199A9A30-9128-E8FE-FB27-F7067B177149}"/>
              </a:ext>
            </a:extLst>
          </p:cNvPr>
          <p:cNvPicPr>
            <a:picLocks noChangeAspect="1"/>
          </p:cNvPicPr>
          <p:nvPr/>
        </p:nvPicPr>
        <p:blipFill>
          <a:blip r:embed="rId6"/>
          <a:stretch>
            <a:fillRect/>
          </a:stretch>
        </p:blipFill>
        <p:spPr>
          <a:xfrm>
            <a:off x="8083550" y="3371228"/>
            <a:ext cx="3510006" cy="1218879"/>
          </a:xfrm>
          <a:prstGeom prst="rect">
            <a:avLst/>
          </a:prstGeom>
        </p:spPr>
      </p:pic>
    </p:spTree>
    <p:extLst>
      <p:ext uri="{BB962C8B-B14F-4D97-AF65-F5344CB8AC3E}">
        <p14:creationId xmlns:p14="http://schemas.microsoft.com/office/powerpoint/2010/main" val="1136210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5190921" y="288072"/>
            <a:ext cx="9877401" cy="707886"/>
          </a:xfrm>
          <a:prstGeom prst="rect">
            <a:avLst/>
          </a:prstGeom>
          <a:noFill/>
        </p:spPr>
        <p:txBody>
          <a:bodyPr wrap="square" rtlCol="0" anchor="t">
            <a:spAutoFit/>
          </a:bodyPr>
          <a:lstStyle/>
          <a:p>
            <a:r>
              <a:rPr lang="en-US" sz="4000" b="1" spc="-150">
                <a:solidFill>
                  <a:srgbClr val="002060"/>
                </a:solidFill>
                <a:cs typeface="Arial" panose="020B0604020202020204" pitchFamily="34" charset="0"/>
              </a:rPr>
              <a:t>- In-Pixel TDC</a:t>
            </a:r>
          </a:p>
        </p:txBody>
      </p:sp>
      <p:pic>
        <p:nvPicPr>
          <p:cNvPr id="5" name="Picture 4" descr="image">
            <a:extLst>
              <a:ext uri="{FF2B5EF4-FFF2-40B4-BE49-F238E27FC236}">
                <a16:creationId xmlns:a16="http://schemas.microsoft.com/office/drawing/2014/main" id="{A4421256-A88E-B9BB-ED44-D8CA6039DB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584" r="4063"/>
          <a:stretch/>
        </p:blipFill>
        <p:spPr bwMode="auto">
          <a:xfrm>
            <a:off x="578718" y="389304"/>
            <a:ext cx="4612203" cy="67812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645490A-5E3B-82F8-E0B4-F57A105869BB}"/>
              </a:ext>
            </a:extLst>
          </p:cNvPr>
          <p:cNvPicPr>
            <a:picLocks noChangeAspect="1"/>
          </p:cNvPicPr>
          <p:nvPr/>
        </p:nvPicPr>
        <p:blipFill>
          <a:blip r:embed="rId5"/>
          <a:stretch>
            <a:fillRect/>
          </a:stretch>
        </p:blipFill>
        <p:spPr>
          <a:xfrm>
            <a:off x="6170918" y="3582474"/>
            <a:ext cx="1833669" cy="2509639"/>
          </a:xfrm>
          <a:prstGeom prst="rect">
            <a:avLst/>
          </a:prstGeom>
        </p:spPr>
      </p:pic>
      <p:pic>
        <p:nvPicPr>
          <p:cNvPr id="6" name="Picture 5">
            <a:extLst>
              <a:ext uri="{FF2B5EF4-FFF2-40B4-BE49-F238E27FC236}">
                <a16:creationId xmlns:a16="http://schemas.microsoft.com/office/drawing/2014/main" id="{949D84F4-9EAF-529F-5809-11641AC58FB3}"/>
              </a:ext>
            </a:extLst>
          </p:cNvPr>
          <p:cNvPicPr>
            <a:picLocks noChangeAspect="1"/>
          </p:cNvPicPr>
          <p:nvPr/>
        </p:nvPicPr>
        <p:blipFill>
          <a:blip r:embed="rId6"/>
          <a:stretch>
            <a:fillRect/>
          </a:stretch>
        </p:blipFill>
        <p:spPr>
          <a:xfrm>
            <a:off x="8198293" y="3618243"/>
            <a:ext cx="1224666" cy="2457523"/>
          </a:xfrm>
          <a:prstGeom prst="rect">
            <a:avLst/>
          </a:prstGeom>
        </p:spPr>
      </p:pic>
      <p:sp>
        <p:nvSpPr>
          <p:cNvPr id="9" name="TextBox 8">
            <a:extLst>
              <a:ext uri="{FF2B5EF4-FFF2-40B4-BE49-F238E27FC236}">
                <a16:creationId xmlns:a16="http://schemas.microsoft.com/office/drawing/2014/main" id="{A1CDF545-0A9D-7E4A-09D0-707056AF9EC3}"/>
              </a:ext>
            </a:extLst>
          </p:cNvPr>
          <p:cNvSpPr txBox="1"/>
          <p:nvPr/>
        </p:nvSpPr>
        <p:spPr>
          <a:xfrm>
            <a:off x="9473193" y="5679882"/>
            <a:ext cx="2558046" cy="323165"/>
          </a:xfrm>
          <a:prstGeom prst="rect">
            <a:avLst/>
          </a:prstGeom>
          <a:noFill/>
        </p:spPr>
        <p:txBody>
          <a:bodyPr wrap="square" rtlCol="0">
            <a:spAutoFit/>
          </a:bodyPr>
          <a:lstStyle/>
          <a:p>
            <a:r>
              <a:rPr lang="en-GB" sz="1500" b="1" i="1">
                <a:solidFill>
                  <a:srgbClr val="002060"/>
                </a:solidFill>
              </a:rPr>
              <a:t>Super-pixel schematics</a:t>
            </a:r>
          </a:p>
        </p:txBody>
      </p:sp>
      <p:pic>
        <p:nvPicPr>
          <p:cNvPr id="10" name="Picture 9">
            <a:extLst>
              <a:ext uri="{FF2B5EF4-FFF2-40B4-BE49-F238E27FC236}">
                <a16:creationId xmlns:a16="http://schemas.microsoft.com/office/drawing/2014/main" id="{7C9FCAB2-A3C9-507E-F048-4BB8C983AC8C}"/>
              </a:ext>
            </a:extLst>
          </p:cNvPr>
          <p:cNvPicPr>
            <a:picLocks noChangeAspect="1"/>
          </p:cNvPicPr>
          <p:nvPr/>
        </p:nvPicPr>
        <p:blipFill>
          <a:blip r:embed="rId7"/>
          <a:stretch>
            <a:fillRect/>
          </a:stretch>
        </p:blipFill>
        <p:spPr>
          <a:xfrm>
            <a:off x="492045" y="1385085"/>
            <a:ext cx="4612204" cy="4007396"/>
          </a:xfrm>
          <a:prstGeom prst="rect">
            <a:avLst/>
          </a:prstGeom>
        </p:spPr>
      </p:pic>
      <p:sp>
        <p:nvSpPr>
          <p:cNvPr id="11" name="TextBox 10">
            <a:extLst>
              <a:ext uri="{FF2B5EF4-FFF2-40B4-BE49-F238E27FC236}">
                <a16:creationId xmlns:a16="http://schemas.microsoft.com/office/drawing/2014/main" id="{EE136155-B2F9-09B6-CC7E-E3994159CC51}"/>
              </a:ext>
            </a:extLst>
          </p:cNvPr>
          <p:cNvSpPr txBox="1"/>
          <p:nvPr/>
        </p:nvSpPr>
        <p:spPr>
          <a:xfrm>
            <a:off x="492045" y="5395971"/>
            <a:ext cx="2558046" cy="323165"/>
          </a:xfrm>
          <a:prstGeom prst="rect">
            <a:avLst/>
          </a:prstGeom>
          <a:noFill/>
        </p:spPr>
        <p:txBody>
          <a:bodyPr wrap="square" rtlCol="0">
            <a:spAutoFit/>
          </a:bodyPr>
          <a:lstStyle/>
          <a:p>
            <a:r>
              <a:rPr lang="en-GB" sz="1500" b="1" i="1">
                <a:solidFill>
                  <a:srgbClr val="002060"/>
                </a:solidFill>
              </a:rPr>
              <a:t>TDC signal timing</a:t>
            </a:r>
          </a:p>
        </p:txBody>
      </p:sp>
      <p:sp>
        <p:nvSpPr>
          <p:cNvPr id="12" name="TextBox 11">
            <a:extLst>
              <a:ext uri="{FF2B5EF4-FFF2-40B4-BE49-F238E27FC236}">
                <a16:creationId xmlns:a16="http://schemas.microsoft.com/office/drawing/2014/main" id="{01EC48EC-35A4-3907-F826-BB73EEFDB7DE}"/>
              </a:ext>
            </a:extLst>
          </p:cNvPr>
          <p:cNvSpPr txBox="1"/>
          <p:nvPr/>
        </p:nvSpPr>
        <p:spPr>
          <a:xfrm>
            <a:off x="5876124" y="1306335"/>
            <a:ext cx="5616412" cy="2031325"/>
          </a:xfrm>
          <a:prstGeom prst="rect">
            <a:avLst/>
          </a:prstGeom>
          <a:noFill/>
        </p:spPr>
        <p:txBody>
          <a:bodyPr wrap="square" rtlCol="0">
            <a:spAutoFit/>
          </a:bodyPr>
          <a:lstStyle/>
          <a:p>
            <a:pPr marL="171450" indent="-171450">
              <a:buFont typeface="Arial" panose="020B0604020202020204" pitchFamily="34" charset="0"/>
              <a:buChar char="•"/>
            </a:pPr>
            <a:r>
              <a:rPr lang="en-GB" b="1" dirty="0">
                <a:cs typeface="Times New Roman" panose="02020603050405020304" pitchFamily="18" charset="0"/>
              </a:rPr>
              <a:t>12-bit</a:t>
            </a:r>
            <a:r>
              <a:rPr lang="en-GB" dirty="0">
                <a:cs typeface="Times New Roman" panose="02020603050405020304" pitchFamily="18" charset="0"/>
              </a:rPr>
              <a:t> digitisation </a:t>
            </a:r>
          </a:p>
          <a:p>
            <a:pPr marL="628650" lvl="1" indent="-171450">
              <a:buFont typeface="Arial" panose="020B0604020202020204" pitchFamily="34" charset="0"/>
              <a:buChar char="•"/>
            </a:pPr>
            <a:r>
              <a:rPr lang="en-GB" b="1" dirty="0">
                <a:cs typeface="Times New Roman" panose="02020603050405020304" pitchFamily="18" charset="0"/>
              </a:rPr>
              <a:t>The Sample &amp; Hold signal is compared with a ramp with a programmable slew</a:t>
            </a:r>
          </a:p>
          <a:p>
            <a:pPr lvl="1"/>
            <a:endParaRPr lang="en-GB" dirty="0">
              <a:cs typeface="Times New Roman" panose="02020603050405020304" pitchFamily="18" charset="0"/>
            </a:endParaRPr>
          </a:p>
          <a:p>
            <a:pPr marL="171450" indent="-171450">
              <a:buFont typeface="Arial" panose="020B0604020202020204" pitchFamily="34" charset="0"/>
              <a:buChar char="•"/>
            </a:pPr>
            <a:r>
              <a:rPr lang="en-GB" dirty="0">
                <a:cs typeface="Times New Roman" panose="02020603050405020304" pitchFamily="18" charset="0"/>
              </a:rPr>
              <a:t>The ASIC comprises </a:t>
            </a:r>
            <a:r>
              <a:rPr lang="en-GB" b="1" dirty="0">
                <a:cs typeface="Times New Roman" panose="02020603050405020304" pitchFamily="18" charset="0"/>
              </a:rPr>
              <a:t>800 super-pixels of 2 × 4 pixels</a:t>
            </a:r>
          </a:p>
          <a:p>
            <a:pPr marL="628650" lvl="1" indent="-171450">
              <a:buFont typeface="Arial" panose="020B0604020202020204" pitchFamily="34" charset="0"/>
              <a:buChar char="•"/>
            </a:pPr>
            <a:r>
              <a:rPr lang="en-GB" dirty="0">
                <a:cs typeface="Times New Roman" panose="02020603050405020304" pitchFamily="18" charset="0"/>
              </a:rPr>
              <a:t>These contain </a:t>
            </a:r>
            <a:r>
              <a:rPr lang="en-GB" b="1" dirty="0">
                <a:cs typeface="Times New Roman" panose="02020603050405020304" pitchFamily="18" charset="0"/>
              </a:rPr>
              <a:t>one TDC block and shared readout logic</a:t>
            </a:r>
          </a:p>
        </p:txBody>
      </p:sp>
    </p:spTree>
    <p:extLst>
      <p:ext uri="{BB962C8B-B14F-4D97-AF65-F5344CB8AC3E}">
        <p14:creationId xmlns:p14="http://schemas.microsoft.com/office/powerpoint/2010/main" val="3857128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5190921" y="288072"/>
            <a:ext cx="9877401" cy="707886"/>
          </a:xfrm>
          <a:prstGeom prst="rect">
            <a:avLst/>
          </a:prstGeom>
          <a:noFill/>
        </p:spPr>
        <p:txBody>
          <a:bodyPr wrap="square" rtlCol="0" anchor="t">
            <a:spAutoFit/>
          </a:bodyPr>
          <a:lstStyle/>
          <a:p>
            <a:r>
              <a:rPr lang="en-US" sz="4000" b="1" spc="-150">
                <a:solidFill>
                  <a:srgbClr val="003088"/>
                </a:solidFill>
                <a:cs typeface="Arial" panose="020B0604020202020204" pitchFamily="34" charset="0"/>
              </a:rPr>
              <a:t>- Data Output</a:t>
            </a:r>
          </a:p>
        </p:txBody>
      </p:sp>
      <p:pic>
        <p:nvPicPr>
          <p:cNvPr id="5" name="Picture 4" descr="image">
            <a:extLst>
              <a:ext uri="{FF2B5EF4-FFF2-40B4-BE49-F238E27FC236}">
                <a16:creationId xmlns:a16="http://schemas.microsoft.com/office/drawing/2014/main" id="{A4421256-A88E-B9BB-ED44-D8CA6039DB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584" r="4063"/>
          <a:stretch/>
        </p:blipFill>
        <p:spPr bwMode="auto">
          <a:xfrm>
            <a:off x="578718" y="389304"/>
            <a:ext cx="4612203" cy="67812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59600E2-DD2E-BB3F-1CA7-F010A3F42BE4}"/>
              </a:ext>
            </a:extLst>
          </p:cNvPr>
          <p:cNvSpPr txBox="1"/>
          <p:nvPr/>
        </p:nvSpPr>
        <p:spPr>
          <a:xfrm>
            <a:off x="414025" y="1450251"/>
            <a:ext cx="8396601" cy="4154984"/>
          </a:xfrm>
          <a:prstGeom prst="rect">
            <a:avLst/>
          </a:prstGeom>
          <a:noFill/>
        </p:spPr>
        <p:txBody>
          <a:bodyPr wrap="square" rtlCol="0">
            <a:spAutoFit/>
          </a:bodyPr>
          <a:lstStyle/>
          <a:p>
            <a:pPr marL="171450" indent="-171450">
              <a:buFont typeface="Arial" panose="020B0604020202020204" pitchFamily="34" charset="0"/>
              <a:buChar char="•"/>
            </a:pPr>
            <a:r>
              <a:rPr lang="en-GB">
                <a:cs typeface="Times New Roman" panose="02020603050405020304" pitchFamily="18" charset="0"/>
              </a:rPr>
              <a:t>80×80 array is divided into </a:t>
            </a:r>
            <a:r>
              <a:rPr lang="en-GB" b="1">
                <a:cs typeface="Times New Roman" panose="02020603050405020304" pitchFamily="18" charset="0"/>
              </a:rPr>
              <a:t>divisions of 4 columns</a:t>
            </a:r>
          </a:p>
          <a:p>
            <a:pPr marL="628650" lvl="1" indent="-171450">
              <a:buFont typeface="Arial" panose="020B0604020202020204" pitchFamily="34" charset="0"/>
              <a:buChar char="•"/>
            </a:pPr>
            <a:r>
              <a:rPr lang="en-GB">
                <a:cs typeface="Times New Roman" panose="02020603050405020304" pitchFamily="18" charset="0"/>
              </a:rPr>
              <a:t>Each division has </a:t>
            </a:r>
            <a:r>
              <a:rPr lang="en-GB" b="1">
                <a:cs typeface="Times New Roman" panose="02020603050405020304" pitchFamily="18" charset="0"/>
              </a:rPr>
              <a:t>packet-assembler </a:t>
            </a:r>
            <a:r>
              <a:rPr lang="en-GB">
                <a:cs typeface="Times New Roman" panose="02020603050405020304" pitchFamily="18" charset="0"/>
              </a:rPr>
              <a:t>and dedicated </a:t>
            </a:r>
            <a:r>
              <a:rPr lang="en-GB" b="1">
                <a:cs typeface="Times New Roman" panose="02020603050405020304" pitchFamily="18" charset="0"/>
              </a:rPr>
              <a:t>serialiser</a:t>
            </a:r>
          </a:p>
          <a:p>
            <a:pPr marL="628650" lvl="1" indent="-171450">
              <a:buFont typeface="Arial" panose="020B0604020202020204" pitchFamily="34" charset="0"/>
              <a:buChar char="•"/>
            </a:pPr>
            <a:r>
              <a:rPr lang="en-GB">
                <a:cs typeface="Times New Roman" panose="02020603050405020304" pitchFamily="18" charset="0"/>
              </a:rPr>
              <a:t>Packets constructed using </a:t>
            </a:r>
            <a:r>
              <a:rPr lang="en-GB" b="1">
                <a:cs typeface="Times New Roman" panose="02020603050405020304" pitchFamily="18" charset="0"/>
              </a:rPr>
              <a:t>Xilinx’s Aurora 64B/66B protocol</a:t>
            </a:r>
          </a:p>
          <a:p>
            <a:pPr marL="628650" lvl="1" indent="-171450">
              <a:buFont typeface="Arial" panose="020B0604020202020204" pitchFamily="34" charset="0"/>
              <a:buChar char="•"/>
            </a:pPr>
            <a:r>
              <a:rPr lang="en-GB">
                <a:cs typeface="Times New Roman" panose="02020603050405020304" pitchFamily="18" charset="0"/>
              </a:rPr>
              <a:t>Serialisers operate at </a:t>
            </a:r>
            <a:r>
              <a:rPr lang="en-GB" b="1">
                <a:cs typeface="Times New Roman" panose="02020603050405020304" pitchFamily="18" charset="0"/>
              </a:rPr>
              <a:t>4.1 Gb s</a:t>
            </a:r>
            <a:r>
              <a:rPr lang="en-GB" b="1" baseline="30000">
                <a:cs typeface="Times New Roman" panose="02020603050405020304" pitchFamily="18" charset="0"/>
              </a:rPr>
              <a:t>-1 </a:t>
            </a:r>
            <a:r>
              <a:rPr lang="en-GB" b="1">
                <a:cs typeface="Times New Roman" panose="02020603050405020304" pitchFamily="18" charset="0"/>
              </a:rPr>
              <a:t>(total data rate ≈ 10 GBs</a:t>
            </a:r>
            <a:r>
              <a:rPr lang="en-GB" b="1" baseline="30000">
                <a:cs typeface="Times New Roman" panose="02020603050405020304" pitchFamily="18" charset="0"/>
              </a:rPr>
              <a:t>-1</a:t>
            </a:r>
            <a:r>
              <a:rPr lang="en-GB" b="1">
                <a:cs typeface="Times New Roman" panose="02020603050405020304" pitchFamily="18" charset="0"/>
              </a:rPr>
              <a:t>)</a:t>
            </a:r>
            <a:endParaRPr lang="en-GB" b="1" baseline="30000">
              <a:cs typeface="Times New Roman" panose="02020603050405020304" pitchFamily="18" charset="0"/>
            </a:endParaRPr>
          </a:p>
          <a:p>
            <a:endParaRPr lang="en-GB" b="1">
              <a:cs typeface="Times New Roman" panose="02020603050405020304" pitchFamily="18" charset="0"/>
            </a:endParaRPr>
          </a:p>
          <a:p>
            <a:r>
              <a:rPr lang="en-GB" b="1">
                <a:solidFill>
                  <a:srgbClr val="FF0000"/>
                </a:solidFill>
                <a:cs typeface="Times New Roman" panose="02020603050405020304" pitchFamily="18" charset="0"/>
              </a:rPr>
              <a:t>What to do with all this data?</a:t>
            </a:r>
          </a:p>
          <a:p>
            <a:endParaRPr lang="en-GB" b="1" baseline="30000">
              <a:cs typeface="Times New Roman" panose="02020603050405020304" pitchFamily="18" charset="0"/>
            </a:endParaRPr>
          </a:p>
          <a:p>
            <a:pPr marL="171450" indent="-171450">
              <a:buFont typeface="Arial" panose="020B0604020202020204" pitchFamily="34" charset="0"/>
              <a:buChar char="•"/>
            </a:pPr>
            <a:r>
              <a:rPr lang="en-GB">
                <a:cs typeface="Times New Roman" panose="02020603050405020304" pitchFamily="18" charset="0"/>
              </a:rPr>
              <a:t>Two receiving data planes:</a:t>
            </a:r>
          </a:p>
          <a:p>
            <a:pPr marL="628650" lvl="1" indent="-171450">
              <a:buFont typeface="Arial" panose="020B0604020202020204" pitchFamily="34" charset="0"/>
              <a:buChar char="•"/>
            </a:pPr>
            <a:r>
              <a:rPr lang="en-GB" b="1">
                <a:cs typeface="Times New Roman" panose="02020603050405020304" pitchFamily="18" charset="0"/>
              </a:rPr>
              <a:t>First-stage FPGA – Alpha Data card</a:t>
            </a:r>
          </a:p>
          <a:p>
            <a:pPr marL="1085850" lvl="2" indent="-171450">
              <a:buFont typeface="Arial" panose="020B0604020202020204" pitchFamily="34" charset="0"/>
              <a:buChar char="•"/>
            </a:pPr>
            <a:r>
              <a:rPr lang="en-GB">
                <a:cs typeface="Times New Roman" panose="02020603050405020304" pitchFamily="18" charset="0"/>
              </a:rPr>
              <a:t>Recovers and reorders the received optical data</a:t>
            </a:r>
          </a:p>
          <a:p>
            <a:pPr marL="628650" lvl="1" indent="-171450">
              <a:buFont typeface="Arial" panose="020B0604020202020204" pitchFamily="34" charset="0"/>
              <a:buChar char="•"/>
            </a:pPr>
            <a:r>
              <a:rPr lang="en-GB" b="1">
                <a:cs typeface="Times New Roman" panose="02020603050405020304" pitchFamily="18" charset="0"/>
              </a:rPr>
              <a:t>Second-stage FPGA – Xilinx Alveo U50 board</a:t>
            </a:r>
          </a:p>
          <a:p>
            <a:pPr marL="1085850" lvl="2" indent="-171450">
              <a:buFont typeface="Arial" panose="020B0604020202020204" pitchFamily="34" charset="0"/>
              <a:buChar char="•"/>
            </a:pPr>
            <a:r>
              <a:rPr lang="en-GB">
                <a:cs typeface="Times New Roman" panose="02020603050405020304" pitchFamily="18" charset="0"/>
              </a:rPr>
              <a:t>Data corrections (darks, energy calibration)</a:t>
            </a:r>
          </a:p>
          <a:p>
            <a:pPr marL="1085850" lvl="2" indent="-171450">
              <a:buFont typeface="Arial" panose="020B0604020202020204" pitchFamily="34" charset="0"/>
              <a:buChar char="•"/>
            </a:pPr>
            <a:r>
              <a:rPr lang="en-GB">
                <a:cs typeface="Times New Roman" panose="02020603050405020304" pitchFamily="18" charset="0"/>
              </a:rPr>
              <a:t>Data reduction (charge-sharing discrimination, histogramming)</a:t>
            </a:r>
          </a:p>
          <a:p>
            <a:pPr marL="171450" indent="-171450">
              <a:buFont typeface="Arial" panose="020B0604020202020204" pitchFamily="34" charset="0"/>
              <a:buChar char="•"/>
            </a:pPr>
            <a:endParaRPr lang="en-GB">
              <a:cs typeface="Times New Roman" panose="02020603050405020304" pitchFamily="18" charset="0"/>
            </a:endParaRPr>
          </a:p>
          <a:p>
            <a:pPr marL="171450" indent="-171450">
              <a:buFont typeface="Arial" panose="020B0604020202020204" pitchFamily="34" charset="0"/>
              <a:buChar char="•"/>
            </a:pPr>
            <a:r>
              <a:rPr lang="en-GB">
                <a:cs typeface="Times New Roman" panose="02020603050405020304" pitchFamily="18" charset="0"/>
              </a:rPr>
              <a:t>Then received by </a:t>
            </a:r>
            <a:r>
              <a:rPr lang="en-GB" b="1">
                <a:cs typeface="Times New Roman" panose="02020603050405020304" pitchFamily="18" charset="0"/>
              </a:rPr>
              <a:t>ODIN Data, a scalable data-processing and acquisition network</a:t>
            </a:r>
          </a:p>
        </p:txBody>
      </p:sp>
      <p:pic>
        <p:nvPicPr>
          <p:cNvPr id="6" name="Picture 5">
            <a:extLst>
              <a:ext uri="{FF2B5EF4-FFF2-40B4-BE49-F238E27FC236}">
                <a16:creationId xmlns:a16="http://schemas.microsoft.com/office/drawing/2014/main" id="{3FC4BCDA-6F4C-0F51-E553-17FDB1A13064}"/>
              </a:ext>
            </a:extLst>
          </p:cNvPr>
          <p:cNvPicPr>
            <a:picLocks noChangeAspect="1"/>
          </p:cNvPicPr>
          <p:nvPr/>
        </p:nvPicPr>
        <p:blipFill>
          <a:blip r:embed="rId5"/>
          <a:stretch>
            <a:fillRect/>
          </a:stretch>
        </p:blipFill>
        <p:spPr>
          <a:xfrm rot="262716">
            <a:off x="8725162" y="880093"/>
            <a:ext cx="3097802" cy="2065201"/>
          </a:xfrm>
          <a:prstGeom prst="rect">
            <a:avLst/>
          </a:prstGeom>
        </p:spPr>
      </p:pic>
      <p:sp>
        <p:nvSpPr>
          <p:cNvPr id="9" name="TextBox 8">
            <a:extLst>
              <a:ext uri="{FF2B5EF4-FFF2-40B4-BE49-F238E27FC236}">
                <a16:creationId xmlns:a16="http://schemas.microsoft.com/office/drawing/2014/main" id="{B359584D-38CC-D626-CA44-31F361C61564}"/>
              </a:ext>
            </a:extLst>
          </p:cNvPr>
          <p:cNvSpPr txBox="1"/>
          <p:nvPr/>
        </p:nvSpPr>
        <p:spPr>
          <a:xfrm>
            <a:off x="7074490" y="2878929"/>
            <a:ext cx="1692958" cy="369332"/>
          </a:xfrm>
          <a:prstGeom prst="rect">
            <a:avLst/>
          </a:prstGeom>
          <a:noFill/>
        </p:spPr>
        <p:txBody>
          <a:bodyPr wrap="square" rtlCol="0">
            <a:spAutoFit/>
          </a:bodyPr>
          <a:lstStyle/>
          <a:p>
            <a:pPr algn="r"/>
            <a:r>
              <a:rPr lang="en-GB" b="1">
                <a:solidFill>
                  <a:srgbClr val="2E2C61"/>
                </a:solidFill>
                <a:latin typeface="Arial" panose="020B0604020202020204"/>
              </a:rPr>
              <a:t>100GbE</a:t>
            </a:r>
            <a:endParaRPr lang="en-GB">
              <a:solidFill>
                <a:srgbClr val="2E2C61"/>
              </a:solidFill>
              <a:latin typeface="Arial" panose="020B0604020202020204"/>
            </a:endParaRPr>
          </a:p>
        </p:txBody>
      </p:sp>
      <p:cxnSp>
        <p:nvCxnSpPr>
          <p:cNvPr id="10" name="Straight Arrow Connector 9">
            <a:extLst>
              <a:ext uri="{FF2B5EF4-FFF2-40B4-BE49-F238E27FC236}">
                <a16:creationId xmlns:a16="http://schemas.microsoft.com/office/drawing/2014/main" id="{6322A540-7E27-D236-3F11-24703C21CEA0}"/>
              </a:ext>
            </a:extLst>
          </p:cNvPr>
          <p:cNvCxnSpPr>
            <a:cxnSpLocks/>
          </p:cNvCxnSpPr>
          <p:nvPr/>
        </p:nvCxnSpPr>
        <p:spPr>
          <a:xfrm flipH="1">
            <a:off x="8729439" y="2528657"/>
            <a:ext cx="773736" cy="433397"/>
          </a:xfrm>
          <a:prstGeom prst="straightConnector1">
            <a:avLst/>
          </a:prstGeom>
          <a:noFill/>
          <a:ln w="57150" cap="flat" cmpd="sng" algn="ctr">
            <a:solidFill>
              <a:srgbClr val="1E5DF8"/>
            </a:solidFill>
            <a:prstDash val="solid"/>
            <a:miter lim="800000"/>
            <a:tailEnd type="triangle"/>
          </a:ln>
          <a:effectLst/>
        </p:spPr>
      </p:cxnSp>
      <p:cxnSp>
        <p:nvCxnSpPr>
          <p:cNvPr id="11" name="Straight Arrow Connector 10">
            <a:extLst>
              <a:ext uri="{FF2B5EF4-FFF2-40B4-BE49-F238E27FC236}">
                <a16:creationId xmlns:a16="http://schemas.microsoft.com/office/drawing/2014/main" id="{5FF794F2-0C25-A9E0-1D32-C15F13009C57}"/>
              </a:ext>
            </a:extLst>
          </p:cNvPr>
          <p:cNvCxnSpPr/>
          <p:nvPr/>
        </p:nvCxnSpPr>
        <p:spPr>
          <a:xfrm flipV="1">
            <a:off x="8299513" y="1914959"/>
            <a:ext cx="500490" cy="244981"/>
          </a:xfrm>
          <a:prstGeom prst="straightConnector1">
            <a:avLst/>
          </a:prstGeom>
          <a:noFill/>
          <a:ln w="38100" cap="flat" cmpd="sng" algn="ctr">
            <a:solidFill>
              <a:srgbClr val="003088"/>
            </a:solidFill>
            <a:prstDash val="solid"/>
            <a:miter lim="800000"/>
            <a:tailEnd type="triangle"/>
          </a:ln>
          <a:effectLst/>
        </p:spPr>
      </p:cxnSp>
      <p:cxnSp>
        <p:nvCxnSpPr>
          <p:cNvPr id="12" name="Straight Arrow Connector 11">
            <a:extLst>
              <a:ext uri="{FF2B5EF4-FFF2-40B4-BE49-F238E27FC236}">
                <a16:creationId xmlns:a16="http://schemas.microsoft.com/office/drawing/2014/main" id="{F95B1A2E-3DAA-EB60-F887-6C3E62337042}"/>
              </a:ext>
            </a:extLst>
          </p:cNvPr>
          <p:cNvCxnSpPr/>
          <p:nvPr/>
        </p:nvCxnSpPr>
        <p:spPr>
          <a:xfrm flipV="1">
            <a:off x="8522204" y="2116643"/>
            <a:ext cx="500490" cy="244981"/>
          </a:xfrm>
          <a:prstGeom prst="straightConnector1">
            <a:avLst/>
          </a:prstGeom>
          <a:noFill/>
          <a:ln w="38100" cap="flat" cmpd="sng" algn="ctr">
            <a:solidFill>
              <a:srgbClr val="003088"/>
            </a:solidFill>
            <a:prstDash val="solid"/>
            <a:miter lim="800000"/>
            <a:tailEnd type="triangle"/>
          </a:ln>
          <a:effectLst/>
        </p:spPr>
      </p:cxnSp>
      <p:cxnSp>
        <p:nvCxnSpPr>
          <p:cNvPr id="13" name="Straight Arrow Connector 12">
            <a:extLst>
              <a:ext uri="{FF2B5EF4-FFF2-40B4-BE49-F238E27FC236}">
                <a16:creationId xmlns:a16="http://schemas.microsoft.com/office/drawing/2014/main" id="{CEACD996-A9F7-B7B8-CE86-08ED7BBA5620}"/>
              </a:ext>
            </a:extLst>
          </p:cNvPr>
          <p:cNvCxnSpPr/>
          <p:nvPr/>
        </p:nvCxnSpPr>
        <p:spPr>
          <a:xfrm flipV="1">
            <a:off x="8729439" y="2341689"/>
            <a:ext cx="500490" cy="244981"/>
          </a:xfrm>
          <a:prstGeom prst="straightConnector1">
            <a:avLst/>
          </a:prstGeom>
          <a:noFill/>
          <a:ln w="38100" cap="flat" cmpd="sng" algn="ctr">
            <a:solidFill>
              <a:srgbClr val="003088"/>
            </a:solidFill>
            <a:prstDash val="solid"/>
            <a:miter lim="800000"/>
            <a:tailEnd type="triangle"/>
          </a:ln>
          <a:effectLst/>
        </p:spPr>
      </p:cxnSp>
      <p:grpSp>
        <p:nvGrpSpPr>
          <p:cNvPr id="16" name="Group 15">
            <a:extLst>
              <a:ext uri="{FF2B5EF4-FFF2-40B4-BE49-F238E27FC236}">
                <a16:creationId xmlns:a16="http://schemas.microsoft.com/office/drawing/2014/main" id="{ECBF7B95-3A40-343F-0D7B-C7FC80001171}"/>
              </a:ext>
            </a:extLst>
          </p:cNvPr>
          <p:cNvGrpSpPr/>
          <p:nvPr/>
        </p:nvGrpSpPr>
        <p:grpSpPr>
          <a:xfrm>
            <a:off x="7327967" y="3847167"/>
            <a:ext cx="2443581" cy="1162441"/>
            <a:chOff x="5068681" y="3042626"/>
            <a:chExt cx="3077781" cy="1465439"/>
          </a:xfrm>
        </p:grpSpPr>
        <p:sp>
          <p:nvSpPr>
            <p:cNvPr id="18" name="TextBox 17">
              <a:extLst>
                <a:ext uri="{FF2B5EF4-FFF2-40B4-BE49-F238E27FC236}">
                  <a16:creationId xmlns:a16="http://schemas.microsoft.com/office/drawing/2014/main" id="{AA8AFD4C-9F91-1C4F-68FC-587340A25608}"/>
                </a:ext>
              </a:extLst>
            </p:cNvPr>
            <p:cNvSpPr txBox="1"/>
            <p:nvPr/>
          </p:nvSpPr>
          <p:spPr>
            <a:xfrm>
              <a:off x="5068681" y="3244504"/>
              <a:ext cx="1692959" cy="451743"/>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100GbE</a:t>
              </a:r>
            </a:p>
          </p:txBody>
        </p:sp>
        <p:cxnSp>
          <p:nvCxnSpPr>
            <p:cNvPr id="19" name="Straight Arrow Connector 18">
              <a:extLst>
                <a:ext uri="{FF2B5EF4-FFF2-40B4-BE49-F238E27FC236}">
                  <a16:creationId xmlns:a16="http://schemas.microsoft.com/office/drawing/2014/main" id="{7AD08D5A-7274-8FED-D3B9-5925F3B29AF5}"/>
                </a:ext>
              </a:extLst>
            </p:cNvPr>
            <p:cNvCxnSpPr>
              <a:cxnSpLocks/>
            </p:cNvCxnSpPr>
            <p:nvPr/>
          </p:nvCxnSpPr>
          <p:spPr>
            <a:xfrm flipV="1">
              <a:off x="6938954" y="3042626"/>
              <a:ext cx="965614" cy="427816"/>
            </a:xfrm>
            <a:prstGeom prst="straightConnector1">
              <a:avLst/>
            </a:prstGeom>
            <a:noFill/>
            <a:ln w="57150" cap="flat" cmpd="sng" algn="ctr">
              <a:solidFill>
                <a:srgbClr val="003088"/>
              </a:solidFill>
              <a:prstDash val="solid"/>
              <a:miter lim="800000"/>
              <a:tailEnd type="triangle"/>
            </a:ln>
            <a:effectLst/>
          </p:spPr>
        </p:cxnSp>
        <p:sp>
          <p:nvSpPr>
            <p:cNvPr id="20" name="TextBox 19">
              <a:extLst>
                <a:ext uri="{FF2B5EF4-FFF2-40B4-BE49-F238E27FC236}">
                  <a16:creationId xmlns:a16="http://schemas.microsoft.com/office/drawing/2014/main" id="{0D221A1D-4410-2BD4-A4A4-76A5295BE285}"/>
                </a:ext>
              </a:extLst>
            </p:cNvPr>
            <p:cNvSpPr txBox="1"/>
            <p:nvPr/>
          </p:nvSpPr>
          <p:spPr>
            <a:xfrm>
              <a:off x="5469206" y="3717513"/>
              <a:ext cx="1692959" cy="79055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Processed</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Data</a:t>
              </a:r>
              <a:endParaRPr kumimoji="0" lang="en-GB" sz="1200" b="0" i="0" u="none" strike="noStrike" kern="0" cap="none" spc="0" normalizeH="0" baseline="0" noProof="0">
                <a:ln>
                  <a:noFill/>
                </a:ln>
                <a:solidFill>
                  <a:srgbClr val="2E2C61"/>
                </a:solidFill>
                <a:effectLst/>
                <a:uLnTx/>
                <a:uFillTx/>
                <a:latin typeface="Arial" panose="020B0604020202020204"/>
              </a:endParaRPr>
            </a:p>
          </p:txBody>
        </p:sp>
        <p:cxnSp>
          <p:nvCxnSpPr>
            <p:cNvPr id="21" name="Straight Arrow Connector 20">
              <a:extLst>
                <a:ext uri="{FF2B5EF4-FFF2-40B4-BE49-F238E27FC236}">
                  <a16:creationId xmlns:a16="http://schemas.microsoft.com/office/drawing/2014/main" id="{3A73CAB6-2205-3F83-47A8-B88E0DC7D9B2}"/>
                </a:ext>
              </a:extLst>
            </p:cNvPr>
            <p:cNvCxnSpPr>
              <a:cxnSpLocks/>
            </p:cNvCxnSpPr>
            <p:nvPr/>
          </p:nvCxnSpPr>
          <p:spPr>
            <a:xfrm flipH="1">
              <a:off x="7254148" y="3450708"/>
              <a:ext cx="892314" cy="484942"/>
            </a:xfrm>
            <a:prstGeom prst="straightConnector1">
              <a:avLst/>
            </a:prstGeom>
            <a:noFill/>
            <a:ln w="57150" cap="flat" cmpd="sng" algn="ctr">
              <a:solidFill>
                <a:srgbClr val="1E5DF8"/>
              </a:solidFill>
              <a:prstDash val="solid"/>
              <a:miter lim="800000"/>
              <a:tailEnd type="triangle"/>
            </a:ln>
            <a:effectLst/>
          </p:spPr>
        </p:cxnSp>
      </p:grpSp>
      <p:sp>
        <p:nvSpPr>
          <p:cNvPr id="22" name="TextBox 21">
            <a:extLst>
              <a:ext uri="{FF2B5EF4-FFF2-40B4-BE49-F238E27FC236}">
                <a16:creationId xmlns:a16="http://schemas.microsoft.com/office/drawing/2014/main" id="{1829B60B-F9FF-0D9D-1F22-A880445D9618}"/>
              </a:ext>
            </a:extLst>
          </p:cNvPr>
          <p:cNvSpPr txBox="1"/>
          <p:nvPr/>
        </p:nvSpPr>
        <p:spPr>
          <a:xfrm>
            <a:off x="6669577" y="2150301"/>
            <a:ext cx="1805603" cy="646331"/>
          </a:xfrm>
          <a:prstGeom prst="rect">
            <a:avLst/>
          </a:prstGeom>
          <a:noFill/>
        </p:spPr>
        <p:txBody>
          <a:bodyPr wrap="square" rtlCol="0">
            <a:spAutoFit/>
          </a:bodyPr>
          <a:lstStyle/>
          <a:p>
            <a:pPr algn="r"/>
            <a:r>
              <a:rPr lang="en-GB" b="1">
                <a:solidFill>
                  <a:srgbClr val="2E2C61"/>
                </a:solidFill>
                <a:latin typeface="Arial" panose="020B0604020202020204"/>
              </a:rPr>
              <a:t>4.1Gb Aurora × 20 lanes</a:t>
            </a:r>
            <a:endParaRPr lang="en-GB">
              <a:solidFill>
                <a:srgbClr val="2E2C61"/>
              </a:solidFill>
              <a:latin typeface="Arial" panose="020B0604020202020204"/>
            </a:endParaRPr>
          </a:p>
        </p:txBody>
      </p:sp>
      <p:pic>
        <p:nvPicPr>
          <p:cNvPr id="1032" name="Picture 8" descr="Xilinx Alveo U250 Accelerator for HPE | HPE Store Belgium">
            <a:extLst>
              <a:ext uri="{FF2B5EF4-FFF2-40B4-BE49-F238E27FC236}">
                <a16:creationId xmlns:a16="http://schemas.microsoft.com/office/drawing/2014/main" id="{5A05645A-F1A2-DFBB-0EC5-59A09D10098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730" b="19441"/>
          <a:stretch/>
        </p:blipFill>
        <p:spPr bwMode="auto">
          <a:xfrm>
            <a:off x="9441082" y="2262930"/>
            <a:ext cx="2750918" cy="214851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9EC2698-4DA5-A37F-2D07-F41CD7124F27}"/>
              </a:ext>
            </a:extLst>
          </p:cNvPr>
          <p:cNvSpPr txBox="1"/>
          <p:nvPr/>
        </p:nvSpPr>
        <p:spPr>
          <a:xfrm>
            <a:off x="10542269" y="4043289"/>
            <a:ext cx="2558046" cy="323165"/>
          </a:xfrm>
          <a:prstGeom prst="rect">
            <a:avLst/>
          </a:prstGeom>
          <a:noFill/>
        </p:spPr>
        <p:txBody>
          <a:bodyPr wrap="square" rtlCol="0">
            <a:spAutoFit/>
          </a:bodyPr>
          <a:lstStyle/>
          <a:p>
            <a:r>
              <a:rPr lang="en-GB" sz="1500" b="1" i="1">
                <a:solidFill>
                  <a:srgbClr val="002060"/>
                </a:solidFill>
              </a:rPr>
              <a:t>Alveo board</a:t>
            </a:r>
          </a:p>
        </p:txBody>
      </p:sp>
      <p:sp>
        <p:nvSpPr>
          <p:cNvPr id="28" name="TextBox 27">
            <a:extLst>
              <a:ext uri="{FF2B5EF4-FFF2-40B4-BE49-F238E27FC236}">
                <a16:creationId xmlns:a16="http://schemas.microsoft.com/office/drawing/2014/main" id="{E5079317-41EC-792D-876C-B674A7A9FE18}"/>
              </a:ext>
            </a:extLst>
          </p:cNvPr>
          <p:cNvSpPr txBox="1"/>
          <p:nvPr/>
        </p:nvSpPr>
        <p:spPr>
          <a:xfrm>
            <a:off x="10386983" y="2448993"/>
            <a:ext cx="7531100" cy="323165"/>
          </a:xfrm>
          <a:prstGeom prst="rect">
            <a:avLst/>
          </a:prstGeom>
          <a:noFill/>
        </p:spPr>
        <p:txBody>
          <a:bodyPr wrap="square">
            <a:spAutoFit/>
          </a:bodyPr>
          <a:lstStyle/>
          <a:p>
            <a:r>
              <a:rPr lang="en-GB" sz="1500" b="1" i="1">
                <a:solidFill>
                  <a:srgbClr val="002060"/>
                </a:solidFill>
              </a:rPr>
              <a:t>Alpha Data card </a:t>
            </a:r>
            <a:endParaRPr lang="en-GB" sz="1500"/>
          </a:p>
        </p:txBody>
      </p:sp>
    </p:spTree>
    <p:extLst>
      <p:ext uri="{BB962C8B-B14F-4D97-AF65-F5344CB8AC3E}">
        <p14:creationId xmlns:p14="http://schemas.microsoft.com/office/powerpoint/2010/main" val="1318292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5190921" y="288072"/>
            <a:ext cx="9877401" cy="707886"/>
          </a:xfrm>
          <a:prstGeom prst="rect">
            <a:avLst/>
          </a:prstGeom>
          <a:noFill/>
        </p:spPr>
        <p:txBody>
          <a:bodyPr wrap="square" rtlCol="0" anchor="t">
            <a:spAutoFit/>
          </a:bodyPr>
          <a:lstStyle/>
          <a:p>
            <a:r>
              <a:rPr lang="en-US" sz="4000" b="1" spc="-150">
                <a:solidFill>
                  <a:srgbClr val="003088"/>
                </a:solidFill>
                <a:cs typeface="Arial" panose="020B0604020202020204" pitchFamily="34" charset="0"/>
              </a:rPr>
              <a:t>- Data Output</a:t>
            </a:r>
          </a:p>
        </p:txBody>
      </p:sp>
      <p:pic>
        <p:nvPicPr>
          <p:cNvPr id="5" name="Picture 4" descr="image">
            <a:extLst>
              <a:ext uri="{FF2B5EF4-FFF2-40B4-BE49-F238E27FC236}">
                <a16:creationId xmlns:a16="http://schemas.microsoft.com/office/drawing/2014/main" id="{A4421256-A88E-B9BB-ED44-D8CA6039DB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584" r="4063"/>
          <a:stretch/>
        </p:blipFill>
        <p:spPr bwMode="auto">
          <a:xfrm>
            <a:off x="578718" y="389304"/>
            <a:ext cx="4612203" cy="67812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59600E2-DD2E-BB3F-1CA7-F010A3F42BE4}"/>
              </a:ext>
            </a:extLst>
          </p:cNvPr>
          <p:cNvSpPr txBox="1"/>
          <p:nvPr/>
        </p:nvSpPr>
        <p:spPr>
          <a:xfrm>
            <a:off x="414025" y="1450251"/>
            <a:ext cx="8396601" cy="4154984"/>
          </a:xfrm>
          <a:prstGeom prst="rect">
            <a:avLst/>
          </a:prstGeom>
          <a:noFill/>
        </p:spPr>
        <p:txBody>
          <a:bodyPr wrap="square" rtlCol="0">
            <a:spAutoFit/>
          </a:bodyPr>
          <a:lstStyle/>
          <a:p>
            <a:pPr marL="171450" indent="-171450">
              <a:buFont typeface="Arial" panose="020B0604020202020204" pitchFamily="34" charset="0"/>
              <a:buChar char="•"/>
            </a:pPr>
            <a:r>
              <a:rPr lang="en-GB">
                <a:cs typeface="Times New Roman" panose="02020603050405020304" pitchFamily="18" charset="0"/>
              </a:rPr>
              <a:t>80×80 array is divided into </a:t>
            </a:r>
            <a:r>
              <a:rPr lang="en-GB" b="1">
                <a:cs typeface="Times New Roman" panose="02020603050405020304" pitchFamily="18" charset="0"/>
              </a:rPr>
              <a:t>divisions of 4 columns</a:t>
            </a:r>
          </a:p>
          <a:p>
            <a:pPr marL="628650" lvl="1" indent="-171450">
              <a:buFont typeface="Arial" panose="020B0604020202020204" pitchFamily="34" charset="0"/>
              <a:buChar char="•"/>
            </a:pPr>
            <a:r>
              <a:rPr lang="en-GB">
                <a:cs typeface="Times New Roman" panose="02020603050405020304" pitchFamily="18" charset="0"/>
              </a:rPr>
              <a:t>Each division has </a:t>
            </a:r>
            <a:r>
              <a:rPr lang="en-GB" b="1">
                <a:cs typeface="Times New Roman" panose="02020603050405020304" pitchFamily="18" charset="0"/>
              </a:rPr>
              <a:t>packet-assembler </a:t>
            </a:r>
            <a:r>
              <a:rPr lang="en-GB">
                <a:cs typeface="Times New Roman" panose="02020603050405020304" pitchFamily="18" charset="0"/>
              </a:rPr>
              <a:t>and dedicated </a:t>
            </a:r>
            <a:r>
              <a:rPr lang="en-GB" b="1">
                <a:cs typeface="Times New Roman" panose="02020603050405020304" pitchFamily="18" charset="0"/>
              </a:rPr>
              <a:t>serialiser</a:t>
            </a:r>
          </a:p>
          <a:p>
            <a:pPr marL="628650" lvl="1" indent="-171450">
              <a:buFont typeface="Arial" panose="020B0604020202020204" pitchFamily="34" charset="0"/>
              <a:buChar char="•"/>
            </a:pPr>
            <a:r>
              <a:rPr lang="en-GB">
                <a:cs typeface="Times New Roman" panose="02020603050405020304" pitchFamily="18" charset="0"/>
              </a:rPr>
              <a:t>Packets constructed using </a:t>
            </a:r>
            <a:r>
              <a:rPr lang="en-GB" b="1">
                <a:cs typeface="Times New Roman" panose="02020603050405020304" pitchFamily="18" charset="0"/>
              </a:rPr>
              <a:t>Xilinx’s Aurora 64B/66B protocol</a:t>
            </a:r>
          </a:p>
          <a:p>
            <a:pPr marL="628650" lvl="1" indent="-171450">
              <a:buFont typeface="Arial" panose="020B0604020202020204" pitchFamily="34" charset="0"/>
              <a:buChar char="•"/>
            </a:pPr>
            <a:r>
              <a:rPr lang="en-GB">
                <a:cs typeface="Times New Roman" panose="02020603050405020304" pitchFamily="18" charset="0"/>
              </a:rPr>
              <a:t>Serialisers operate at </a:t>
            </a:r>
            <a:r>
              <a:rPr lang="en-GB" b="1">
                <a:cs typeface="Times New Roman" panose="02020603050405020304" pitchFamily="18" charset="0"/>
              </a:rPr>
              <a:t>4.1 Gb s</a:t>
            </a:r>
            <a:r>
              <a:rPr lang="en-GB" b="1" baseline="30000">
                <a:cs typeface="Times New Roman" panose="02020603050405020304" pitchFamily="18" charset="0"/>
              </a:rPr>
              <a:t>-1 </a:t>
            </a:r>
            <a:r>
              <a:rPr lang="en-GB" b="1">
                <a:cs typeface="Times New Roman" panose="02020603050405020304" pitchFamily="18" charset="0"/>
              </a:rPr>
              <a:t>(total data rate ≈ 10 GBs</a:t>
            </a:r>
            <a:r>
              <a:rPr lang="en-GB" b="1" baseline="30000">
                <a:cs typeface="Times New Roman" panose="02020603050405020304" pitchFamily="18" charset="0"/>
              </a:rPr>
              <a:t>-1</a:t>
            </a:r>
            <a:r>
              <a:rPr lang="en-GB" b="1">
                <a:cs typeface="Times New Roman" panose="02020603050405020304" pitchFamily="18" charset="0"/>
              </a:rPr>
              <a:t>)</a:t>
            </a:r>
            <a:endParaRPr lang="en-GB" b="1" baseline="30000">
              <a:cs typeface="Times New Roman" panose="02020603050405020304" pitchFamily="18" charset="0"/>
            </a:endParaRPr>
          </a:p>
          <a:p>
            <a:endParaRPr lang="en-GB" b="1">
              <a:cs typeface="Times New Roman" panose="02020603050405020304" pitchFamily="18" charset="0"/>
            </a:endParaRPr>
          </a:p>
          <a:p>
            <a:r>
              <a:rPr lang="en-GB" b="1">
                <a:solidFill>
                  <a:srgbClr val="FF0000"/>
                </a:solidFill>
                <a:cs typeface="Times New Roman" panose="02020603050405020304" pitchFamily="18" charset="0"/>
              </a:rPr>
              <a:t>What to do with all this data?</a:t>
            </a:r>
          </a:p>
          <a:p>
            <a:endParaRPr lang="en-GB" b="1" baseline="30000">
              <a:cs typeface="Times New Roman" panose="02020603050405020304" pitchFamily="18" charset="0"/>
            </a:endParaRPr>
          </a:p>
          <a:p>
            <a:pPr marL="171450" indent="-171450">
              <a:buFont typeface="Arial" panose="020B0604020202020204" pitchFamily="34" charset="0"/>
              <a:buChar char="•"/>
            </a:pPr>
            <a:r>
              <a:rPr lang="en-GB">
                <a:cs typeface="Times New Roman" panose="02020603050405020304" pitchFamily="18" charset="0"/>
              </a:rPr>
              <a:t>Two receiving data planes:</a:t>
            </a:r>
          </a:p>
          <a:p>
            <a:pPr marL="628650" lvl="1" indent="-171450">
              <a:buFont typeface="Arial" panose="020B0604020202020204" pitchFamily="34" charset="0"/>
              <a:buChar char="•"/>
            </a:pPr>
            <a:r>
              <a:rPr lang="en-GB" b="1">
                <a:cs typeface="Times New Roman" panose="02020603050405020304" pitchFamily="18" charset="0"/>
              </a:rPr>
              <a:t>First-stage FPGA – Alpha Data card</a:t>
            </a:r>
          </a:p>
          <a:p>
            <a:pPr marL="1085850" lvl="2" indent="-171450">
              <a:buFont typeface="Arial" panose="020B0604020202020204" pitchFamily="34" charset="0"/>
              <a:buChar char="•"/>
            </a:pPr>
            <a:r>
              <a:rPr lang="en-GB">
                <a:cs typeface="Times New Roman" panose="02020603050405020304" pitchFamily="18" charset="0"/>
              </a:rPr>
              <a:t>Recovers and reorders the received optical data</a:t>
            </a:r>
          </a:p>
          <a:p>
            <a:pPr marL="628650" lvl="1" indent="-171450">
              <a:buFont typeface="Arial" panose="020B0604020202020204" pitchFamily="34" charset="0"/>
              <a:buChar char="•"/>
            </a:pPr>
            <a:r>
              <a:rPr lang="en-GB" b="1">
                <a:cs typeface="Times New Roman" panose="02020603050405020304" pitchFamily="18" charset="0"/>
              </a:rPr>
              <a:t>Second-stage FPGA – Xilinx Alveo U50 board</a:t>
            </a:r>
          </a:p>
          <a:p>
            <a:pPr marL="1085850" lvl="2" indent="-171450">
              <a:buFont typeface="Arial" panose="020B0604020202020204" pitchFamily="34" charset="0"/>
              <a:buChar char="•"/>
            </a:pPr>
            <a:r>
              <a:rPr lang="en-GB">
                <a:cs typeface="Times New Roman" panose="02020603050405020304" pitchFamily="18" charset="0"/>
              </a:rPr>
              <a:t>Data corrections (darks, energy calibration)</a:t>
            </a:r>
          </a:p>
          <a:p>
            <a:pPr marL="1085850" lvl="2" indent="-171450">
              <a:buFont typeface="Arial" panose="020B0604020202020204" pitchFamily="34" charset="0"/>
              <a:buChar char="•"/>
            </a:pPr>
            <a:r>
              <a:rPr lang="en-GB">
                <a:cs typeface="Times New Roman" panose="02020603050405020304" pitchFamily="18" charset="0"/>
              </a:rPr>
              <a:t>Data reduction (charge-sharing discrimination, histogramming)</a:t>
            </a:r>
          </a:p>
          <a:p>
            <a:pPr marL="171450" indent="-171450">
              <a:buFont typeface="Arial" panose="020B0604020202020204" pitchFamily="34" charset="0"/>
              <a:buChar char="•"/>
            </a:pPr>
            <a:endParaRPr lang="en-GB">
              <a:cs typeface="Times New Roman" panose="02020603050405020304" pitchFamily="18" charset="0"/>
            </a:endParaRPr>
          </a:p>
          <a:p>
            <a:pPr marL="171450" indent="-171450">
              <a:buFont typeface="Arial" panose="020B0604020202020204" pitchFamily="34" charset="0"/>
              <a:buChar char="•"/>
            </a:pPr>
            <a:r>
              <a:rPr lang="en-GB">
                <a:cs typeface="Times New Roman" panose="02020603050405020304" pitchFamily="18" charset="0"/>
              </a:rPr>
              <a:t>Then received by </a:t>
            </a:r>
            <a:r>
              <a:rPr lang="en-GB" b="1">
                <a:cs typeface="Times New Roman" panose="02020603050405020304" pitchFamily="18" charset="0"/>
              </a:rPr>
              <a:t>ODIN Data, a scalable data-processing and acquisition network</a:t>
            </a:r>
          </a:p>
        </p:txBody>
      </p:sp>
      <p:pic>
        <p:nvPicPr>
          <p:cNvPr id="6" name="Picture 5">
            <a:extLst>
              <a:ext uri="{FF2B5EF4-FFF2-40B4-BE49-F238E27FC236}">
                <a16:creationId xmlns:a16="http://schemas.microsoft.com/office/drawing/2014/main" id="{3FC4BCDA-6F4C-0F51-E553-17FDB1A13064}"/>
              </a:ext>
            </a:extLst>
          </p:cNvPr>
          <p:cNvPicPr>
            <a:picLocks noChangeAspect="1"/>
          </p:cNvPicPr>
          <p:nvPr/>
        </p:nvPicPr>
        <p:blipFill>
          <a:blip r:embed="rId5"/>
          <a:stretch>
            <a:fillRect/>
          </a:stretch>
        </p:blipFill>
        <p:spPr>
          <a:xfrm rot="262716">
            <a:off x="8725162" y="880093"/>
            <a:ext cx="3097802" cy="2065201"/>
          </a:xfrm>
          <a:prstGeom prst="rect">
            <a:avLst/>
          </a:prstGeom>
        </p:spPr>
      </p:pic>
      <p:sp>
        <p:nvSpPr>
          <p:cNvPr id="9" name="TextBox 8">
            <a:extLst>
              <a:ext uri="{FF2B5EF4-FFF2-40B4-BE49-F238E27FC236}">
                <a16:creationId xmlns:a16="http://schemas.microsoft.com/office/drawing/2014/main" id="{B359584D-38CC-D626-CA44-31F361C61564}"/>
              </a:ext>
            </a:extLst>
          </p:cNvPr>
          <p:cNvSpPr txBox="1"/>
          <p:nvPr/>
        </p:nvSpPr>
        <p:spPr>
          <a:xfrm>
            <a:off x="7074490" y="2878929"/>
            <a:ext cx="1692958" cy="369332"/>
          </a:xfrm>
          <a:prstGeom prst="rect">
            <a:avLst/>
          </a:prstGeom>
          <a:noFill/>
        </p:spPr>
        <p:txBody>
          <a:bodyPr wrap="square" rtlCol="0">
            <a:spAutoFit/>
          </a:bodyPr>
          <a:lstStyle/>
          <a:p>
            <a:pPr algn="r"/>
            <a:r>
              <a:rPr lang="en-GB" b="1">
                <a:solidFill>
                  <a:srgbClr val="2E2C61"/>
                </a:solidFill>
                <a:latin typeface="Arial" panose="020B0604020202020204"/>
              </a:rPr>
              <a:t>100GbE</a:t>
            </a:r>
            <a:endParaRPr lang="en-GB">
              <a:solidFill>
                <a:srgbClr val="2E2C61"/>
              </a:solidFill>
              <a:latin typeface="Arial" panose="020B0604020202020204"/>
            </a:endParaRPr>
          </a:p>
        </p:txBody>
      </p:sp>
      <p:cxnSp>
        <p:nvCxnSpPr>
          <p:cNvPr id="10" name="Straight Arrow Connector 9">
            <a:extLst>
              <a:ext uri="{FF2B5EF4-FFF2-40B4-BE49-F238E27FC236}">
                <a16:creationId xmlns:a16="http://schemas.microsoft.com/office/drawing/2014/main" id="{6322A540-7E27-D236-3F11-24703C21CEA0}"/>
              </a:ext>
            </a:extLst>
          </p:cNvPr>
          <p:cNvCxnSpPr>
            <a:cxnSpLocks/>
          </p:cNvCxnSpPr>
          <p:nvPr/>
        </p:nvCxnSpPr>
        <p:spPr>
          <a:xfrm flipH="1">
            <a:off x="8729439" y="2528657"/>
            <a:ext cx="773736" cy="433397"/>
          </a:xfrm>
          <a:prstGeom prst="straightConnector1">
            <a:avLst/>
          </a:prstGeom>
          <a:noFill/>
          <a:ln w="57150" cap="flat" cmpd="sng" algn="ctr">
            <a:solidFill>
              <a:srgbClr val="1E5DF8"/>
            </a:solidFill>
            <a:prstDash val="solid"/>
            <a:miter lim="800000"/>
            <a:tailEnd type="triangle"/>
          </a:ln>
          <a:effectLst/>
        </p:spPr>
      </p:cxnSp>
      <p:cxnSp>
        <p:nvCxnSpPr>
          <p:cNvPr id="11" name="Straight Arrow Connector 10">
            <a:extLst>
              <a:ext uri="{FF2B5EF4-FFF2-40B4-BE49-F238E27FC236}">
                <a16:creationId xmlns:a16="http://schemas.microsoft.com/office/drawing/2014/main" id="{5FF794F2-0C25-A9E0-1D32-C15F13009C57}"/>
              </a:ext>
            </a:extLst>
          </p:cNvPr>
          <p:cNvCxnSpPr/>
          <p:nvPr/>
        </p:nvCxnSpPr>
        <p:spPr>
          <a:xfrm flipV="1">
            <a:off x="8299513" y="1914959"/>
            <a:ext cx="500490" cy="244981"/>
          </a:xfrm>
          <a:prstGeom prst="straightConnector1">
            <a:avLst/>
          </a:prstGeom>
          <a:noFill/>
          <a:ln w="38100" cap="flat" cmpd="sng" algn="ctr">
            <a:solidFill>
              <a:srgbClr val="003088"/>
            </a:solidFill>
            <a:prstDash val="solid"/>
            <a:miter lim="800000"/>
            <a:tailEnd type="triangle"/>
          </a:ln>
          <a:effectLst/>
        </p:spPr>
      </p:cxnSp>
      <p:cxnSp>
        <p:nvCxnSpPr>
          <p:cNvPr id="12" name="Straight Arrow Connector 11">
            <a:extLst>
              <a:ext uri="{FF2B5EF4-FFF2-40B4-BE49-F238E27FC236}">
                <a16:creationId xmlns:a16="http://schemas.microsoft.com/office/drawing/2014/main" id="{F95B1A2E-3DAA-EB60-F887-6C3E62337042}"/>
              </a:ext>
            </a:extLst>
          </p:cNvPr>
          <p:cNvCxnSpPr/>
          <p:nvPr/>
        </p:nvCxnSpPr>
        <p:spPr>
          <a:xfrm flipV="1">
            <a:off x="8522204" y="2116643"/>
            <a:ext cx="500490" cy="244981"/>
          </a:xfrm>
          <a:prstGeom prst="straightConnector1">
            <a:avLst/>
          </a:prstGeom>
          <a:noFill/>
          <a:ln w="38100" cap="flat" cmpd="sng" algn="ctr">
            <a:solidFill>
              <a:srgbClr val="003088"/>
            </a:solidFill>
            <a:prstDash val="solid"/>
            <a:miter lim="800000"/>
            <a:tailEnd type="triangle"/>
          </a:ln>
          <a:effectLst/>
        </p:spPr>
      </p:cxnSp>
      <p:cxnSp>
        <p:nvCxnSpPr>
          <p:cNvPr id="13" name="Straight Arrow Connector 12">
            <a:extLst>
              <a:ext uri="{FF2B5EF4-FFF2-40B4-BE49-F238E27FC236}">
                <a16:creationId xmlns:a16="http://schemas.microsoft.com/office/drawing/2014/main" id="{CEACD996-A9F7-B7B8-CE86-08ED7BBA5620}"/>
              </a:ext>
            </a:extLst>
          </p:cNvPr>
          <p:cNvCxnSpPr/>
          <p:nvPr/>
        </p:nvCxnSpPr>
        <p:spPr>
          <a:xfrm flipV="1">
            <a:off x="8729439" y="2341689"/>
            <a:ext cx="500490" cy="244981"/>
          </a:xfrm>
          <a:prstGeom prst="straightConnector1">
            <a:avLst/>
          </a:prstGeom>
          <a:noFill/>
          <a:ln w="38100" cap="flat" cmpd="sng" algn="ctr">
            <a:solidFill>
              <a:srgbClr val="003088"/>
            </a:solidFill>
            <a:prstDash val="solid"/>
            <a:miter lim="800000"/>
            <a:tailEnd type="triangle"/>
          </a:ln>
          <a:effectLst/>
        </p:spPr>
      </p:cxnSp>
      <p:grpSp>
        <p:nvGrpSpPr>
          <p:cNvPr id="16" name="Group 15">
            <a:extLst>
              <a:ext uri="{FF2B5EF4-FFF2-40B4-BE49-F238E27FC236}">
                <a16:creationId xmlns:a16="http://schemas.microsoft.com/office/drawing/2014/main" id="{ECBF7B95-3A40-343F-0D7B-C7FC80001171}"/>
              </a:ext>
            </a:extLst>
          </p:cNvPr>
          <p:cNvGrpSpPr/>
          <p:nvPr/>
        </p:nvGrpSpPr>
        <p:grpSpPr>
          <a:xfrm>
            <a:off x="7327967" y="3847167"/>
            <a:ext cx="2443581" cy="1162441"/>
            <a:chOff x="5068681" y="3042626"/>
            <a:chExt cx="3077781" cy="1465439"/>
          </a:xfrm>
        </p:grpSpPr>
        <p:sp>
          <p:nvSpPr>
            <p:cNvPr id="18" name="TextBox 17">
              <a:extLst>
                <a:ext uri="{FF2B5EF4-FFF2-40B4-BE49-F238E27FC236}">
                  <a16:creationId xmlns:a16="http://schemas.microsoft.com/office/drawing/2014/main" id="{AA8AFD4C-9F91-1C4F-68FC-587340A25608}"/>
                </a:ext>
              </a:extLst>
            </p:cNvPr>
            <p:cNvSpPr txBox="1"/>
            <p:nvPr/>
          </p:nvSpPr>
          <p:spPr>
            <a:xfrm>
              <a:off x="5068681" y="3244504"/>
              <a:ext cx="1692959" cy="451743"/>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100GbE</a:t>
              </a:r>
            </a:p>
          </p:txBody>
        </p:sp>
        <p:cxnSp>
          <p:nvCxnSpPr>
            <p:cNvPr id="19" name="Straight Arrow Connector 18">
              <a:extLst>
                <a:ext uri="{FF2B5EF4-FFF2-40B4-BE49-F238E27FC236}">
                  <a16:creationId xmlns:a16="http://schemas.microsoft.com/office/drawing/2014/main" id="{7AD08D5A-7274-8FED-D3B9-5925F3B29AF5}"/>
                </a:ext>
              </a:extLst>
            </p:cNvPr>
            <p:cNvCxnSpPr>
              <a:cxnSpLocks/>
            </p:cNvCxnSpPr>
            <p:nvPr/>
          </p:nvCxnSpPr>
          <p:spPr>
            <a:xfrm flipV="1">
              <a:off x="6938954" y="3042626"/>
              <a:ext cx="965614" cy="427816"/>
            </a:xfrm>
            <a:prstGeom prst="straightConnector1">
              <a:avLst/>
            </a:prstGeom>
            <a:noFill/>
            <a:ln w="57150" cap="flat" cmpd="sng" algn="ctr">
              <a:solidFill>
                <a:srgbClr val="003088"/>
              </a:solidFill>
              <a:prstDash val="solid"/>
              <a:miter lim="800000"/>
              <a:tailEnd type="triangle"/>
            </a:ln>
            <a:effectLst/>
          </p:spPr>
        </p:cxnSp>
        <p:sp>
          <p:nvSpPr>
            <p:cNvPr id="20" name="TextBox 19">
              <a:extLst>
                <a:ext uri="{FF2B5EF4-FFF2-40B4-BE49-F238E27FC236}">
                  <a16:creationId xmlns:a16="http://schemas.microsoft.com/office/drawing/2014/main" id="{0D221A1D-4410-2BD4-A4A4-76A5295BE285}"/>
                </a:ext>
              </a:extLst>
            </p:cNvPr>
            <p:cNvSpPr txBox="1"/>
            <p:nvPr/>
          </p:nvSpPr>
          <p:spPr>
            <a:xfrm>
              <a:off x="5469206" y="3717513"/>
              <a:ext cx="1692959" cy="79055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Processed</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2E2C61"/>
                  </a:solidFill>
                  <a:effectLst/>
                  <a:uLnTx/>
                  <a:uFillTx/>
                  <a:latin typeface="Arial" panose="020B0604020202020204"/>
                </a:rPr>
                <a:t>Data</a:t>
              </a:r>
              <a:endParaRPr kumimoji="0" lang="en-GB" sz="1200" b="0" i="0" u="none" strike="noStrike" kern="0" cap="none" spc="0" normalizeH="0" baseline="0" noProof="0">
                <a:ln>
                  <a:noFill/>
                </a:ln>
                <a:solidFill>
                  <a:srgbClr val="2E2C61"/>
                </a:solidFill>
                <a:effectLst/>
                <a:uLnTx/>
                <a:uFillTx/>
                <a:latin typeface="Arial" panose="020B0604020202020204"/>
              </a:endParaRPr>
            </a:p>
          </p:txBody>
        </p:sp>
        <p:cxnSp>
          <p:nvCxnSpPr>
            <p:cNvPr id="21" name="Straight Arrow Connector 20">
              <a:extLst>
                <a:ext uri="{FF2B5EF4-FFF2-40B4-BE49-F238E27FC236}">
                  <a16:creationId xmlns:a16="http://schemas.microsoft.com/office/drawing/2014/main" id="{3A73CAB6-2205-3F83-47A8-B88E0DC7D9B2}"/>
                </a:ext>
              </a:extLst>
            </p:cNvPr>
            <p:cNvCxnSpPr>
              <a:cxnSpLocks/>
            </p:cNvCxnSpPr>
            <p:nvPr/>
          </p:nvCxnSpPr>
          <p:spPr>
            <a:xfrm flipH="1">
              <a:off x="7254148" y="3450708"/>
              <a:ext cx="892314" cy="484942"/>
            </a:xfrm>
            <a:prstGeom prst="straightConnector1">
              <a:avLst/>
            </a:prstGeom>
            <a:noFill/>
            <a:ln w="57150" cap="flat" cmpd="sng" algn="ctr">
              <a:solidFill>
                <a:srgbClr val="1E5DF8"/>
              </a:solidFill>
              <a:prstDash val="solid"/>
              <a:miter lim="800000"/>
              <a:tailEnd type="triangle"/>
            </a:ln>
            <a:effectLst/>
          </p:spPr>
        </p:cxnSp>
      </p:grpSp>
      <p:sp>
        <p:nvSpPr>
          <p:cNvPr id="22" name="TextBox 21">
            <a:extLst>
              <a:ext uri="{FF2B5EF4-FFF2-40B4-BE49-F238E27FC236}">
                <a16:creationId xmlns:a16="http://schemas.microsoft.com/office/drawing/2014/main" id="{1829B60B-F9FF-0D9D-1F22-A880445D9618}"/>
              </a:ext>
            </a:extLst>
          </p:cNvPr>
          <p:cNvSpPr txBox="1"/>
          <p:nvPr/>
        </p:nvSpPr>
        <p:spPr>
          <a:xfrm>
            <a:off x="6669577" y="2150301"/>
            <a:ext cx="1805603" cy="646331"/>
          </a:xfrm>
          <a:prstGeom prst="rect">
            <a:avLst/>
          </a:prstGeom>
          <a:noFill/>
        </p:spPr>
        <p:txBody>
          <a:bodyPr wrap="square" rtlCol="0">
            <a:spAutoFit/>
          </a:bodyPr>
          <a:lstStyle/>
          <a:p>
            <a:pPr algn="r"/>
            <a:r>
              <a:rPr lang="en-GB" b="1">
                <a:solidFill>
                  <a:srgbClr val="2E2C61"/>
                </a:solidFill>
                <a:latin typeface="Arial" panose="020B0604020202020204"/>
              </a:rPr>
              <a:t>4.1Gb Aurora × 20 lanes</a:t>
            </a:r>
            <a:endParaRPr lang="en-GB">
              <a:solidFill>
                <a:srgbClr val="2E2C61"/>
              </a:solidFill>
              <a:latin typeface="Arial" panose="020B0604020202020204"/>
            </a:endParaRPr>
          </a:p>
        </p:txBody>
      </p:sp>
      <p:pic>
        <p:nvPicPr>
          <p:cNvPr id="1032" name="Picture 8" descr="Xilinx Alveo U250 Accelerator for HPE | HPE Store Belgium">
            <a:extLst>
              <a:ext uri="{FF2B5EF4-FFF2-40B4-BE49-F238E27FC236}">
                <a16:creationId xmlns:a16="http://schemas.microsoft.com/office/drawing/2014/main" id="{5A05645A-F1A2-DFBB-0EC5-59A09D10098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730" b="19441"/>
          <a:stretch/>
        </p:blipFill>
        <p:spPr bwMode="auto">
          <a:xfrm>
            <a:off x="9441082" y="2262930"/>
            <a:ext cx="2750918" cy="214851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9EC2698-4DA5-A37F-2D07-F41CD7124F27}"/>
              </a:ext>
            </a:extLst>
          </p:cNvPr>
          <p:cNvSpPr txBox="1"/>
          <p:nvPr/>
        </p:nvSpPr>
        <p:spPr>
          <a:xfrm>
            <a:off x="10542269" y="4043289"/>
            <a:ext cx="2558046" cy="323165"/>
          </a:xfrm>
          <a:prstGeom prst="rect">
            <a:avLst/>
          </a:prstGeom>
          <a:noFill/>
        </p:spPr>
        <p:txBody>
          <a:bodyPr wrap="square" rtlCol="0">
            <a:spAutoFit/>
          </a:bodyPr>
          <a:lstStyle/>
          <a:p>
            <a:r>
              <a:rPr lang="en-GB" sz="1500" b="1" i="1">
                <a:solidFill>
                  <a:srgbClr val="002060"/>
                </a:solidFill>
              </a:rPr>
              <a:t>Alveo board</a:t>
            </a:r>
          </a:p>
        </p:txBody>
      </p:sp>
      <p:sp>
        <p:nvSpPr>
          <p:cNvPr id="28" name="TextBox 27">
            <a:extLst>
              <a:ext uri="{FF2B5EF4-FFF2-40B4-BE49-F238E27FC236}">
                <a16:creationId xmlns:a16="http://schemas.microsoft.com/office/drawing/2014/main" id="{E5079317-41EC-792D-876C-B674A7A9FE18}"/>
              </a:ext>
            </a:extLst>
          </p:cNvPr>
          <p:cNvSpPr txBox="1"/>
          <p:nvPr/>
        </p:nvSpPr>
        <p:spPr>
          <a:xfrm>
            <a:off x="10386983" y="2448993"/>
            <a:ext cx="7531100" cy="323165"/>
          </a:xfrm>
          <a:prstGeom prst="rect">
            <a:avLst/>
          </a:prstGeom>
          <a:noFill/>
        </p:spPr>
        <p:txBody>
          <a:bodyPr wrap="square">
            <a:spAutoFit/>
          </a:bodyPr>
          <a:lstStyle/>
          <a:p>
            <a:r>
              <a:rPr lang="en-GB" sz="1500" b="1" i="1">
                <a:solidFill>
                  <a:srgbClr val="002060"/>
                </a:solidFill>
              </a:rPr>
              <a:t>Alpha Data card </a:t>
            </a:r>
            <a:endParaRPr lang="en-GB" sz="1500"/>
          </a:p>
        </p:txBody>
      </p:sp>
      <p:sp>
        <p:nvSpPr>
          <p:cNvPr id="4" name="Rectangle 3">
            <a:extLst>
              <a:ext uri="{FF2B5EF4-FFF2-40B4-BE49-F238E27FC236}">
                <a16:creationId xmlns:a16="http://schemas.microsoft.com/office/drawing/2014/main" id="{F2435CFD-620F-3DBF-77C5-565195C9117A}"/>
              </a:ext>
            </a:extLst>
          </p:cNvPr>
          <p:cNvSpPr/>
          <p:nvPr/>
        </p:nvSpPr>
        <p:spPr>
          <a:xfrm>
            <a:off x="0" y="1877"/>
            <a:ext cx="12192000" cy="6858000"/>
          </a:xfrm>
          <a:prstGeom prst="rect">
            <a:avLst/>
          </a:prstGeom>
          <a:solidFill>
            <a:schemeClr val="bg1">
              <a:lumMod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9081F881-CD25-A8E2-22F8-AEE4ABBAC79E}"/>
              </a:ext>
            </a:extLst>
          </p:cNvPr>
          <p:cNvSpPr/>
          <p:nvPr/>
        </p:nvSpPr>
        <p:spPr>
          <a:xfrm>
            <a:off x="2166725" y="1168657"/>
            <a:ext cx="7747308" cy="384549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E69C3452-1173-48C3-BA1E-FAFB78C77FD1}"/>
              </a:ext>
            </a:extLst>
          </p:cNvPr>
          <p:cNvPicPr>
            <a:picLocks noChangeAspect="1"/>
          </p:cNvPicPr>
          <p:nvPr/>
        </p:nvPicPr>
        <p:blipFill>
          <a:blip r:embed="rId7"/>
          <a:stretch>
            <a:fillRect/>
          </a:stretch>
        </p:blipFill>
        <p:spPr>
          <a:xfrm>
            <a:off x="2561987" y="1314673"/>
            <a:ext cx="7019925" cy="3305175"/>
          </a:xfrm>
          <a:prstGeom prst="rect">
            <a:avLst/>
          </a:prstGeom>
        </p:spPr>
      </p:pic>
      <p:sp>
        <p:nvSpPr>
          <p:cNvPr id="23" name="TextBox 22">
            <a:extLst>
              <a:ext uri="{FF2B5EF4-FFF2-40B4-BE49-F238E27FC236}">
                <a16:creationId xmlns:a16="http://schemas.microsoft.com/office/drawing/2014/main" id="{CB9AB8C7-2F1F-A46F-868A-516B3146605D}"/>
              </a:ext>
            </a:extLst>
          </p:cNvPr>
          <p:cNvSpPr txBox="1"/>
          <p:nvPr/>
        </p:nvSpPr>
        <p:spPr>
          <a:xfrm>
            <a:off x="2526348" y="4560083"/>
            <a:ext cx="3992846" cy="369332"/>
          </a:xfrm>
          <a:prstGeom prst="rect">
            <a:avLst/>
          </a:prstGeom>
          <a:noFill/>
        </p:spPr>
        <p:txBody>
          <a:bodyPr wrap="square">
            <a:spAutoFit/>
          </a:bodyPr>
          <a:lstStyle/>
          <a:p>
            <a:r>
              <a:rPr lang="en-GB" b="1" dirty="0">
                <a:solidFill>
                  <a:srgbClr val="1E5DF8"/>
                </a:solidFill>
              </a:rPr>
              <a:t>DOI: 10.1088/1748-0221/17/10/C10012</a:t>
            </a:r>
          </a:p>
        </p:txBody>
      </p:sp>
    </p:spTree>
    <p:extLst>
      <p:ext uri="{BB962C8B-B14F-4D97-AF65-F5344CB8AC3E}">
        <p14:creationId xmlns:p14="http://schemas.microsoft.com/office/powerpoint/2010/main" val="2597705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5D040025-B367-4827-F6AC-C263B49D8BB8}"/>
              </a:ext>
            </a:extLst>
          </p:cNvPr>
          <p:cNvSpPr txBox="1"/>
          <p:nvPr/>
        </p:nvSpPr>
        <p:spPr>
          <a:xfrm>
            <a:off x="349492" y="3347709"/>
            <a:ext cx="5101814" cy="113364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3</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a:t>
            </a:r>
            <a:r>
              <a:rPr lang="en-US" sz="2400" b="1" spc="-100" noProof="0">
                <a:solidFill>
                  <a:srgbClr val="2E2D62"/>
                </a:solidFill>
                <a:latin typeface="Arial" panose="020B0604020202020204" pitchFamily="34" charset="0"/>
                <a:cs typeface="Arial" panose="020B0604020202020204" pitchFamily="34" charset="0"/>
              </a:rPr>
              <a:t>Test Results</a:t>
            </a:r>
            <a:endPar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rgbClr val="626262"/>
                </a:solidFill>
                <a:latin typeface="Arial" panose="020B0604020202020204" pitchFamily="34" charset="0"/>
                <a:cs typeface="Arial" panose="020B0604020202020204" pitchFamily="34" charset="0"/>
              </a:rPr>
              <a:t>C</a:t>
            </a:r>
            <a:r>
              <a:rPr kumimoji="0" lang="en-GB" sz="1400" b="0" i="0" u="none" strike="noStrike" kern="1200" cap="none" spc="0" normalizeH="0" baseline="0">
                <a:ln>
                  <a:noFill/>
                </a:ln>
                <a:solidFill>
                  <a:srgbClr val="626262"/>
                </a:solidFill>
                <a:effectLst/>
                <a:uLnTx/>
                <a:uFillTx/>
                <a:latin typeface="Arial" panose="020B0604020202020204" pitchFamily="34" charset="0"/>
                <a:ea typeface="+mn-ea"/>
                <a:cs typeface="Arial" panose="020B0604020202020204" pitchFamily="34" charset="0"/>
              </a:rPr>
              <a:t>haracterisation</a:t>
            </a: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 of spectroscopic performance using a lab-based X-Ray source and Diamond Light Source synchrotron X-Rays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7ED7C986-C774-BCF9-1EC1-C3539640B242}"/>
              </a:ext>
            </a:extLst>
          </p:cNvPr>
          <p:cNvGrpSpPr/>
          <p:nvPr/>
        </p:nvGrpSpPr>
        <p:grpSpPr>
          <a:xfrm>
            <a:off x="349492" y="1659798"/>
            <a:ext cx="5101814" cy="3524311"/>
            <a:chOff x="423748" y="1380700"/>
            <a:chExt cx="5101814" cy="3524311"/>
          </a:xfrm>
        </p:grpSpPr>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702756"/>
            </a:xfrm>
            <a:prstGeom prst="rect">
              <a:avLst/>
            </a:prstGeom>
            <a:noFill/>
          </p:spPr>
          <p:txBody>
            <a:bodyPr wrap="square" rtlCol="0" anchor="t">
              <a:spAutoFit/>
            </a:bodyPr>
            <a:lstStyle/>
            <a:p>
              <a:pPr>
                <a:spcAft>
                  <a:spcPts val="200"/>
                </a:spcAf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1</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 vs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p>
            <a:p>
              <a:pPr>
                <a:defRPr/>
              </a:pPr>
              <a:r>
                <a:rPr lang="en-GB" sz="1400">
                  <a:solidFill>
                    <a:srgbClr val="626262"/>
                  </a:solidFill>
                  <a:latin typeface="Arial" panose="020B0604020202020204" pitchFamily="34" charset="0"/>
                  <a:cs typeface="Arial" panose="020B0604020202020204" pitchFamily="34" charset="0"/>
                </a:rPr>
                <a:t>The next generation of HEXITEC systems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40586"/>
              <a:ext cx="5101814" cy="119006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2</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r>
                <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100" normalizeH="0" noProof="0">
                  <a:ln>
                    <a:noFill/>
                  </a:ln>
                  <a:solidFill>
                    <a:srgbClr val="2E2D62"/>
                  </a:solidFill>
                  <a:effectLst/>
                  <a:uLnTx/>
                  <a:uFillTx/>
                  <a:latin typeface="Arial" panose="020B0604020202020204" pitchFamily="34" charset="0"/>
                  <a:ea typeface="+mn-ea"/>
                  <a:cs typeface="Arial" panose="020B0604020202020204" pitchFamily="34" charset="0"/>
                </a:rPr>
                <a:t>Overview</a:t>
              </a:r>
            </a:p>
            <a:p>
              <a:pPr>
                <a:spcAft>
                  <a:spcPts val="200"/>
                </a:spcAft>
                <a:defRPr/>
              </a:pPr>
              <a:r>
                <a:rPr lang="en-GB" sz="1400">
                  <a:solidFill>
                    <a:srgbClr val="626262"/>
                  </a:solidFill>
                  <a:latin typeface="Arial" panose="020B0604020202020204" pitchFamily="34" charset="0"/>
                  <a:cs typeface="Arial" panose="020B0604020202020204" pitchFamily="34" charset="0"/>
                </a:rPr>
                <a:t>An introduction to our new HEXITEC</a:t>
              </a:r>
              <a:r>
                <a:rPr lang="en-GB" sz="1400" baseline="-25000">
                  <a:solidFill>
                    <a:srgbClr val="626262"/>
                  </a:solidFill>
                  <a:latin typeface="Arial" panose="020B0604020202020204" pitchFamily="34" charset="0"/>
                  <a:cs typeface="Arial" panose="020B0604020202020204" pitchFamily="34" charset="0"/>
                </a:rPr>
                <a:t>MHz</a:t>
              </a:r>
              <a:r>
                <a:rPr lang="en-GB" sz="1400">
                  <a:solidFill>
                    <a:srgbClr val="626262"/>
                  </a:solidFill>
                  <a:latin typeface="Arial" panose="020B0604020202020204" pitchFamily="34" charset="0"/>
                  <a:cs typeface="Arial" panose="020B0604020202020204" pitchFamily="34" charset="0"/>
                </a:rPr>
                <a:t> ASIC including its architecture and specification</a:t>
              </a:r>
              <a:endParaRPr lang="en-US" sz="14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202255"/>
              <a:ext cx="5101814" cy="7027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4</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Next Steps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A look to the next 12 months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Agenda</a:t>
            </a:r>
          </a:p>
        </p:txBody>
      </p:sp>
      <p:sp>
        <p:nvSpPr>
          <p:cNvPr id="5" name="Rectangle 4">
            <a:extLst>
              <a:ext uri="{FF2B5EF4-FFF2-40B4-BE49-F238E27FC236}">
                <a16:creationId xmlns:a16="http://schemas.microsoft.com/office/drawing/2014/main" id="{F53BEDA9-B20F-22D3-BA39-6C89A1AD0166}"/>
              </a:ext>
            </a:extLst>
          </p:cNvPr>
          <p:cNvSpPr/>
          <p:nvPr/>
        </p:nvSpPr>
        <p:spPr>
          <a:xfrm>
            <a:off x="403341" y="1512695"/>
            <a:ext cx="5122221" cy="1902211"/>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DA0C9C1-7767-6455-EF9A-DE23EEEFE42B}"/>
              </a:ext>
            </a:extLst>
          </p:cNvPr>
          <p:cNvSpPr/>
          <p:nvPr/>
        </p:nvSpPr>
        <p:spPr>
          <a:xfrm>
            <a:off x="506109" y="5449454"/>
            <a:ext cx="5122221" cy="11219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5F35F0A-2D87-3180-F0F0-D0CA8B990376}"/>
              </a:ext>
            </a:extLst>
          </p:cNvPr>
          <p:cNvSpPr/>
          <p:nvPr/>
        </p:nvSpPr>
        <p:spPr>
          <a:xfrm>
            <a:off x="366213" y="4440462"/>
            <a:ext cx="5122221" cy="9540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B63189B5-C008-F271-90A1-AC38A83DA998}"/>
              </a:ext>
            </a:extLst>
          </p:cNvPr>
          <p:cNvPicPr>
            <a:picLocks noChangeAspect="1"/>
          </p:cNvPicPr>
          <p:nvPr/>
        </p:nvPicPr>
        <p:blipFill rotWithShape="1">
          <a:blip r:embed="rId3"/>
          <a:srcRect l="20526" r="14586"/>
          <a:stretch/>
        </p:blipFill>
        <p:spPr>
          <a:xfrm>
            <a:off x="6286500" y="-7046"/>
            <a:ext cx="5910370" cy="6858000"/>
          </a:xfrm>
          <a:prstGeom prst="snip2SameRect">
            <a:avLst>
              <a:gd name="adj1" fmla="val 0"/>
              <a:gd name="adj2" fmla="val 25957"/>
            </a:avLst>
          </a:prstGeom>
        </p:spPr>
      </p:pic>
    </p:spTree>
    <p:extLst>
      <p:ext uri="{BB962C8B-B14F-4D97-AF65-F5344CB8AC3E}">
        <p14:creationId xmlns:p14="http://schemas.microsoft.com/office/powerpoint/2010/main" val="1805610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3B406317-543B-D799-FD3A-EC1EF482ACFA}"/>
              </a:ext>
            </a:extLst>
          </p:cNvPr>
          <p:cNvSpPr txBox="1"/>
          <p:nvPr/>
        </p:nvSpPr>
        <p:spPr>
          <a:xfrm>
            <a:off x="6486388" y="1117170"/>
            <a:ext cx="4927803" cy="1200329"/>
          </a:xfrm>
          <a:prstGeom prst="rect">
            <a:avLst/>
          </a:prstGeom>
          <a:noFill/>
        </p:spPr>
        <p:txBody>
          <a:bodyPr wrap="square" rtlCol="0">
            <a:spAutoFit/>
          </a:bodyPr>
          <a:lstStyle/>
          <a:p>
            <a:pPr marL="171450" indent="-171450">
              <a:buFont typeface="Arial" panose="020B0604020202020204" pitchFamily="34" charset="0"/>
              <a:buChar char="•"/>
            </a:pPr>
            <a:r>
              <a:rPr lang="en-GB" dirty="0">
                <a:cs typeface="Times New Roman" panose="02020603050405020304" pitchFamily="18" charset="0"/>
              </a:rPr>
              <a:t>ASIC is fully functioning</a:t>
            </a:r>
          </a:p>
          <a:p>
            <a:pPr marL="171450" indent="-171450">
              <a:buFont typeface="Arial" panose="020B0604020202020204" pitchFamily="34" charset="0"/>
              <a:buChar char="•"/>
            </a:pPr>
            <a:r>
              <a:rPr lang="en-GB" dirty="0">
                <a:cs typeface="Times New Roman" panose="02020603050405020304" pitchFamily="18" charset="0"/>
              </a:rPr>
              <a:t>Using </a:t>
            </a:r>
            <a:r>
              <a:rPr lang="en-GB" b="1" dirty="0">
                <a:cs typeface="Times New Roman" panose="02020603050405020304" pitchFamily="18" charset="0"/>
              </a:rPr>
              <a:t>test enclosure</a:t>
            </a:r>
          </a:p>
          <a:p>
            <a:pPr marL="171450" indent="-171450">
              <a:buFont typeface="Arial" panose="020B0604020202020204" pitchFamily="34" charset="0"/>
              <a:buChar char="•"/>
            </a:pPr>
            <a:r>
              <a:rPr lang="en-GB" dirty="0">
                <a:cs typeface="Times New Roman" panose="02020603050405020304" pitchFamily="18" charset="0"/>
              </a:rPr>
              <a:t>FPGA firmware in development – at present, </a:t>
            </a:r>
            <a:r>
              <a:rPr lang="en-GB" b="1" dirty="0">
                <a:cs typeface="Times New Roman" panose="02020603050405020304" pitchFamily="18" charset="0"/>
              </a:rPr>
              <a:t>1 channel (4 × 80 pixels) over fast data</a:t>
            </a:r>
          </a:p>
        </p:txBody>
      </p:sp>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Current Status</a:t>
            </a:r>
          </a:p>
        </p:txBody>
      </p:sp>
      <p:pic>
        <p:nvPicPr>
          <p:cNvPr id="5" name="Picture 4">
            <a:extLst>
              <a:ext uri="{FF2B5EF4-FFF2-40B4-BE49-F238E27FC236}">
                <a16:creationId xmlns:a16="http://schemas.microsoft.com/office/drawing/2014/main" id="{403697FB-E792-AE35-B3DD-FE590CF0D3DF}"/>
              </a:ext>
            </a:extLst>
          </p:cNvPr>
          <p:cNvPicPr>
            <a:picLocks noChangeAspect="1"/>
          </p:cNvPicPr>
          <p:nvPr/>
        </p:nvPicPr>
        <p:blipFill rotWithShape="1">
          <a:blip r:embed="rId4"/>
          <a:srcRect l="9747" t="7147" r="10749" b="13265"/>
          <a:stretch/>
        </p:blipFill>
        <p:spPr>
          <a:xfrm>
            <a:off x="337826" y="1379674"/>
            <a:ext cx="5316718" cy="4008306"/>
          </a:xfrm>
          <a:prstGeom prst="rect">
            <a:avLst/>
          </a:prstGeom>
          <a:effectLst>
            <a:outerShdw blurRad="50800" dist="38100" dir="5400000" algn="t" rotWithShape="0">
              <a:prstClr val="black">
                <a:alpha val="40000"/>
              </a:prstClr>
            </a:outerShdw>
          </a:effectLst>
        </p:spPr>
      </p:pic>
      <p:sp>
        <p:nvSpPr>
          <p:cNvPr id="10" name="TextBox 9">
            <a:extLst>
              <a:ext uri="{FF2B5EF4-FFF2-40B4-BE49-F238E27FC236}">
                <a16:creationId xmlns:a16="http://schemas.microsoft.com/office/drawing/2014/main" id="{5B312D10-DAF3-24CF-1D36-118A5E519539}"/>
              </a:ext>
            </a:extLst>
          </p:cNvPr>
          <p:cNvSpPr txBox="1"/>
          <p:nvPr/>
        </p:nvSpPr>
        <p:spPr>
          <a:xfrm>
            <a:off x="337826" y="5449131"/>
            <a:ext cx="3220614" cy="323165"/>
          </a:xfrm>
          <a:prstGeom prst="rect">
            <a:avLst/>
          </a:prstGeom>
          <a:noFill/>
        </p:spPr>
        <p:txBody>
          <a:bodyPr wrap="square" rtlCol="0">
            <a:spAutoFit/>
          </a:bodyPr>
          <a:lstStyle/>
          <a:p>
            <a:r>
              <a:rPr lang="en-GB" sz="1500" b="1" i="1">
                <a:solidFill>
                  <a:srgbClr val="002060"/>
                </a:solidFill>
              </a:rPr>
              <a:t>HEXITEC</a:t>
            </a:r>
            <a:r>
              <a:rPr lang="en-GB" sz="1500" b="1" i="1" baseline="-25000">
                <a:solidFill>
                  <a:srgbClr val="002060"/>
                </a:solidFill>
              </a:rPr>
              <a:t>MHz </a:t>
            </a:r>
            <a:r>
              <a:rPr lang="en-GB" sz="1500" b="1" i="1">
                <a:solidFill>
                  <a:srgbClr val="002060"/>
                </a:solidFill>
              </a:rPr>
              <a:t>test enclosure</a:t>
            </a:r>
          </a:p>
        </p:txBody>
      </p:sp>
      <p:cxnSp>
        <p:nvCxnSpPr>
          <p:cNvPr id="12" name="Straight Arrow Connector 11">
            <a:extLst>
              <a:ext uri="{FF2B5EF4-FFF2-40B4-BE49-F238E27FC236}">
                <a16:creationId xmlns:a16="http://schemas.microsoft.com/office/drawing/2014/main" id="{4678E40B-A64E-62E4-8AEF-765FE68B6FB0}"/>
              </a:ext>
            </a:extLst>
          </p:cNvPr>
          <p:cNvCxnSpPr/>
          <p:nvPr/>
        </p:nvCxnSpPr>
        <p:spPr>
          <a:xfrm>
            <a:off x="737118" y="1315619"/>
            <a:ext cx="4749282" cy="0"/>
          </a:xfrm>
          <a:prstGeom prst="straightConnector1">
            <a:avLst/>
          </a:prstGeom>
          <a:ln w="28575">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03E911F-7343-812C-DB08-2BE3DDC75CBD}"/>
              </a:ext>
            </a:extLst>
          </p:cNvPr>
          <p:cNvCxnSpPr>
            <a:cxnSpLocks/>
          </p:cNvCxnSpPr>
          <p:nvPr/>
        </p:nvCxnSpPr>
        <p:spPr>
          <a:xfrm flipV="1">
            <a:off x="5738325" y="1379674"/>
            <a:ext cx="0" cy="3929444"/>
          </a:xfrm>
          <a:prstGeom prst="straightConnector1">
            <a:avLst/>
          </a:prstGeom>
          <a:ln w="28575">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3E0BCFD-AC70-C8EB-51B7-2CB726CD33B5}"/>
              </a:ext>
            </a:extLst>
          </p:cNvPr>
          <p:cNvSpPr txBox="1"/>
          <p:nvPr/>
        </p:nvSpPr>
        <p:spPr>
          <a:xfrm>
            <a:off x="2669471" y="992454"/>
            <a:ext cx="1623526" cy="323165"/>
          </a:xfrm>
          <a:prstGeom prst="rect">
            <a:avLst/>
          </a:prstGeom>
          <a:noFill/>
        </p:spPr>
        <p:txBody>
          <a:bodyPr wrap="square" rtlCol="0">
            <a:spAutoFit/>
          </a:bodyPr>
          <a:lstStyle/>
          <a:p>
            <a:r>
              <a:rPr lang="en-GB" sz="1500" b="1">
                <a:solidFill>
                  <a:srgbClr val="003088"/>
                </a:solidFill>
              </a:rPr>
              <a:t>50 cm</a:t>
            </a:r>
          </a:p>
        </p:txBody>
      </p:sp>
      <p:sp>
        <p:nvSpPr>
          <p:cNvPr id="17" name="TextBox 16">
            <a:extLst>
              <a:ext uri="{FF2B5EF4-FFF2-40B4-BE49-F238E27FC236}">
                <a16:creationId xmlns:a16="http://schemas.microsoft.com/office/drawing/2014/main" id="{A63CF1F2-5450-42A5-E1BE-13EA91316690}"/>
              </a:ext>
            </a:extLst>
          </p:cNvPr>
          <p:cNvSpPr txBox="1"/>
          <p:nvPr/>
        </p:nvSpPr>
        <p:spPr>
          <a:xfrm>
            <a:off x="5738325" y="1956200"/>
            <a:ext cx="748063" cy="323165"/>
          </a:xfrm>
          <a:prstGeom prst="rect">
            <a:avLst/>
          </a:prstGeom>
          <a:noFill/>
        </p:spPr>
        <p:txBody>
          <a:bodyPr wrap="square" rtlCol="0">
            <a:spAutoFit/>
          </a:bodyPr>
          <a:lstStyle/>
          <a:p>
            <a:r>
              <a:rPr lang="en-GB" sz="1500" b="1">
                <a:solidFill>
                  <a:srgbClr val="003088"/>
                </a:solidFill>
              </a:rPr>
              <a:t>30 cm</a:t>
            </a:r>
          </a:p>
        </p:txBody>
      </p:sp>
      <p:grpSp>
        <p:nvGrpSpPr>
          <p:cNvPr id="15" name="Group 14">
            <a:extLst>
              <a:ext uri="{FF2B5EF4-FFF2-40B4-BE49-F238E27FC236}">
                <a16:creationId xmlns:a16="http://schemas.microsoft.com/office/drawing/2014/main" id="{9F9DCCAF-A5EB-1D30-2124-4308D2C22BCE}"/>
              </a:ext>
            </a:extLst>
          </p:cNvPr>
          <p:cNvGrpSpPr/>
          <p:nvPr/>
        </p:nvGrpSpPr>
        <p:grpSpPr>
          <a:xfrm>
            <a:off x="6327794" y="2252610"/>
            <a:ext cx="6762895" cy="4041406"/>
            <a:chOff x="6327794" y="2252610"/>
            <a:chExt cx="6762895" cy="4041406"/>
          </a:xfrm>
        </p:grpSpPr>
        <p:grpSp>
          <p:nvGrpSpPr>
            <p:cNvPr id="14" name="Group 13">
              <a:extLst>
                <a:ext uri="{FF2B5EF4-FFF2-40B4-BE49-F238E27FC236}">
                  <a16:creationId xmlns:a16="http://schemas.microsoft.com/office/drawing/2014/main" id="{31E7941C-8D70-350A-FE70-93CE634FDF45}"/>
                </a:ext>
              </a:extLst>
            </p:cNvPr>
            <p:cNvGrpSpPr/>
            <p:nvPr/>
          </p:nvGrpSpPr>
          <p:grpSpPr>
            <a:xfrm>
              <a:off x="6486388" y="2252610"/>
              <a:ext cx="5210175" cy="307777"/>
              <a:chOff x="6486388" y="2252610"/>
              <a:chExt cx="5210175" cy="307777"/>
            </a:xfrm>
          </p:grpSpPr>
          <p:cxnSp>
            <p:nvCxnSpPr>
              <p:cNvPr id="9" name="Straight Arrow Connector 8">
                <a:extLst>
                  <a:ext uri="{FF2B5EF4-FFF2-40B4-BE49-F238E27FC236}">
                    <a16:creationId xmlns:a16="http://schemas.microsoft.com/office/drawing/2014/main" id="{4220C3D6-83DF-46BF-5312-621E5B757670}"/>
                  </a:ext>
                </a:extLst>
              </p:cNvPr>
              <p:cNvCxnSpPr>
                <a:cxnSpLocks/>
              </p:cNvCxnSpPr>
              <p:nvPr/>
            </p:nvCxnSpPr>
            <p:spPr>
              <a:xfrm>
                <a:off x="6486388" y="2530214"/>
                <a:ext cx="5210175" cy="0"/>
              </a:xfrm>
              <a:prstGeom prst="straightConnector1">
                <a:avLst/>
              </a:prstGeom>
              <a:ln w="19050">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FE6B1AC-7417-3D64-1112-91D231A4B3E7}"/>
                  </a:ext>
                </a:extLst>
              </p:cNvPr>
              <p:cNvSpPr txBox="1"/>
              <p:nvPr/>
            </p:nvSpPr>
            <p:spPr>
              <a:xfrm>
                <a:off x="8581048" y="2252610"/>
                <a:ext cx="2159540" cy="307777"/>
              </a:xfrm>
              <a:prstGeom prst="rect">
                <a:avLst/>
              </a:prstGeom>
              <a:noFill/>
            </p:spPr>
            <p:txBody>
              <a:bodyPr wrap="square" rtlCol="0">
                <a:spAutoFit/>
              </a:bodyPr>
              <a:lstStyle/>
              <a:p>
                <a:r>
                  <a:rPr lang="en-GB" sz="1400" b="1">
                    <a:solidFill>
                      <a:srgbClr val="003088"/>
                    </a:solidFill>
                  </a:rPr>
                  <a:t>15 </a:t>
                </a:r>
                <a:r>
                  <a:rPr lang="el-GR" sz="1400" b="1">
                    <a:solidFill>
                      <a:srgbClr val="003088"/>
                    </a:solidFill>
                  </a:rPr>
                  <a:t>μ</a:t>
                </a:r>
                <a:r>
                  <a:rPr lang="en-GB" sz="1400" b="1">
                    <a:solidFill>
                      <a:srgbClr val="003088"/>
                    </a:solidFill>
                  </a:rPr>
                  <a:t>s</a:t>
                </a:r>
              </a:p>
            </p:txBody>
          </p:sp>
        </p:grpSp>
        <p:grpSp>
          <p:nvGrpSpPr>
            <p:cNvPr id="6" name="Group 5">
              <a:extLst>
                <a:ext uri="{FF2B5EF4-FFF2-40B4-BE49-F238E27FC236}">
                  <a16:creationId xmlns:a16="http://schemas.microsoft.com/office/drawing/2014/main" id="{54F8402C-7F5D-170A-D957-A634A9E1DD2F}"/>
                </a:ext>
              </a:extLst>
            </p:cNvPr>
            <p:cNvGrpSpPr/>
            <p:nvPr/>
          </p:nvGrpSpPr>
          <p:grpSpPr>
            <a:xfrm>
              <a:off x="6327794" y="2629209"/>
              <a:ext cx="6762895" cy="3664807"/>
              <a:chOff x="6327794" y="2629209"/>
              <a:chExt cx="6762895" cy="3664807"/>
            </a:xfrm>
          </p:grpSpPr>
          <p:grpSp>
            <p:nvGrpSpPr>
              <p:cNvPr id="3" name="Group 2">
                <a:extLst>
                  <a:ext uri="{FF2B5EF4-FFF2-40B4-BE49-F238E27FC236}">
                    <a16:creationId xmlns:a16="http://schemas.microsoft.com/office/drawing/2014/main" id="{19BC2B5A-437C-2941-F432-5ACA9C0642B0}"/>
                  </a:ext>
                </a:extLst>
              </p:cNvPr>
              <p:cNvGrpSpPr/>
              <p:nvPr/>
            </p:nvGrpSpPr>
            <p:grpSpPr>
              <a:xfrm>
                <a:off x="6327794" y="2629209"/>
                <a:ext cx="6762895" cy="3664807"/>
                <a:chOff x="6348114" y="2385683"/>
                <a:chExt cx="6762895" cy="3664807"/>
              </a:xfrm>
            </p:grpSpPr>
            <p:pic>
              <p:nvPicPr>
                <p:cNvPr id="7" name="Picture 3">
                  <a:extLst>
                    <a:ext uri="{FF2B5EF4-FFF2-40B4-BE49-F238E27FC236}">
                      <a16:creationId xmlns:a16="http://schemas.microsoft.com/office/drawing/2014/main" id="{0843E659-B86A-0C76-D87D-6DE8904FAF1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93" r="4158"/>
                <a:stretch/>
              </p:blipFill>
              <p:spPr bwMode="auto">
                <a:xfrm>
                  <a:off x="6348114" y="2385683"/>
                  <a:ext cx="5591797" cy="3406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519C466B-12E7-0868-3D75-C6DF56997376}"/>
                    </a:ext>
                  </a:extLst>
                </p:cNvPr>
                <p:cNvSpPr txBox="1"/>
                <p:nvPr/>
              </p:nvSpPr>
              <p:spPr>
                <a:xfrm>
                  <a:off x="10951469" y="5742713"/>
                  <a:ext cx="2159540" cy="307777"/>
                </a:xfrm>
                <a:prstGeom prst="rect">
                  <a:avLst/>
                </a:prstGeom>
                <a:noFill/>
              </p:spPr>
              <p:txBody>
                <a:bodyPr wrap="square" rtlCol="0">
                  <a:spAutoFit/>
                </a:bodyPr>
                <a:lstStyle/>
                <a:p>
                  <a:r>
                    <a:rPr lang="en-GB" sz="1400" b="1">
                      <a:solidFill>
                        <a:srgbClr val="003088"/>
                      </a:solidFill>
                    </a:rPr>
                    <a:t>1 </a:t>
                  </a:r>
                  <a:r>
                    <a:rPr lang="el-GR" sz="1400" b="1">
                      <a:solidFill>
                        <a:srgbClr val="003088"/>
                      </a:solidFill>
                    </a:rPr>
                    <a:t>μ</a:t>
                  </a:r>
                  <a:r>
                    <a:rPr lang="en-GB" sz="1400" b="1">
                      <a:solidFill>
                        <a:srgbClr val="003088"/>
                      </a:solidFill>
                    </a:rPr>
                    <a:t>s</a:t>
                  </a:r>
                </a:p>
              </p:txBody>
            </p:sp>
            <p:sp>
              <p:nvSpPr>
                <p:cNvPr id="23" name="TextBox 22">
                  <a:extLst>
                    <a:ext uri="{FF2B5EF4-FFF2-40B4-BE49-F238E27FC236}">
                      <a16:creationId xmlns:a16="http://schemas.microsoft.com/office/drawing/2014/main" id="{3B2051DC-26AA-8092-F4B0-527E6260BFA8}"/>
                    </a:ext>
                  </a:extLst>
                </p:cNvPr>
                <p:cNvSpPr txBox="1"/>
                <p:nvPr/>
              </p:nvSpPr>
              <p:spPr>
                <a:xfrm>
                  <a:off x="6460524" y="5646865"/>
                  <a:ext cx="3220614" cy="323165"/>
                </a:xfrm>
                <a:prstGeom prst="rect">
                  <a:avLst/>
                </a:prstGeom>
                <a:noFill/>
              </p:spPr>
              <p:txBody>
                <a:bodyPr wrap="square" rtlCol="0">
                  <a:spAutoFit/>
                </a:bodyPr>
                <a:lstStyle/>
                <a:p>
                  <a:r>
                    <a:rPr lang="en-GB" sz="1500" b="1" i="1">
                      <a:solidFill>
                        <a:srgbClr val="002060"/>
                      </a:solidFill>
                    </a:rPr>
                    <a:t>Fast data output</a:t>
                  </a:r>
                </a:p>
              </p:txBody>
            </p:sp>
          </p:grpSp>
          <p:cxnSp>
            <p:nvCxnSpPr>
              <p:cNvPr id="19" name="Straight Arrow Connector 18">
                <a:extLst>
                  <a:ext uri="{FF2B5EF4-FFF2-40B4-BE49-F238E27FC236}">
                    <a16:creationId xmlns:a16="http://schemas.microsoft.com/office/drawing/2014/main" id="{4E4DB79C-2113-BB40-146F-45CA7A4AB8A8}"/>
                  </a:ext>
                </a:extLst>
              </p:cNvPr>
              <p:cNvCxnSpPr/>
              <p:nvPr/>
            </p:nvCxnSpPr>
            <p:spPr>
              <a:xfrm>
                <a:off x="10966720" y="5976300"/>
                <a:ext cx="447472" cy="0"/>
              </a:xfrm>
              <a:prstGeom prst="straightConnector1">
                <a:avLst/>
              </a:prstGeom>
              <a:ln w="19050">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676544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Testing – Initial X-Ray Tests</a:t>
            </a:r>
          </a:p>
        </p:txBody>
      </p:sp>
      <p:grpSp>
        <p:nvGrpSpPr>
          <p:cNvPr id="30" name="Group 29">
            <a:extLst>
              <a:ext uri="{FF2B5EF4-FFF2-40B4-BE49-F238E27FC236}">
                <a16:creationId xmlns:a16="http://schemas.microsoft.com/office/drawing/2014/main" id="{D2F89F99-F412-EB55-AA3E-CC3AB7E69BF5}"/>
              </a:ext>
            </a:extLst>
          </p:cNvPr>
          <p:cNvGrpSpPr/>
          <p:nvPr/>
        </p:nvGrpSpPr>
        <p:grpSpPr>
          <a:xfrm>
            <a:off x="5276526" y="1380820"/>
            <a:ext cx="6796399" cy="4122664"/>
            <a:chOff x="337826" y="1367668"/>
            <a:chExt cx="6796399" cy="4122664"/>
          </a:xfrm>
        </p:grpSpPr>
        <p:grpSp>
          <p:nvGrpSpPr>
            <p:cNvPr id="24" name="Group 23">
              <a:extLst>
                <a:ext uri="{FF2B5EF4-FFF2-40B4-BE49-F238E27FC236}">
                  <a16:creationId xmlns:a16="http://schemas.microsoft.com/office/drawing/2014/main" id="{D2CC0DC0-926A-C3F7-5DF6-5D1D2F18B6E3}"/>
                </a:ext>
              </a:extLst>
            </p:cNvPr>
            <p:cNvGrpSpPr/>
            <p:nvPr/>
          </p:nvGrpSpPr>
          <p:grpSpPr>
            <a:xfrm>
              <a:off x="337826" y="1367668"/>
              <a:ext cx="6796399" cy="4122664"/>
              <a:chOff x="337826" y="1367668"/>
              <a:chExt cx="6796399" cy="4122664"/>
            </a:xfrm>
          </p:grpSpPr>
          <p:grpSp>
            <p:nvGrpSpPr>
              <p:cNvPr id="22" name="Group 21">
                <a:extLst>
                  <a:ext uri="{FF2B5EF4-FFF2-40B4-BE49-F238E27FC236}">
                    <a16:creationId xmlns:a16="http://schemas.microsoft.com/office/drawing/2014/main" id="{C9C0F43B-8918-F8C2-B105-AE4E291E1AA1}"/>
                  </a:ext>
                </a:extLst>
              </p:cNvPr>
              <p:cNvGrpSpPr/>
              <p:nvPr/>
            </p:nvGrpSpPr>
            <p:grpSpPr>
              <a:xfrm>
                <a:off x="337826" y="1367668"/>
                <a:ext cx="6796399" cy="4122664"/>
                <a:chOff x="337826" y="1367668"/>
                <a:chExt cx="6796399" cy="4122664"/>
              </a:xfrm>
            </p:grpSpPr>
            <p:pic>
              <p:nvPicPr>
                <p:cNvPr id="7" name="Picture 6">
                  <a:extLst>
                    <a:ext uri="{FF2B5EF4-FFF2-40B4-BE49-F238E27FC236}">
                      <a16:creationId xmlns:a16="http://schemas.microsoft.com/office/drawing/2014/main" id="{58CCD17B-2D34-6D61-8F6D-ED7F18DBBC92}"/>
                    </a:ext>
                  </a:extLst>
                </p:cNvPr>
                <p:cNvPicPr>
                  <a:picLocks noChangeAspect="1"/>
                </p:cNvPicPr>
                <p:nvPr/>
              </p:nvPicPr>
              <p:blipFill rotWithShape="1">
                <a:blip r:embed="rId4"/>
                <a:srcRect l="1901" r="1687" b="1604"/>
                <a:stretch/>
              </p:blipFill>
              <p:spPr>
                <a:xfrm>
                  <a:off x="337826" y="1367668"/>
                  <a:ext cx="6191250" cy="4122664"/>
                </a:xfrm>
                <a:prstGeom prst="rect">
                  <a:avLst/>
                </a:prstGeom>
              </p:spPr>
            </p:pic>
            <p:sp>
              <p:nvSpPr>
                <p:cNvPr id="9" name="TextBox 8">
                  <a:extLst>
                    <a:ext uri="{FF2B5EF4-FFF2-40B4-BE49-F238E27FC236}">
                      <a16:creationId xmlns:a16="http://schemas.microsoft.com/office/drawing/2014/main" id="{37578887-4309-E03F-75AA-A792F63B6F6C}"/>
                    </a:ext>
                  </a:extLst>
                </p:cNvPr>
                <p:cNvSpPr txBox="1"/>
                <p:nvPr/>
              </p:nvSpPr>
              <p:spPr>
                <a:xfrm>
                  <a:off x="4572000" y="3009900"/>
                  <a:ext cx="2562225" cy="276999"/>
                </a:xfrm>
                <a:prstGeom prst="rect">
                  <a:avLst/>
                </a:prstGeom>
                <a:noFill/>
              </p:spPr>
              <p:txBody>
                <a:bodyPr wrap="square" rtlCol="0">
                  <a:spAutoFit/>
                </a:bodyPr>
                <a:lstStyle/>
                <a:p>
                  <a:r>
                    <a:rPr lang="en-GB" sz="1200" b="1"/>
                    <a:t>Ta K</a:t>
                  </a:r>
                  <a:r>
                    <a:rPr lang="el-GR" sz="1200" b="1" baseline="-25000">
                      <a:latin typeface="Calibri" panose="020F0502020204030204" pitchFamily="34" charset="0"/>
                      <a:cs typeface="Calibri" panose="020F0502020204030204" pitchFamily="34" charset="0"/>
                    </a:rPr>
                    <a:t>α</a:t>
                  </a:r>
                  <a:r>
                    <a:rPr lang="en-GB" sz="1200" b="1">
                      <a:latin typeface="Calibri" panose="020F0502020204030204" pitchFamily="34" charset="0"/>
                      <a:cs typeface="Calibri" panose="020F0502020204030204" pitchFamily="34" charset="0"/>
                    </a:rPr>
                    <a:t> and K</a:t>
                  </a:r>
                  <a:r>
                    <a:rPr lang="el-GR" sz="1200" b="1" baseline="-25000">
                      <a:latin typeface="Calibri" panose="020F0502020204030204" pitchFamily="34" charset="0"/>
                      <a:cs typeface="Calibri" panose="020F0502020204030204" pitchFamily="34" charset="0"/>
                    </a:rPr>
                    <a:t>β</a:t>
                  </a:r>
                  <a:r>
                    <a:rPr lang="en-GB" sz="1200" b="1" baseline="-25000">
                      <a:latin typeface="Calibri" panose="020F0502020204030204" pitchFamily="34" charset="0"/>
                      <a:cs typeface="Calibri" panose="020F0502020204030204" pitchFamily="34" charset="0"/>
                    </a:rPr>
                    <a:t> </a:t>
                  </a:r>
                  <a:r>
                    <a:rPr lang="en-GB" sz="1200" b="1">
                      <a:latin typeface="Calibri" panose="020F0502020204030204" pitchFamily="34" charset="0"/>
                      <a:cs typeface="Calibri" panose="020F0502020204030204" pitchFamily="34" charset="0"/>
                    </a:rPr>
                    <a:t>XRF</a:t>
                  </a:r>
                  <a:endParaRPr lang="en-GB" sz="1200" b="1" baseline="-25000"/>
                </a:p>
              </p:txBody>
            </p:sp>
            <p:cxnSp>
              <p:nvCxnSpPr>
                <p:cNvPr id="11" name="Straight Arrow Connector 10">
                  <a:extLst>
                    <a:ext uri="{FF2B5EF4-FFF2-40B4-BE49-F238E27FC236}">
                      <a16:creationId xmlns:a16="http://schemas.microsoft.com/office/drawing/2014/main" id="{27E11AC1-6995-B248-6ECE-251F4E5D6CF3}"/>
                    </a:ext>
                  </a:extLst>
                </p:cNvPr>
                <p:cNvCxnSpPr>
                  <a:stCxn id="9" idx="1"/>
                </p:cNvCxnSpPr>
                <p:nvPr/>
              </p:nvCxnSpPr>
              <p:spPr>
                <a:xfrm flipH="1" flipV="1">
                  <a:off x="4229100" y="2933700"/>
                  <a:ext cx="342900" cy="214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11736C7-FF0E-8DC6-E6F8-ACDB279D1967}"/>
                    </a:ext>
                  </a:extLst>
                </p:cNvPr>
                <p:cNvCxnSpPr>
                  <a:cxnSpLocks/>
                </p:cNvCxnSpPr>
                <p:nvPr/>
              </p:nvCxnSpPr>
              <p:spPr>
                <a:xfrm flipH="1">
                  <a:off x="4572000" y="3286899"/>
                  <a:ext cx="85725" cy="6659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9821D998-59E2-8092-0EA4-E48DAF71C711}"/>
                  </a:ext>
                </a:extLst>
              </p:cNvPr>
              <p:cNvSpPr txBox="1"/>
              <p:nvPr/>
            </p:nvSpPr>
            <p:spPr>
              <a:xfrm>
                <a:off x="2619063" y="3158222"/>
                <a:ext cx="1095687" cy="461665"/>
              </a:xfrm>
              <a:prstGeom prst="rect">
                <a:avLst/>
              </a:prstGeom>
              <a:noFill/>
            </p:spPr>
            <p:txBody>
              <a:bodyPr wrap="square" rtlCol="0">
                <a:spAutoFit/>
              </a:bodyPr>
              <a:lstStyle/>
              <a:p>
                <a:r>
                  <a:rPr lang="en-GB" sz="1200" b="1"/>
                  <a:t>Cd &amp; Te XRF + Escape</a:t>
                </a:r>
                <a:endParaRPr lang="en-GB" sz="1200" b="1" baseline="-25000"/>
              </a:p>
            </p:txBody>
          </p:sp>
        </p:grpSp>
        <p:sp>
          <p:nvSpPr>
            <p:cNvPr id="25" name="TextBox 24">
              <a:extLst>
                <a:ext uri="{FF2B5EF4-FFF2-40B4-BE49-F238E27FC236}">
                  <a16:creationId xmlns:a16="http://schemas.microsoft.com/office/drawing/2014/main" id="{84C6CB1E-66BC-94F1-8D80-9BF540251790}"/>
                </a:ext>
              </a:extLst>
            </p:cNvPr>
            <p:cNvSpPr txBox="1"/>
            <p:nvPr/>
          </p:nvSpPr>
          <p:spPr>
            <a:xfrm>
              <a:off x="2009775" y="2066925"/>
              <a:ext cx="2562225" cy="276999"/>
            </a:xfrm>
            <a:prstGeom prst="rect">
              <a:avLst/>
            </a:prstGeom>
            <a:noFill/>
          </p:spPr>
          <p:txBody>
            <a:bodyPr wrap="square" rtlCol="0">
              <a:spAutoFit/>
            </a:bodyPr>
            <a:lstStyle/>
            <a:p>
              <a:r>
                <a:rPr lang="en-GB" sz="1200" b="1"/>
                <a:t>Ta L lines</a:t>
              </a:r>
              <a:endParaRPr lang="en-GB" sz="1200" b="1" baseline="-25000"/>
            </a:p>
          </p:txBody>
        </p:sp>
        <p:cxnSp>
          <p:nvCxnSpPr>
            <p:cNvPr id="26" name="Straight Arrow Connector 25">
              <a:extLst>
                <a:ext uri="{FF2B5EF4-FFF2-40B4-BE49-F238E27FC236}">
                  <a16:creationId xmlns:a16="http://schemas.microsoft.com/office/drawing/2014/main" id="{86515840-8C59-070B-B239-67F96CDA930C}"/>
                </a:ext>
              </a:extLst>
            </p:cNvPr>
            <p:cNvCxnSpPr>
              <a:cxnSpLocks/>
            </p:cNvCxnSpPr>
            <p:nvPr/>
          </p:nvCxnSpPr>
          <p:spPr>
            <a:xfrm flipH="1" flipV="1">
              <a:off x="1771068" y="2033707"/>
              <a:ext cx="238707" cy="1501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A5C650B5-1055-A6E3-7467-628788C88D5F}"/>
              </a:ext>
            </a:extLst>
          </p:cNvPr>
          <p:cNvGrpSpPr/>
          <p:nvPr/>
        </p:nvGrpSpPr>
        <p:grpSpPr>
          <a:xfrm>
            <a:off x="395018" y="1380820"/>
            <a:ext cx="4637064" cy="3636084"/>
            <a:chOff x="6931684" y="1260401"/>
            <a:chExt cx="5017740" cy="3986142"/>
          </a:xfrm>
        </p:grpSpPr>
        <p:pic>
          <p:nvPicPr>
            <p:cNvPr id="32" name="Picture 2" descr="No description available.">
              <a:extLst>
                <a:ext uri="{FF2B5EF4-FFF2-40B4-BE49-F238E27FC236}">
                  <a16:creationId xmlns:a16="http://schemas.microsoft.com/office/drawing/2014/main" id="{D38966B2-CF50-C4E9-FD20-068FFC6F2F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1684" y="1260401"/>
              <a:ext cx="5017740" cy="398614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No description available.">
              <a:extLst>
                <a:ext uri="{FF2B5EF4-FFF2-40B4-BE49-F238E27FC236}">
                  <a16:creationId xmlns:a16="http://schemas.microsoft.com/office/drawing/2014/main" id="{EA014C8C-1236-7671-5C96-8F0CED26927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2342" t="51652" r="34841" b="26126"/>
            <a:stretch/>
          </p:blipFill>
          <p:spPr bwMode="auto">
            <a:xfrm>
              <a:off x="7495977" y="1655547"/>
              <a:ext cx="943174" cy="851569"/>
            </a:xfrm>
            <a:prstGeom prst="rect">
              <a:avLst/>
            </a:prstGeom>
            <a:noFill/>
            <a:extLst>
              <a:ext uri="{909E8E84-426E-40DD-AFC4-6F175D3DCCD1}">
                <a14:hiddenFill xmlns:a14="http://schemas.microsoft.com/office/drawing/2010/main">
                  <a:solidFill>
                    <a:srgbClr val="FFFFFF"/>
                  </a:solidFill>
                </a14:hiddenFill>
              </a:ext>
            </a:extLst>
          </p:spPr>
        </p:pic>
      </p:grpSp>
      <p:sp>
        <p:nvSpPr>
          <p:cNvPr id="35" name="TextBox 34">
            <a:extLst>
              <a:ext uri="{FF2B5EF4-FFF2-40B4-BE49-F238E27FC236}">
                <a16:creationId xmlns:a16="http://schemas.microsoft.com/office/drawing/2014/main" id="{1882003B-6E47-C184-01B9-754F67486B59}"/>
              </a:ext>
            </a:extLst>
          </p:cNvPr>
          <p:cNvSpPr txBox="1"/>
          <p:nvPr/>
        </p:nvSpPr>
        <p:spPr>
          <a:xfrm>
            <a:off x="518592" y="5116224"/>
            <a:ext cx="4231413" cy="553998"/>
          </a:xfrm>
          <a:prstGeom prst="rect">
            <a:avLst/>
          </a:prstGeom>
          <a:noFill/>
        </p:spPr>
        <p:txBody>
          <a:bodyPr wrap="square" rtlCol="0">
            <a:spAutoFit/>
          </a:bodyPr>
          <a:lstStyle/>
          <a:p>
            <a:r>
              <a:rPr lang="en-GB" sz="1500" b="1" i="1">
                <a:solidFill>
                  <a:srgbClr val="002060"/>
                </a:solidFill>
              </a:rPr>
              <a:t>X-Ray transmission measurements of a DDR Ram Card using a HEXITEC</a:t>
            </a:r>
            <a:r>
              <a:rPr lang="en-GB" sz="1500" b="1" i="1" baseline="-25000">
                <a:solidFill>
                  <a:srgbClr val="002060"/>
                </a:solidFill>
              </a:rPr>
              <a:t>MHz </a:t>
            </a:r>
            <a:r>
              <a:rPr lang="en-GB" sz="1500" b="1" i="1">
                <a:solidFill>
                  <a:srgbClr val="002060"/>
                </a:solidFill>
              </a:rPr>
              <a:t>HF-CZT sensor</a:t>
            </a:r>
          </a:p>
        </p:txBody>
      </p:sp>
      <p:sp>
        <p:nvSpPr>
          <p:cNvPr id="36" name="TextBox 35">
            <a:extLst>
              <a:ext uri="{FF2B5EF4-FFF2-40B4-BE49-F238E27FC236}">
                <a16:creationId xmlns:a16="http://schemas.microsoft.com/office/drawing/2014/main" id="{74649015-FAE8-DD87-B626-432815384D4D}"/>
              </a:ext>
            </a:extLst>
          </p:cNvPr>
          <p:cNvSpPr txBox="1"/>
          <p:nvPr/>
        </p:nvSpPr>
        <p:spPr>
          <a:xfrm>
            <a:off x="6118635" y="5499311"/>
            <a:ext cx="5349141" cy="553998"/>
          </a:xfrm>
          <a:prstGeom prst="rect">
            <a:avLst/>
          </a:prstGeom>
          <a:noFill/>
        </p:spPr>
        <p:txBody>
          <a:bodyPr wrap="square" rtlCol="0">
            <a:spAutoFit/>
          </a:bodyPr>
          <a:lstStyle/>
          <a:p>
            <a:r>
              <a:rPr lang="en-GB" sz="1500" b="1" i="1">
                <a:solidFill>
                  <a:srgbClr val="002060"/>
                </a:solidFill>
              </a:rPr>
              <a:t>X-Ray Fluorescence (XRF) measurements of Ta foil using a HEXITEC</a:t>
            </a:r>
            <a:r>
              <a:rPr lang="en-GB" sz="1500" b="1" i="1" baseline="-25000">
                <a:solidFill>
                  <a:srgbClr val="002060"/>
                </a:solidFill>
              </a:rPr>
              <a:t>MHz</a:t>
            </a:r>
            <a:r>
              <a:rPr lang="en-GB" sz="1500" b="1" i="1">
                <a:solidFill>
                  <a:srgbClr val="002060"/>
                </a:solidFill>
              </a:rPr>
              <a:t> HF-CZT sensor in medium-gain mode</a:t>
            </a:r>
          </a:p>
        </p:txBody>
      </p:sp>
    </p:spTree>
    <p:extLst>
      <p:ext uri="{BB962C8B-B14F-4D97-AF65-F5344CB8AC3E}">
        <p14:creationId xmlns:p14="http://schemas.microsoft.com/office/powerpoint/2010/main" val="3438120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08CA46E5-8763-19DF-B8CF-463005A777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395" y="3678517"/>
            <a:ext cx="3412028" cy="256883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4" name="Content Placeholder 9">
            <a:extLst>
              <a:ext uri="{FF2B5EF4-FFF2-40B4-BE49-F238E27FC236}">
                <a16:creationId xmlns:a16="http://schemas.microsoft.com/office/drawing/2014/main" id="{CCA19BB5-D0B5-3A74-B1A8-E2DE72639C5A}"/>
              </a:ext>
            </a:extLst>
          </p:cNvPr>
          <p:cNvSpPr txBox="1">
            <a:spLocks/>
          </p:cNvSpPr>
          <p:nvPr/>
        </p:nvSpPr>
        <p:spPr bwMode="auto">
          <a:xfrm>
            <a:off x="514715" y="1340170"/>
            <a:ext cx="7283104" cy="2463210"/>
          </a:xfrm>
          <a:prstGeom prst="rect">
            <a:avLst/>
          </a:prstGeom>
          <a:noFill/>
          <a:ln w="9525">
            <a:noFill/>
            <a:miter lim="800000"/>
            <a:headEnd/>
            <a:tailEnd/>
          </a:ln>
        </p:spPr>
        <p:txBody>
          <a:bodyPr/>
          <a:lstStyle/>
          <a:p>
            <a:pPr marL="342900" indent="-342900" eaLnBrk="0" fontAlgn="base" hangingPunct="0">
              <a:buFont typeface="Arial" panose="020B0604020202020204" pitchFamily="34" charset="0"/>
              <a:buChar char="•"/>
              <a:defRPr/>
            </a:pPr>
            <a:r>
              <a:rPr lang="en-GB" b="1" kern="0" dirty="0">
                <a:cs typeface="Times New Roman" panose="02020603050405020304" pitchFamily="18" charset="0"/>
              </a:rPr>
              <a:t>B16 Beamline: August and December 2022</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Monochromatic X-Rays: 10 – 20 keV</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Photon fluxes: </a:t>
            </a:r>
            <a:r>
              <a:rPr lang="en-GB" b="1" kern="0" dirty="0">
                <a:cs typeface="Times New Roman" panose="02020603050405020304" pitchFamily="18" charset="0"/>
              </a:rPr>
              <a:t>10</a:t>
            </a:r>
            <a:r>
              <a:rPr lang="en-GB" b="1" kern="0" baseline="30000" dirty="0">
                <a:cs typeface="Times New Roman" panose="02020603050405020304" pitchFamily="18" charset="0"/>
              </a:rPr>
              <a:t>5</a:t>
            </a:r>
            <a:r>
              <a:rPr lang="en-GB" b="1" kern="0" dirty="0">
                <a:cs typeface="Times New Roman" panose="02020603050405020304" pitchFamily="18" charset="0"/>
              </a:rPr>
              <a:t> – 10</a:t>
            </a:r>
            <a:r>
              <a:rPr lang="en-GB" b="1" kern="0" baseline="30000" dirty="0">
                <a:cs typeface="Times New Roman" panose="02020603050405020304" pitchFamily="18" charset="0"/>
              </a:rPr>
              <a:t>8</a:t>
            </a:r>
            <a:r>
              <a:rPr lang="en-GB" b="1" kern="0" dirty="0">
                <a:cs typeface="Times New Roman" panose="02020603050405020304" pitchFamily="18" charset="0"/>
              </a:rPr>
              <a:t> ph s</a:t>
            </a:r>
            <a:r>
              <a:rPr lang="en-GB" b="1" kern="0" baseline="30000" dirty="0">
                <a:cs typeface="Times New Roman" panose="02020603050405020304" pitchFamily="18" charset="0"/>
              </a:rPr>
              <a:t>-1</a:t>
            </a:r>
            <a:r>
              <a:rPr lang="en-GB" b="1" kern="0" dirty="0">
                <a:cs typeface="Times New Roman" panose="02020603050405020304" pitchFamily="18" charset="0"/>
              </a:rPr>
              <a:t> mm</a:t>
            </a:r>
            <a:r>
              <a:rPr lang="en-GB" b="1" kern="0" baseline="30000" dirty="0">
                <a:cs typeface="Times New Roman" panose="02020603050405020304" pitchFamily="18" charset="0"/>
              </a:rPr>
              <a:t>-2</a:t>
            </a:r>
            <a:endParaRPr lang="en-GB" b="1" kern="0" dirty="0">
              <a:cs typeface="Times New Roman" panose="02020603050405020304" pitchFamily="18" charset="0"/>
            </a:endParaRP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1 MHz data stream on one fast-data channel</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Tested </a:t>
            </a:r>
            <a:r>
              <a:rPr lang="en-GB" b="1" kern="0" dirty="0">
                <a:cs typeface="Times New Roman" panose="02020603050405020304" pitchFamily="18" charset="0"/>
              </a:rPr>
              <a:t>HF-CZT (2 mm), p-type Si (300 µm), GaAs (500 µm)</a:t>
            </a:r>
            <a:r>
              <a:rPr lang="en-GB" kern="0" dirty="0">
                <a:cs typeface="Times New Roman" panose="02020603050405020304" pitchFamily="18" charset="0"/>
              </a:rPr>
              <a:t> devices</a:t>
            </a:r>
          </a:p>
          <a:p>
            <a:pPr lvl="1" eaLnBrk="0" fontAlgn="base" hangingPunct="0">
              <a:defRPr/>
            </a:pPr>
            <a:endParaRPr lang="en-GB" kern="0" dirty="0">
              <a:cs typeface="Times New Roman" panose="02020603050405020304" pitchFamily="18" charset="0"/>
            </a:endParaRPr>
          </a:p>
          <a:p>
            <a:pPr marL="342900" indent="-342900" eaLnBrk="0" fontAlgn="base" hangingPunct="0">
              <a:buFont typeface="Arial" panose="020B0604020202020204" pitchFamily="34" charset="0"/>
              <a:buChar char="•"/>
              <a:defRPr/>
            </a:pPr>
            <a:r>
              <a:rPr lang="en-GB" kern="0" dirty="0">
                <a:cs typeface="Times New Roman" panose="02020603050405020304" pitchFamily="18" charset="0"/>
              </a:rPr>
              <a:t>Beamline scientists</a:t>
            </a:r>
            <a:r>
              <a:rPr lang="en-GB" sz="1800" dirty="0">
                <a:cs typeface="Times New Roman" panose="02020603050405020304" pitchFamily="18" charset="0"/>
              </a:rPr>
              <a:t>: Vishal Dhamgaye, Oliver Fox, Kawal Sawhney</a:t>
            </a:r>
          </a:p>
          <a:p>
            <a:pPr marL="342900" indent="-342900" eaLnBrk="0" fontAlgn="base" hangingPunct="0">
              <a:buFont typeface="Arial" panose="020B0604020202020204" pitchFamily="34" charset="0"/>
              <a:buChar char="•"/>
              <a:defRPr/>
            </a:pPr>
            <a:endParaRPr lang="en-GB" kern="0" dirty="0">
              <a:cs typeface="Times New Roman" panose="02020603050405020304" pitchFamily="18" charset="0"/>
            </a:endParaRPr>
          </a:p>
        </p:txBody>
      </p:sp>
      <p:sp>
        <p:nvSpPr>
          <p:cNvPr id="5" name="TextBox 4">
            <a:extLst>
              <a:ext uri="{FF2B5EF4-FFF2-40B4-BE49-F238E27FC236}">
                <a16:creationId xmlns:a16="http://schemas.microsoft.com/office/drawing/2014/main" id="{DBCBE8C4-45F3-290E-5C67-B8B4F8CB066A}"/>
              </a:ext>
            </a:extLst>
          </p:cNvPr>
          <p:cNvSpPr txBox="1"/>
          <p:nvPr/>
        </p:nvSpPr>
        <p:spPr>
          <a:xfrm>
            <a:off x="223977" y="240598"/>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Experimentation at</a:t>
            </a:r>
          </a:p>
        </p:txBody>
      </p:sp>
      <p:pic>
        <p:nvPicPr>
          <p:cNvPr id="7" name="Picture 2" descr="Diamond-light-source-logo-lowres – UK Catalysis Hub">
            <a:extLst>
              <a:ext uri="{FF2B5EF4-FFF2-40B4-BE49-F238E27FC236}">
                <a16:creationId xmlns:a16="http://schemas.microsoft.com/office/drawing/2014/main" id="{DB812B3E-CA8E-1076-33F9-5382E233BA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717" y="161883"/>
            <a:ext cx="3006565" cy="8766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B9C030B1-D969-6A48-78A5-2DBB908064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49608" y="875891"/>
            <a:ext cx="4018414" cy="5336956"/>
          </a:xfrm>
          <a:prstGeom prst="rect">
            <a:avLst/>
          </a:prstGeom>
          <a:effectLst>
            <a:outerShdw blurRad="50800" dist="38100" dir="2700000" algn="tl" rotWithShape="0">
              <a:prstClr val="black">
                <a:alpha val="40000"/>
              </a:prstClr>
            </a:outerShdw>
            <a:softEdge rad="31750"/>
          </a:effectLst>
        </p:spPr>
      </p:pic>
      <p:pic>
        <p:nvPicPr>
          <p:cNvPr id="9" name="Picture 8" descr="A picture containing indoor, person, standing, preparing&#10;&#10;Description automatically generated">
            <a:extLst>
              <a:ext uri="{FF2B5EF4-FFF2-40B4-BE49-F238E27FC236}">
                <a16:creationId xmlns:a16="http://schemas.microsoft.com/office/drawing/2014/main" id="{6977616B-BB86-174F-B087-4956288581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2452" y="3678517"/>
            <a:ext cx="3411731" cy="2568833"/>
          </a:xfrm>
          <a:prstGeom prst="rect">
            <a:avLst/>
          </a:prstGeom>
          <a:effectLst>
            <a:outerShdw blurRad="50800" dist="38100" dir="2700000" algn="tl" rotWithShape="0">
              <a:prstClr val="black">
                <a:alpha val="40000"/>
              </a:prstClr>
            </a:outerShdw>
            <a:softEdge rad="31750"/>
          </a:effectLst>
        </p:spPr>
      </p:pic>
      <p:sp>
        <p:nvSpPr>
          <p:cNvPr id="10" name="TextBox 9">
            <a:extLst>
              <a:ext uri="{FF2B5EF4-FFF2-40B4-BE49-F238E27FC236}">
                <a16:creationId xmlns:a16="http://schemas.microsoft.com/office/drawing/2014/main" id="{23DBE979-D13A-8206-7F11-95F17892928A}"/>
              </a:ext>
            </a:extLst>
          </p:cNvPr>
          <p:cNvSpPr txBox="1"/>
          <p:nvPr/>
        </p:nvSpPr>
        <p:spPr>
          <a:xfrm>
            <a:off x="732452" y="6247349"/>
            <a:ext cx="3220614" cy="323165"/>
          </a:xfrm>
          <a:prstGeom prst="rect">
            <a:avLst/>
          </a:prstGeom>
          <a:noFill/>
        </p:spPr>
        <p:txBody>
          <a:bodyPr wrap="square" rtlCol="0">
            <a:spAutoFit/>
          </a:bodyPr>
          <a:lstStyle/>
          <a:p>
            <a:r>
              <a:rPr lang="en-GB" sz="1500" b="1" i="1">
                <a:solidFill>
                  <a:srgbClr val="002060"/>
                </a:solidFill>
              </a:rPr>
              <a:t>B16 setup photos</a:t>
            </a:r>
          </a:p>
        </p:txBody>
      </p:sp>
    </p:spTree>
    <p:extLst>
      <p:ext uri="{BB962C8B-B14F-4D97-AF65-F5344CB8AC3E}">
        <p14:creationId xmlns:p14="http://schemas.microsoft.com/office/powerpoint/2010/main" val="282821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08CA46E5-8763-19DF-B8CF-463005A777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395" y="3678517"/>
            <a:ext cx="3412028" cy="256883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4" name="Content Placeholder 9">
            <a:extLst>
              <a:ext uri="{FF2B5EF4-FFF2-40B4-BE49-F238E27FC236}">
                <a16:creationId xmlns:a16="http://schemas.microsoft.com/office/drawing/2014/main" id="{CCA19BB5-D0B5-3A74-B1A8-E2DE72639C5A}"/>
              </a:ext>
            </a:extLst>
          </p:cNvPr>
          <p:cNvSpPr txBox="1">
            <a:spLocks/>
          </p:cNvSpPr>
          <p:nvPr/>
        </p:nvSpPr>
        <p:spPr bwMode="auto">
          <a:xfrm>
            <a:off x="514715" y="1340170"/>
            <a:ext cx="7283104" cy="2463210"/>
          </a:xfrm>
          <a:prstGeom prst="rect">
            <a:avLst/>
          </a:prstGeom>
          <a:noFill/>
          <a:ln w="9525">
            <a:noFill/>
            <a:miter lim="800000"/>
            <a:headEnd/>
            <a:tailEnd/>
          </a:ln>
        </p:spPr>
        <p:txBody>
          <a:bodyPr/>
          <a:lstStyle/>
          <a:p>
            <a:pPr marL="342900" indent="-342900" eaLnBrk="0" fontAlgn="base" hangingPunct="0">
              <a:buFont typeface="Arial" panose="020B0604020202020204" pitchFamily="34" charset="0"/>
              <a:buChar char="•"/>
              <a:defRPr/>
            </a:pPr>
            <a:r>
              <a:rPr lang="en-GB" b="1" kern="0" dirty="0">
                <a:cs typeface="Times New Roman" panose="02020603050405020304" pitchFamily="18" charset="0"/>
              </a:rPr>
              <a:t>B16 Beamline: August and December 2022</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Monochromatic X-Rays: 10 – 20 keV</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Photon fluxes: </a:t>
            </a:r>
            <a:r>
              <a:rPr lang="en-GB" b="1" kern="0" dirty="0">
                <a:cs typeface="Times New Roman" panose="02020603050405020304" pitchFamily="18" charset="0"/>
              </a:rPr>
              <a:t>10</a:t>
            </a:r>
            <a:r>
              <a:rPr lang="en-GB" b="1" kern="0" baseline="30000" dirty="0">
                <a:cs typeface="Times New Roman" panose="02020603050405020304" pitchFamily="18" charset="0"/>
              </a:rPr>
              <a:t>5</a:t>
            </a:r>
            <a:r>
              <a:rPr lang="en-GB" b="1" kern="0" dirty="0">
                <a:cs typeface="Times New Roman" panose="02020603050405020304" pitchFamily="18" charset="0"/>
              </a:rPr>
              <a:t> – 10</a:t>
            </a:r>
            <a:r>
              <a:rPr lang="en-GB" b="1" kern="0" baseline="30000" dirty="0">
                <a:cs typeface="Times New Roman" panose="02020603050405020304" pitchFamily="18" charset="0"/>
              </a:rPr>
              <a:t>8</a:t>
            </a:r>
            <a:r>
              <a:rPr lang="en-GB" b="1" kern="0" dirty="0">
                <a:cs typeface="Times New Roman" panose="02020603050405020304" pitchFamily="18" charset="0"/>
              </a:rPr>
              <a:t> ph s</a:t>
            </a:r>
            <a:r>
              <a:rPr lang="en-GB" b="1" kern="0" baseline="30000" dirty="0">
                <a:cs typeface="Times New Roman" panose="02020603050405020304" pitchFamily="18" charset="0"/>
              </a:rPr>
              <a:t>-1</a:t>
            </a:r>
            <a:r>
              <a:rPr lang="en-GB" b="1" kern="0" dirty="0">
                <a:cs typeface="Times New Roman" panose="02020603050405020304" pitchFamily="18" charset="0"/>
              </a:rPr>
              <a:t> mm</a:t>
            </a:r>
            <a:r>
              <a:rPr lang="en-GB" b="1" kern="0" baseline="30000" dirty="0">
                <a:cs typeface="Times New Roman" panose="02020603050405020304" pitchFamily="18" charset="0"/>
              </a:rPr>
              <a:t>-2</a:t>
            </a:r>
            <a:endParaRPr lang="en-GB" b="1" kern="0" dirty="0">
              <a:cs typeface="Times New Roman" panose="02020603050405020304" pitchFamily="18" charset="0"/>
            </a:endParaRP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1 MHz data stream on one fast-data channel</a:t>
            </a:r>
          </a:p>
          <a:p>
            <a:pPr marL="800100" lvl="1" indent="-342900" eaLnBrk="0" fontAlgn="base" hangingPunct="0">
              <a:buFont typeface="Arial" panose="020B0604020202020204" pitchFamily="34" charset="0"/>
              <a:buChar char="•"/>
              <a:defRPr/>
            </a:pPr>
            <a:r>
              <a:rPr lang="en-GB" kern="0" dirty="0">
                <a:cs typeface="Times New Roman" panose="02020603050405020304" pitchFamily="18" charset="0"/>
              </a:rPr>
              <a:t>Tested </a:t>
            </a:r>
            <a:r>
              <a:rPr lang="en-GB" b="1" kern="0" dirty="0">
                <a:cs typeface="Times New Roman" panose="02020603050405020304" pitchFamily="18" charset="0"/>
              </a:rPr>
              <a:t>HF-CZT (2 mm), p-type Si (300 µm), GaAs (500 µm)</a:t>
            </a:r>
            <a:r>
              <a:rPr lang="en-GB" kern="0" dirty="0">
                <a:cs typeface="Times New Roman" panose="02020603050405020304" pitchFamily="18" charset="0"/>
              </a:rPr>
              <a:t> devices</a:t>
            </a:r>
          </a:p>
          <a:p>
            <a:pPr lvl="1" eaLnBrk="0" fontAlgn="base" hangingPunct="0">
              <a:defRPr/>
            </a:pPr>
            <a:endParaRPr lang="en-GB" kern="0" dirty="0">
              <a:cs typeface="Times New Roman" panose="02020603050405020304" pitchFamily="18" charset="0"/>
            </a:endParaRPr>
          </a:p>
          <a:p>
            <a:pPr marL="342900" indent="-342900" eaLnBrk="0" fontAlgn="base" hangingPunct="0">
              <a:buFont typeface="Arial" panose="020B0604020202020204" pitchFamily="34" charset="0"/>
              <a:buChar char="•"/>
              <a:defRPr/>
            </a:pPr>
            <a:r>
              <a:rPr lang="en-GB" kern="0" dirty="0">
                <a:cs typeface="Times New Roman" panose="02020603050405020304" pitchFamily="18" charset="0"/>
              </a:rPr>
              <a:t>Beamline scientists</a:t>
            </a:r>
            <a:r>
              <a:rPr lang="en-GB" sz="1800" dirty="0">
                <a:cs typeface="Times New Roman" panose="02020603050405020304" pitchFamily="18" charset="0"/>
              </a:rPr>
              <a:t>: Vishal Dhamgaye, Oliver Fox, Kawal Sawhney</a:t>
            </a:r>
          </a:p>
          <a:p>
            <a:pPr marL="342900" indent="-342900" eaLnBrk="0" fontAlgn="base" hangingPunct="0">
              <a:buFont typeface="Arial" panose="020B0604020202020204" pitchFamily="34" charset="0"/>
              <a:buChar char="•"/>
              <a:defRPr/>
            </a:pPr>
            <a:endParaRPr lang="en-GB" kern="0" dirty="0">
              <a:cs typeface="Times New Roman" panose="02020603050405020304" pitchFamily="18" charset="0"/>
            </a:endParaRPr>
          </a:p>
        </p:txBody>
      </p:sp>
      <p:sp>
        <p:nvSpPr>
          <p:cNvPr id="5" name="TextBox 4">
            <a:extLst>
              <a:ext uri="{FF2B5EF4-FFF2-40B4-BE49-F238E27FC236}">
                <a16:creationId xmlns:a16="http://schemas.microsoft.com/office/drawing/2014/main" id="{DBCBE8C4-45F3-290E-5C67-B8B4F8CB066A}"/>
              </a:ext>
            </a:extLst>
          </p:cNvPr>
          <p:cNvSpPr txBox="1"/>
          <p:nvPr/>
        </p:nvSpPr>
        <p:spPr>
          <a:xfrm>
            <a:off x="223977" y="240598"/>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Experimentation at</a:t>
            </a:r>
          </a:p>
        </p:txBody>
      </p:sp>
      <p:pic>
        <p:nvPicPr>
          <p:cNvPr id="7" name="Picture 2" descr="Diamond-light-source-logo-lowres – UK Catalysis Hub">
            <a:extLst>
              <a:ext uri="{FF2B5EF4-FFF2-40B4-BE49-F238E27FC236}">
                <a16:creationId xmlns:a16="http://schemas.microsoft.com/office/drawing/2014/main" id="{DB812B3E-CA8E-1076-33F9-5382E233BA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717" y="161883"/>
            <a:ext cx="3006565" cy="8766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B9C030B1-D969-6A48-78A5-2DBB908064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49608" y="875891"/>
            <a:ext cx="4018414" cy="5336956"/>
          </a:xfrm>
          <a:prstGeom prst="rect">
            <a:avLst/>
          </a:prstGeom>
          <a:effectLst>
            <a:outerShdw blurRad="50800" dist="38100" dir="2700000" algn="tl" rotWithShape="0">
              <a:prstClr val="black">
                <a:alpha val="40000"/>
              </a:prstClr>
            </a:outerShdw>
            <a:softEdge rad="31750"/>
          </a:effectLst>
        </p:spPr>
      </p:pic>
      <p:pic>
        <p:nvPicPr>
          <p:cNvPr id="9" name="Picture 8" descr="A picture containing indoor, person, standing, preparing&#10;&#10;Description automatically generated">
            <a:extLst>
              <a:ext uri="{FF2B5EF4-FFF2-40B4-BE49-F238E27FC236}">
                <a16:creationId xmlns:a16="http://schemas.microsoft.com/office/drawing/2014/main" id="{6977616B-BB86-174F-B087-4956288581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2452" y="3678517"/>
            <a:ext cx="3411731" cy="2568833"/>
          </a:xfrm>
          <a:prstGeom prst="rect">
            <a:avLst/>
          </a:prstGeom>
          <a:effectLst>
            <a:outerShdw blurRad="50800" dist="38100" dir="2700000" algn="tl" rotWithShape="0">
              <a:prstClr val="black">
                <a:alpha val="40000"/>
              </a:prstClr>
            </a:outerShdw>
            <a:softEdge rad="31750"/>
          </a:effectLst>
        </p:spPr>
      </p:pic>
      <p:sp>
        <p:nvSpPr>
          <p:cNvPr id="10" name="TextBox 9">
            <a:extLst>
              <a:ext uri="{FF2B5EF4-FFF2-40B4-BE49-F238E27FC236}">
                <a16:creationId xmlns:a16="http://schemas.microsoft.com/office/drawing/2014/main" id="{23DBE979-D13A-8206-7F11-95F17892928A}"/>
              </a:ext>
            </a:extLst>
          </p:cNvPr>
          <p:cNvSpPr txBox="1"/>
          <p:nvPr/>
        </p:nvSpPr>
        <p:spPr>
          <a:xfrm>
            <a:off x="732452" y="6247349"/>
            <a:ext cx="3220614" cy="323165"/>
          </a:xfrm>
          <a:prstGeom prst="rect">
            <a:avLst/>
          </a:prstGeom>
          <a:noFill/>
        </p:spPr>
        <p:txBody>
          <a:bodyPr wrap="square" rtlCol="0">
            <a:spAutoFit/>
          </a:bodyPr>
          <a:lstStyle/>
          <a:p>
            <a:r>
              <a:rPr lang="en-GB" sz="1500" b="1" i="1">
                <a:solidFill>
                  <a:srgbClr val="002060"/>
                </a:solidFill>
              </a:rPr>
              <a:t>B16 setup photos</a:t>
            </a:r>
          </a:p>
        </p:txBody>
      </p:sp>
      <p:sp>
        <p:nvSpPr>
          <p:cNvPr id="3" name="Rectangle 2">
            <a:extLst>
              <a:ext uri="{FF2B5EF4-FFF2-40B4-BE49-F238E27FC236}">
                <a16:creationId xmlns:a16="http://schemas.microsoft.com/office/drawing/2014/main" id="{A5AB426A-92CF-9C5F-FF09-86FD358FC9F7}"/>
              </a:ext>
            </a:extLst>
          </p:cNvPr>
          <p:cNvSpPr/>
          <p:nvPr/>
        </p:nvSpPr>
        <p:spPr>
          <a:xfrm>
            <a:off x="0" y="1877"/>
            <a:ext cx="12192000" cy="6858000"/>
          </a:xfrm>
          <a:prstGeom prst="rect">
            <a:avLst/>
          </a:prstGeom>
          <a:solidFill>
            <a:schemeClr val="bg1">
              <a:lumMod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0A4AB8C0-470F-3291-4DFC-911C230596DC}"/>
              </a:ext>
            </a:extLst>
          </p:cNvPr>
          <p:cNvGrpSpPr/>
          <p:nvPr/>
        </p:nvGrpSpPr>
        <p:grpSpPr>
          <a:xfrm>
            <a:off x="1638300" y="964358"/>
            <a:ext cx="8928099" cy="4951489"/>
            <a:chOff x="990600" y="405558"/>
            <a:chExt cx="8928099" cy="4951489"/>
          </a:xfrm>
        </p:grpSpPr>
        <p:sp>
          <p:nvSpPr>
            <p:cNvPr id="2" name="Rectangle: Rounded Corners 1">
              <a:extLst>
                <a:ext uri="{FF2B5EF4-FFF2-40B4-BE49-F238E27FC236}">
                  <a16:creationId xmlns:a16="http://schemas.microsoft.com/office/drawing/2014/main" id="{031E0118-F19D-D8F1-570A-73D7C5212001}"/>
                </a:ext>
              </a:extLst>
            </p:cNvPr>
            <p:cNvSpPr/>
            <p:nvPr/>
          </p:nvSpPr>
          <p:spPr>
            <a:xfrm>
              <a:off x="990600" y="405558"/>
              <a:ext cx="8928099" cy="495148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4" name="Group 13">
              <a:extLst>
                <a:ext uri="{FF2B5EF4-FFF2-40B4-BE49-F238E27FC236}">
                  <a16:creationId xmlns:a16="http://schemas.microsoft.com/office/drawing/2014/main" id="{C022B670-CBC4-F7D6-5A8D-8E4B3E6BE0B8}"/>
                </a:ext>
              </a:extLst>
            </p:cNvPr>
            <p:cNvGrpSpPr/>
            <p:nvPr/>
          </p:nvGrpSpPr>
          <p:grpSpPr>
            <a:xfrm>
              <a:off x="1287927" y="837694"/>
              <a:ext cx="8334315" cy="4057287"/>
              <a:chOff x="1287927" y="824994"/>
              <a:chExt cx="8334315" cy="4057287"/>
            </a:xfrm>
          </p:grpSpPr>
          <p:sp>
            <p:nvSpPr>
              <p:cNvPr id="6" name="TextBox 5">
                <a:extLst>
                  <a:ext uri="{FF2B5EF4-FFF2-40B4-BE49-F238E27FC236}">
                    <a16:creationId xmlns:a16="http://schemas.microsoft.com/office/drawing/2014/main" id="{D8270E11-C372-637E-B192-B649B2610261}"/>
                  </a:ext>
                </a:extLst>
              </p:cNvPr>
              <p:cNvSpPr txBox="1"/>
              <p:nvPr/>
            </p:nvSpPr>
            <p:spPr>
              <a:xfrm>
                <a:off x="1642403" y="4046478"/>
                <a:ext cx="3992846" cy="369332"/>
              </a:xfrm>
              <a:prstGeom prst="rect">
                <a:avLst/>
              </a:prstGeom>
              <a:noFill/>
            </p:spPr>
            <p:txBody>
              <a:bodyPr wrap="square">
                <a:spAutoFit/>
              </a:bodyPr>
              <a:lstStyle/>
              <a:p>
                <a:r>
                  <a:rPr lang="en-GB" b="1" dirty="0">
                    <a:solidFill>
                      <a:srgbClr val="1E5DF8"/>
                    </a:solidFill>
                  </a:rPr>
                  <a:t>DOI: 10.1088/1748-0221/18/07/P07048</a:t>
                </a:r>
              </a:p>
            </p:txBody>
          </p:sp>
          <p:pic>
            <p:nvPicPr>
              <p:cNvPr id="12" name="Picture 11">
                <a:extLst>
                  <a:ext uri="{FF2B5EF4-FFF2-40B4-BE49-F238E27FC236}">
                    <a16:creationId xmlns:a16="http://schemas.microsoft.com/office/drawing/2014/main" id="{ACD7B56D-0539-11FD-F06C-318609CD2FBE}"/>
                  </a:ext>
                </a:extLst>
              </p:cNvPr>
              <p:cNvPicPr>
                <a:picLocks noChangeAspect="1"/>
              </p:cNvPicPr>
              <p:nvPr/>
            </p:nvPicPr>
            <p:blipFill rotWithShape="1">
              <a:blip r:embed="rId7"/>
              <a:srcRect b="7323"/>
              <a:stretch/>
            </p:blipFill>
            <p:spPr>
              <a:xfrm>
                <a:off x="1287927" y="973054"/>
                <a:ext cx="4805517" cy="2303592"/>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DEE12272-D44C-7278-6EC2-68D9AF7FBE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87051" y="824994"/>
                <a:ext cx="3335191" cy="4057287"/>
              </a:xfrm>
              <a:prstGeom prst="rect">
                <a:avLst/>
              </a:prstGeom>
            </p:spPr>
          </p:pic>
        </p:grpSp>
      </p:grpSp>
    </p:spTree>
    <p:extLst>
      <p:ext uri="{BB962C8B-B14F-4D97-AF65-F5344CB8AC3E}">
        <p14:creationId xmlns:p14="http://schemas.microsoft.com/office/powerpoint/2010/main" val="154349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66700" y="5678110"/>
            <a:ext cx="2997200" cy="11798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7365" b="23786"/>
          <a:stretch/>
        </p:blipFill>
        <p:spPr>
          <a:xfrm>
            <a:off x="2940399" y="2945760"/>
            <a:ext cx="6326213" cy="1074927"/>
          </a:xfrm>
          <a:prstGeom prst="rect">
            <a:avLst/>
          </a:prstGeom>
        </p:spPr>
      </p:pic>
      <p:sp>
        <p:nvSpPr>
          <p:cNvPr id="3" name="Content Placeholder 9"/>
          <p:cNvSpPr txBox="1">
            <a:spLocks/>
          </p:cNvSpPr>
          <p:nvPr/>
        </p:nvSpPr>
        <p:spPr bwMode="auto">
          <a:xfrm>
            <a:off x="3520806" y="4459103"/>
            <a:ext cx="2382089" cy="1758817"/>
          </a:xfrm>
          <a:prstGeom prst="roundRect">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ASIC Design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Stephen Bell</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Thomas Gardiner</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Lawrence Jones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Mark Prydderch</a:t>
            </a: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p:txBody>
      </p:sp>
      <p:sp>
        <p:nvSpPr>
          <p:cNvPr id="4" name="Content Placeholder 9"/>
          <p:cNvSpPr txBox="1">
            <a:spLocks/>
          </p:cNvSpPr>
          <p:nvPr/>
        </p:nvSpPr>
        <p:spPr bwMode="auto">
          <a:xfrm>
            <a:off x="445371" y="217121"/>
            <a:ext cx="2222936" cy="3641983"/>
          </a:xfrm>
          <a:prstGeom prst="roundRect">
            <a:avLst>
              <a:gd name="adj" fmla="val 6929"/>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Detector Development</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Ivan Church</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Ben Cline</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Matt Hart</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Sion Richards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Paul Seller</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Dave Sole</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Matt Wilson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Rhian Wheater</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Matt Veale</a:t>
            </a:r>
          </a:p>
          <a:p>
            <a:pPr algn="ctr" eaLnBrk="0" fontAlgn="base" hangingPunct="0">
              <a:spcBef>
                <a:spcPts val="600"/>
              </a:spcBef>
              <a:defRPr/>
            </a:pPr>
            <a:endParaRPr lang="en-GB" sz="1600" b="1" kern="0">
              <a:solidFill>
                <a:srgbClr val="003088"/>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rgbClr val="003088"/>
              </a:solidFill>
              <a:latin typeface="Calibri" panose="020F0502020204030204" pitchFamily="34" charset="0"/>
              <a:cs typeface="Calibri" panose="020F0502020204030204" pitchFamily="34" charset="0"/>
            </a:endParaRPr>
          </a:p>
        </p:txBody>
      </p:sp>
      <p:sp>
        <p:nvSpPr>
          <p:cNvPr id="5" name="Content Placeholder 9"/>
          <p:cNvSpPr txBox="1">
            <a:spLocks/>
          </p:cNvSpPr>
          <p:nvPr/>
        </p:nvSpPr>
        <p:spPr bwMode="auto">
          <a:xfrm>
            <a:off x="4215156" y="285394"/>
            <a:ext cx="2222936" cy="2352756"/>
          </a:xfrm>
          <a:prstGeom prst="roundRect">
            <a:avLst>
              <a:gd name="adj" fmla="val 8954"/>
            </a:avLst>
          </a:prstGeom>
          <a:solidFill>
            <a:srgbClr val="1E5DF8"/>
          </a:solidFill>
          <a:ln w="9525">
            <a:solidFill>
              <a:schemeClr val="tx1"/>
            </a:solid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Interconnect</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Paul Adkin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Paul Booker</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Toby Brookes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Navid Ghorbanian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John Lipp</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Andreas Schneider</a:t>
            </a:r>
          </a:p>
          <a:p>
            <a:pPr algn="ctr" eaLnBrk="0" fontAlgn="base" hangingPunct="0">
              <a:spcBef>
                <a:spcPts val="600"/>
              </a:spcBef>
              <a:defRPr/>
            </a:pPr>
            <a:endParaRPr lang="en-GB" sz="1600" b="1" kern="0">
              <a:solidFill>
                <a:srgbClr val="003088"/>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rgbClr val="003088"/>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rgbClr val="003088"/>
              </a:solidFill>
              <a:latin typeface="Calibri" panose="020F0502020204030204" pitchFamily="34" charset="0"/>
              <a:cs typeface="Calibri" panose="020F0502020204030204" pitchFamily="34" charset="0"/>
            </a:endParaRPr>
          </a:p>
        </p:txBody>
      </p:sp>
      <p:sp>
        <p:nvSpPr>
          <p:cNvPr id="6" name="Content Placeholder 9"/>
          <p:cNvSpPr txBox="1">
            <a:spLocks/>
          </p:cNvSpPr>
          <p:nvPr/>
        </p:nvSpPr>
        <p:spPr bwMode="auto">
          <a:xfrm>
            <a:off x="541675" y="4444319"/>
            <a:ext cx="2222936" cy="1452889"/>
          </a:xfrm>
          <a:prstGeom prst="roundRect">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PCB Design Office</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Darren Ballard</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Dan Becket</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Chris Day</a:t>
            </a:r>
          </a:p>
          <a:p>
            <a:pPr algn="ctr" eaLnBrk="0" fontAlgn="base" hangingPunct="0">
              <a:spcBef>
                <a:spcPts val="600"/>
              </a:spcBef>
              <a:defRPr/>
            </a:pPr>
            <a:endParaRPr lang="en-GB" sz="16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p:txBody>
      </p:sp>
      <p:sp>
        <p:nvSpPr>
          <p:cNvPr id="7" name="Content Placeholder 9"/>
          <p:cNvSpPr txBox="1">
            <a:spLocks/>
          </p:cNvSpPr>
          <p:nvPr/>
        </p:nvSpPr>
        <p:spPr bwMode="auto">
          <a:xfrm>
            <a:off x="9312538" y="3548711"/>
            <a:ext cx="2654301" cy="2669209"/>
          </a:xfrm>
          <a:prstGeom prst="roundRect">
            <a:avLst>
              <a:gd name="adj" fmla="val 10925"/>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Electronic Systems Design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Adam Barcock</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Rob Halsall</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John Holden</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Chris Lyford</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Sooraj Pradeep</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Matt Roberts</a:t>
            </a: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p:txBody>
      </p:sp>
      <p:sp>
        <p:nvSpPr>
          <p:cNvPr id="8" name="Content Placeholder 9"/>
          <p:cNvSpPr txBox="1">
            <a:spLocks/>
          </p:cNvSpPr>
          <p:nvPr/>
        </p:nvSpPr>
        <p:spPr bwMode="auto">
          <a:xfrm>
            <a:off x="8323126" y="213760"/>
            <a:ext cx="2820645" cy="3027340"/>
          </a:xfrm>
          <a:prstGeom prst="roundRect">
            <a:avLst>
              <a:gd name="adj" fmla="val 11869"/>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Detector Systems Software</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Dominic Banks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Victor Bozhinov</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Adam Davies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Josh Harris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Ashley Neaves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Tim Nicholls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Joseph Nobes</a:t>
            </a:r>
          </a:p>
          <a:p>
            <a:pPr algn="ctr" eaLnBrk="0" fontAlgn="base" hangingPunct="0">
              <a:spcBef>
                <a:spcPts val="600"/>
              </a:spcBef>
              <a:defRPr/>
            </a:pPr>
            <a:endParaRPr lang="en-GB" sz="16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C8760AE6-729B-4DBC-3793-7B35C86EB398}"/>
              </a:ext>
            </a:extLst>
          </p:cNvPr>
          <p:cNvSpPr txBox="1"/>
          <p:nvPr/>
        </p:nvSpPr>
        <p:spPr>
          <a:xfrm>
            <a:off x="2925388" y="3859104"/>
            <a:ext cx="6896100" cy="292388"/>
          </a:xfrm>
          <a:prstGeom prst="rect">
            <a:avLst/>
          </a:prstGeom>
          <a:noFill/>
        </p:spPr>
        <p:txBody>
          <a:bodyPr wrap="square" rtlCol="0">
            <a:spAutoFit/>
          </a:bodyPr>
          <a:lstStyle/>
          <a:p>
            <a:r>
              <a:rPr lang="en-GB" sz="1300" b="1" i="1"/>
              <a:t>Funded by the: Centre for Instrumentation (CFI) run by Marcus French</a:t>
            </a:r>
          </a:p>
        </p:txBody>
      </p:sp>
      <p:sp>
        <p:nvSpPr>
          <p:cNvPr id="10" name="Content Placeholder 9">
            <a:extLst>
              <a:ext uri="{FF2B5EF4-FFF2-40B4-BE49-F238E27FC236}">
                <a16:creationId xmlns:a16="http://schemas.microsoft.com/office/drawing/2014/main" id="{E7FD8A18-935D-FFCA-76C7-6989E7F81863}"/>
              </a:ext>
            </a:extLst>
          </p:cNvPr>
          <p:cNvSpPr txBox="1">
            <a:spLocks/>
          </p:cNvSpPr>
          <p:nvPr/>
        </p:nvSpPr>
        <p:spPr bwMode="auto">
          <a:xfrm>
            <a:off x="6599509" y="4610938"/>
            <a:ext cx="2222936" cy="857534"/>
          </a:xfrm>
          <a:prstGeom prst="roundRect">
            <a:avLst/>
          </a:prstGeom>
          <a:solidFill>
            <a:srgbClr val="1E5DF8"/>
          </a:solidFill>
          <a:ln w="9525">
            <a:noFill/>
            <a:miter lim="800000"/>
            <a:headEnd/>
            <a:tailEnd/>
          </a:ln>
          <a:effectLst>
            <a:softEdge rad="31750"/>
          </a:effectLst>
        </p:spPr>
        <p:txBody>
          <a:bodyPr/>
          <a:lstStyle/>
          <a:p>
            <a:pPr algn="ctr" eaLnBrk="0" fontAlgn="base" hangingPunct="0">
              <a:spcBef>
                <a:spcPts val="600"/>
              </a:spcBef>
              <a:defRPr/>
            </a:pPr>
            <a:r>
              <a:rPr lang="en-GB" b="1" u="sng" kern="0">
                <a:solidFill>
                  <a:schemeClr val="bg1"/>
                </a:solidFill>
                <a:latin typeface="Calibri" panose="020F0502020204030204" pitchFamily="34" charset="0"/>
                <a:cs typeface="Calibri" panose="020F0502020204030204" pitchFamily="34" charset="0"/>
              </a:rPr>
              <a:t>Detector Systems</a:t>
            </a:r>
          </a:p>
          <a:p>
            <a:pPr algn="ctr" eaLnBrk="0" fontAlgn="base" hangingPunct="0">
              <a:spcBef>
                <a:spcPts val="600"/>
              </a:spcBef>
              <a:defRPr/>
            </a:pPr>
            <a:r>
              <a:rPr lang="en-GB" sz="1600" b="1" kern="0">
                <a:solidFill>
                  <a:schemeClr val="bg1"/>
                </a:solidFill>
                <a:latin typeface="Calibri" panose="020F0502020204030204" pitchFamily="34" charset="0"/>
                <a:cs typeface="Calibri" panose="020F0502020204030204" pitchFamily="34" charset="0"/>
              </a:rPr>
              <a:t>William Helsby</a:t>
            </a:r>
          </a:p>
          <a:p>
            <a:pPr algn="ctr" eaLnBrk="0" fontAlgn="base" hangingPunct="0">
              <a:spcBef>
                <a:spcPts val="600"/>
              </a:spcBef>
              <a:defRPr/>
            </a:pPr>
            <a:endParaRPr lang="en-GB" sz="16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a:p>
            <a:pPr algn="ctr" eaLnBrk="0" fontAlgn="base" hangingPunct="0">
              <a:spcBef>
                <a:spcPts val="600"/>
              </a:spcBef>
              <a:defRPr/>
            </a:pPr>
            <a:endParaRPr lang="en-GB" sz="2400" b="1" kern="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9378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4F389A-369F-D531-7391-58A24E0C8736}"/>
              </a:ext>
            </a:extLst>
          </p:cNvPr>
          <p:cNvPicPr>
            <a:picLocks noChangeAspect="1"/>
          </p:cNvPicPr>
          <p:nvPr/>
        </p:nvPicPr>
        <p:blipFill>
          <a:blip r:embed="rId3"/>
          <a:stretch>
            <a:fillRect/>
          </a:stretch>
        </p:blipFill>
        <p:spPr>
          <a:xfrm>
            <a:off x="8893335" y="441701"/>
            <a:ext cx="2354784" cy="5974598"/>
          </a:xfrm>
          <a:prstGeom prst="rect">
            <a:avLst/>
          </a:prstGeom>
        </p:spPr>
      </p:pic>
      <p:sp>
        <p:nvSpPr>
          <p:cNvPr id="19" name="TextBox 18">
            <a:extLst>
              <a:ext uri="{FF2B5EF4-FFF2-40B4-BE49-F238E27FC236}">
                <a16:creationId xmlns:a16="http://schemas.microsoft.com/office/drawing/2014/main" id="{AD5CB344-9958-8BA1-769A-7F01539F0775}"/>
              </a:ext>
            </a:extLst>
          </p:cNvPr>
          <p:cNvSpPr txBox="1"/>
          <p:nvPr/>
        </p:nvSpPr>
        <p:spPr>
          <a:xfrm>
            <a:off x="3298666" y="234016"/>
            <a:ext cx="5941535"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–Characterisation </a:t>
            </a:r>
          </a:p>
        </p:txBody>
      </p:sp>
      <p:pic>
        <p:nvPicPr>
          <p:cNvPr id="20" name="Picture 2" descr="Diamond-light-source-logo-lowres – UK Catalysis Hub">
            <a:extLst>
              <a:ext uri="{FF2B5EF4-FFF2-40B4-BE49-F238E27FC236}">
                <a16:creationId xmlns:a16="http://schemas.microsoft.com/office/drawing/2014/main" id="{C70D4C0E-8B1B-B932-5DB2-DD25033350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77" name="Oval 76">
            <a:extLst>
              <a:ext uri="{FF2B5EF4-FFF2-40B4-BE49-F238E27FC236}">
                <a16:creationId xmlns:a16="http://schemas.microsoft.com/office/drawing/2014/main" id="{D04D75BF-C608-4018-6337-A010D1BA5BDC}"/>
              </a:ext>
            </a:extLst>
          </p:cNvPr>
          <p:cNvSpPr/>
          <p:nvPr/>
        </p:nvSpPr>
        <p:spPr>
          <a:xfrm>
            <a:off x="9556970" y="3032107"/>
            <a:ext cx="111760" cy="16256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a:extLst>
              <a:ext uri="{FF2B5EF4-FFF2-40B4-BE49-F238E27FC236}">
                <a16:creationId xmlns:a16="http://schemas.microsoft.com/office/drawing/2014/main" id="{4F68B0BC-A9E5-07A1-A718-85ACEFCAEEDF}"/>
              </a:ext>
            </a:extLst>
          </p:cNvPr>
          <p:cNvSpPr txBox="1"/>
          <p:nvPr/>
        </p:nvSpPr>
        <p:spPr>
          <a:xfrm>
            <a:off x="10929919" y="4981446"/>
            <a:ext cx="1311800" cy="784830"/>
          </a:xfrm>
          <a:prstGeom prst="rect">
            <a:avLst/>
          </a:prstGeom>
          <a:noFill/>
        </p:spPr>
        <p:txBody>
          <a:bodyPr wrap="square" rtlCol="0">
            <a:spAutoFit/>
          </a:bodyPr>
          <a:lstStyle/>
          <a:p>
            <a:r>
              <a:rPr lang="en-GB" sz="1500" b="1" i="1" dirty="0">
                <a:solidFill>
                  <a:srgbClr val="002060"/>
                </a:solidFill>
              </a:rPr>
              <a:t>Occupancy across fast-data channel</a:t>
            </a:r>
          </a:p>
        </p:txBody>
      </p:sp>
      <p:pic>
        <p:nvPicPr>
          <p:cNvPr id="3" name="Picture 2">
            <a:extLst>
              <a:ext uri="{FF2B5EF4-FFF2-40B4-BE49-F238E27FC236}">
                <a16:creationId xmlns:a16="http://schemas.microsoft.com/office/drawing/2014/main" id="{E8B4D38F-68C0-D9C3-6596-ED28C2196223}"/>
              </a:ext>
            </a:extLst>
          </p:cNvPr>
          <p:cNvPicPr>
            <a:picLocks noChangeAspect="1"/>
          </p:cNvPicPr>
          <p:nvPr/>
        </p:nvPicPr>
        <p:blipFill>
          <a:blip r:embed="rId5"/>
          <a:stretch>
            <a:fillRect/>
          </a:stretch>
        </p:blipFill>
        <p:spPr>
          <a:xfrm>
            <a:off x="131484" y="1829262"/>
            <a:ext cx="8424151" cy="4419138"/>
          </a:xfrm>
          <a:prstGeom prst="rect">
            <a:avLst/>
          </a:prstGeom>
        </p:spPr>
      </p:pic>
      <p:cxnSp>
        <p:nvCxnSpPr>
          <p:cNvPr id="79" name="Straight Arrow Connector 78">
            <a:extLst>
              <a:ext uri="{FF2B5EF4-FFF2-40B4-BE49-F238E27FC236}">
                <a16:creationId xmlns:a16="http://schemas.microsoft.com/office/drawing/2014/main" id="{31A4D385-A781-1550-0AF9-C5E0FA48BD73}"/>
              </a:ext>
            </a:extLst>
          </p:cNvPr>
          <p:cNvCxnSpPr>
            <a:cxnSpLocks/>
            <a:stCxn id="77" idx="2"/>
          </p:cNvCxnSpPr>
          <p:nvPr/>
        </p:nvCxnSpPr>
        <p:spPr>
          <a:xfrm flipH="1">
            <a:off x="7687310" y="3113387"/>
            <a:ext cx="1869660" cy="21147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E2A5348-481B-154B-EE67-D68E2B9F2424}"/>
              </a:ext>
            </a:extLst>
          </p:cNvPr>
          <p:cNvSpPr txBox="1"/>
          <p:nvPr/>
        </p:nvSpPr>
        <p:spPr>
          <a:xfrm>
            <a:off x="632948" y="1289651"/>
            <a:ext cx="5715000" cy="369332"/>
          </a:xfrm>
          <a:prstGeom prst="rect">
            <a:avLst/>
          </a:prstGeom>
          <a:noFill/>
        </p:spPr>
        <p:txBody>
          <a:bodyPr wrap="square" rtlCol="0">
            <a:spAutoFit/>
          </a:bodyPr>
          <a:lstStyle/>
          <a:p>
            <a:r>
              <a:rPr lang="en-GB" b="1" u="sng" dirty="0"/>
              <a:t>HF-CZT; 20 keV; High Gain; 7 mm Al</a:t>
            </a:r>
          </a:p>
        </p:txBody>
      </p:sp>
      <p:sp>
        <p:nvSpPr>
          <p:cNvPr id="2" name="TextBox 1">
            <a:extLst>
              <a:ext uri="{FF2B5EF4-FFF2-40B4-BE49-F238E27FC236}">
                <a16:creationId xmlns:a16="http://schemas.microsoft.com/office/drawing/2014/main" id="{0CA67622-0231-8A91-A486-E966D03EB6F4}"/>
              </a:ext>
            </a:extLst>
          </p:cNvPr>
          <p:cNvSpPr txBox="1"/>
          <p:nvPr/>
        </p:nvSpPr>
        <p:spPr>
          <a:xfrm>
            <a:off x="632948" y="6248400"/>
            <a:ext cx="7922687" cy="323165"/>
          </a:xfrm>
          <a:prstGeom prst="rect">
            <a:avLst/>
          </a:prstGeom>
          <a:noFill/>
        </p:spPr>
        <p:txBody>
          <a:bodyPr wrap="square" rtlCol="0">
            <a:spAutoFit/>
          </a:bodyPr>
          <a:lstStyle/>
          <a:p>
            <a:r>
              <a:rPr lang="en-GB" sz="1500" b="1" i="1" dirty="0">
                <a:solidFill>
                  <a:srgbClr val="002060"/>
                </a:solidFill>
              </a:rPr>
              <a:t>Calibrated CSD histogram of Pixel (37,1) @ 21 keV – 0.2 keV bin width. Gaussian FWHM fit shown</a:t>
            </a:r>
          </a:p>
        </p:txBody>
      </p:sp>
    </p:spTree>
    <p:extLst>
      <p:ext uri="{BB962C8B-B14F-4D97-AF65-F5344CB8AC3E}">
        <p14:creationId xmlns:p14="http://schemas.microsoft.com/office/powerpoint/2010/main" val="4160668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A5C82A60-FFFF-F0CE-4CAF-1FB8DC4F9281}"/>
              </a:ext>
            </a:extLst>
          </p:cNvPr>
          <p:cNvPicPr>
            <a:picLocks noChangeAspect="1"/>
          </p:cNvPicPr>
          <p:nvPr/>
        </p:nvPicPr>
        <p:blipFill>
          <a:blip r:embed="rId3"/>
          <a:stretch>
            <a:fillRect/>
          </a:stretch>
        </p:blipFill>
        <p:spPr>
          <a:xfrm>
            <a:off x="8600506" y="858842"/>
            <a:ext cx="2354784" cy="5974598"/>
          </a:xfrm>
          <a:prstGeom prst="rect">
            <a:avLst/>
          </a:prstGeom>
        </p:spPr>
      </p:pic>
      <p:pic>
        <p:nvPicPr>
          <p:cNvPr id="50" name="Picture 49">
            <a:extLst>
              <a:ext uri="{FF2B5EF4-FFF2-40B4-BE49-F238E27FC236}">
                <a16:creationId xmlns:a16="http://schemas.microsoft.com/office/drawing/2014/main" id="{43116451-3A1E-9132-2601-3310EA471E07}"/>
              </a:ext>
            </a:extLst>
          </p:cNvPr>
          <p:cNvPicPr>
            <a:picLocks noChangeAspect="1"/>
          </p:cNvPicPr>
          <p:nvPr/>
        </p:nvPicPr>
        <p:blipFill>
          <a:blip r:embed="rId4"/>
          <a:stretch>
            <a:fillRect/>
          </a:stretch>
        </p:blipFill>
        <p:spPr>
          <a:xfrm>
            <a:off x="5237016" y="1576769"/>
            <a:ext cx="2543675" cy="4620024"/>
          </a:xfrm>
          <a:prstGeom prst="rect">
            <a:avLst/>
          </a:prstGeom>
        </p:spPr>
      </p:pic>
      <p:sp>
        <p:nvSpPr>
          <p:cNvPr id="19" name="TextBox 18">
            <a:extLst>
              <a:ext uri="{FF2B5EF4-FFF2-40B4-BE49-F238E27FC236}">
                <a16:creationId xmlns:a16="http://schemas.microsoft.com/office/drawing/2014/main" id="{AD5CB344-9958-8BA1-769A-7F01539F0775}"/>
              </a:ext>
            </a:extLst>
          </p:cNvPr>
          <p:cNvSpPr txBox="1"/>
          <p:nvPr/>
        </p:nvSpPr>
        <p:spPr>
          <a:xfrm>
            <a:off x="3298667" y="234016"/>
            <a:ext cx="591635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Characterisation</a:t>
            </a:r>
          </a:p>
        </p:txBody>
      </p:sp>
      <p:pic>
        <p:nvPicPr>
          <p:cNvPr id="20" name="Picture 2" descr="Diamond-light-source-logo-lowres – UK Catalysis Hub">
            <a:extLst>
              <a:ext uri="{FF2B5EF4-FFF2-40B4-BE49-F238E27FC236}">
                <a16:creationId xmlns:a16="http://schemas.microsoft.com/office/drawing/2014/main" id="{C70D4C0E-8B1B-B932-5DB2-DD2503335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70" name="TextBox 69">
            <a:extLst>
              <a:ext uri="{FF2B5EF4-FFF2-40B4-BE49-F238E27FC236}">
                <a16:creationId xmlns:a16="http://schemas.microsoft.com/office/drawing/2014/main" id="{4F68B0BC-A9E5-07A1-A718-85ACEFCAEEDF}"/>
              </a:ext>
            </a:extLst>
          </p:cNvPr>
          <p:cNvSpPr txBox="1"/>
          <p:nvPr/>
        </p:nvSpPr>
        <p:spPr>
          <a:xfrm>
            <a:off x="10941847" y="5365720"/>
            <a:ext cx="1419189" cy="784830"/>
          </a:xfrm>
          <a:prstGeom prst="rect">
            <a:avLst/>
          </a:prstGeom>
          <a:noFill/>
        </p:spPr>
        <p:txBody>
          <a:bodyPr wrap="square" rtlCol="0">
            <a:spAutoFit/>
          </a:bodyPr>
          <a:lstStyle/>
          <a:p>
            <a:r>
              <a:rPr lang="en-GB" sz="1500" b="1" i="1" dirty="0">
                <a:solidFill>
                  <a:srgbClr val="002060"/>
                </a:solidFill>
              </a:rPr>
              <a:t>Occupancy across fast-data channel</a:t>
            </a:r>
          </a:p>
        </p:txBody>
      </p:sp>
      <p:cxnSp>
        <p:nvCxnSpPr>
          <p:cNvPr id="38" name="Straight Arrow Connector 37">
            <a:extLst>
              <a:ext uri="{FF2B5EF4-FFF2-40B4-BE49-F238E27FC236}">
                <a16:creationId xmlns:a16="http://schemas.microsoft.com/office/drawing/2014/main" id="{14714B24-6900-8D82-7208-2807434E9EB1}"/>
              </a:ext>
            </a:extLst>
          </p:cNvPr>
          <p:cNvCxnSpPr>
            <a:cxnSpLocks/>
          </p:cNvCxnSpPr>
          <p:nvPr/>
        </p:nvCxnSpPr>
        <p:spPr>
          <a:xfrm>
            <a:off x="8425839" y="3869939"/>
            <a:ext cx="0" cy="2481063"/>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95BDF6E-173E-9364-81C0-0A918B1EFE94}"/>
              </a:ext>
            </a:extLst>
          </p:cNvPr>
          <p:cNvCxnSpPr>
            <a:cxnSpLocks/>
          </p:cNvCxnSpPr>
          <p:nvPr/>
        </p:nvCxnSpPr>
        <p:spPr>
          <a:xfrm flipH="1">
            <a:off x="3220720" y="6364696"/>
            <a:ext cx="520511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34CC38F-98A5-20EF-CDA0-300EEBB3B2A9}"/>
              </a:ext>
            </a:extLst>
          </p:cNvPr>
          <p:cNvSpPr/>
          <p:nvPr/>
        </p:nvSpPr>
        <p:spPr>
          <a:xfrm>
            <a:off x="9274675" y="3219451"/>
            <a:ext cx="171450" cy="60325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820A990-66E5-1580-4622-D6A1572DCB67}"/>
              </a:ext>
            </a:extLst>
          </p:cNvPr>
          <p:cNvSpPr txBox="1"/>
          <p:nvPr/>
        </p:nvSpPr>
        <p:spPr>
          <a:xfrm>
            <a:off x="5166917" y="6385623"/>
            <a:ext cx="2943715" cy="323165"/>
          </a:xfrm>
          <a:prstGeom prst="rect">
            <a:avLst/>
          </a:prstGeom>
          <a:noFill/>
        </p:spPr>
        <p:txBody>
          <a:bodyPr wrap="square" rtlCol="0">
            <a:spAutoFit/>
          </a:bodyPr>
          <a:lstStyle/>
          <a:p>
            <a:r>
              <a:rPr lang="en-GB" sz="1500" b="1" i="1" dirty="0">
                <a:solidFill>
                  <a:srgbClr val="002060"/>
                </a:solidFill>
              </a:rPr>
              <a:t>Single photon FWHM in beam area</a:t>
            </a:r>
          </a:p>
        </p:txBody>
      </p:sp>
      <p:sp>
        <p:nvSpPr>
          <p:cNvPr id="21" name="TextBox 20">
            <a:extLst>
              <a:ext uri="{FF2B5EF4-FFF2-40B4-BE49-F238E27FC236}">
                <a16:creationId xmlns:a16="http://schemas.microsoft.com/office/drawing/2014/main" id="{EBC3B8C9-0816-F39C-6970-3E74D2C7380D}"/>
              </a:ext>
            </a:extLst>
          </p:cNvPr>
          <p:cNvSpPr txBox="1"/>
          <p:nvPr/>
        </p:nvSpPr>
        <p:spPr>
          <a:xfrm>
            <a:off x="647421" y="6154790"/>
            <a:ext cx="2199340" cy="553998"/>
          </a:xfrm>
          <a:prstGeom prst="rect">
            <a:avLst/>
          </a:prstGeom>
          <a:noFill/>
        </p:spPr>
        <p:txBody>
          <a:bodyPr wrap="square" rtlCol="0">
            <a:spAutoFit/>
          </a:bodyPr>
          <a:lstStyle/>
          <a:p>
            <a:r>
              <a:rPr lang="en-GB" sz="1500" b="1" i="1" dirty="0">
                <a:solidFill>
                  <a:srgbClr val="002060"/>
                </a:solidFill>
              </a:rPr>
              <a:t>Calibrated CSD histograms in beam area</a:t>
            </a:r>
          </a:p>
        </p:txBody>
      </p:sp>
      <p:cxnSp>
        <p:nvCxnSpPr>
          <p:cNvPr id="33" name="Straight Arrow Connector 32">
            <a:extLst>
              <a:ext uri="{FF2B5EF4-FFF2-40B4-BE49-F238E27FC236}">
                <a16:creationId xmlns:a16="http://schemas.microsoft.com/office/drawing/2014/main" id="{7FAC80BF-3ADD-0494-5EC3-2132F2A1941E}"/>
              </a:ext>
            </a:extLst>
          </p:cNvPr>
          <p:cNvCxnSpPr>
            <a:cxnSpLocks/>
          </p:cNvCxnSpPr>
          <p:nvPr/>
        </p:nvCxnSpPr>
        <p:spPr>
          <a:xfrm flipH="1">
            <a:off x="7533894" y="5365720"/>
            <a:ext cx="89194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15664B8-ECB7-B719-1EF0-13E5C0402CB2}"/>
              </a:ext>
            </a:extLst>
          </p:cNvPr>
          <p:cNvCxnSpPr>
            <a:cxnSpLocks/>
          </p:cNvCxnSpPr>
          <p:nvPr/>
        </p:nvCxnSpPr>
        <p:spPr>
          <a:xfrm flipV="1">
            <a:off x="8407421" y="3716606"/>
            <a:ext cx="807600" cy="1701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2" name="Picture 51">
            <a:extLst>
              <a:ext uri="{FF2B5EF4-FFF2-40B4-BE49-F238E27FC236}">
                <a16:creationId xmlns:a16="http://schemas.microsoft.com/office/drawing/2014/main" id="{ABE18B48-8AA9-03CC-BD8D-6ED175866443}"/>
              </a:ext>
            </a:extLst>
          </p:cNvPr>
          <p:cNvPicPr>
            <a:picLocks noChangeAspect="1"/>
          </p:cNvPicPr>
          <p:nvPr/>
        </p:nvPicPr>
        <p:blipFill>
          <a:blip r:embed="rId6"/>
          <a:stretch>
            <a:fillRect/>
          </a:stretch>
        </p:blipFill>
        <p:spPr>
          <a:xfrm>
            <a:off x="647421" y="1729339"/>
            <a:ext cx="4099721" cy="4314884"/>
          </a:xfrm>
          <a:prstGeom prst="rect">
            <a:avLst/>
          </a:prstGeom>
        </p:spPr>
      </p:pic>
    </p:spTree>
    <p:extLst>
      <p:ext uri="{BB962C8B-B14F-4D97-AF65-F5344CB8AC3E}">
        <p14:creationId xmlns:p14="http://schemas.microsoft.com/office/powerpoint/2010/main" val="2057267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0C7C7675-1DBC-6A80-1E20-A7B032AAEB2F}"/>
              </a:ext>
            </a:extLst>
          </p:cNvPr>
          <p:cNvPicPr>
            <a:picLocks noChangeAspect="1"/>
          </p:cNvPicPr>
          <p:nvPr/>
        </p:nvPicPr>
        <p:blipFill>
          <a:blip r:embed="rId3"/>
          <a:stretch>
            <a:fillRect/>
          </a:stretch>
        </p:blipFill>
        <p:spPr>
          <a:xfrm>
            <a:off x="5116146" y="1739951"/>
            <a:ext cx="2463604" cy="4574438"/>
          </a:xfrm>
          <a:prstGeom prst="rect">
            <a:avLst/>
          </a:prstGeom>
        </p:spPr>
      </p:pic>
      <p:pic>
        <p:nvPicPr>
          <p:cNvPr id="6" name="Picture 5">
            <a:extLst>
              <a:ext uri="{FF2B5EF4-FFF2-40B4-BE49-F238E27FC236}">
                <a16:creationId xmlns:a16="http://schemas.microsoft.com/office/drawing/2014/main" id="{BFD61F1D-7DDB-4039-76F0-61B24D09C998}"/>
              </a:ext>
            </a:extLst>
          </p:cNvPr>
          <p:cNvPicPr>
            <a:picLocks noChangeAspect="1"/>
          </p:cNvPicPr>
          <p:nvPr/>
        </p:nvPicPr>
        <p:blipFill>
          <a:blip r:embed="rId4"/>
          <a:stretch>
            <a:fillRect/>
          </a:stretch>
        </p:blipFill>
        <p:spPr>
          <a:xfrm>
            <a:off x="8569955" y="493304"/>
            <a:ext cx="2430991" cy="6088908"/>
          </a:xfrm>
          <a:prstGeom prst="rect">
            <a:avLst/>
          </a:prstGeom>
        </p:spPr>
      </p:pic>
      <p:sp>
        <p:nvSpPr>
          <p:cNvPr id="19" name="TextBox 18">
            <a:extLst>
              <a:ext uri="{FF2B5EF4-FFF2-40B4-BE49-F238E27FC236}">
                <a16:creationId xmlns:a16="http://schemas.microsoft.com/office/drawing/2014/main" id="{AD5CB344-9958-8BA1-769A-7F01539F0775}"/>
              </a:ext>
            </a:extLst>
          </p:cNvPr>
          <p:cNvSpPr txBox="1"/>
          <p:nvPr/>
        </p:nvSpPr>
        <p:spPr>
          <a:xfrm>
            <a:off x="3298667" y="234016"/>
            <a:ext cx="591635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Characterisation</a:t>
            </a:r>
          </a:p>
        </p:txBody>
      </p:sp>
      <p:pic>
        <p:nvPicPr>
          <p:cNvPr id="20" name="Picture 2" descr="Diamond-light-source-logo-lowres – UK Catalysis Hub">
            <a:extLst>
              <a:ext uri="{FF2B5EF4-FFF2-40B4-BE49-F238E27FC236}">
                <a16:creationId xmlns:a16="http://schemas.microsoft.com/office/drawing/2014/main" id="{C70D4C0E-8B1B-B932-5DB2-DD2503335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84A2FDE0-E310-B884-6DB5-592A800143FE}"/>
              </a:ext>
            </a:extLst>
          </p:cNvPr>
          <p:cNvSpPr txBox="1"/>
          <p:nvPr/>
        </p:nvSpPr>
        <p:spPr>
          <a:xfrm>
            <a:off x="647421" y="1212191"/>
            <a:ext cx="5715000" cy="369332"/>
          </a:xfrm>
          <a:prstGeom prst="rect">
            <a:avLst/>
          </a:prstGeom>
          <a:noFill/>
        </p:spPr>
        <p:txBody>
          <a:bodyPr wrap="square" rtlCol="0">
            <a:spAutoFit/>
          </a:bodyPr>
          <a:lstStyle/>
          <a:p>
            <a:r>
              <a:rPr lang="en-GB" b="1" u="sng" dirty="0"/>
              <a:t>p-type Si; 15 keV; High Gain; 3 mm Al</a:t>
            </a:r>
          </a:p>
        </p:txBody>
      </p:sp>
      <p:sp>
        <p:nvSpPr>
          <p:cNvPr id="70" name="TextBox 69">
            <a:extLst>
              <a:ext uri="{FF2B5EF4-FFF2-40B4-BE49-F238E27FC236}">
                <a16:creationId xmlns:a16="http://schemas.microsoft.com/office/drawing/2014/main" id="{4F68B0BC-A9E5-07A1-A718-85ACEFCAEEDF}"/>
              </a:ext>
            </a:extLst>
          </p:cNvPr>
          <p:cNvSpPr txBox="1"/>
          <p:nvPr/>
        </p:nvSpPr>
        <p:spPr>
          <a:xfrm>
            <a:off x="10941847" y="5365720"/>
            <a:ext cx="1419189" cy="784830"/>
          </a:xfrm>
          <a:prstGeom prst="rect">
            <a:avLst/>
          </a:prstGeom>
          <a:noFill/>
        </p:spPr>
        <p:txBody>
          <a:bodyPr wrap="square" rtlCol="0">
            <a:spAutoFit/>
          </a:bodyPr>
          <a:lstStyle/>
          <a:p>
            <a:r>
              <a:rPr lang="en-GB" sz="1500" b="1" i="1" dirty="0">
                <a:solidFill>
                  <a:srgbClr val="002060"/>
                </a:solidFill>
              </a:rPr>
              <a:t>Occupancy across fast-data channel</a:t>
            </a:r>
          </a:p>
        </p:txBody>
      </p:sp>
      <p:pic>
        <p:nvPicPr>
          <p:cNvPr id="16" name="Picture 15">
            <a:extLst>
              <a:ext uri="{FF2B5EF4-FFF2-40B4-BE49-F238E27FC236}">
                <a16:creationId xmlns:a16="http://schemas.microsoft.com/office/drawing/2014/main" id="{1E833EED-5B47-C414-C4B3-09B9FB127F1C}"/>
              </a:ext>
            </a:extLst>
          </p:cNvPr>
          <p:cNvPicPr>
            <a:picLocks noChangeAspect="1"/>
          </p:cNvPicPr>
          <p:nvPr/>
        </p:nvPicPr>
        <p:blipFill>
          <a:blip r:embed="rId6"/>
          <a:stretch>
            <a:fillRect/>
          </a:stretch>
        </p:blipFill>
        <p:spPr>
          <a:xfrm>
            <a:off x="647421" y="1881345"/>
            <a:ext cx="3990823" cy="4230959"/>
          </a:xfrm>
          <a:prstGeom prst="rect">
            <a:avLst/>
          </a:prstGeom>
        </p:spPr>
      </p:pic>
      <p:cxnSp>
        <p:nvCxnSpPr>
          <p:cNvPr id="38" name="Straight Arrow Connector 37">
            <a:extLst>
              <a:ext uri="{FF2B5EF4-FFF2-40B4-BE49-F238E27FC236}">
                <a16:creationId xmlns:a16="http://schemas.microsoft.com/office/drawing/2014/main" id="{14714B24-6900-8D82-7208-2807434E9EB1}"/>
              </a:ext>
            </a:extLst>
          </p:cNvPr>
          <p:cNvCxnSpPr>
            <a:cxnSpLocks/>
          </p:cNvCxnSpPr>
          <p:nvPr/>
        </p:nvCxnSpPr>
        <p:spPr>
          <a:xfrm>
            <a:off x="8425839" y="3869939"/>
            <a:ext cx="0" cy="2481063"/>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95BDF6E-173E-9364-81C0-0A918B1EFE94}"/>
              </a:ext>
            </a:extLst>
          </p:cNvPr>
          <p:cNvCxnSpPr>
            <a:cxnSpLocks/>
          </p:cNvCxnSpPr>
          <p:nvPr/>
        </p:nvCxnSpPr>
        <p:spPr>
          <a:xfrm flipH="1">
            <a:off x="3220720" y="6364696"/>
            <a:ext cx="520511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34CC38F-98A5-20EF-CDA0-300EEBB3B2A9}"/>
              </a:ext>
            </a:extLst>
          </p:cNvPr>
          <p:cNvSpPr/>
          <p:nvPr/>
        </p:nvSpPr>
        <p:spPr>
          <a:xfrm>
            <a:off x="9288781" y="3387090"/>
            <a:ext cx="171450" cy="64008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820A990-66E5-1580-4622-D6A1572DCB67}"/>
              </a:ext>
            </a:extLst>
          </p:cNvPr>
          <p:cNvSpPr txBox="1"/>
          <p:nvPr/>
        </p:nvSpPr>
        <p:spPr>
          <a:xfrm>
            <a:off x="5166917" y="6385623"/>
            <a:ext cx="2943715" cy="323165"/>
          </a:xfrm>
          <a:prstGeom prst="rect">
            <a:avLst/>
          </a:prstGeom>
          <a:noFill/>
        </p:spPr>
        <p:txBody>
          <a:bodyPr wrap="square" rtlCol="0">
            <a:spAutoFit/>
          </a:bodyPr>
          <a:lstStyle/>
          <a:p>
            <a:r>
              <a:rPr lang="en-GB" sz="1500" b="1" i="1" dirty="0">
                <a:solidFill>
                  <a:srgbClr val="002060"/>
                </a:solidFill>
              </a:rPr>
              <a:t>Single photon FWHM in beam area</a:t>
            </a:r>
          </a:p>
        </p:txBody>
      </p:sp>
      <p:sp>
        <p:nvSpPr>
          <p:cNvPr id="21" name="TextBox 20">
            <a:extLst>
              <a:ext uri="{FF2B5EF4-FFF2-40B4-BE49-F238E27FC236}">
                <a16:creationId xmlns:a16="http://schemas.microsoft.com/office/drawing/2014/main" id="{EBC3B8C9-0816-F39C-6970-3E74D2C7380D}"/>
              </a:ext>
            </a:extLst>
          </p:cNvPr>
          <p:cNvSpPr txBox="1"/>
          <p:nvPr/>
        </p:nvSpPr>
        <p:spPr>
          <a:xfrm>
            <a:off x="647421" y="6154790"/>
            <a:ext cx="2199340" cy="553998"/>
          </a:xfrm>
          <a:prstGeom prst="rect">
            <a:avLst/>
          </a:prstGeom>
          <a:noFill/>
        </p:spPr>
        <p:txBody>
          <a:bodyPr wrap="square" rtlCol="0">
            <a:spAutoFit/>
          </a:bodyPr>
          <a:lstStyle/>
          <a:p>
            <a:r>
              <a:rPr lang="en-GB" sz="1500" b="1" i="1" dirty="0">
                <a:solidFill>
                  <a:srgbClr val="002060"/>
                </a:solidFill>
              </a:rPr>
              <a:t>Calibrated CSD histograms in beam area</a:t>
            </a:r>
          </a:p>
        </p:txBody>
      </p:sp>
      <p:cxnSp>
        <p:nvCxnSpPr>
          <p:cNvPr id="33" name="Straight Arrow Connector 32">
            <a:extLst>
              <a:ext uri="{FF2B5EF4-FFF2-40B4-BE49-F238E27FC236}">
                <a16:creationId xmlns:a16="http://schemas.microsoft.com/office/drawing/2014/main" id="{7FAC80BF-3ADD-0494-5EC3-2132F2A1941E}"/>
              </a:ext>
            </a:extLst>
          </p:cNvPr>
          <p:cNvCxnSpPr>
            <a:cxnSpLocks/>
          </p:cNvCxnSpPr>
          <p:nvPr/>
        </p:nvCxnSpPr>
        <p:spPr>
          <a:xfrm flipH="1">
            <a:off x="7533894" y="5365720"/>
            <a:ext cx="89194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15664B8-ECB7-B719-1EF0-13E5C0402CB2}"/>
              </a:ext>
            </a:extLst>
          </p:cNvPr>
          <p:cNvCxnSpPr>
            <a:cxnSpLocks/>
          </p:cNvCxnSpPr>
          <p:nvPr/>
        </p:nvCxnSpPr>
        <p:spPr>
          <a:xfrm flipV="1">
            <a:off x="8407421" y="3716606"/>
            <a:ext cx="807600" cy="1701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399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ECC5CA-B782-F234-9458-8C73F900F6FA}"/>
              </a:ext>
            </a:extLst>
          </p:cNvPr>
          <p:cNvPicPr>
            <a:picLocks noChangeAspect="1"/>
          </p:cNvPicPr>
          <p:nvPr/>
        </p:nvPicPr>
        <p:blipFill>
          <a:blip r:embed="rId3"/>
          <a:stretch>
            <a:fillRect/>
          </a:stretch>
        </p:blipFill>
        <p:spPr>
          <a:xfrm>
            <a:off x="273751" y="1234193"/>
            <a:ext cx="5250284" cy="5269850"/>
          </a:xfrm>
          <a:prstGeom prst="rect">
            <a:avLst/>
          </a:prstGeom>
        </p:spPr>
      </p:pic>
      <p:sp>
        <p:nvSpPr>
          <p:cNvPr id="19" name="TextBox 18">
            <a:extLst>
              <a:ext uri="{FF2B5EF4-FFF2-40B4-BE49-F238E27FC236}">
                <a16:creationId xmlns:a16="http://schemas.microsoft.com/office/drawing/2014/main" id="{AD5CB344-9958-8BA1-769A-7F01539F0775}"/>
              </a:ext>
            </a:extLst>
          </p:cNvPr>
          <p:cNvSpPr txBox="1"/>
          <p:nvPr/>
        </p:nvSpPr>
        <p:spPr>
          <a:xfrm>
            <a:off x="3298667" y="234016"/>
            <a:ext cx="585041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Characterisation Results</a:t>
            </a:r>
          </a:p>
        </p:txBody>
      </p:sp>
      <p:pic>
        <p:nvPicPr>
          <p:cNvPr id="20" name="Picture 2" descr="Diamond-light-source-logo-lowres – UK Catalysis Hub">
            <a:extLst>
              <a:ext uri="{FF2B5EF4-FFF2-40B4-BE49-F238E27FC236}">
                <a16:creationId xmlns:a16="http://schemas.microsoft.com/office/drawing/2014/main" id="{C70D4C0E-8B1B-B932-5DB2-DD25033350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6">
            <a:extLst>
              <a:ext uri="{FF2B5EF4-FFF2-40B4-BE49-F238E27FC236}">
                <a16:creationId xmlns:a16="http://schemas.microsoft.com/office/drawing/2014/main" id="{507EE964-11F2-F2E5-AC31-E465B1438D3C}"/>
              </a:ext>
            </a:extLst>
          </p:cNvPr>
          <p:cNvGraphicFramePr>
            <a:graphicFrameLocks noGrp="1"/>
          </p:cNvGraphicFramePr>
          <p:nvPr>
            <p:extLst>
              <p:ext uri="{D42A27DB-BD31-4B8C-83A1-F6EECF244321}">
                <p14:modId xmlns:p14="http://schemas.microsoft.com/office/powerpoint/2010/main" val="3550306179"/>
              </p:ext>
            </p:extLst>
          </p:nvPr>
        </p:nvGraphicFramePr>
        <p:xfrm>
          <a:off x="6223874" y="3567159"/>
          <a:ext cx="4129526" cy="1381760"/>
        </p:xfrm>
        <a:graphic>
          <a:graphicData uri="http://schemas.openxmlformats.org/drawingml/2006/table">
            <a:tbl>
              <a:tblPr firstRow="1" bandRow="1">
                <a:tableStyleId>{6E25E649-3F16-4E02-A733-19D2CDBF48F0}</a:tableStyleId>
              </a:tblPr>
              <a:tblGrid>
                <a:gridCol w="1437005">
                  <a:extLst>
                    <a:ext uri="{9D8B030D-6E8A-4147-A177-3AD203B41FA5}">
                      <a16:colId xmlns:a16="http://schemas.microsoft.com/office/drawing/2014/main" val="270861472"/>
                    </a:ext>
                  </a:extLst>
                </a:gridCol>
                <a:gridCol w="1363341">
                  <a:extLst>
                    <a:ext uri="{9D8B030D-6E8A-4147-A177-3AD203B41FA5}">
                      <a16:colId xmlns:a16="http://schemas.microsoft.com/office/drawing/2014/main" val="491790209"/>
                    </a:ext>
                  </a:extLst>
                </a:gridCol>
                <a:gridCol w="1329180">
                  <a:extLst>
                    <a:ext uri="{9D8B030D-6E8A-4147-A177-3AD203B41FA5}">
                      <a16:colId xmlns:a16="http://schemas.microsoft.com/office/drawing/2014/main" val="1871430953"/>
                    </a:ext>
                  </a:extLst>
                </a:gridCol>
              </a:tblGrid>
              <a:tr h="370840">
                <a:tc>
                  <a:txBody>
                    <a:bodyPr/>
                    <a:lstStyle/>
                    <a:p>
                      <a:r>
                        <a:rPr lang="en-GB" dirty="0"/>
                        <a:t>Peak Energy </a:t>
                      </a:r>
                    </a:p>
                    <a:p>
                      <a:r>
                        <a:rPr lang="en-GB" dirty="0"/>
                        <a:t>[keV]</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1E5DF8"/>
                    </a:solidFill>
                  </a:tcPr>
                </a:tc>
                <a:tc>
                  <a:txBody>
                    <a:bodyPr/>
                    <a:lstStyle/>
                    <a:p>
                      <a:r>
                        <a:rPr lang="en-GB" dirty="0"/>
                        <a:t>HG FWHM </a:t>
                      </a:r>
                    </a:p>
                    <a:p>
                      <a:r>
                        <a:rPr lang="en-GB" dirty="0"/>
                        <a:t>[keV]</a:t>
                      </a:r>
                    </a:p>
                  </a:txBody>
                  <a:tcPr>
                    <a:lnT w="12700" cap="flat" cmpd="sng" algn="ctr">
                      <a:solidFill>
                        <a:schemeClr val="tx1"/>
                      </a:solidFill>
                      <a:prstDash val="solid"/>
                      <a:round/>
                      <a:headEnd type="none" w="med" len="med"/>
                      <a:tailEnd type="none" w="med" len="med"/>
                    </a:lnT>
                    <a:solidFill>
                      <a:srgbClr val="1E5DF8"/>
                    </a:solidFill>
                  </a:tcPr>
                </a:tc>
                <a:tc>
                  <a:txBody>
                    <a:bodyPr/>
                    <a:lstStyle/>
                    <a:p>
                      <a:r>
                        <a:rPr lang="en-GB" dirty="0"/>
                        <a:t>MG FWHM </a:t>
                      </a:r>
                    </a:p>
                    <a:p>
                      <a:r>
                        <a:rPr lang="en-GB" dirty="0"/>
                        <a:t>[keV]</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1E5DF8"/>
                    </a:solidFill>
                  </a:tcPr>
                </a:tc>
                <a:extLst>
                  <a:ext uri="{0D108BD9-81ED-4DB2-BD59-A6C34878D82A}">
                    <a16:rowId xmlns:a16="http://schemas.microsoft.com/office/drawing/2014/main" val="3426744191"/>
                  </a:ext>
                </a:extLst>
              </a:tr>
              <a:tr h="370840">
                <a:tc>
                  <a:txBody>
                    <a:bodyPr/>
                    <a:lstStyle/>
                    <a:p>
                      <a:r>
                        <a:rPr lang="en-GB" dirty="0"/>
                        <a:t>10</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r>
                        <a:rPr lang="en-GB" dirty="0"/>
                        <a:t>0.66 ± 0.06</a:t>
                      </a:r>
                    </a:p>
                  </a:txBody>
                  <a:tcPr>
                    <a:lnB w="12700" cap="flat" cmpd="sng" algn="ctr">
                      <a:solidFill>
                        <a:schemeClr val="tx1"/>
                      </a:solidFill>
                      <a:prstDash val="solid"/>
                      <a:round/>
                      <a:headEnd type="none" w="med" len="med"/>
                      <a:tailEnd type="none" w="med" len="med"/>
                    </a:lnB>
                    <a:noFill/>
                  </a:tcPr>
                </a:tc>
                <a:tc>
                  <a:txBody>
                    <a:bodyPr/>
                    <a:lstStyle/>
                    <a:p>
                      <a:r>
                        <a:rPr lang="en-GB" dirty="0"/>
                        <a:t>0.77 ± 0.06</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2410109"/>
                  </a:ext>
                </a:extLst>
              </a:tr>
              <a:tr h="370840">
                <a:tc>
                  <a:txBody>
                    <a:bodyPr/>
                    <a:lstStyle/>
                    <a:p>
                      <a:r>
                        <a:rPr lang="en-GB" dirty="0"/>
                        <a:t>15</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0.68 ± 0.06</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0.81 ± 0.06</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032242"/>
                  </a:ext>
                </a:extLst>
              </a:tr>
            </a:tbl>
          </a:graphicData>
        </a:graphic>
      </p:graphicFrame>
      <p:graphicFrame>
        <p:nvGraphicFramePr>
          <p:cNvPr id="5" name="Table 6">
            <a:extLst>
              <a:ext uri="{FF2B5EF4-FFF2-40B4-BE49-F238E27FC236}">
                <a16:creationId xmlns:a16="http://schemas.microsoft.com/office/drawing/2014/main" id="{FA6DF025-7FFA-CECB-0B03-1DC9C5F90F97}"/>
              </a:ext>
            </a:extLst>
          </p:cNvPr>
          <p:cNvGraphicFramePr>
            <a:graphicFrameLocks noGrp="1"/>
          </p:cNvGraphicFramePr>
          <p:nvPr>
            <p:extLst>
              <p:ext uri="{D42A27DB-BD31-4B8C-83A1-F6EECF244321}">
                <p14:modId xmlns:p14="http://schemas.microsoft.com/office/powerpoint/2010/main" val="432186252"/>
              </p:ext>
            </p:extLst>
          </p:nvPr>
        </p:nvGraphicFramePr>
        <p:xfrm>
          <a:off x="6223874" y="1727881"/>
          <a:ext cx="5694375" cy="1010920"/>
        </p:xfrm>
        <a:graphic>
          <a:graphicData uri="http://schemas.openxmlformats.org/drawingml/2006/table">
            <a:tbl>
              <a:tblPr firstRow="1" bandRow="1">
                <a:tableStyleId>{6E25E649-3F16-4E02-A733-19D2CDBF48F0}</a:tableStyleId>
              </a:tblPr>
              <a:tblGrid>
                <a:gridCol w="1384618">
                  <a:extLst>
                    <a:ext uri="{9D8B030D-6E8A-4147-A177-3AD203B41FA5}">
                      <a16:colId xmlns:a16="http://schemas.microsoft.com/office/drawing/2014/main" val="270861472"/>
                    </a:ext>
                  </a:extLst>
                </a:gridCol>
                <a:gridCol w="1425155">
                  <a:extLst>
                    <a:ext uri="{9D8B030D-6E8A-4147-A177-3AD203B41FA5}">
                      <a16:colId xmlns:a16="http://schemas.microsoft.com/office/drawing/2014/main" val="491790209"/>
                    </a:ext>
                  </a:extLst>
                </a:gridCol>
                <a:gridCol w="1343343">
                  <a:extLst>
                    <a:ext uri="{9D8B030D-6E8A-4147-A177-3AD203B41FA5}">
                      <a16:colId xmlns:a16="http://schemas.microsoft.com/office/drawing/2014/main" val="1871430953"/>
                    </a:ext>
                  </a:extLst>
                </a:gridCol>
                <a:gridCol w="1541259">
                  <a:extLst>
                    <a:ext uri="{9D8B030D-6E8A-4147-A177-3AD203B41FA5}">
                      <a16:colId xmlns:a16="http://schemas.microsoft.com/office/drawing/2014/main" val="153123071"/>
                    </a:ext>
                  </a:extLst>
                </a:gridCol>
              </a:tblGrid>
              <a:tr h="370840">
                <a:tc>
                  <a:txBody>
                    <a:bodyPr/>
                    <a:lstStyle/>
                    <a:p>
                      <a:r>
                        <a:rPr lang="en-GB" dirty="0"/>
                        <a:t>Peak Energy</a:t>
                      </a:r>
                    </a:p>
                    <a:p>
                      <a:r>
                        <a:rPr lang="en-GB" dirty="0"/>
                        <a:t> [keV]</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1E5DF8"/>
                    </a:solidFill>
                  </a:tcPr>
                </a:tc>
                <a:tc>
                  <a:txBody>
                    <a:bodyPr/>
                    <a:lstStyle/>
                    <a:p>
                      <a:r>
                        <a:rPr lang="en-GB" dirty="0"/>
                        <a:t>HG FWHM </a:t>
                      </a:r>
                    </a:p>
                    <a:p>
                      <a:r>
                        <a:rPr lang="en-GB" dirty="0"/>
                        <a:t>[keV]</a:t>
                      </a:r>
                    </a:p>
                  </a:txBody>
                  <a:tcPr>
                    <a:lnT w="12700" cap="flat" cmpd="sng" algn="ctr">
                      <a:solidFill>
                        <a:schemeClr val="tx1"/>
                      </a:solidFill>
                      <a:prstDash val="solid"/>
                      <a:round/>
                      <a:headEnd type="none" w="med" len="med"/>
                      <a:tailEnd type="none" w="med" len="med"/>
                    </a:lnT>
                    <a:solidFill>
                      <a:srgbClr val="1E5DF8"/>
                    </a:solidFill>
                  </a:tcPr>
                </a:tc>
                <a:tc>
                  <a:txBody>
                    <a:bodyPr/>
                    <a:lstStyle/>
                    <a:p>
                      <a:r>
                        <a:rPr lang="en-GB" dirty="0"/>
                        <a:t>MG FWHM </a:t>
                      </a:r>
                    </a:p>
                    <a:p>
                      <a:r>
                        <a:rPr lang="en-GB" dirty="0"/>
                        <a:t>[keV]</a:t>
                      </a:r>
                    </a:p>
                  </a:txBody>
                  <a:tcPr>
                    <a:lnT w="12700" cap="flat" cmpd="sng" algn="ctr">
                      <a:solidFill>
                        <a:schemeClr val="tx1"/>
                      </a:solidFill>
                      <a:prstDash val="solid"/>
                      <a:round/>
                      <a:headEnd type="none" w="med" len="med"/>
                      <a:tailEnd type="none" w="med" len="med"/>
                    </a:lnT>
                    <a:solidFill>
                      <a:srgbClr val="1E5DF8"/>
                    </a:solidFill>
                  </a:tcPr>
                </a:tc>
                <a:tc>
                  <a:txBody>
                    <a:bodyPr/>
                    <a:lstStyle/>
                    <a:p>
                      <a:r>
                        <a:rPr lang="en-GB" dirty="0"/>
                        <a:t>LG FWHM</a:t>
                      </a:r>
                    </a:p>
                    <a:p>
                      <a:r>
                        <a:rPr lang="en-GB" dirty="0"/>
                        <a:t>[keV]</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1E5DF8"/>
                    </a:solidFill>
                  </a:tcPr>
                </a:tc>
                <a:extLst>
                  <a:ext uri="{0D108BD9-81ED-4DB2-BD59-A6C34878D82A}">
                    <a16:rowId xmlns:a16="http://schemas.microsoft.com/office/drawing/2014/main" val="3426744191"/>
                  </a:ext>
                </a:extLst>
              </a:tr>
              <a:tr h="370840">
                <a:tc>
                  <a:txBody>
                    <a:bodyPr/>
                    <a:lstStyle/>
                    <a:p>
                      <a:r>
                        <a:rPr lang="en-GB" dirty="0"/>
                        <a:t>20</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r>
                        <a:rPr lang="en-GB" dirty="0"/>
                        <a:t>0.85 ± 0.10</a:t>
                      </a:r>
                    </a:p>
                  </a:txBody>
                  <a:tcPr>
                    <a:lnB w="12700" cap="flat" cmpd="sng" algn="ctr">
                      <a:solidFill>
                        <a:schemeClr val="tx1"/>
                      </a:solidFill>
                      <a:prstDash val="solid"/>
                      <a:round/>
                      <a:headEnd type="none" w="med" len="med"/>
                      <a:tailEnd type="none" w="med" len="med"/>
                    </a:lnB>
                    <a:noFill/>
                  </a:tcPr>
                </a:tc>
                <a:tc>
                  <a:txBody>
                    <a:bodyPr/>
                    <a:lstStyle/>
                    <a:p>
                      <a:r>
                        <a:rPr lang="en-GB" dirty="0"/>
                        <a:t>0.92 ± 0.11</a:t>
                      </a:r>
                    </a:p>
                  </a:txBody>
                  <a:tcPr>
                    <a:lnB w="12700" cap="flat" cmpd="sng" algn="ctr">
                      <a:solidFill>
                        <a:schemeClr val="tx1"/>
                      </a:solidFill>
                      <a:prstDash val="solid"/>
                      <a:round/>
                      <a:headEnd type="none" w="med" len="med"/>
                      <a:tailEnd type="none" w="med" len="med"/>
                    </a:lnB>
                    <a:noFill/>
                  </a:tcPr>
                </a:tc>
                <a:tc>
                  <a:txBody>
                    <a:bodyPr/>
                    <a:lstStyle/>
                    <a:p>
                      <a:r>
                        <a:rPr lang="en-GB" dirty="0"/>
                        <a:t>1.13 ± 0.12</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032242"/>
                  </a:ext>
                </a:extLst>
              </a:tr>
            </a:tbl>
          </a:graphicData>
        </a:graphic>
      </p:graphicFrame>
      <p:sp>
        <p:nvSpPr>
          <p:cNvPr id="7" name="TextBox 6">
            <a:extLst>
              <a:ext uri="{FF2B5EF4-FFF2-40B4-BE49-F238E27FC236}">
                <a16:creationId xmlns:a16="http://schemas.microsoft.com/office/drawing/2014/main" id="{3344DB5B-0BB3-460A-D73D-20C42D9C784B}"/>
              </a:ext>
            </a:extLst>
          </p:cNvPr>
          <p:cNvSpPr txBox="1"/>
          <p:nvPr/>
        </p:nvSpPr>
        <p:spPr>
          <a:xfrm>
            <a:off x="6096000" y="1194068"/>
            <a:ext cx="5715000" cy="369332"/>
          </a:xfrm>
          <a:prstGeom prst="rect">
            <a:avLst/>
          </a:prstGeom>
          <a:noFill/>
        </p:spPr>
        <p:txBody>
          <a:bodyPr wrap="square" rtlCol="0">
            <a:spAutoFit/>
          </a:bodyPr>
          <a:lstStyle/>
          <a:p>
            <a:r>
              <a:rPr lang="en-GB" b="1" u="sng" dirty="0"/>
              <a:t>HF-CZT</a:t>
            </a:r>
          </a:p>
        </p:txBody>
      </p:sp>
      <p:sp>
        <p:nvSpPr>
          <p:cNvPr id="9" name="TextBox 8">
            <a:extLst>
              <a:ext uri="{FF2B5EF4-FFF2-40B4-BE49-F238E27FC236}">
                <a16:creationId xmlns:a16="http://schemas.microsoft.com/office/drawing/2014/main" id="{9330650D-BB71-ADC7-DA6B-AE4A3A6BFC74}"/>
              </a:ext>
            </a:extLst>
          </p:cNvPr>
          <p:cNvSpPr txBox="1"/>
          <p:nvPr/>
        </p:nvSpPr>
        <p:spPr>
          <a:xfrm>
            <a:off x="6096000" y="2968314"/>
            <a:ext cx="5715000" cy="369332"/>
          </a:xfrm>
          <a:prstGeom prst="rect">
            <a:avLst/>
          </a:prstGeom>
          <a:noFill/>
        </p:spPr>
        <p:txBody>
          <a:bodyPr wrap="square" rtlCol="0">
            <a:spAutoFit/>
          </a:bodyPr>
          <a:lstStyle/>
          <a:p>
            <a:r>
              <a:rPr lang="en-GB" b="1" u="sng" dirty="0"/>
              <a:t>p-type Si</a:t>
            </a:r>
          </a:p>
        </p:txBody>
      </p:sp>
      <p:sp>
        <p:nvSpPr>
          <p:cNvPr id="18" name="TextBox 17">
            <a:extLst>
              <a:ext uri="{FF2B5EF4-FFF2-40B4-BE49-F238E27FC236}">
                <a16:creationId xmlns:a16="http://schemas.microsoft.com/office/drawing/2014/main" id="{00617F82-B37E-6768-CF0C-E62BE44863F6}"/>
              </a:ext>
            </a:extLst>
          </p:cNvPr>
          <p:cNvSpPr txBox="1"/>
          <p:nvPr/>
        </p:nvSpPr>
        <p:spPr>
          <a:xfrm>
            <a:off x="5174334" y="6064802"/>
            <a:ext cx="1843332" cy="553998"/>
          </a:xfrm>
          <a:prstGeom prst="rect">
            <a:avLst/>
          </a:prstGeom>
          <a:noFill/>
        </p:spPr>
        <p:txBody>
          <a:bodyPr wrap="square" rtlCol="0">
            <a:spAutoFit/>
          </a:bodyPr>
          <a:lstStyle/>
          <a:p>
            <a:r>
              <a:rPr lang="en-GB" sz="1500" b="1" i="1" dirty="0">
                <a:solidFill>
                  <a:srgbClr val="002060"/>
                </a:solidFill>
              </a:rPr>
              <a:t>p-type Si FWHM in beam area</a:t>
            </a:r>
          </a:p>
        </p:txBody>
      </p:sp>
      <p:sp>
        <p:nvSpPr>
          <p:cNvPr id="2" name="TextBox 1">
            <a:extLst>
              <a:ext uri="{FF2B5EF4-FFF2-40B4-BE49-F238E27FC236}">
                <a16:creationId xmlns:a16="http://schemas.microsoft.com/office/drawing/2014/main" id="{F069FCA9-292B-CD5E-5BF9-74B7CA5443C4}"/>
              </a:ext>
            </a:extLst>
          </p:cNvPr>
          <p:cNvSpPr txBox="1"/>
          <p:nvPr/>
        </p:nvSpPr>
        <p:spPr>
          <a:xfrm>
            <a:off x="6223874" y="5142791"/>
            <a:ext cx="3226295" cy="646331"/>
          </a:xfrm>
          <a:prstGeom prst="rect">
            <a:avLst/>
          </a:prstGeom>
          <a:noFill/>
          <a:ln>
            <a:solidFill>
              <a:srgbClr val="FF0000"/>
            </a:solidFill>
          </a:ln>
        </p:spPr>
        <p:txBody>
          <a:bodyPr wrap="square" rtlCol="0">
            <a:spAutoFit/>
          </a:bodyPr>
          <a:lstStyle/>
          <a:p>
            <a:r>
              <a:rPr lang="en-GB" sz="1200" b="1" dirty="0">
                <a:solidFill>
                  <a:srgbClr val="FF0000"/>
                </a:solidFill>
              </a:rPr>
              <a:t>Electron-hole pair generation energies</a:t>
            </a:r>
          </a:p>
          <a:p>
            <a:pPr marL="285750" indent="-285750">
              <a:buFont typeface="Arial" panose="020B0604020202020204" pitchFamily="34" charset="0"/>
              <a:buChar char="•"/>
            </a:pPr>
            <a:r>
              <a:rPr lang="en-GB" sz="1200" b="1" dirty="0">
                <a:solidFill>
                  <a:srgbClr val="FF0000"/>
                </a:solidFill>
              </a:rPr>
              <a:t>CZT – 4.6 eV (e-h pair)</a:t>
            </a:r>
            <a:r>
              <a:rPr lang="en-GB" sz="1200" b="1" baseline="30000" dirty="0">
                <a:solidFill>
                  <a:srgbClr val="FF0000"/>
                </a:solidFill>
              </a:rPr>
              <a:t>-1</a:t>
            </a:r>
            <a:endParaRPr lang="en-GB" sz="1200" b="1" dirty="0">
              <a:solidFill>
                <a:srgbClr val="FF0000"/>
              </a:solidFill>
            </a:endParaRPr>
          </a:p>
          <a:p>
            <a:pPr marL="285750" indent="-285750">
              <a:buFont typeface="Arial" panose="020B0604020202020204" pitchFamily="34" charset="0"/>
              <a:buChar char="•"/>
            </a:pPr>
            <a:r>
              <a:rPr lang="en-GB" sz="1200" b="1" dirty="0">
                <a:solidFill>
                  <a:srgbClr val="FF0000"/>
                </a:solidFill>
              </a:rPr>
              <a:t>Si – 3.6 eV (e-h pair)</a:t>
            </a:r>
            <a:r>
              <a:rPr lang="en-GB" sz="1200" b="1" baseline="30000" dirty="0">
                <a:solidFill>
                  <a:srgbClr val="FF0000"/>
                </a:solidFill>
              </a:rPr>
              <a:t>-1</a:t>
            </a:r>
            <a:endParaRPr lang="en-GB" sz="1200" b="1" dirty="0">
              <a:solidFill>
                <a:srgbClr val="FF0000"/>
              </a:solidFill>
            </a:endParaRPr>
          </a:p>
        </p:txBody>
      </p:sp>
    </p:spTree>
    <p:extLst>
      <p:ext uri="{BB962C8B-B14F-4D97-AF65-F5344CB8AC3E}">
        <p14:creationId xmlns:p14="http://schemas.microsoft.com/office/powerpoint/2010/main" val="577303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E593ED1-C179-7F3C-909E-78731CD87474}"/>
              </a:ext>
            </a:extLst>
          </p:cNvPr>
          <p:cNvGrpSpPr/>
          <p:nvPr/>
        </p:nvGrpSpPr>
        <p:grpSpPr>
          <a:xfrm>
            <a:off x="400778" y="1416096"/>
            <a:ext cx="6687248" cy="1249060"/>
            <a:chOff x="468155" y="1114358"/>
            <a:chExt cx="6687248" cy="1249060"/>
          </a:xfrm>
        </p:grpSpPr>
        <p:pic>
          <p:nvPicPr>
            <p:cNvPr id="3" name="Picture 2">
              <a:extLst>
                <a:ext uri="{FF2B5EF4-FFF2-40B4-BE49-F238E27FC236}">
                  <a16:creationId xmlns:a16="http://schemas.microsoft.com/office/drawing/2014/main" id="{B8D9E634-B8AC-75E1-4BC7-523B53C53080}"/>
                </a:ext>
              </a:extLst>
            </p:cNvPr>
            <p:cNvPicPr>
              <a:picLocks noChangeAspect="1"/>
            </p:cNvPicPr>
            <p:nvPr/>
          </p:nvPicPr>
          <p:blipFill rotWithShape="1">
            <a:blip r:embed="rId3"/>
            <a:srcRect b="45295"/>
            <a:stretch/>
          </p:blipFill>
          <p:spPr>
            <a:xfrm>
              <a:off x="468155" y="1114358"/>
              <a:ext cx="6687248" cy="769441"/>
            </a:xfrm>
            <a:prstGeom prst="rect">
              <a:avLst/>
            </a:prstGeom>
          </p:spPr>
        </p:pic>
        <p:pic>
          <p:nvPicPr>
            <p:cNvPr id="16" name="Picture 15">
              <a:extLst>
                <a:ext uri="{FF2B5EF4-FFF2-40B4-BE49-F238E27FC236}">
                  <a16:creationId xmlns:a16="http://schemas.microsoft.com/office/drawing/2014/main" id="{D6B010D2-6A21-62F8-FB3B-0CAF642D4518}"/>
                </a:ext>
              </a:extLst>
            </p:cNvPr>
            <p:cNvPicPr>
              <a:picLocks noChangeAspect="1"/>
            </p:cNvPicPr>
            <p:nvPr/>
          </p:nvPicPr>
          <p:blipFill rotWithShape="1">
            <a:blip r:embed="rId3"/>
            <a:srcRect l="27711" t="60612" r="24791"/>
            <a:stretch/>
          </p:blipFill>
          <p:spPr>
            <a:xfrm>
              <a:off x="2223610" y="1809419"/>
              <a:ext cx="3176337" cy="553999"/>
            </a:xfrm>
            <a:prstGeom prst="rect">
              <a:avLst/>
            </a:prstGeom>
          </p:spPr>
        </p:pic>
      </p:grpSp>
      <p:sp>
        <p:nvSpPr>
          <p:cNvPr id="8" name="Star: 5 Points 7">
            <a:extLst>
              <a:ext uri="{FF2B5EF4-FFF2-40B4-BE49-F238E27FC236}">
                <a16:creationId xmlns:a16="http://schemas.microsoft.com/office/drawing/2014/main" id="{BF6DCAAB-60BF-76B4-22EC-79AE67B5F2B6}"/>
              </a:ext>
            </a:extLst>
          </p:cNvPr>
          <p:cNvSpPr/>
          <p:nvPr/>
        </p:nvSpPr>
        <p:spPr>
          <a:xfrm>
            <a:off x="4332949" y="1734896"/>
            <a:ext cx="168276" cy="168276"/>
          </a:xfrm>
          <a:prstGeom prst="star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A427880-0253-F468-01DB-AF8455ED3E60}"/>
              </a:ext>
            </a:extLst>
          </p:cNvPr>
          <p:cNvSpPr txBox="1"/>
          <p:nvPr/>
        </p:nvSpPr>
        <p:spPr>
          <a:xfrm>
            <a:off x="3298666" y="234016"/>
            <a:ext cx="6388259"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Integrating Measurements</a:t>
            </a:r>
          </a:p>
        </p:txBody>
      </p:sp>
      <p:pic>
        <p:nvPicPr>
          <p:cNvPr id="12" name="Picture 2" descr="Diamond-light-source-logo-lowres – UK Catalysis Hub">
            <a:extLst>
              <a:ext uri="{FF2B5EF4-FFF2-40B4-BE49-F238E27FC236}">
                <a16:creationId xmlns:a16="http://schemas.microsoft.com/office/drawing/2014/main" id="{EBC6C77E-1744-ACC1-9567-D44D8BB21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EBA70DA-73DC-2093-E57F-4AE524C38E09}"/>
              </a:ext>
            </a:extLst>
          </p:cNvPr>
          <p:cNvSpPr txBox="1"/>
          <p:nvPr/>
        </p:nvSpPr>
        <p:spPr>
          <a:xfrm>
            <a:off x="634701" y="1072129"/>
            <a:ext cx="5715000" cy="369332"/>
          </a:xfrm>
          <a:prstGeom prst="rect">
            <a:avLst/>
          </a:prstGeom>
          <a:noFill/>
        </p:spPr>
        <p:txBody>
          <a:bodyPr wrap="square" rtlCol="0">
            <a:spAutoFit/>
          </a:bodyPr>
          <a:lstStyle/>
          <a:p>
            <a:r>
              <a:rPr lang="en-GB" b="1" u="sng" dirty="0"/>
              <a:t>P-type Si; 15 keV; High Gain; 3 mm Al – 0 mm Al</a:t>
            </a:r>
          </a:p>
        </p:txBody>
      </p:sp>
      <p:pic>
        <p:nvPicPr>
          <p:cNvPr id="28" name="Picture 27">
            <a:extLst>
              <a:ext uri="{FF2B5EF4-FFF2-40B4-BE49-F238E27FC236}">
                <a16:creationId xmlns:a16="http://schemas.microsoft.com/office/drawing/2014/main" id="{DC1F973B-EF37-1E97-57EA-0EB84A0D9EEE}"/>
              </a:ext>
            </a:extLst>
          </p:cNvPr>
          <p:cNvPicPr>
            <a:picLocks noChangeAspect="1"/>
          </p:cNvPicPr>
          <p:nvPr/>
        </p:nvPicPr>
        <p:blipFill>
          <a:blip r:embed="rId5"/>
          <a:stretch>
            <a:fillRect/>
          </a:stretch>
        </p:blipFill>
        <p:spPr>
          <a:xfrm>
            <a:off x="292102" y="2626415"/>
            <a:ext cx="7908144" cy="4140000"/>
          </a:xfrm>
          <a:prstGeom prst="rect">
            <a:avLst/>
          </a:prstGeom>
        </p:spPr>
      </p:pic>
      <p:sp>
        <p:nvSpPr>
          <p:cNvPr id="4" name="TextBox 3">
            <a:extLst>
              <a:ext uri="{FF2B5EF4-FFF2-40B4-BE49-F238E27FC236}">
                <a16:creationId xmlns:a16="http://schemas.microsoft.com/office/drawing/2014/main" id="{A27BDDD5-EB65-06A6-654B-B87BA529339C}"/>
              </a:ext>
            </a:extLst>
          </p:cNvPr>
          <p:cNvSpPr txBox="1"/>
          <p:nvPr/>
        </p:nvSpPr>
        <p:spPr>
          <a:xfrm>
            <a:off x="8200246" y="5802352"/>
            <a:ext cx="2264554" cy="553998"/>
          </a:xfrm>
          <a:prstGeom prst="rect">
            <a:avLst/>
          </a:prstGeom>
          <a:noFill/>
        </p:spPr>
        <p:txBody>
          <a:bodyPr wrap="square" rtlCol="0">
            <a:spAutoFit/>
          </a:bodyPr>
          <a:lstStyle/>
          <a:p>
            <a:r>
              <a:rPr lang="en-GB" sz="1500" b="1" i="1">
                <a:solidFill>
                  <a:srgbClr val="002060"/>
                </a:solidFill>
              </a:rPr>
              <a:t>Calibrated histograms of pixel (48,2)</a:t>
            </a:r>
          </a:p>
        </p:txBody>
      </p:sp>
      <p:sp>
        <p:nvSpPr>
          <p:cNvPr id="2" name="TextBox 1">
            <a:extLst>
              <a:ext uri="{FF2B5EF4-FFF2-40B4-BE49-F238E27FC236}">
                <a16:creationId xmlns:a16="http://schemas.microsoft.com/office/drawing/2014/main" id="{22B56424-29BE-DF1D-88A4-7127A85258A9}"/>
              </a:ext>
            </a:extLst>
          </p:cNvPr>
          <p:cNvSpPr txBox="1"/>
          <p:nvPr/>
        </p:nvSpPr>
        <p:spPr>
          <a:xfrm>
            <a:off x="7335921" y="1537937"/>
            <a:ext cx="2194949" cy="553998"/>
          </a:xfrm>
          <a:prstGeom prst="rect">
            <a:avLst/>
          </a:prstGeom>
          <a:noFill/>
        </p:spPr>
        <p:txBody>
          <a:bodyPr wrap="square" rtlCol="0">
            <a:spAutoFit/>
          </a:bodyPr>
          <a:lstStyle/>
          <a:p>
            <a:r>
              <a:rPr lang="en-GB" sz="1500" b="1" i="1" dirty="0">
                <a:solidFill>
                  <a:srgbClr val="002060"/>
                </a:solidFill>
              </a:rPr>
              <a:t>Occupancy across fast-data channel</a:t>
            </a:r>
          </a:p>
        </p:txBody>
      </p:sp>
      <p:sp>
        <p:nvSpPr>
          <p:cNvPr id="5" name="TextBox 4">
            <a:extLst>
              <a:ext uri="{FF2B5EF4-FFF2-40B4-BE49-F238E27FC236}">
                <a16:creationId xmlns:a16="http://schemas.microsoft.com/office/drawing/2014/main" id="{193B2360-6415-AD4B-5D15-58951488FD78}"/>
              </a:ext>
            </a:extLst>
          </p:cNvPr>
          <p:cNvSpPr txBox="1"/>
          <p:nvPr/>
        </p:nvSpPr>
        <p:spPr>
          <a:xfrm>
            <a:off x="8681663" y="3656174"/>
            <a:ext cx="3345788" cy="523220"/>
          </a:xfrm>
          <a:prstGeom prst="rect">
            <a:avLst/>
          </a:prstGeom>
          <a:noFill/>
        </p:spPr>
        <p:txBody>
          <a:bodyPr wrap="none" rtlCol="0">
            <a:spAutoFit/>
          </a:bodyPr>
          <a:lstStyle/>
          <a:p>
            <a:r>
              <a:rPr lang="en-GB" sz="2800" b="1" dirty="0"/>
              <a:t>0.4 × 10</a:t>
            </a:r>
            <a:r>
              <a:rPr lang="en-GB" sz="2800" b="1" baseline="30000" dirty="0"/>
              <a:t>6</a:t>
            </a:r>
            <a:r>
              <a:rPr lang="en-GB" sz="2800" b="1" dirty="0"/>
              <a:t> </a:t>
            </a:r>
            <a:r>
              <a:rPr lang="en-GB" sz="2800" b="1" dirty="0" err="1"/>
              <a:t>ph</a:t>
            </a:r>
            <a:r>
              <a:rPr lang="en-GB" sz="2800" b="1" dirty="0"/>
              <a:t> s</a:t>
            </a:r>
            <a:r>
              <a:rPr lang="en-GB" sz="2800" b="1" baseline="30000" dirty="0"/>
              <a:t>-1</a:t>
            </a:r>
            <a:r>
              <a:rPr lang="en-GB" sz="2800" b="1" dirty="0"/>
              <a:t> mm</a:t>
            </a:r>
            <a:r>
              <a:rPr lang="en-GB" sz="2800" b="1" baseline="30000" dirty="0"/>
              <a:t>-2</a:t>
            </a:r>
          </a:p>
        </p:txBody>
      </p:sp>
    </p:spTree>
    <p:extLst>
      <p:ext uri="{BB962C8B-B14F-4D97-AF65-F5344CB8AC3E}">
        <p14:creationId xmlns:p14="http://schemas.microsoft.com/office/powerpoint/2010/main" val="699143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E593ED1-C179-7F3C-909E-78731CD87474}"/>
              </a:ext>
            </a:extLst>
          </p:cNvPr>
          <p:cNvGrpSpPr/>
          <p:nvPr/>
        </p:nvGrpSpPr>
        <p:grpSpPr>
          <a:xfrm>
            <a:off x="400778" y="1416096"/>
            <a:ext cx="6687248" cy="1249060"/>
            <a:chOff x="468155" y="1114358"/>
            <a:chExt cx="6687248" cy="1249060"/>
          </a:xfrm>
        </p:grpSpPr>
        <p:pic>
          <p:nvPicPr>
            <p:cNvPr id="3" name="Picture 2">
              <a:extLst>
                <a:ext uri="{FF2B5EF4-FFF2-40B4-BE49-F238E27FC236}">
                  <a16:creationId xmlns:a16="http://schemas.microsoft.com/office/drawing/2014/main" id="{B8D9E634-B8AC-75E1-4BC7-523B53C53080}"/>
                </a:ext>
              </a:extLst>
            </p:cNvPr>
            <p:cNvPicPr>
              <a:picLocks noChangeAspect="1"/>
            </p:cNvPicPr>
            <p:nvPr/>
          </p:nvPicPr>
          <p:blipFill rotWithShape="1">
            <a:blip r:embed="rId3"/>
            <a:srcRect b="45295"/>
            <a:stretch/>
          </p:blipFill>
          <p:spPr>
            <a:xfrm>
              <a:off x="468155" y="1114358"/>
              <a:ext cx="6687248" cy="769441"/>
            </a:xfrm>
            <a:prstGeom prst="rect">
              <a:avLst/>
            </a:prstGeom>
          </p:spPr>
        </p:pic>
        <p:pic>
          <p:nvPicPr>
            <p:cNvPr id="16" name="Picture 15">
              <a:extLst>
                <a:ext uri="{FF2B5EF4-FFF2-40B4-BE49-F238E27FC236}">
                  <a16:creationId xmlns:a16="http://schemas.microsoft.com/office/drawing/2014/main" id="{D6B010D2-6A21-62F8-FB3B-0CAF642D4518}"/>
                </a:ext>
              </a:extLst>
            </p:cNvPr>
            <p:cNvPicPr>
              <a:picLocks noChangeAspect="1"/>
            </p:cNvPicPr>
            <p:nvPr/>
          </p:nvPicPr>
          <p:blipFill rotWithShape="1">
            <a:blip r:embed="rId3"/>
            <a:srcRect l="27711" t="60612" r="24791"/>
            <a:stretch/>
          </p:blipFill>
          <p:spPr>
            <a:xfrm>
              <a:off x="2223610" y="1809419"/>
              <a:ext cx="3176337" cy="553999"/>
            </a:xfrm>
            <a:prstGeom prst="rect">
              <a:avLst/>
            </a:prstGeom>
          </p:spPr>
        </p:pic>
      </p:grpSp>
      <p:sp>
        <p:nvSpPr>
          <p:cNvPr id="8" name="Star: 5 Points 7">
            <a:extLst>
              <a:ext uri="{FF2B5EF4-FFF2-40B4-BE49-F238E27FC236}">
                <a16:creationId xmlns:a16="http://schemas.microsoft.com/office/drawing/2014/main" id="{BF6DCAAB-60BF-76B4-22EC-79AE67B5F2B6}"/>
              </a:ext>
            </a:extLst>
          </p:cNvPr>
          <p:cNvSpPr/>
          <p:nvPr/>
        </p:nvSpPr>
        <p:spPr>
          <a:xfrm>
            <a:off x="4332949" y="1734896"/>
            <a:ext cx="168276" cy="168276"/>
          </a:xfrm>
          <a:prstGeom prst="star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A427880-0253-F468-01DB-AF8455ED3E60}"/>
              </a:ext>
            </a:extLst>
          </p:cNvPr>
          <p:cNvSpPr txBox="1"/>
          <p:nvPr/>
        </p:nvSpPr>
        <p:spPr>
          <a:xfrm>
            <a:off x="3298666" y="234016"/>
            <a:ext cx="6388259"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Integrating Measurements</a:t>
            </a:r>
          </a:p>
        </p:txBody>
      </p:sp>
      <p:pic>
        <p:nvPicPr>
          <p:cNvPr id="12" name="Picture 2" descr="Diamond-light-source-logo-lowres – UK Catalysis Hub">
            <a:extLst>
              <a:ext uri="{FF2B5EF4-FFF2-40B4-BE49-F238E27FC236}">
                <a16:creationId xmlns:a16="http://schemas.microsoft.com/office/drawing/2014/main" id="{EBC6C77E-1744-ACC1-9567-D44D8BB21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EBA70DA-73DC-2093-E57F-4AE524C38E09}"/>
              </a:ext>
            </a:extLst>
          </p:cNvPr>
          <p:cNvSpPr txBox="1"/>
          <p:nvPr/>
        </p:nvSpPr>
        <p:spPr>
          <a:xfrm>
            <a:off x="634701" y="1072129"/>
            <a:ext cx="5715000" cy="369332"/>
          </a:xfrm>
          <a:prstGeom prst="rect">
            <a:avLst/>
          </a:prstGeom>
          <a:noFill/>
        </p:spPr>
        <p:txBody>
          <a:bodyPr wrap="square" rtlCol="0">
            <a:spAutoFit/>
          </a:bodyPr>
          <a:lstStyle/>
          <a:p>
            <a:r>
              <a:rPr lang="en-GB" b="1" u="sng"/>
              <a:t>P-type Si; 15 keV; High Gain; 3 mm Al – 0 mm Al</a:t>
            </a:r>
          </a:p>
        </p:txBody>
      </p:sp>
      <p:pic>
        <p:nvPicPr>
          <p:cNvPr id="26" name="Picture 25">
            <a:extLst>
              <a:ext uri="{FF2B5EF4-FFF2-40B4-BE49-F238E27FC236}">
                <a16:creationId xmlns:a16="http://schemas.microsoft.com/office/drawing/2014/main" id="{D061E112-CCFD-8107-BED5-66A5D2B55AFC}"/>
              </a:ext>
            </a:extLst>
          </p:cNvPr>
          <p:cNvPicPr>
            <a:picLocks noChangeAspect="1"/>
          </p:cNvPicPr>
          <p:nvPr/>
        </p:nvPicPr>
        <p:blipFill>
          <a:blip r:embed="rId5"/>
          <a:stretch>
            <a:fillRect/>
          </a:stretch>
        </p:blipFill>
        <p:spPr>
          <a:xfrm>
            <a:off x="292102" y="2626415"/>
            <a:ext cx="7868450" cy="4140000"/>
          </a:xfrm>
          <a:prstGeom prst="rect">
            <a:avLst/>
          </a:prstGeom>
        </p:spPr>
      </p:pic>
      <p:sp>
        <p:nvSpPr>
          <p:cNvPr id="7" name="TextBox 6">
            <a:extLst>
              <a:ext uri="{FF2B5EF4-FFF2-40B4-BE49-F238E27FC236}">
                <a16:creationId xmlns:a16="http://schemas.microsoft.com/office/drawing/2014/main" id="{188AC34F-C273-630D-754D-777C258C8D01}"/>
              </a:ext>
            </a:extLst>
          </p:cNvPr>
          <p:cNvSpPr txBox="1"/>
          <p:nvPr/>
        </p:nvSpPr>
        <p:spPr>
          <a:xfrm>
            <a:off x="8200246" y="5802352"/>
            <a:ext cx="2264554" cy="553998"/>
          </a:xfrm>
          <a:prstGeom prst="rect">
            <a:avLst/>
          </a:prstGeom>
          <a:noFill/>
        </p:spPr>
        <p:txBody>
          <a:bodyPr wrap="square" rtlCol="0">
            <a:spAutoFit/>
          </a:bodyPr>
          <a:lstStyle/>
          <a:p>
            <a:r>
              <a:rPr lang="en-GB" sz="1500" b="1" i="1">
                <a:solidFill>
                  <a:srgbClr val="002060"/>
                </a:solidFill>
              </a:rPr>
              <a:t>Calibrated histograms of pixel (48,2)</a:t>
            </a:r>
          </a:p>
        </p:txBody>
      </p:sp>
      <p:sp>
        <p:nvSpPr>
          <p:cNvPr id="2" name="TextBox 1">
            <a:extLst>
              <a:ext uri="{FF2B5EF4-FFF2-40B4-BE49-F238E27FC236}">
                <a16:creationId xmlns:a16="http://schemas.microsoft.com/office/drawing/2014/main" id="{679CE5B0-B330-C2A0-DA29-E74648EF1A1C}"/>
              </a:ext>
            </a:extLst>
          </p:cNvPr>
          <p:cNvSpPr txBox="1"/>
          <p:nvPr/>
        </p:nvSpPr>
        <p:spPr>
          <a:xfrm>
            <a:off x="7335921" y="1537937"/>
            <a:ext cx="2194949" cy="553998"/>
          </a:xfrm>
          <a:prstGeom prst="rect">
            <a:avLst/>
          </a:prstGeom>
          <a:noFill/>
        </p:spPr>
        <p:txBody>
          <a:bodyPr wrap="square" rtlCol="0">
            <a:spAutoFit/>
          </a:bodyPr>
          <a:lstStyle/>
          <a:p>
            <a:r>
              <a:rPr lang="en-GB" sz="1500" b="1" i="1" dirty="0">
                <a:solidFill>
                  <a:srgbClr val="002060"/>
                </a:solidFill>
              </a:rPr>
              <a:t>Occupancy across fast-data channel</a:t>
            </a:r>
          </a:p>
        </p:txBody>
      </p:sp>
      <p:sp>
        <p:nvSpPr>
          <p:cNvPr id="4" name="TextBox 3">
            <a:extLst>
              <a:ext uri="{FF2B5EF4-FFF2-40B4-BE49-F238E27FC236}">
                <a16:creationId xmlns:a16="http://schemas.microsoft.com/office/drawing/2014/main" id="{6503BD98-517C-2053-3C7D-6AB54B09226A}"/>
              </a:ext>
            </a:extLst>
          </p:cNvPr>
          <p:cNvSpPr txBox="1"/>
          <p:nvPr/>
        </p:nvSpPr>
        <p:spPr>
          <a:xfrm>
            <a:off x="8681663" y="3656174"/>
            <a:ext cx="3223959" cy="523220"/>
          </a:xfrm>
          <a:prstGeom prst="rect">
            <a:avLst/>
          </a:prstGeom>
          <a:noFill/>
        </p:spPr>
        <p:txBody>
          <a:bodyPr wrap="none" rtlCol="0">
            <a:spAutoFit/>
          </a:bodyPr>
          <a:lstStyle/>
          <a:p>
            <a:r>
              <a:rPr lang="en-GB" sz="2800" b="1" dirty="0"/>
              <a:t>1.0 × 10</a:t>
            </a:r>
            <a:r>
              <a:rPr lang="en-GB" sz="2800" b="1" baseline="30000" dirty="0"/>
              <a:t>6</a:t>
            </a:r>
            <a:r>
              <a:rPr lang="en-GB" sz="2800" b="1" dirty="0"/>
              <a:t> </a:t>
            </a:r>
            <a:r>
              <a:rPr lang="en-GB" sz="2800" b="1" dirty="0" err="1"/>
              <a:t>ph</a:t>
            </a:r>
            <a:r>
              <a:rPr lang="en-GB" sz="2800" b="1" dirty="0"/>
              <a:t> s</a:t>
            </a:r>
            <a:r>
              <a:rPr lang="en-GB" sz="2800" b="1" baseline="30000" dirty="0"/>
              <a:t>-1</a:t>
            </a:r>
            <a:r>
              <a:rPr lang="en-GB" sz="2800" b="1" dirty="0"/>
              <a:t> mm</a:t>
            </a:r>
            <a:r>
              <a:rPr lang="en-GB" sz="2800" b="1" baseline="30000" dirty="0"/>
              <a:t>-2</a:t>
            </a:r>
          </a:p>
        </p:txBody>
      </p:sp>
    </p:spTree>
    <p:extLst>
      <p:ext uri="{BB962C8B-B14F-4D97-AF65-F5344CB8AC3E}">
        <p14:creationId xmlns:p14="http://schemas.microsoft.com/office/powerpoint/2010/main" val="774724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E593ED1-C179-7F3C-909E-78731CD87474}"/>
              </a:ext>
            </a:extLst>
          </p:cNvPr>
          <p:cNvGrpSpPr/>
          <p:nvPr/>
        </p:nvGrpSpPr>
        <p:grpSpPr>
          <a:xfrm>
            <a:off x="400778" y="1416096"/>
            <a:ext cx="6687248" cy="1249060"/>
            <a:chOff x="468155" y="1114358"/>
            <a:chExt cx="6687248" cy="1249060"/>
          </a:xfrm>
        </p:grpSpPr>
        <p:pic>
          <p:nvPicPr>
            <p:cNvPr id="3" name="Picture 2">
              <a:extLst>
                <a:ext uri="{FF2B5EF4-FFF2-40B4-BE49-F238E27FC236}">
                  <a16:creationId xmlns:a16="http://schemas.microsoft.com/office/drawing/2014/main" id="{B8D9E634-B8AC-75E1-4BC7-523B53C53080}"/>
                </a:ext>
              </a:extLst>
            </p:cNvPr>
            <p:cNvPicPr>
              <a:picLocks noChangeAspect="1"/>
            </p:cNvPicPr>
            <p:nvPr/>
          </p:nvPicPr>
          <p:blipFill rotWithShape="1">
            <a:blip r:embed="rId3"/>
            <a:srcRect b="45295"/>
            <a:stretch/>
          </p:blipFill>
          <p:spPr>
            <a:xfrm>
              <a:off x="468155" y="1114358"/>
              <a:ext cx="6687248" cy="769441"/>
            </a:xfrm>
            <a:prstGeom prst="rect">
              <a:avLst/>
            </a:prstGeom>
          </p:spPr>
        </p:pic>
        <p:pic>
          <p:nvPicPr>
            <p:cNvPr id="16" name="Picture 15">
              <a:extLst>
                <a:ext uri="{FF2B5EF4-FFF2-40B4-BE49-F238E27FC236}">
                  <a16:creationId xmlns:a16="http://schemas.microsoft.com/office/drawing/2014/main" id="{D6B010D2-6A21-62F8-FB3B-0CAF642D4518}"/>
                </a:ext>
              </a:extLst>
            </p:cNvPr>
            <p:cNvPicPr>
              <a:picLocks noChangeAspect="1"/>
            </p:cNvPicPr>
            <p:nvPr/>
          </p:nvPicPr>
          <p:blipFill rotWithShape="1">
            <a:blip r:embed="rId3"/>
            <a:srcRect l="27711" t="60612" r="24791"/>
            <a:stretch/>
          </p:blipFill>
          <p:spPr>
            <a:xfrm>
              <a:off x="2223610" y="1809419"/>
              <a:ext cx="3176337" cy="553999"/>
            </a:xfrm>
            <a:prstGeom prst="rect">
              <a:avLst/>
            </a:prstGeom>
          </p:spPr>
        </p:pic>
      </p:grpSp>
      <p:sp>
        <p:nvSpPr>
          <p:cNvPr id="8" name="Star: 5 Points 7">
            <a:extLst>
              <a:ext uri="{FF2B5EF4-FFF2-40B4-BE49-F238E27FC236}">
                <a16:creationId xmlns:a16="http://schemas.microsoft.com/office/drawing/2014/main" id="{BF6DCAAB-60BF-76B4-22EC-79AE67B5F2B6}"/>
              </a:ext>
            </a:extLst>
          </p:cNvPr>
          <p:cNvSpPr/>
          <p:nvPr/>
        </p:nvSpPr>
        <p:spPr>
          <a:xfrm>
            <a:off x="4332949" y="1734896"/>
            <a:ext cx="168276" cy="168276"/>
          </a:xfrm>
          <a:prstGeom prst="star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A427880-0253-F468-01DB-AF8455ED3E60}"/>
              </a:ext>
            </a:extLst>
          </p:cNvPr>
          <p:cNvSpPr txBox="1"/>
          <p:nvPr/>
        </p:nvSpPr>
        <p:spPr>
          <a:xfrm>
            <a:off x="3298666" y="234016"/>
            <a:ext cx="6388259"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Integrating Measurements</a:t>
            </a:r>
          </a:p>
        </p:txBody>
      </p:sp>
      <p:pic>
        <p:nvPicPr>
          <p:cNvPr id="12" name="Picture 2" descr="Diamond-light-source-logo-lowres – UK Catalysis Hub">
            <a:extLst>
              <a:ext uri="{FF2B5EF4-FFF2-40B4-BE49-F238E27FC236}">
                <a16:creationId xmlns:a16="http://schemas.microsoft.com/office/drawing/2014/main" id="{EBC6C77E-1744-ACC1-9567-D44D8BB21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EBA70DA-73DC-2093-E57F-4AE524C38E09}"/>
              </a:ext>
            </a:extLst>
          </p:cNvPr>
          <p:cNvSpPr txBox="1"/>
          <p:nvPr/>
        </p:nvSpPr>
        <p:spPr>
          <a:xfrm>
            <a:off x="634701" y="1072129"/>
            <a:ext cx="5715000" cy="369332"/>
          </a:xfrm>
          <a:prstGeom prst="rect">
            <a:avLst/>
          </a:prstGeom>
          <a:noFill/>
        </p:spPr>
        <p:txBody>
          <a:bodyPr wrap="square" rtlCol="0">
            <a:spAutoFit/>
          </a:bodyPr>
          <a:lstStyle/>
          <a:p>
            <a:r>
              <a:rPr lang="en-GB" b="1" u="sng"/>
              <a:t>P-type Si; 15 keV; High Gain; 3 mm Al – 0 mm Al</a:t>
            </a:r>
          </a:p>
        </p:txBody>
      </p:sp>
      <p:pic>
        <p:nvPicPr>
          <p:cNvPr id="24" name="Picture 23">
            <a:extLst>
              <a:ext uri="{FF2B5EF4-FFF2-40B4-BE49-F238E27FC236}">
                <a16:creationId xmlns:a16="http://schemas.microsoft.com/office/drawing/2014/main" id="{2CFB76CD-BE7C-1037-1210-BECC5A7023D1}"/>
              </a:ext>
            </a:extLst>
          </p:cNvPr>
          <p:cNvPicPr>
            <a:picLocks noChangeAspect="1"/>
          </p:cNvPicPr>
          <p:nvPr/>
        </p:nvPicPr>
        <p:blipFill>
          <a:blip r:embed="rId5"/>
          <a:stretch>
            <a:fillRect/>
          </a:stretch>
        </p:blipFill>
        <p:spPr>
          <a:xfrm>
            <a:off x="292102" y="2626415"/>
            <a:ext cx="7874893" cy="4140000"/>
          </a:xfrm>
          <a:prstGeom prst="rect">
            <a:avLst/>
          </a:prstGeom>
        </p:spPr>
      </p:pic>
      <p:sp>
        <p:nvSpPr>
          <p:cNvPr id="6" name="TextBox 5">
            <a:extLst>
              <a:ext uri="{FF2B5EF4-FFF2-40B4-BE49-F238E27FC236}">
                <a16:creationId xmlns:a16="http://schemas.microsoft.com/office/drawing/2014/main" id="{6F2D361C-11CF-11B5-C030-3E582355E940}"/>
              </a:ext>
            </a:extLst>
          </p:cNvPr>
          <p:cNvSpPr txBox="1"/>
          <p:nvPr/>
        </p:nvSpPr>
        <p:spPr>
          <a:xfrm>
            <a:off x="8200246" y="5802352"/>
            <a:ext cx="2264554" cy="553998"/>
          </a:xfrm>
          <a:prstGeom prst="rect">
            <a:avLst/>
          </a:prstGeom>
          <a:noFill/>
        </p:spPr>
        <p:txBody>
          <a:bodyPr wrap="square" rtlCol="0">
            <a:spAutoFit/>
          </a:bodyPr>
          <a:lstStyle/>
          <a:p>
            <a:r>
              <a:rPr lang="en-GB" sz="1500" b="1" i="1">
                <a:solidFill>
                  <a:srgbClr val="002060"/>
                </a:solidFill>
              </a:rPr>
              <a:t>Calibrated histograms of pixel (48,2)</a:t>
            </a:r>
          </a:p>
        </p:txBody>
      </p:sp>
      <p:sp>
        <p:nvSpPr>
          <p:cNvPr id="2" name="TextBox 1">
            <a:extLst>
              <a:ext uri="{FF2B5EF4-FFF2-40B4-BE49-F238E27FC236}">
                <a16:creationId xmlns:a16="http://schemas.microsoft.com/office/drawing/2014/main" id="{CDA1D449-92D8-CAA9-AAE3-935E0620F6DD}"/>
              </a:ext>
            </a:extLst>
          </p:cNvPr>
          <p:cNvSpPr txBox="1"/>
          <p:nvPr/>
        </p:nvSpPr>
        <p:spPr>
          <a:xfrm>
            <a:off x="7335921" y="1537937"/>
            <a:ext cx="2194949" cy="553998"/>
          </a:xfrm>
          <a:prstGeom prst="rect">
            <a:avLst/>
          </a:prstGeom>
          <a:noFill/>
        </p:spPr>
        <p:txBody>
          <a:bodyPr wrap="square" rtlCol="0">
            <a:spAutoFit/>
          </a:bodyPr>
          <a:lstStyle/>
          <a:p>
            <a:r>
              <a:rPr lang="en-GB" sz="1500" b="1" i="1" dirty="0">
                <a:solidFill>
                  <a:srgbClr val="002060"/>
                </a:solidFill>
              </a:rPr>
              <a:t>Occupancy across fast-data channel</a:t>
            </a:r>
          </a:p>
        </p:txBody>
      </p:sp>
      <p:sp>
        <p:nvSpPr>
          <p:cNvPr id="4" name="TextBox 3">
            <a:extLst>
              <a:ext uri="{FF2B5EF4-FFF2-40B4-BE49-F238E27FC236}">
                <a16:creationId xmlns:a16="http://schemas.microsoft.com/office/drawing/2014/main" id="{F9569234-62DD-F020-5294-E709B24EFBCA}"/>
              </a:ext>
            </a:extLst>
          </p:cNvPr>
          <p:cNvSpPr txBox="1"/>
          <p:nvPr/>
        </p:nvSpPr>
        <p:spPr>
          <a:xfrm>
            <a:off x="8681663" y="3656174"/>
            <a:ext cx="3223959" cy="523220"/>
          </a:xfrm>
          <a:prstGeom prst="rect">
            <a:avLst/>
          </a:prstGeom>
          <a:noFill/>
        </p:spPr>
        <p:txBody>
          <a:bodyPr wrap="none" rtlCol="0">
            <a:spAutoFit/>
          </a:bodyPr>
          <a:lstStyle/>
          <a:p>
            <a:r>
              <a:rPr lang="en-GB" sz="2800" b="1" dirty="0"/>
              <a:t>3.0 × 10</a:t>
            </a:r>
            <a:r>
              <a:rPr lang="en-GB" sz="2800" b="1" baseline="30000" dirty="0"/>
              <a:t>6</a:t>
            </a:r>
            <a:r>
              <a:rPr lang="en-GB" sz="2800" b="1" dirty="0"/>
              <a:t> </a:t>
            </a:r>
            <a:r>
              <a:rPr lang="en-GB" sz="2800" b="1" dirty="0" err="1"/>
              <a:t>ph</a:t>
            </a:r>
            <a:r>
              <a:rPr lang="en-GB" sz="2800" b="1" dirty="0"/>
              <a:t> s</a:t>
            </a:r>
            <a:r>
              <a:rPr lang="en-GB" sz="2800" b="1" baseline="30000" dirty="0"/>
              <a:t>-1</a:t>
            </a:r>
            <a:r>
              <a:rPr lang="en-GB" sz="2800" b="1" dirty="0"/>
              <a:t> mm</a:t>
            </a:r>
            <a:r>
              <a:rPr lang="en-GB" sz="2800" b="1" baseline="30000" dirty="0"/>
              <a:t>-2</a:t>
            </a:r>
          </a:p>
        </p:txBody>
      </p:sp>
    </p:spTree>
    <p:extLst>
      <p:ext uri="{BB962C8B-B14F-4D97-AF65-F5344CB8AC3E}">
        <p14:creationId xmlns:p14="http://schemas.microsoft.com/office/powerpoint/2010/main" val="3401080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E593ED1-C179-7F3C-909E-78731CD87474}"/>
              </a:ext>
            </a:extLst>
          </p:cNvPr>
          <p:cNvGrpSpPr/>
          <p:nvPr/>
        </p:nvGrpSpPr>
        <p:grpSpPr>
          <a:xfrm>
            <a:off x="400778" y="1416096"/>
            <a:ext cx="6687248" cy="1249060"/>
            <a:chOff x="468155" y="1114358"/>
            <a:chExt cx="6687248" cy="1249060"/>
          </a:xfrm>
        </p:grpSpPr>
        <p:pic>
          <p:nvPicPr>
            <p:cNvPr id="3" name="Picture 2">
              <a:extLst>
                <a:ext uri="{FF2B5EF4-FFF2-40B4-BE49-F238E27FC236}">
                  <a16:creationId xmlns:a16="http://schemas.microsoft.com/office/drawing/2014/main" id="{B8D9E634-B8AC-75E1-4BC7-523B53C53080}"/>
                </a:ext>
              </a:extLst>
            </p:cNvPr>
            <p:cNvPicPr>
              <a:picLocks noChangeAspect="1"/>
            </p:cNvPicPr>
            <p:nvPr/>
          </p:nvPicPr>
          <p:blipFill rotWithShape="1">
            <a:blip r:embed="rId3"/>
            <a:srcRect b="45295"/>
            <a:stretch/>
          </p:blipFill>
          <p:spPr>
            <a:xfrm>
              <a:off x="468155" y="1114358"/>
              <a:ext cx="6687248" cy="769441"/>
            </a:xfrm>
            <a:prstGeom prst="rect">
              <a:avLst/>
            </a:prstGeom>
          </p:spPr>
        </p:pic>
        <p:pic>
          <p:nvPicPr>
            <p:cNvPr id="16" name="Picture 15">
              <a:extLst>
                <a:ext uri="{FF2B5EF4-FFF2-40B4-BE49-F238E27FC236}">
                  <a16:creationId xmlns:a16="http://schemas.microsoft.com/office/drawing/2014/main" id="{D6B010D2-6A21-62F8-FB3B-0CAF642D4518}"/>
                </a:ext>
              </a:extLst>
            </p:cNvPr>
            <p:cNvPicPr>
              <a:picLocks noChangeAspect="1"/>
            </p:cNvPicPr>
            <p:nvPr/>
          </p:nvPicPr>
          <p:blipFill rotWithShape="1">
            <a:blip r:embed="rId3"/>
            <a:srcRect l="27711" t="60612" r="24791"/>
            <a:stretch/>
          </p:blipFill>
          <p:spPr>
            <a:xfrm>
              <a:off x="2223610" y="1809419"/>
              <a:ext cx="3176337" cy="553999"/>
            </a:xfrm>
            <a:prstGeom prst="rect">
              <a:avLst/>
            </a:prstGeom>
          </p:spPr>
        </p:pic>
      </p:grpSp>
      <p:sp>
        <p:nvSpPr>
          <p:cNvPr id="8" name="Star: 5 Points 7">
            <a:extLst>
              <a:ext uri="{FF2B5EF4-FFF2-40B4-BE49-F238E27FC236}">
                <a16:creationId xmlns:a16="http://schemas.microsoft.com/office/drawing/2014/main" id="{BF6DCAAB-60BF-76B4-22EC-79AE67B5F2B6}"/>
              </a:ext>
            </a:extLst>
          </p:cNvPr>
          <p:cNvSpPr/>
          <p:nvPr/>
        </p:nvSpPr>
        <p:spPr>
          <a:xfrm>
            <a:off x="4332949" y="1734896"/>
            <a:ext cx="168276" cy="168276"/>
          </a:xfrm>
          <a:prstGeom prst="star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A427880-0253-F468-01DB-AF8455ED3E60}"/>
              </a:ext>
            </a:extLst>
          </p:cNvPr>
          <p:cNvSpPr txBox="1"/>
          <p:nvPr/>
        </p:nvSpPr>
        <p:spPr>
          <a:xfrm>
            <a:off x="3298666" y="234016"/>
            <a:ext cx="6388259"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Integrating Measurements</a:t>
            </a:r>
          </a:p>
        </p:txBody>
      </p:sp>
      <p:pic>
        <p:nvPicPr>
          <p:cNvPr id="12" name="Picture 2" descr="Diamond-light-source-logo-lowres – UK Catalysis Hub">
            <a:extLst>
              <a:ext uri="{FF2B5EF4-FFF2-40B4-BE49-F238E27FC236}">
                <a16:creationId xmlns:a16="http://schemas.microsoft.com/office/drawing/2014/main" id="{EBC6C77E-1744-ACC1-9567-D44D8BB21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EBA70DA-73DC-2093-E57F-4AE524C38E09}"/>
              </a:ext>
            </a:extLst>
          </p:cNvPr>
          <p:cNvSpPr txBox="1"/>
          <p:nvPr/>
        </p:nvSpPr>
        <p:spPr>
          <a:xfrm>
            <a:off x="634701" y="1072129"/>
            <a:ext cx="5715000" cy="369332"/>
          </a:xfrm>
          <a:prstGeom prst="rect">
            <a:avLst/>
          </a:prstGeom>
          <a:noFill/>
        </p:spPr>
        <p:txBody>
          <a:bodyPr wrap="square" rtlCol="0">
            <a:spAutoFit/>
          </a:bodyPr>
          <a:lstStyle/>
          <a:p>
            <a:r>
              <a:rPr lang="en-GB" b="1" u="sng" dirty="0"/>
              <a:t>P-type Si; 15 keV; High Gain; 3 mm Al – 0 mm Al</a:t>
            </a:r>
          </a:p>
        </p:txBody>
      </p:sp>
      <p:pic>
        <p:nvPicPr>
          <p:cNvPr id="20" name="Picture 19">
            <a:extLst>
              <a:ext uri="{FF2B5EF4-FFF2-40B4-BE49-F238E27FC236}">
                <a16:creationId xmlns:a16="http://schemas.microsoft.com/office/drawing/2014/main" id="{37511C1A-8DA0-53A1-AB18-96A4FC44D136}"/>
              </a:ext>
            </a:extLst>
          </p:cNvPr>
          <p:cNvPicPr>
            <a:picLocks noChangeAspect="1"/>
          </p:cNvPicPr>
          <p:nvPr/>
        </p:nvPicPr>
        <p:blipFill rotWithShape="1">
          <a:blip r:embed="rId5"/>
          <a:srcRect t="158" b="644"/>
          <a:stretch/>
        </p:blipFill>
        <p:spPr>
          <a:xfrm>
            <a:off x="292102" y="2626415"/>
            <a:ext cx="7908445" cy="4140000"/>
          </a:xfrm>
          <a:prstGeom prst="rect">
            <a:avLst/>
          </a:prstGeom>
        </p:spPr>
      </p:pic>
      <p:sp>
        <p:nvSpPr>
          <p:cNvPr id="6" name="TextBox 5">
            <a:extLst>
              <a:ext uri="{FF2B5EF4-FFF2-40B4-BE49-F238E27FC236}">
                <a16:creationId xmlns:a16="http://schemas.microsoft.com/office/drawing/2014/main" id="{3323D424-2D13-3618-8A1E-69A3B3080909}"/>
              </a:ext>
            </a:extLst>
          </p:cNvPr>
          <p:cNvSpPr txBox="1"/>
          <p:nvPr/>
        </p:nvSpPr>
        <p:spPr>
          <a:xfrm>
            <a:off x="8200246" y="5802352"/>
            <a:ext cx="2264554" cy="553998"/>
          </a:xfrm>
          <a:prstGeom prst="rect">
            <a:avLst/>
          </a:prstGeom>
          <a:noFill/>
        </p:spPr>
        <p:txBody>
          <a:bodyPr wrap="square" rtlCol="0">
            <a:spAutoFit/>
          </a:bodyPr>
          <a:lstStyle/>
          <a:p>
            <a:r>
              <a:rPr lang="en-GB" sz="1500" b="1" i="1">
                <a:solidFill>
                  <a:srgbClr val="002060"/>
                </a:solidFill>
              </a:rPr>
              <a:t>Calibrated histograms of pixel (48,2)</a:t>
            </a:r>
          </a:p>
        </p:txBody>
      </p:sp>
      <p:sp>
        <p:nvSpPr>
          <p:cNvPr id="2" name="TextBox 1">
            <a:extLst>
              <a:ext uri="{FF2B5EF4-FFF2-40B4-BE49-F238E27FC236}">
                <a16:creationId xmlns:a16="http://schemas.microsoft.com/office/drawing/2014/main" id="{CB64F179-A366-246F-E8FB-9FD2CBA5EA63}"/>
              </a:ext>
            </a:extLst>
          </p:cNvPr>
          <p:cNvSpPr txBox="1"/>
          <p:nvPr/>
        </p:nvSpPr>
        <p:spPr>
          <a:xfrm>
            <a:off x="7335921" y="1537937"/>
            <a:ext cx="2194949" cy="553998"/>
          </a:xfrm>
          <a:prstGeom prst="rect">
            <a:avLst/>
          </a:prstGeom>
          <a:noFill/>
        </p:spPr>
        <p:txBody>
          <a:bodyPr wrap="square" rtlCol="0">
            <a:spAutoFit/>
          </a:bodyPr>
          <a:lstStyle/>
          <a:p>
            <a:r>
              <a:rPr lang="en-GB" sz="1500" b="1" i="1" dirty="0">
                <a:solidFill>
                  <a:srgbClr val="002060"/>
                </a:solidFill>
              </a:rPr>
              <a:t>Occupancy across fast-data channel</a:t>
            </a:r>
          </a:p>
        </p:txBody>
      </p:sp>
      <p:sp>
        <p:nvSpPr>
          <p:cNvPr id="4" name="TextBox 3">
            <a:extLst>
              <a:ext uri="{FF2B5EF4-FFF2-40B4-BE49-F238E27FC236}">
                <a16:creationId xmlns:a16="http://schemas.microsoft.com/office/drawing/2014/main" id="{74C39541-0711-F498-7BBA-5A6F12D89471}"/>
              </a:ext>
            </a:extLst>
          </p:cNvPr>
          <p:cNvSpPr txBox="1"/>
          <p:nvPr/>
        </p:nvSpPr>
        <p:spPr>
          <a:xfrm>
            <a:off x="8681663" y="3656174"/>
            <a:ext cx="3223959" cy="523220"/>
          </a:xfrm>
          <a:prstGeom prst="rect">
            <a:avLst/>
          </a:prstGeom>
          <a:noFill/>
        </p:spPr>
        <p:txBody>
          <a:bodyPr wrap="none" rtlCol="0">
            <a:spAutoFit/>
          </a:bodyPr>
          <a:lstStyle/>
          <a:p>
            <a:r>
              <a:rPr lang="en-GB" sz="2800" b="1" dirty="0"/>
              <a:t>9.0 × 10</a:t>
            </a:r>
            <a:r>
              <a:rPr lang="en-GB" sz="2800" b="1" baseline="30000" dirty="0"/>
              <a:t>6</a:t>
            </a:r>
            <a:r>
              <a:rPr lang="en-GB" sz="2800" b="1" dirty="0"/>
              <a:t> </a:t>
            </a:r>
            <a:r>
              <a:rPr lang="en-GB" sz="2800" b="1" dirty="0" err="1"/>
              <a:t>ph</a:t>
            </a:r>
            <a:r>
              <a:rPr lang="en-GB" sz="2800" b="1" dirty="0"/>
              <a:t> s</a:t>
            </a:r>
            <a:r>
              <a:rPr lang="en-GB" sz="2800" b="1" baseline="30000" dirty="0"/>
              <a:t>-1</a:t>
            </a:r>
            <a:r>
              <a:rPr lang="en-GB" sz="2800" b="1" dirty="0"/>
              <a:t> mm</a:t>
            </a:r>
            <a:r>
              <a:rPr lang="en-GB" sz="2800" b="1" baseline="30000" dirty="0"/>
              <a:t>-2</a:t>
            </a:r>
          </a:p>
        </p:txBody>
      </p:sp>
    </p:spTree>
    <p:extLst>
      <p:ext uri="{BB962C8B-B14F-4D97-AF65-F5344CB8AC3E}">
        <p14:creationId xmlns:p14="http://schemas.microsoft.com/office/powerpoint/2010/main" val="11299638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E593ED1-C179-7F3C-909E-78731CD87474}"/>
              </a:ext>
            </a:extLst>
          </p:cNvPr>
          <p:cNvGrpSpPr/>
          <p:nvPr/>
        </p:nvGrpSpPr>
        <p:grpSpPr>
          <a:xfrm>
            <a:off x="400778" y="1416096"/>
            <a:ext cx="6687248" cy="1249060"/>
            <a:chOff x="468155" y="1114358"/>
            <a:chExt cx="6687248" cy="1249060"/>
          </a:xfrm>
        </p:grpSpPr>
        <p:pic>
          <p:nvPicPr>
            <p:cNvPr id="3" name="Picture 2">
              <a:extLst>
                <a:ext uri="{FF2B5EF4-FFF2-40B4-BE49-F238E27FC236}">
                  <a16:creationId xmlns:a16="http://schemas.microsoft.com/office/drawing/2014/main" id="{B8D9E634-B8AC-75E1-4BC7-523B53C53080}"/>
                </a:ext>
              </a:extLst>
            </p:cNvPr>
            <p:cNvPicPr>
              <a:picLocks noChangeAspect="1"/>
            </p:cNvPicPr>
            <p:nvPr/>
          </p:nvPicPr>
          <p:blipFill rotWithShape="1">
            <a:blip r:embed="rId3"/>
            <a:srcRect b="45295"/>
            <a:stretch/>
          </p:blipFill>
          <p:spPr>
            <a:xfrm>
              <a:off x="468155" y="1114358"/>
              <a:ext cx="6687248" cy="769441"/>
            </a:xfrm>
            <a:prstGeom prst="rect">
              <a:avLst/>
            </a:prstGeom>
          </p:spPr>
        </p:pic>
        <p:pic>
          <p:nvPicPr>
            <p:cNvPr id="16" name="Picture 15">
              <a:extLst>
                <a:ext uri="{FF2B5EF4-FFF2-40B4-BE49-F238E27FC236}">
                  <a16:creationId xmlns:a16="http://schemas.microsoft.com/office/drawing/2014/main" id="{D6B010D2-6A21-62F8-FB3B-0CAF642D4518}"/>
                </a:ext>
              </a:extLst>
            </p:cNvPr>
            <p:cNvPicPr>
              <a:picLocks noChangeAspect="1"/>
            </p:cNvPicPr>
            <p:nvPr/>
          </p:nvPicPr>
          <p:blipFill rotWithShape="1">
            <a:blip r:embed="rId3"/>
            <a:srcRect l="27711" t="60612" r="24791"/>
            <a:stretch/>
          </p:blipFill>
          <p:spPr>
            <a:xfrm>
              <a:off x="2223610" y="1809419"/>
              <a:ext cx="3176337" cy="553999"/>
            </a:xfrm>
            <a:prstGeom prst="rect">
              <a:avLst/>
            </a:prstGeom>
          </p:spPr>
        </p:pic>
      </p:grpSp>
      <p:sp>
        <p:nvSpPr>
          <p:cNvPr id="8" name="Star: 5 Points 7">
            <a:extLst>
              <a:ext uri="{FF2B5EF4-FFF2-40B4-BE49-F238E27FC236}">
                <a16:creationId xmlns:a16="http://schemas.microsoft.com/office/drawing/2014/main" id="{BF6DCAAB-60BF-76B4-22EC-79AE67B5F2B6}"/>
              </a:ext>
            </a:extLst>
          </p:cNvPr>
          <p:cNvSpPr/>
          <p:nvPr/>
        </p:nvSpPr>
        <p:spPr>
          <a:xfrm>
            <a:off x="4332949" y="1734896"/>
            <a:ext cx="168276" cy="168276"/>
          </a:xfrm>
          <a:prstGeom prst="star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A427880-0253-F468-01DB-AF8455ED3E60}"/>
              </a:ext>
            </a:extLst>
          </p:cNvPr>
          <p:cNvSpPr txBox="1"/>
          <p:nvPr/>
        </p:nvSpPr>
        <p:spPr>
          <a:xfrm>
            <a:off x="3298666" y="234016"/>
            <a:ext cx="6388259"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Integrating Measurements</a:t>
            </a:r>
          </a:p>
        </p:txBody>
      </p:sp>
      <p:pic>
        <p:nvPicPr>
          <p:cNvPr id="12" name="Picture 2" descr="Diamond-light-source-logo-lowres – UK Catalysis Hub">
            <a:extLst>
              <a:ext uri="{FF2B5EF4-FFF2-40B4-BE49-F238E27FC236}">
                <a16:creationId xmlns:a16="http://schemas.microsoft.com/office/drawing/2014/main" id="{EBC6C77E-1744-ACC1-9567-D44D8BB21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EBA70DA-73DC-2093-E57F-4AE524C38E09}"/>
              </a:ext>
            </a:extLst>
          </p:cNvPr>
          <p:cNvSpPr txBox="1"/>
          <p:nvPr/>
        </p:nvSpPr>
        <p:spPr>
          <a:xfrm>
            <a:off x="634701" y="1072129"/>
            <a:ext cx="5715000" cy="369332"/>
          </a:xfrm>
          <a:prstGeom prst="rect">
            <a:avLst/>
          </a:prstGeom>
          <a:noFill/>
        </p:spPr>
        <p:txBody>
          <a:bodyPr wrap="square" rtlCol="0">
            <a:spAutoFit/>
          </a:bodyPr>
          <a:lstStyle/>
          <a:p>
            <a:r>
              <a:rPr lang="en-GB" b="1" u="sng"/>
              <a:t>P-type Si; 15 keV; High Gain; 3 mm Al – 0 mm Al</a:t>
            </a:r>
          </a:p>
        </p:txBody>
      </p:sp>
      <p:pic>
        <p:nvPicPr>
          <p:cNvPr id="2" name="Picture 1">
            <a:extLst>
              <a:ext uri="{FF2B5EF4-FFF2-40B4-BE49-F238E27FC236}">
                <a16:creationId xmlns:a16="http://schemas.microsoft.com/office/drawing/2014/main" id="{FC73D926-23D1-9FDE-1795-C159906F590B}"/>
              </a:ext>
            </a:extLst>
          </p:cNvPr>
          <p:cNvPicPr>
            <a:picLocks noChangeAspect="1"/>
          </p:cNvPicPr>
          <p:nvPr/>
        </p:nvPicPr>
        <p:blipFill>
          <a:blip r:embed="rId5"/>
          <a:stretch>
            <a:fillRect/>
          </a:stretch>
        </p:blipFill>
        <p:spPr>
          <a:xfrm>
            <a:off x="292102" y="2626415"/>
            <a:ext cx="7870441" cy="4140000"/>
          </a:xfrm>
          <a:prstGeom prst="rect">
            <a:avLst/>
          </a:prstGeom>
        </p:spPr>
      </p:pic>
      <p:sp>
        <p:nvSpPr>
          <p:cNvPr id="7" name="TextBox 6">
            <a:extLst>
              <a:ext uri="{FF2B5EF4-FFF2-40B4-BE49-F238E27FC236}">
                <a16:creationId xmlns:a16="http://schemas.microsoft.com/office/drawing/2014/main" id="{4ED1C932-1270-F9C8-6349-2F010C0B4292}"/>
              </a:ext>
            </a:extLst>
          </p:cNvPr>
          <p:cNvSpPr txBox="1"/>
          <p:nvPr/>
        </p:nvSpPr>
        <p:spPr>
          <a:xfrm>
            <a:off x="8200246" y="5802352"/>
            <a:ext cx="2264554" cy="553998"/>
          </a:xfrm>
          <a:prstGeom prst="rect">
            <a:avLst/>
          </a:prstGeom>
          <a:noFill/>
        </p:spPr>
        <p:txBody>
          <a:bodyPr wrap="square" rtlCol="0">
            <a:spAutoFit/>
          </a:bodyPr>
          <a:lstStyle/>
          <a:p>
            <a:r>
              <a:rPr lang="en-GB" sz="1500" b="1" i="1">
                <a:solidFill>
                  <a:srgbClr val="002060"/>
                </a:solidFill>
              </a:rPr>
              <a:t>Calibrated histograms of pixel (48,2)</a:t>
            </a:r>
          </a:p>
        </p:txBody>
      </p:sp>
      <p:sp>
        <p:nvSpPr>
          <p:cNvPr id="4" name="TextBox 3">
            <a:extLst>
              <a:ext uri="{FF2B5EF4-FFF2-40B4-BE49-F238E27FC236}">
                <a16:creationId xmlns:a16="http://schemas.microsoft.com/office/drawing/2014/main" id="{20AB047C-34EC-C085-2D95-13607825DEF7}"/>
              </a:ext>
            </a:extLst>
          </p:cNvPr>
          <p:cNvSpPr txBox="1"/>
          <p:nvPr/>
        </p:nvSpPr>
        <p:spPr>
          <a:xfrm>
            <a:off x="7335921" y="1537937"/>
            <a:ext cx="2194949" cy="553998"/>
          </a:xfrm>
          <a:prstGeom prst="rect">
            <a:avLst/>
          </a:prstGeom>
          <a:noFill/>
        </p:spPr>
        <p:txBody>
          <a:bodyPr wrap="square" rtlCol="0">
            <a:spAutoFit/>
          </a:bodyPr>
          <a:lstStyle/>
          <a:p>
            <a:r>
              <a:rPr lang="en-GB" sz="1500" b="1" i="1" dirty="0">
                <a:solidFill>
                  <a:srgbClr val="002060"/>
                </a:solidFill>
              </a:rPr>
              <a:t>Occupancy across fast-data channel</a:t>
            </a:r>
          </a:p>
        </p:txBody>
      </p:sp>
      <p:sp>
        <p:nvSpPr>
          <p:cNvPr id="5" name="TextBox 4">
            <a:extLst>
              <a:ext uri="{FF2B5EF4-FFF2-40B4-BE49-F238E27FC236}">
                <a16:creationId xmlns:a16="http://schemas.microsoft.com/office/drawing/2014/main" id="{CED0E403-7348-C6F9-265E-18F9EABEAD86}"/>
              </a:ext>
            </a:extLst>
          </p:cNvPr>
          <p:cNvSpPr txBox="1"/>
          <p:nvPr/>
        </p:nvSpPr>
        <p:spPr>
          <a:xfrm>
            <a:off x="8681663" y="3656174"/>
            <a:ext cx="3127779" cy="523220"/>
          </a:xfrm>
          <a:prstGeom prst="rect">
            <a:avLst/>
          </a:prstGeom>
          <a:noFill/>
        </p:spPr>
        <p:txBody>
          <a:bodyPr wrap="none" rtlCol="0">
            <a:spAutoFit/>
          </a:bodyPr>
          <a:lstStyle/>
          <a:p>
            <a:r>
              <a:rPr lang="en-GB" sz="2800" b="1" dirty="0"/>
              <a:t>20 × 10</a:t>
            </a:r>
            <a:r>
              <a:rPr lang="en-GB" sz="2800" b="1" baseline="30000" dirty="0"/>
              <a:t>6</a:t>
            </a:r>
            <a:r>
              <a:rPr lang="en-GB" sz="2800" b="1" dirty="0"/>
              <a:t> </a:t>
            </a:r>
            <a:r>
              <a:rPr lang="en-GB" sz="2800" b="1" dirty="0" err="1"/>
              <a:t>ph</a:t>
            </a:r>
            <a:r>
              <a:rPr lang="en-GB" sz="2800" b="1" dirty="0"/>
              <a:t> s</a:t>
            </a:r>
            <a:r>
              <a:rPr lang="en-GB" sz="2800" b="1" baseline="30000" dirty="0"/>
              <a:t>-1</a:t>
            </a:r>
            <a:r>
              <a:rPr lang="en-GB" sz="2800" b="1" dirty="0"/>
              <a:t> mm</a:t>
            </a:r>
            <a:r>
              <a:rPr lang="en-GB" sz="2800" b="1" baseline="30000" dirty="0"/>
              <a:t>-2</a:t>
            </a:r>
          </a:p>
        </p:txBody>
      </p:sp>
    </p:spTree>
    <p:extLst>
      <p:ext uri="{BB962C8B-B14F-4D97-AF65-F5344CB8AC3E}">
        <p14:creationId xmlns:p14="http://schemas.microsoft.com/office/powerpoint/2010/main" val="1348800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15B3EC-034A-6AC9-2D71-E112BB242291}"/>
              </a:ext>
            </a:extLst>
          </p:cNvPr>
          <p:cNvSpPr txBox="1"/>
          <p:nvPr/>
        </p:nvSpPr>
        <p:spPr>
          <a:xfrm>
            <a:off x="389173" y="1343772"/>
            <a:ext cx="8396601" cy="369332"/>
          </a:xfrm>
          <a:prstGeom prst="rect">
            <a:avLst/>
          </a:prstGeom>
          <a:noFill/>
        </p:spPr>
        <p:txBody>
          <a:bodyPr wrap="square" rtlCol="0">
            <a:spAutoFit/>
          </a:bodyPr>
          <a:lstStyle/>
          <a:p>
            <a:r>
              <a:rPr lang="en-GB" b="1" u="sng" dirty="0">
                <a:cs typeface="Times New Roman" panose="02020603050405020304" pitchFamily="18" charset="0"/>
              </a:rPr>
              <a:t>HF-CZT: Changing attenuators over 20 seconds (30 ms/video frame)</a:t>
            </a:r>
          </a:p>
        </p:txBody>
      </p:sp>
      <p:sp>
        <p:nvSpPr>
          <p:cNvPr id="4" name="TextBox 3">
            <a:extLst>
              <a:ext uri="{FF2B5EF4-FFF2-40B4-BE49-F238E27FC236}">
                <a16:creationId xmlns:a16="http://schemas.microsoft.com/office/drawing/2014/main" id="{E328F542-9CAF-CA80-0419-CC8D8F47D1D1}"/>
              </a:ext>
            </a:extLst>
          </p:cNvPr>
          <p:cNvSpPr txBox="1"/>
          <p:nvPr/>
        </p:nvSpPr>
        <p:spPr>
          <a:xfrm>
            <a:off x="3298666" y="234016"/>
            <a:ext cx="674449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Dynamic Measurements</a:t>
            </a:r>
          </a:p>
        </p:txBody>
      </p:sp>
      <p:pic>
        <p:nvPicPr>
          <p:cNvPr id="8" name="Picture 2" descr="Diamond-light-source-logo-lowres – UK Catalysis Hub">
            <a:extLst>
              <a:ext uri="{FF2B5EF4-FFF2-40B4-BE49-F238E27FC236}">
                <a16:creationId xmlns:a16="http://schemas.microsoft.com/office/drawing/2014/main" id="{40C96045-E53A-C75D-EB17-C72A30D121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02CAA795-1AF0-26E4-1439-5630382BAFEA}"/>
              </a:ext>
            </a:extLst>
          </p:cNvPr>
          <p:cNvPicPr>
            <a:picLocks noChangeAspect="1"/>
          </p:cNvPicPr>
          <p:nvPr/>
        </p:nvPicPr>
        <p:blipFill>
          <a:blip r:embed="rId4"/>
          <a:stretch>
            <a:fillRect/>
          </a:stretch>
        </p:blipFill>
        <p:spPr>
          <a:xfrm>
            <a:off x="6989048" y="2844568"/>
            <a:ext cx="4855908" cy="1165418"/>
          </a:xfrm>
          <a:prstGeom prst="rect">
            <a:avLst/>
          </a:prstGeom>
        </p:spPr>
      </p:pic>
      <p:pic>
        <p:nvPicPr>
          <p:cNvPr id="23" name="Picture 22" descr="A graph of a graph showing a graph&#10;&#10;Description automatically generated with medium confidence">
            <a:extLst>
              <a:ext uri="{FF2B5EF4-FFF2-40B4-BE49-F238E27FC236}">
                <a16:creationId xmlns:a16="http://schemas.microsoft.com/office/drawing/2014/main" id="{4D7B7973-528A-7812-C4A3-D3B665DCE507}"/>
              </a:ext>
            </a:extLst>
          </p:cNvPr>
          <p:cNvPicPr>
            <a:picLocks noChangeAspect="1"/>
          </p:cNvPicPr>
          <p:nvPr/>
        </p:nvPicPr>
        <p:blipFill rotWithShape="1">
          <a:blip r:embed="rId5">
            <a:grayscl/>
            <a:extLst>
              <a:ext uri="{28A0092B-C50C-407E-A947-70E740481C1C}">
                <a14:useLocalDpi xmlns:a14="http://schemas.microsoft.com/office/drawing/2010/main" val="0"/>
              </a:ext>
            </a:extLst>
          </a:blip>
          <a:srcRect l="5730" t="834" r="6944" b="3888"/>
          <a:stretch/>
        </p:blipFill>
        <p:spPr>
          <a:xfrm>
            <a:off x="389173" y="1851136"/>
            <a:ext cx="6416375" cy="4375381"/>
          </a:xfrm>
          <a:prstGeom prst="rect">
            <a:avLst/>
          </a:prstGeom>
        </p:spPr>
      </p:pic>
      <p:sp>
        <p:nvSpPr>
          <p:cNvPr id="24" name="TextBox 23">
            <a:extLst>
              <a:ext uri="{FF2B5EF4-FFF2-40B4-BE49-F238E27FC236}">
                <a16:creationId xmlns:a16="http://schemas.microsoft.com/office/drawing/2014/main" id="{317A8B9E-D7B3-C373-398A-15441DF132A9}"/>
              </a:ext>
            </a:extLst>
          </p:cNvPr>
          <p:cNvSpPr txBox="1"/>
          <p:nvPr/>
        </p:nvSpPr>
        <p:spPr>
          <a:xfrm>
            <a:off x="7377637" y="4009986"/>
            <a:ext cx="2982392" cy="323165"/>
          </a:xfrm>
          <a:prstGeom prst="rect">
            <a:avLst/>
          </a:prstGeom>
          <a:noFill/>
        </p:spPr>
        <p:txBody>
          <a:bodyPr wrap="square" rtlCol="0">
            <a:spAutoFit/>
          </a:bodyPr>
          <a:lstStyle/>
          <a:p>
            <a:r>
              <a:rPr lang="en-GB" sz="1500" b="1" i="1" dirty="0">
                <a:solidFill>
                  <a:srgbClr val="002060"/>
                </a:solidFill>
              </a:rPr>
              <a:t>Dynamic measurement schematic</a:t>
            </a:r>
          </a:p>
        </p:txBody>
      </p:sp>
    </p:spTree>
    <p:extLst>
      <p:ext uri="{BB962C8B-B14F-4D97-AF65-F5344CB8AC3E}">
        <p14:creationId xmlns:p14="http://schemas.microsoft.com/office/powerpoint/2010/main" val="1630448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1D322F8-4E6B-9C52-E93A-8C6098731CDF}"/>
              </a:ext>
            </a:extLst>
          </p:cNvPr>
          <p:cNvPicPr>
            <a:picLocks noChangeAspect="1"/>
          </p:cNvPicPr>
          <p:nvPr/>
        </p:nvPicPr>
        <p:blipFill rotWithShape="1">
          <a:blip r:embed="rId3"/>
          <a:srcRect l="20526" r="14586"/>
          <a:stretch/>
        </p:blipFill>
        <p:spPr>
          <a:xfrm>
            <a:off x="6286500" y="-7046"/>
            <a:ext cx="5910370" cy="6858000"/>
          </a:xfrm>
          <a:prstGeom prst="snip2SameRect">
            <a:avLst>
              <a:gd name="adj1" fmla="val 0"/>
              <a:gd name="adj2" fmla="val 25957"/>
            </a:avLst>
          </a:prstGeom>
        </p:spPr>
      </p:pic>
      <p:grpSp>
        <p:nvGrpSpPr>
          <p:cNvPr id="10" name="Group 9">
            <a:extLst>
              <a:ext uri="{FF2B5EF4-FFF2-40B4-BE49-F238E27FC236}">
                <a16:creationId xmlns:a16="http://schemas.microsoft.com/office/drawing/2014/main" id="{7ED7C986-C774-BCF9-1EC1-C3539640B242}"/>
              </a:ext>
            </a:extLst>
          </p:cNvPr>
          <p:cNvGrpSpPr/>
          <p:nvPr/>
        </p:nvGrpSpPr>
        <p:grpSpPr>
          <a:xfrm>
            <a:off x="349492" y="1659798"/>
            <a:ext cx="5101814" cy="3524311"/>
            <a:chOff x="423748" y="1380700"/>
            <a:chExt cx="5101814" cy="3524311"/>
          </a:xfrm>
        </p:grpSpPr>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702756"/>
            </a:xfrm>
            <a:prstGeom prst="rect">
              <a:avLst/>
            </a:prstGeom>
            <a:noFill/>
          </p:spPr>
          <p:txBody>
            <a:bodyPr wrap="square" rtlCol="0" anchor="t">
              <a:spAutoFit/>
            </a:bodyPr>
            <a:lstStyle/>
            <a:p>
              <a:pPr>
                <a:spcAft>
                  <a:spcPts val="200"/>
                </a:spcAf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1</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 vs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p>
            <a:p>
              <a:pPr>
                <a:defRPr/>
              </a:pPr>
              <a:r>
                <a:rPr lang="en-GB" sz="1400">
                  <a:solidFill>
                    <a:srgbClr val="626262"/>
                  </a:solidFill>
                  <a:latin typeface="Arial" panose="020B0604020202020204" pitchFamily="34" charset="0"/>
                  <a:cs typeface="Arial" panose="020B0604020202020204" pitchFamily="34" charset="0"/>
                </a:rPr>
                <a:t>The next generation of HEXITEC systems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40586"/>
              <a:ext cx="5101814" cy="119006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2</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r>
                <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100" normalizeH="0" noProof="0">
                  <a:ln>
                    <a:noFill/>
                  </a:ln>
                  <a:solidFill>
                    <a:srgbClr val="2E2D62"/>
                  </a:solidFill>
                  <a:effectLst/>
                  <a:uLnTx/>
                  <a:uFillTx/>
                  <a:latin typeface="Arial" panose="020B0604020202020204" pitchFamily="34" charset="0"/>
                  <a:ea typeface="+mn-ea"/>
                  <a:cs typeface="Arial" panose="020B0604020202020204" pitchFamily="34" charset="0"/>
                </a:rPr>
                <a:t>Overview</a:t>
              </a:r>
            </a:p>
            <a:p>
              <a:pPr>
                <a:spcAft>
                  <a:spcPts val="200"/>
                </a:spcAft>
                <a:defRPr/>
              </a:pPr>
              <a:r>
                <a:rPr lang="en-GB" sz="1400">
                  <a:solidFill>
                    <a:srgbClr val="626262"/>
                  </a:solidFill>
                  <a:latin typeface="Arial" panose="020B0604020202020204" pitchFamily="34" charset="0"/>
                  <a:cs typeface="Arial" panose="020B0604020202020204" pitchFamily="34" charset="0"/>
                </a:rPr>
                <a:t>An introduction to our new HEXITEC</a:t>
              </a:r>
              <a:r>
                <a:rPr lang="en-GB" sz="1400" baseline="-25000">
                  <a:solidFill>
                    <a:srgbClr val="626262"/>
                  </a:solidFill>
                  <a:latin typeface="Arial" panose="020B0604020202020204" pitchFamily="34" charset="0"/>
                  <a:cs typeface="Arial" panose="020B0604020202020204" pitchFamily="34" charset="0"/>
                </a:rPr>
                <a:t>MHz</a:t>
              </a:r>
              <a:r>
                <a:rPr lang="en-GB" sz="1400">
                  <a:solidFill>
                    <a:srgbClr val="626262"/>
                  </a:solidFill>
                  <a:latin typeface="Arial" panose="020B0604020202020204" pitchFamily="34" charset="0"/>
                  <a:cs typeface="Arial" panose="020B0604020202020204" pitchFamily="34" charset="0"/>
                </a:rPr>
                <a:t> ASIC including its architecture and specification</a:t>
              </a:r>
              <a:endParaRPr lang="en-US" sz="14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8" y="3068611"/>
              <a:ext cx="5101814" cy="113364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3</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a:t>
              </a:r>
              <a:r>
                <a:rPr lang="en-US" sz="2400" b="1" spc="-100" noProof="0">
                  <a:solidFill>
                    <a:srgbClr val="2E2D62"/>
                  </a:solidFill>
                  <a:latin typeface="Arial" panose="020B0604020202020204" pitchFamily="34" charset="0"/>
                  <a:cs typeface="Arial" panose="020B0604020202020204" pitchFamily="34" charset="0"/>
                </a:rPr>
                <a:t>Test Results</a:t>
              </a:r>
              <a:endPar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rgbClr val="626262"/>
                  </a:solidFill>
                  <a:latin typeface="Arial" panose="020B0604020202020204" pitchFamily="34" charset="0"/>
                  <a:cs typeface="Arial" panose="020B0604020202020204" pitchFamily="34" charset="0"/>
                </a:rPr>
                <a:t>C</a:t>
              </a:r>
              <a:r>
                <a:rPr kumimoji="0" lang="en-GB" sz="1400" b="0" i="0" u="none" strike="noStrike" kern="1200" cap="none" spc="0" normalizeH="0" baseline="0">
                  <a:ln>
                    <a:noFill/>
                  </a:ln>
                  <a:solidFill>
                    <a:srgbClr val="626262"/>
                  </a:solidFill>
                  <a:effectLst/>
                  <a:uLnTx/>
                  <a:uFillTx/>
                  <a:latin typeface="Arial" panose="020B0604020202020204" pitchFamily="34" charset="0"/>
                  <a:ea typeface="+mn-ea"/>
                  <a:cs typeface="Arial" panose="020B0604020202020204" pitchFamily="34" charset="0"/>
                </a:rPr>
                <a:t>haracterisation</a:t>
              </a: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 of spectroscopic performance using a lab-based X-Ray source and Diamond Light Source synchrotron X-Rays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202255"/>
              <a:ext cx="5101814" cy="7027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4</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Next Steps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A look to the next 12 months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Agenda</a:t>
            </a:r>
          </a:p>
        </p:txBody>
      </p:sp>
      <p:sp>
        <p:nvSpPr>
          <p:cNvPr id="8" name="Rectangle 7">
            <a:extLst>
              <a:ext uri="{FF2B5EF4-FFF2-40B4-BE49-F238E27FC236}">
                <a16:creationId xmlns:a16="http://schemas.microsoft.com/office/drawing/2014/main" id="{BDA0C9C1-7767-6455-EF9A-DE23EEEFE42B}"/>
              </a:ext>
            </a:extLst>
          </p:cNvPr>
          <p:cNvSpPr/>
          <p:nvPr/>
        </p:nvSpPr>
        <p:spPr>
          <a:xfrm>
            <a:off x="506109" y="5449454"/>
            <a:ext cx="5122221" cy="11219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3374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15B3EC-034A-6AC9-2D71-E112BB242291}"/>
              </a:ext>
            </a:extLst>
          </p:cNvPr>
          <p:cNvSpPr txBox="1"/>
          <p:nvPr/>
        </p:nvSpPr>
        <p:spPr>
          <a:xfrm>
            <a:off x="389173" y="1343772"/>
            <a:ext cx="8396601" cy="369332"/>
          </a:xfrm>
          <a:prstGeom prst="rect">
            <a:avLst/>
          </a:prstGeom>
          <a:noFill/>
        </p:spPr>
        <p:txBody>
          <a:bodyPr wrap="square" rtlCol="0">
            <a:spAutoFit/>
          </a:bodyPr>
          <a:lstStyle/>
          <a:p>
            <a:r>
              <a:rPr lang="en-GB" b="1" u="sng" dirty="0">
                <a:cs typeface="Times New Roman" panose="02020603050405020304" pitchFamily="18" charset="0"/>
              </a:rPr>
              <a:t>HF-CZT: Changing attenuators over 20 seconds (30 ms/video frame)</a:t>
            </a:r>
          </a:p>
        </p:txBody>
      </p:sp>
      <p:sp>
        <p:nvSpPr>
          <p:cNvPr id="4" name="TextBox 3">
            <a:extLst>
              <a:ext uri="{FF2B5EF4-FFF2-40B4-BE49-F238E27FC236}">
                <a16:creationId xmlns:a16="http://schemas.microsoft.com/office/drawing/2014/main" id="{E328F542-9CAF-CA80-0419-CC8D8F47D1D1}"/>
              </a:ext>
            </a:extLst>
          </p:cNvPr>
          <p:cNvSpPr txBox="1"/>
          <p:nvPr/>
        </p:nvSpPr>
        <p:spPr>
          <a:xfrm>
            <a:off x="3298666" y="234016"/>
            <a:ext cx="674449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Dynamic Measurements</a:t>
            </a:r>
          </a:p>
        </p:txBody>
      </p:sp>
      <p:pic>
        <p:nvPicPr>
          <p:cNvPr id="8" name="Picture 2" descr="Diamond-light-source-logo-lowres – UK Catalysis Hub">
            <a:extLst>
              <a:ext uri="{FF2B5EF4-FFF2-40B4-BE49-F238E27FC236}">
                <a16:creationId xmlns:a16="http://schemas.microsoft.com/office/drawing/2014/main" id="{40C96045-E53A-C75D-EB17-C72A30D121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02CAA795-1AF0-26E4-1439-5630382BAFEA}"/>
              </a:ext>
            </a:extLst>
          </p:cNvPr>
          <p:cNvPicPr>
            <a:picLocks noChangeAspect="1"/>
          </p:cNvPicPr>
          <p:nvPr/>
        </p:nvPicPr>
        <p:blipFill>
          <a:blip r:embed="rId4"/>
          <a:stretch>
            <a:fillRect/>
          </a:stretch>
        </p:blipFill>
        <p:spPr>
          <a:xfrm>
            <a:off x="6989048" y="2844568"/>
            <a:ext cx="4855908" cy="1165418"/>
          </a:xfrm>
          <a:prstGeom prst="rect">
            <a:avLst/>
          </a:prstGeom>
        </p:spPr>
      </p:pic>
      <p:pic>
        <p:nvPicPr>
          <p:cNvPr id="23" name="Picture 22" descr="A graph of a graph showing a graph&#10;&#10;Description automatically generated with medium confidence">
            <a:extLst>
              <a:ext uri="{FF2B5EF4-FFF2-40B4-BE49-F238E27FC236}">
                <a16:creationId xmlns:a16="http://schemas.microsoft.com/office/drawing/2014/main" id="{4D7B7973-528A-7812-C4A3-D3B665DCE507}"/>
              </a:ext>
            </a:extLst>
          </p:cNvPr>
          <p:cNvPicPr>
            <a:picLocks noChangeAspect="1"/>
          </p:cNvPicPr>
          <p:nvPr/>
        </p:nvPicPr>
        <p:blipFill rotWithShape="1">
          <a:blip r:embed="rId5">
            <a:grayscl/>
            <a:extLst>
              <a:ext uri="{28A0092B-C50C-407E-A947-70E740481C1C}">
                <a14:useLocalDpi xmlns:a14="http://schemas.microsoft.com/office/drawing/2010/main" val="0"/>
              </a:ext>
            </a:extLst>
          </a:blip>
          <a:srcRect l="5730" t="834" r="6944" b="3888"/>
          <a:stretch/>
        </p:blipFill>
        <p:spPr>
          <a:xfrm>
            <a:off x="389173" y="1851136"/>
            <a:ext cx="6416375" cy="4375381"/>
          </a:xfrm>
          <a:prstGeom prst="rect">
            <a:avLst/>
          </a:prstGeom>
        </p:spPr>
      </p:pic>
      <p:sp>
        <p:nvSpPr>
          <p:cNvPr id="24" name="TextBox 23">
            <a:extLst>
              <a:ext uri="{FF2B5EF4-FFF2-40B4-BE49-F238E27FC236}">
                <a16:creationId xmlns:a16="http://schemas.microsoft.com/office/drawing/2014/main" id="{317A8B9E-D7B3-C373-398A-15441DF132A9}"/>
              </a:ext>
            </a:extLst>
          </p:cNvPr>
          <p:cNvSpPr txBox="1"/>
          <p:nvPr/>
        </p:nvSpPr>
        <p:spPr>
          <a:xfrm>
            <a:off x="7377637" y="4009986"/>
            <a:ext cx="2982392" cy="323165"/>
          </a:xfrm>
          <a:prstGeom prst="rect">
            <a:avLst/>
          </a:prstGeom>
          <a:noFill/>
        </p:spPr>
        <p:txBody>
          <a:bodyPr wrap="square" rtlCol="0">
            <a:spAutoFit/>
          </a:bodyPr>
          <a:lstStyle/>
          <a:p>
            <a:r>
              <a:rPr lang="en-GB" sz="1500" b="1" i="1" dirty="0">
                <a:solidFill>
                  <a:srgbClr val="002060"/>
                </a:solidFill>
              </a:rPr>
              <a:t>Dynamic measurement schematic</a:t>
            </a:r>
          </a:p>
        </p:txBody>
      </p:sp>
      <p:sp>
        <p:nvSpPr>
          <p:cNvPr id="2" name="Rectangle 1">
            <a:extLst>
              <a:ext uri="{FF2B5EF4-FFF2-40B4-BE49-F238E27FC236}">
                <a16:creationId xmlns:a16="http://schemas.microsoft.com/office/drawing/2014/main" id="{9862CDA7-7C84-31D0-8348-B8FBD0201044}"/>
              </a:ext>
            </a:extLst>
          </p:cNvPr>
          <p:cNvSpPr/>
          <p:nvPr/>
        </p:nvSpPr>
        <p:spPr>
          <a:xfrm>
            <a:off x="0" y="1877"/>
            <a:ext cx="12192000" cy="6858000"/>
          </a:xfrm>
          <a:prstGeom prst="rect">
            <a:avLst/>
          </a:prstGeom>
          <a:solidFill>
            <a:schemeClr val="bg1">
              <a:lumMod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F2BE7F38-AEF9-2997-94D2-55EC8305E8FE}"/>
              </a:ext>
            </a:extLst>
          </p:cNvPr>
          <p:cNvGrpSpPr/>
          <p:nvPr/>
        </p:nvGrpSpPr>
        <p:grpSpPr>
          <a:xfrm>
            <a:off x="2393884" y="234016"/>
            <a:ext cx="7376845" cy="6389968"/>
            <a:chOff x="2352782" y="234016"/>
            <a:chExt cx="7376845" cy="6389968"/>
          </a:xfrm>
        </p:grpSpPr>
        <p:sp>
          <p:nvSpPr>
            <p:cNvPr id="6" name="Rectangle: Rounded Corners 5">
              <a:extLst>
                <a:ext uri="{FF2B5EF4-FFF2-40B4-BE49-F238E27FC236}">
                  <a16:creationId xmlns:a16="http://schemas.microsoft.com/office/drawing/2014/main" id="{DB5EB491-A964-47AD-5429-9470DFF28350}"/>
                </a:ext>
              </a:extLst>
            </p:cNvPr>
            <p:cNvSpPr/>
            <p:nvPr/>
          </p:nvSpPr>
          <p:spPr>
            <a:xfrm>
              <a:off x="2352782" y="234016"/>
              <a:ext cx="7376845" cy="638996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F0D8CE80-1712-9ACF-C9A0-09C114761324}"/>
                </a:ext>
              </a:extLst>
            </p:cNvPr>
            <p:cNvPicPr>
              <a:picLocks noChangeAspect="1"/>
            </p:cNvPicPr>
            <p:nvPr/>
          </p:nvPicPr>
          <p:blipFill>
            <a:blip r:embed="rId6"/>
            <a:stretch>
              <a:fillRect/>
            </a:stretch>
          </p:blipFill>
          <p:spPr>
            <a:xfrm>
              <a:off x="2873984" y="539245"/>
              <a:ext cx="6444031" cy="5779509"/>
            </a:xfrm>
            <a:prstGeom prst="rect">
              <a:avLst/>
            </a:prstGeom>
          </p:spPr>
        </p:pic>
      </p:grpSp>
      <p:cxnSp>
        <p:nvCxnSpPr>
          <p:cNvPr id="9" name="Straight Connector 8">
            <a:extLst>
              <a:ext uri="{FF2B5EF4-FFF2-40B4-BE49-F238E27FC236}">
                <a16:creationId xmlns:a16="http://schemas.microsoft.com/office/drawing/2014/main" id="{960E6670-9CD8-CA19-CCDC-792C3D914977}"/>
              </a:ext>
            </a:extLst>
          </p:cNvPr>
          <p:cNvCxnSpPr/>
          <p:nvPr/>
        </p:nvCxnSpPr>
        <p:spPr>
          <a:xfrm>
            <a:off x="4407613" y="760287"/>
            <a:ext cx="0" cy="5239821"/>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1874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DE398B1-0211-02C2-FB9E-8A67A143C261}"/>
              </a:ext>
            </a:extLst>
          </p:cNvPr>
          <p:cNvPicPr>
            <a:picLocks noChangeAspect="1"/>
          </p:cNvPicPr>
          <p:nvPr/>
        </p:nvPicPr>
        <p:blipFill>
          <a:blip r:embed="rId3"/>
          <a:stretch>
            <a:fillRect/>
          </a:stretch>
        </p:blipFill>
        <p:spPr>
          <a:xfrm>
            <a:off x="221831" y="2415302"/>
            <a:ext cx="7513031" cy="3563873"/>
          </a:xfrm>
          <a:prstGeom prst="rect">
            <a:avLst/>
          </a:prstGeom>
        </p:spPr>
      </p:pic>
      <p:sp>
        <p:nvSpPr>
          <p:cNvPr id="3" name="TextBox 2">
            <a:extLst>
              <a:ext uri="{FF2B5EF4-FFF2-40B4-BE49-F238E27FC236}">
                <a16:creationId xmlns:a16="http://schemas.microsoft.com/office/drawing/2014/main" id="{6015B3EC-034A-6AC9-2D71-E112BB242291}"/>
              </a:ext>
            </a:extLst>
          </p:cNvPr>
          <p:cNvSpPr txBox="1"/>
          <p:nvPr/>
        </p:nvSpPr>
        <p:spPr>
          <a:xfrm>
            <a:off x="389173" y="1343772"/>
            <a:ext cx="8396601" cy="369332"/>
          </a:xfrm>
          <a:prstGeom prst="rect">
            <a:avLst/>
          </a:prstGeom>
          <a:noFill/>
        </p:spPr>
        <p:txBody>
          <a:bodyPr wrap="square" rtlCol="0">
            <a:spAutoFit/>
          </a:bodyPr>
          <a:lstStyle/>
          <a:p>
            <a:r>
              <a:rPr lang="en-GB" b="1" u="sng" dirty="0">
                <a:cs typeface="Times New Roman" panose="02020603050405020304" pitchFamily="18" charset="0"/>
              </a:rPr>
              <a:t>HF-CZT: Changing attenuators over 20 seconds (30 ms/video frame)</a:t>
            </a:r>
          </a:p>
        </p:txBody>
      </p:sp>
      <p:sp>
        <p:nvSpPr>
          <p:cNvPr id="4" name="TextBox 3">
            <a:extLst>
              <a:ext uri="{FF2B5EF4-FFF2-40B4-BE49-F238E27FC236}">
                <a16:creationId xmlns:a16="http://schemas.microsoft.com/office/drawing/2014/main" id="{E328F542-9CAF-CA80-0419-CC8D8F47D1D1}"/>
              </a:ext>
            </a:extLst>
          </p:cNvPr>
          <p:cNvSpPr txBox="1"/>
          <p:nvPr/>
        </p:nvSpPr>
        <p:spPr>
          <a:xfrm>
            <a:off x="3298666" y="234016"/>
            <a:ext cx="6744494"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Dynamic Measurements</a:t>
            </a:r>
          </a:p>
        </p:txBody>
      </p:sp>
      <p:pic>
        <p:nvPicPr>
          <p:cNvPr id="8" name="Picture 2" descr="Diamond-light-source-logo-lowres – UK Catalysis Hub">
            <a:extLst>
              <a:ext uri="{FF2B5EF4-FFF2-40B4-BE49-F238E27FC236}">
                <a16:creationId xmlns:a16="http://schemas.microsoft.com/office/drawing/2014/main" id="{40C96045-E53A-C75D-EB17-C72A30D121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C1EEB951-93EC-21A5-94A1-6B551AD1BD56}"/>
              </a:ext>
            </a:extLst>
          </p:cNvPr>
          <p:cNvSpPr txBox="1"/>
          <p:nvPr/>
        </p:nvSpPr>
        <p:spPr>
          <a:xfrm>
            <a:off x="292102" y="6254652"/>
            <a:ext cx="8123929" cy="369332"/>
          </a:xfrm>
          <a:prstGeom prst="rect">
            <a:avLst/>
          </a:prstGeom>
          <a:noFill/>
        </p:spPr>
        <p:txBody>
          <a:bodyPr wrap="square" rtlCol="0">
            <a:spAutoFit/>
          </a:bodyPr>
          <a:lstStyle/>
          <a:p>
            <a:pPr marL="342900" indent="-342900" eaLnBrk="0" fontAlgn="base" hangingPunct="0">
              <a:buFont typeface="Arial" panose="020B0604020202020204" pitchFamily="34" charset="0"/>
              <a:buChar char="•"/>
              <a:defRPr/>
            </a:pPr>
            <a:r>
              <a:rPr lang="en-GB" b="1" kern="0" dirty="0">
                <a:cs typeface="Times New Roman" panose="02020603050405020304" pitchFamily="18" charset="0"/>
              </a:rPr>
              <a:t>Real time Xilinx U50 FPGA processing </a:t>
            </a:r>
            <a:r>
              <a:rPr lang="en-GB" kern="0" dirty="0">
                <a:cs typeface="Times New Roman" panose="02020603050405020304" pitchFamily="18" charset="0"/>
              </a:rPr>
              <a:t>will enable </a:t>
            </a:r>
            <a:r>
              <a:rPr lang="en-GB" b="1" kern="0" dirty="0">
                <a:cs typeface="Times New Roman" panose="02020603050405020304" pitchFamily="18" charset="0"/>
              </a:rPr>
              <a:t>live corrections of</a:t>
            </a:r>
            <a:r>
              <a:rPr lang="en-GB" kern="0" dirty="0">
                <a:cs typeface="Times New Roman" panose="02020603050405020304" pitchFamily="18" charset="0"/>
              </a:rPr>
              <a:t> this effect</a:t>
            </a:r>
          </a:p>
        </p:txBody>
      </p:sp>
      <p:cxnSp>
        <p:nvCxnSpPr>
          <p:cNvPr id="5" name="Straight Arrow Connector 4">
            <a:extLst>
              <a:ext uri="{FF2B5EF4-FFF2-40B4-BE49-F238E27FC236}">
                <a16:creationId xmlns:a16="http://schemas.microsoft.com/office/drawing/2014/main" id="{250CBE5A-7BA6-CFB2-0133-490CEC3158DB}"/>
              </a:ext>
            </a:extLst>
          </p:cNvPr>
          <p:cNvCxnSpPr>
            <a:cxnSpLocks/>
          </p:cNvCxnSpPr>
          <p:nvPr/>
        </p:nvCxnSpPr>
        <p:spPr>
          <a:xfrm>
            <a:off x="3744398" y="2657475"/>
            <a:ext cx="0" cy="2088849"/>
          </a:xfrm>
          <a:prstGeom prst="straightConnector1">
            <a:avLst/>
          </a:prstGeom>
          <a:ln w="28575">
            <a:solidFill>
              <a:srgbClr val="1E5DF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1D8BC77-5014-3552-FC61-550C6679B035}"/>
              </a:ext>
            </a:extLst>
          </p:cNvPr>
          <p:cNvSpPr txBox="1"/>
          <p:nvPr/>
        </p:nvSpPr>
        <p:spPr>
          <a:xfrm>
            <a:off x="2096281" y="2739529"/>
            <a:ext cx="1882065" cy="553998"/>
          </a:xfrm>
          <a:prstGeom prst="rect">
            <a:avLst/>
          </a:prstGeom>
          <a:noFill/>
        </p:spPr>
        <p:txBody>
          <a:bodyPr wrap="square" rtlCol="0">
            <a:spAutoFit/>
          </a:bodyPr>
          <a:lstStyle/>
          <a:p>
            <a:r>
              <a:rPr lang="en-GB" sz="1500" b="1" dirty="0">
                <a:solidFill>
                  <a:srgbClr val="1E5DF8"/>
                </a:solidFill>
              </a:rPr>
              <a:t>Dark Offset varies with incident flux</a:t>
            </a:r>
          </a:p>
        </p:txBody>
      </p:sp>
      <p:cxnSp>
        <p:nvCxnSpPr>
          <p:cNvPr id="10" name="Straight Arrow Connector 9">
            <a:extLst>
              <a:ext uri="{FF2B5EF4-FFF2-40B4-BE49-F238E27FC236}">
                <a16:creationId xmlns:a16="http://schemas.microsoft.com/office/drawing/2014/main" id="{275CE5AA-9165-E35E-3A0D-6185E35743F5}"/>
              </a:ext>
            </a:extLst>
          </p:cNvPr>
          <p:cNvCxnSpPr>
            <a:cxnSpLocks/>
          </p:cNvCxnSpPr>
          <p:nvPr/>
        </p:nvCxnSpPr>
        <p:spPr>
          <a:xfrm flipH="1">
            <a:off x="4706664" y="4353749"/>
            <a:ext cx="472082" cy="0"/>
          </a:xfrm>
          <a:prstGeom prst="straightConnector1">
            <a:avLst/>
          </a:prstGeom>
          <a:ln w="28575">
            <a:solidFill>
              <a:srgbClr val="1E5DF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04D6AF8-1C2B-F28A-BE19-D6DBB6CAB741}"/>
              </a:ext>
            </a:extLst>
          </p:cNvPr>
          <p:cNvSpPr txBox="1"/>
          <p:nvPr/>
        </p:nvSpPr>
        <p:spPr>
          <a:xfrm>
            <a:off x="4736671" y="3728926"/>
            <a:ext cx="2319549" cy="553998"/>
          </a:xfrm>
          <a:prstGeom prst="rect">
            <a:avLst/>
          </a:prstGeom>
          <a:noFill/>
        </p:spPr>
        <p:txBody>
          <a:bodyPr wrap="square" rtlCol="0">
            <a:spAutoFit/>
          </a:bodyPr>
          <a:lstStyle/>
          <a:p>
            <a:r>
              <a:rPr lang="en-GB" sz="1500" b="1" dirty="0">
                <a:solidFill>
                  <a:srgbClr val="1E5DF8"/>
                </a:solidFill>
              </a:rPr>
              <a:t>Dark Offset varies with time at a given flux</a:t>
            </a:r>
          </a:p>
        </p:txBody>
      </p:sp>
      <p:pic>
        <p:nvPicPr>
          <p:cNvPr id="21" name="Picture 20">
            <a:extLst>
              <a:ext uri="{FF2B5EF4-FFF2-40B4-BE49-F238E27FC236}">
                <a16:creationId xmlns:a16="http://schemas.microsoft.com/office/drawing/2014/main" id="{02CAA795-1AF0-26E4-1439-5630382BAFEA}"/>
              </a:ext>
            </a:extLst>
          </p:cNvPr>
          <p:cNvPicPr>
            <a:picLocks noChangeAspect="1"/>
          </p:cNvPicPr>
          <p:nvPr/>
        </p:nvPicPr>
        <p:blipFill>
          <a:blip r:embed="rId5"/>
          <a:stretch>
            <a:fillRect/>
          </a:stretch>
        </p:blipFill>
        <p:spPr>
          <a:xfrm>
            <a:off x="6989048" y="1108234"/>
            <a:ext cx="4855908" cy="1165418"/>
          </a:xfrm>
          <a:prstGeom prst="rect">
            <a:avLst/>
          </a:prstGeom>
        </p:spPr>
      </p:pic>
      <p:sp>
        <p:nvSpPr>
          <p:cNvPr id="6" name="TextBox 5">
            <a:extLst>
              <a:ext uri="{FF2B5EF4-FFF2-40B4-BE49-F238E27FC236}">
                <a16:creationId xmlns:a16="http://schemas.microsoft.com/office/drawing/2014/main" id="{A433829E-24FD-D119-AF51-41C8CED44369}"/>
              </a:ext>
            </a:extLst>
          </p:cNvPr>
          <p:cNvSpPr txBox="1"/>
          <p:nvPr/>
        </p:nvSpPr>
        <p:spPr>
          <a:xfrm>
            <a:off x="7377637" y="2273652"/>
            <a:ext cx="2982392" cy="323165"/>
          </a:xfrm>
          <a:prstGeom prst="rect">
            <a:avLst/>
          </a:prstGeom>
          <a:noFill/>
        </p:spPr>
        <p:txBody>
          <a:bodyPr wrap="square" rtlCol="0">
            <a:spAutoFit/>
          </a:bodyPr>
          <a:lstStyle/>
          <a:p>
            <a:r>
              <a:rPr lang="en-GB" sz="1500" b="1" i="1" dirty="0">
                <a:solidFill>
                  <a:srgbClr val="002060"/>
                </a:solidFill>
              </a:rPr>
              <a:t>Dynamic measurement schematic</a:t>
            </a:r>
          </a:p>
        </p:txBody>
      </p:sp>
      <p:sp>
        <p:nvSpPr>
          <p:cNvPr id="7" name="TextBox 6">
            <a:extLst>
              <a:ext uri="{FF2B5EF4-FFF2-40B4-BE49-F238E27FC236}">
                <a16:creationId xmlns:a16="http://schemas.microsoft.com/office/drawing/2014/main" id="{34851A84-C929-67CA-CB1F-628F49F545CB}"/>
              </a:ext>
            </a:extLst>
          </p:cNvPr>
          <p:cNvSpPr txBox="1"/>
          <p:nvPr/>
        </p:nvSpPr>
        <p:spPr>
          <a:xfrm>
            <a:off x="8278685" y="3900922"/>
            <a:ext cx="3579431" cy="1477328"/>
          </a:xfrm>
          <a:prstGeom prst="rect">
            <a:avLst/>
          </a:prstGeom>
          <a:noFill/>
        </p:spPr>
        <p:txBody>
          <a:bodyPr wrap="square">
            <a:spAutoFit/>
          </a:bodyPr>
          <a:lstStyle/>
          <a:p>
            <a:r>
              <a:rPr lang="en-GB" b="1" dirty="0"/>
              <a:t>More details at </a:t>
            </a:r>
            <a:r>
              <a:rPr lang="en-GB" b="1" dirty="0" err="1"/>
              <a:t>HiZPAD</a:t>
            </a:r>
            <a:r>
              <a:rPr lang="en-GB" b="1" dirty="0"/>
              <a:t> Workshop</a:t>
            </a:r>
          </a:p>
          <a:p>
            <a:endParaRPr lang="en-GB" b="1" dirty="0"/>
          </a:p>
          <a:p>
            <a:r>
              <a:rPr lang="en-GB" b="1" dirty="0"/>
              <a:t>20</a:t>
            </a:r>
            <a:r>
              <a:rPr lang="en-GB" b="1" baseline="30000" dirty="0"/>
              <a:t>th</a:t>
            </a:r>
            <a:r>
              <a:rPr lang="en-GB" b="1" dirty="0"/>
              <a:t> – 21</a:t>
            </a:r>
            <a:r>
              <a:rPr lang="en-GB" b="1" baseline="30000" dirty="0"/>
              <a:t>st</a:t>
            </a:r>
            <a:r>
              <a:rPr lang="en-GB" b="1" dirty="0"/>
              <a:t> September, DESY</a:t>
            </a:r>
          </a:p>
          <a:p>
            <a:endParaRPr lang="en-GB" b="1" dirty="0"/>
          </a:p>
          <a:p>
            <a:r>
              <a:rPr lang="en-GB" b="1" dirty="0"/>
              <a:t>https://indico.esrf.fr/event/18/</a:t>
            </a:r>
          </a:p>
        </p:txBody>
      </p:sp>
    </p:spTree>
    <p:extLst>
      <p:ext uri="{BB962C8B-B14F-4D97-AF65-F5344CB8AC3E}">
        <p14:creationId xmlns:p14="http://schemas.microsoft.com/office/powerpoint/2010/main" val="1000473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D4FB3A7E-098A-617A-5E16-9AA03531C5BD}"/>
              </a:ext>
            </a:extLst>
          </p:cNvPr>
          <p:cNvSpPr txBox="1"/>
          <p:nvPr/>
        </p:nvSpPr>
        <p:spPr>
          <a:xfrm>
            <a:off x="349492" y="3347709"/>
            <a:ext cx="5101814" cy="113364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3</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a:t>
            </a:r>
            <a:r>
              <a:rPr lang="en-US" sz="2400" b="1" spc="-100" noProof="0">
                <a:solidFill>
                  <a:srgbClr val="2E2D62"/>
                </a:solidFill>
                <a:latin typeface="Arial" panose="020B0604020202020204" pitchFamily="34" charset="0"/>
                <a:cs typeface="Arial" panose="020B0604020202020204" pitchFamily="34" charset="0"/>
              </a:rPr>
              <a:t>Test Results</a:t>
            </a:r>
            <a:endPar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rgbClr val="626262"/>
                </a:solidFill>
                <a:latin typeface="Arial" panose="020B0604020202020204" pitchFamily="34" charset="0"/>
                <a:cs typeface="Arial" panose="020B0604020202020204" pitchFamily="34" charset="0"/>
              </a:rPr>
              <a:t>C</a:t>
            </a:r>
            <a:r>
              <a:rPr kumimoji="0" lang="en-GB" sz="1400" b="0" i="0" u="none" strike="noStrike" kern="1200" cap="none" spc="0" normalizeH="0" baseline="0">
                <a:ln>
                  <a:noFill/>
                </a:ln>
                <a:solidFill>
                  <a:srgbClr val="626262"/>
                </a:solidFill>
                <a:effectLst/>
                <a:uLnTx/>
                <a:uFillTx/>
                <a:latin typeface="Arial" panose="020B0604020202020204" pitchFamily="34" charset="0"/>
                <a:ea typeface="+mn-ea"/>
                <a:cs typeface="Arial" panose="020B0604020202020204" pitchFamily="34" charset="0"/>
              </a:rPr>
              <a:t>haracterisation</a:t>
            </a: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 of spectroscopic performance using a lab-based X-Ray source and Diamond Light Source synchrotron X-Rays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7ED7C986-C774-BCF9-1EC1-C3539640B242}"/>
              </a:ext>
            </a:extLst>
          </p:cNvPr>
          <p:cNvGrpSpPr/>
          <p:nvPr/>
        </p:nvGrpSpPr>
        <p:grpSpPr>
          <a:xfrm>
            <a:off x="349492" y="1659798"/>
            <a:ext cx="5101814" cy="3524311"/>
            <a:chOff x="423748" y="1380700"/>
            <a:chExt cx="5101814" cy="3524311"/>
          </a:xfrm>
        </p:grpSpPr>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702756"/>
            </a:xfrm>
            <a:prstGeom prst="rect">
              <a:avLst/>
            </a:prstGeom>
            <a:noFill/>
          </p:spPr>
          <p:txBody>
            <a:bodyPr wrap="square" rtlCol="0" anchor="t">
              <a:spAutoFit/>
            </a:bodyPr>
            <a:lstStyle/>
            <a:p>
              <a:pPr>
                <a:spcAft>
                  <a:spcPts val="200"/>
                </a:spcAf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1</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 vs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p>
            <a:p>
              <a:pPr>
                <a:defRPr/>
              </a:pPr>
              <a:r>
                <a:rPr lang="en-GB" sz="1400">
                  <a:solidFill>
                    <a:srgbClr val="626262"/>
                  </a:solidFill>
                  <a:latin typeface="Arial" panose="020B0604020202020204" pitchFamily="34" charset="0"/>
                  <a:cs typeface="Arial" panose="020B0604020202020204" pitchFamily="34" charset="0"/>
                </a:rPr>
                <a:t>The next generation of HEXITEC systems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40586"/>
              <a:ext cx="5101814" cy="119006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2</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r>
                <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100" normalizeH="0" noProof="0">
                  <a:ln>
                    <a:noFill/>
                  </a:ln>
                  <a:solidFill>
                    <a:srgbClr val="2E2D62"/>
                  </a:solidFill>
                  <a:effectLst/>
                  <a:uLnTx/>
                  <a:uFillTx/>
                  <a:latin typeface="Arial" panose="020B0604020202020204" pitchFamily="34" charset="0"/>
                  <a:ea typeface="+mn-ea"/>
                  <a:cs typeface="Arial" panose="020B0604020202020204" pitchFamily="34" charset="0"/>
                </a:rPr>
                <a:t>Overview</a:t>
              </a:r>
            </a:p>
            <a:p>
              <a:pPr>
                <a:spcAft>
                  <a:spcPts val="200"/>
                </a:spcAft>
                <a:defRPr/>
              </a:pPr>
              <a:r>
                <a:rPr lang="en-GB" sz="1400">
                  <a:solidFill>
                    <a:srgbClr val="626262"/>
                  </a:solidFill>
                  <a:latin typeface="Arial" panose="020B0604020202020204" pitchFamily="34" charset="0"/>
                  <a:cs typeface="Arial" panose="020B0604020202020204" pitchFamily="34" charset="0"/>
                </a:rPr>
                <a:t>An introduction to our new HEXITEC</a:t>
              </a:r>
              <a:r>
                <a:rPr lang="en-GB" sz="1400" baseline="-25000">
                  <a:solidFill>
                    <a:srgbClr val="626262"/>
                  </a:solidFill>
                  <a:latin typeface="Arial" panose="020B0604020202020204" pitchFamily="34" charset="0"/>
                  <a:cs typeface="Arial" panose="020B0604020202020204" pitchFamily="34" charset="0"/>
                </a:rPr>
                <a:t>MHz</a:t>
              </a:r>
              <a:r>
                <a:rPr lang="en-GB" sz="1400">
                  <a:solidFill>
                    <a:srgbClr val="626262"/>
                  </a:solidFill>
                  <a:latin typeface="Arial" panose="020B0604020202020204" pitchFamily="34" charset="0"/>
                  <a:cs typeface="Arial" panose="020B0604020202020204" pitchFamily="34" charset="0"/>
                </a:rPr>
                <a:t> ASIC including its architecture and specification</a:t>
              </a:r>
              <a:endParaRPr lang="en-US" sz="14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202255"/>
              <a:ext cx="5101814" cy="7027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4</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Next Steps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A look to the next 12 months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Agenda</a:t>
            </a:r>
          </a:p>
        </p:txBody>
      </p:sp>
      <p:sp>
        <p:nvSpPr>
          <p:cNvPr id="5" name="Rectangle 4">
            <a:extLst>
              <a:ext uri="{FF2B5EF4-FFF2-40B4-BE49-F238E27FC236}">
                <a16:creationId xmlns:a16="http://schemas.microsoft.com/office/drawing/2014/main" id="{F53BEDA9-B20F-22D3-BA39-6C89A1AD0166}"/>
              </a:ext>
            </a:extLst>
          </p:cNvPr>
          <p:cNvSpPr/>
          <p:nvPr/>
        </p:nvSpPr>
        <p:spPr>
          <a:xfrm>
            <a:off x="240781" y="1477041"/>
            <a:ext cx="5122221" cy="2954565"/>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DA0C9C1-7767-6455-EF9A-DE23EEEFE42B}"/>
              </a:ext>
            </a:extLst>
          </p:cNvPr>
          <p:cNvSpPr/>
          <p:nvPr/>
        </p:nvSpPr>
        <p:spPr>
          <a:xfrm>
            <a:off x="506109" y="5449454"/>
            <a:ext cx="5122221" cy="11219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2130F290-063D-779A-E496-53DEAAA274FE}"/>
              </a:ext>
            </a:extLst>
          </p:cNvPr>
          <p:cNvPicPr>
            <a:picLocks noChangeAspect="1"/>
          </p:cNvPicPr>
          <p:nvPr/>
        </p:nvPicPr>
        <p:blipFill rotWithShape="1">
          <a:blip r:embed="rId3"/>
          <a:srcRect l="20526" r="14586"/>
          <a:stretch/>
        </p:blipFill>
        <p:spPr>
          <a:xfrm>
            <a:off x="6286500" y="-7046"/>
            <a:ext cx="5910370" cy="6858000"/>
          </a:xfrm>
          <a:prstGeom prst="snip2SameRect">
            <a:avLst>
              <a:gd name="adj1" fmla="val 0"/>
              <a:gd name="adj2" fmla="val 25957"/>
            </a:avLst>
          </a:prstGeom>
        </p:spPr>
      </p:pic>
    </p:spTree>
    <p:extLst>
      <p:ext uri="{BB962C8B-B14F-4D97-AF65-F5344CB8AC3E}">
        <p14:creationId xmlns:p14="http://schemas.microsoft.com/office/powerpoint/2010/main" val="29903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Next Steps</a:t>
            </a:r>
          </a:p>
        </p:txBody>
      </p:sp>
      <p:grpSp>
        <p:nvGrpSpPr>
          <p:cNvPr id="13" name="Group 12">
            <a:extLst>
              <a:ext uri="{FF2B5EF4-FFF2-40B4-BE49-F238E27FC236}">
                <a16:creationId xmlns:a16="http://schemas.microsoft.com/office/drawing/2014/main" id="{2F51CC96-4A7E-1575-1220-0048A599BD81}"/>
              </a:ext>
            </a:extLst>
          </p:cNvPr>
          <p:cNvGrpSpPr/>
          <p:nvPr/>
        </p:nvGrpSpPr>
        <p:grpSpPr>
          <a:xfrm>
            <a:off x="337826" y="1246446"/>
            <a:ext cx="7265178" cy="2919624"/>
            <a:chOff x="357992" y="1234981"/>
            <a:chExt cx="7265178" cy="2919624"/>
          </a:xfrm>
        </p:grpSpPr>
        <p:sp>
          <p:nvSpPr>
            <p:cNvPr id="7" name="TextBox 6">
              <a:extLst>
                <a:ext uri="{FF2B5EF4-FFF2-40B4-BE49-F238E27FC236}">
                  <a16:creationId xmlns:a16="http://schemas.microsoft.com/office/drawing/2014/main" id="{29775D58-2FE7-7FDE-63EA-123D87C28B78}"/>
                </a:ext>
              </a:extLst>
            </p:cNvPr>
            <p:cNvSpPr txBox="1"/>
            <p:nvPr/>
          </p:nvSpPr>
          <p:spPr>
            <a:xfrm>
              <a:off x="365120" y="1234981"/>
              <a:ext cx="7258050" cy="715089"/>
            </a:xfrm>
            <a:prstGeom prst="roundRect">
              <a:avLst/>
            </a:prstGeom>
            <a:solidFill>
              <a:srgbClr val="003088"/>
            </a:solidFill>
            <a:ln>
              <a:solidFill>
                <a:srgbClr val="003088"/>
              </a:solidFill>
            </a:ln>
          </p:spPr>
          <p:txBody>
            <a:bodyPr wrap="square" rtlCol="0">
              <a:spAutoFit/>
            </a:bodyPr>
            <a:lstStyle>
              <a:defPPr>
                <a:defRPr lang="en-US"/>
              </a:defPPr>
              <a:lvl1pPr>
                <a:defRPr>
                  <a:solidFill>
                    <a:schemeClr val="bg1"/>
                  </a:solidFill>
                  <a:latin typeface="Arial" panose="020B0604020202020204" pitchFamily="34" charset="0"/>
                  <a:cs typeface="Arial" panose="020B0604020202020204" pitchFamily="34" charset="0"/>
                </a:defRPr>
              </a:lvl1pPr>
            </a:lstStyle>
            <a:p>
              <a:r>
                <a:rPr lang="en-GB" dirty="0"/>
                <a:t>Achieving a 20-channel fast data output</a:t>
              </a:r>
            </a:p>
            <a:p>
              <a:pPr marL="742950" lvl="1" indent="-285750">
                <a:buFont typeface="Arial" panose="020B0604020202020204" pitchFamily="34" charset="0"/>
                <a:buChar char="•"/>
              </a:pPr>
              <a:r>
                <a:rPr lang="en-GB" dirty="0">
                  <a:solidFill>
                    <a:schemeClr val="bg1"/>
                  </a:solidFill>
                </a:rPr>
                <a:t>Reading out the full 80 × 80 array using the fast data</a:t>
              </a:r>
            </a:p>
          </p:txBody>
        </p:sp>
        <p:sp>
          <p:nvSpPr>
            <p:cNvPr id="9" name="TextBox 8">
              <a:extLst>
                <a:ext uri="{FF2B5EF4-FFF2-40B4-BE49-F238E27FC236}">
                  <a16:creationId xmlns:a16="http://schemas.microsoft.com/office/drawing/2014/main" id="{D38D7BC5-FF90-E4DA-B88B-8FD528FEB08C}"/>
                </a:ext>
              </a:extLst>
            </p:cNvPr>
            <p:cNvSpPr txBox="1"/>
            <p:nvPr/>
          </p:nvSpPr>
          <p:spPr>
            <a:xfrm>
              <a:off x="365120" y="2824363"/>
              <a:ext cx="7258050" cy="408623"/>
            </a:xfrm>
            <a:prstGeom prst="roundRect">
              <a:avLst/>
            </a:prstGeom>
            <a:solidFill>
              <a:srgbClr val="003088"/>
            </a:solidFill>
            <a:ln>
              <a:solidFill>
                <a:srgbClr val="003088"/>
              </a:solidFill>
            </a:ln>
          </p:spPr>
          <p:txBody>
            <a:bodyPr wrap="square" rtlCol="0">
              <a:spAutoFit/>
            </a:bodyPr>
            <a:lstStyle>
              <a:defPPr>
                <a:defRPr lang="en-US"/>
              </a:defPPr>
              <a:lvl1pPr>
                <a:defRPr>
                  <a:solidFill>
                    <a:schemeClr val="bg1"/>
                  </a:solidFill>
                  <a:latin typeface="Arial" panose="020B0604020202020204" pitchFamily="34" charset="0"/>
                  <a:cs typeface="Arial" panose="020B0604020202020204" pitchFamily="34" charset="0"/>
                </a:defRPr>
              </a:lvl1pPr>
            </a:lstStyle>
            <a:p>
              <a:r>
                <a:rPr lang="en-GB">
                  <a:solidFill>
                    <a:schemeClr val="bg1"/>
                  </a:solidFill>
                </a:rPr>
                <a:t>Implementation of </a:t>
              </a:r>
              <a:r>
                <a:rPr lang="en-GB"/>
                <a:t>in-FPGA histogramming</a:t>
              </a:r>
              <a:endParaRPr lang="en-GB">
                <a:solidFill>
                  <a:schemeClr val="bg1"/>
                </a:solidFill>
              </a:endParaRPr>
            </a:p>
          </p:txBody>
        </p:sp>
        <p:sp>
          <p:nvSpPr>
            <p:cNvPr id="10" name="TextBox 9">
              <a:extLst>
                <a:ext uri="{FF2B5EF4-FFF2-40B4-BE49-F238E27FC236}">
                  <a16:creationId xmlns:a16="http://schemas.microsoft.com/office/drawing/2014/main" id="{E5282DED-B8E4-B63F-E74D-0DAAAB7D9FC8}"/>
                </a:ext>
              </a:extLst>
            </p:cNvPr>
            <p:cNvSpPr txBox="1"/>
            <p:nvPr/>
          </p:nvSpPr>
          <p:spPr>
            <a:xfrm>
              <a:off x="357992" y="3489522"/>
              <a:ext cx="7258050" cy="665083"/>
            </a:xfrm>
            <a:prstGeom prst="roundRect">
              <a:avLst>
                <a:gd name="adj" fmla="val 11683"/>
              </a:avLst>
            </a:prstGeom>
            <a:solidFill>
              <a:srgbClr val="003088"/>
            </a:solidFill>
            <a:ln>
              <a:solidFill>
                <a:srgbClr val="003088"/>
              </a:solidFill>
            </a:ln>
          </p:spPr>
          <p:txBody>
            <a:bodyPr wrap="square" rtlCol="0">
              <a:spAutoFit/>
            </a:bodyPr>
            <a:lstStyle>
              <a:defPPr>
                <a:defRPr lang="en-US"/>
              </a:defPPr>
              <a:lvl1pPr>
                <a:defRPr>
                  <a:solidFill>
                    <a:schemeClr val="bg1"/>
                  </a:solidFill>
                  <a:latin typeface="Arial" panose="020B0604020202020204" pitchFamily="34" charset="0"/>
                  <a:cs typeface="Arial" panose="020B0604020202020204" pitchFamily="34" charset="0"/>
                </a:defRPr>
              </a:lvl1pPr>
            </a:lstStyle>
            <a:p>
              <a:r>
                <a:rPr lang="en-GB"/>
                <a:t>Delivery of HEXITEC</a:t>
              </a:r>
              <a:r>
                <a:rPr lang="en-GB" baseline="-25000"/>
                <a:t>MHz</a:t>
              </a:r>
              <a:r>
                <a:rPr lang="en-GB"/>
                <a:t> detector system</a:t>
              </a:r>
            </a:p>
            <a:p>
              <a:pPr marL="742950" lvl="1" indent="-285750">
                <a:buFont typeface="Arial" panose="020B0604020202020204" pitchFamily="34" charset="0"/>
                <a:buChar char="•"/>
              </a:pPr>
              <a:r>
                <a:rPr lang="en-GB">
                  <a:solidFill>
                    <a:schemeClr val="bg1"/>
                  </a:solidFill>
                </a:rPr>
                <a:t>Smaller, form factor production-grade system</a:t>
              </a:r>
              <a:endParaRPr lang="en-GB" sz="1400">
                <a:solidFill>
                  <a:schemeClr val="bg1"/>
                </a:solidFill>
              </a:endParaRPr>
            </a:p>
          </p:txBody>
        </p:sp>
        <p:sp>
          <p:nvSpPr>
            <p:cNvPr id="12" name="TextBox 11">
              <a:extLst>
                <a:ext uri="{FF2B5EF4-FFF2-40B4-BE49-F238E27FC236}">
                  <a16:creationId xmlns:a16="http://schemas.microsoft.com/office/drawing/2014/main" id="{43794C47-D8AC-E6B0-8331-33A76C945F72}"/>
                </a:ext>
              </a:extLst>
            </p:cNvPr>
            <p:cNvSpPr txBox="1"/>
            <p:nvPr/>
          </p:nvSpPr>
          <p:spPr>
            <a:xfrm>
              <a:off x="357992" y="2182905"/>
              <a:ext cx="7258050" cy="408623"/>
            </a:xfrm>
            <a:prstGeom prst="roundRect">
              <a:avLst/>
            </a:prstGeom>
            <a:solidFill>
              <a:srgbClr val="003088"/>
            </a:solidFill>
            <a:ln>
              <a:solidFill>
                <a:srgbClr val="003088"/>
              </a:solidFill>
            </a:ln>
          </p:spPr>
          <p:txBody>
            <a:bodyPr wrap="square" rtlCol="0">
              <a:spAutoFit/>
            </a:bodyPr>
            <a:lstStyle>
              <a:defPPr>
                <a:defRPr lang="en-US"/>
              </a:defPPr>
              <a:lvl1pPr>
                <a:defRPr>
                  <a:solidFill>
                    <a:schemeClr val="bg1"/>
                  </a:solidFill>
                  <a:latin typeface="Arial" panose="020B0604020202020204" pitchFamily="34" charset="0"/>
                  <a:cs typeface="Arial" panose="020B0604020202020204" pitchFamily="34" charset="0"/>
                </a:defRPr>
              </a:lvl1pPr>
            </a:lstStyle>
            <a:p>
              <a:r>
                <a:rPr lang="en-GB"/>
                <a:t>Further lab-based ASIC and sensor characterisation</a:t>
              </a:r>
            </a:p>
          </p:txBody>
        </p:sp>
      </p:grpSp>
      <p:sp>
        <p:nvSpPr>
          <p:cNvPr id="41" name="TextBox 40">
            <a:extLst>
              <a:ext uri="{FF2B5EF4-FFF2-40B4-BE49-F238E27FC236}">
                <a16:creationId xmlns:a16="http://schemas.microsoft.com/office/drawing/2014/main" id="{FBFE4BE0-0BF3-3B91-1C99-48AE71ED1776}"/>
              </a:ext>
            </a:extLst>
          </p:cNvPr>
          <p:cNvSpPr txBox="1"/>
          <p:nvPr/>
        </p:nvSpPr>
        <p:spPr>
          <a:xfrm>
            <a:off x="1628451" y="5228919"/>
            <a:ext cx="1893196" cy="369332"/>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spc="-150">
                <a:solidFill>
                  <a:schemeClr val="bg1"/>
                </a:solidFill>
                <a:cs typeface="Arial" panose="020B0604020202020204" pitchFamily="34" charset="0"/>
              </a:rPr>
              <a:t>Matt</a:t>
            </a:r>
            <a:r>
              <a:rPr kumimoji="0" lang="en-US" b="1" i="0" u="none" strike="noStrike" kern="1200" cap="none" spc="-160" normalizeH="0" baseline="0" noProof="0">
                <a:ln>
                  <a:noFill/>
                </a:ln>
                <a:solidFill>
                  <a:schemeClr val="bg1"/>
                </a:solidFill>
                <a:effectLst/>
                <a:uLnTx/>
                <a:uFillTx/>
                <a:latin typeface="Arial" panose="020B0604020202020204" pitchFamily="34" charset="0"/>
                <a:ea typeface="+mn-ea"/>
                <a:cs typeface="Arial" panose="020B0604020202020204" pitchFamily="34" charset="0"/>
              </a:rPr>
              <a:t> </a:t>
            </a:r>
            <a:r>
              <a:rPr lang="en-US" b="1" spc="-150">
                <a:solidFill>
                  <a:schemeClr val="bg1"/>
                </a:solidFill>
                <a:cs typeface="Arial" panose="020B0604020202020204" pitchFamily="34" charset="0"/>
              </a:rPr>
              <a:t>Hart</a:t>
            </a:r>
          </a:p>
        </p:txBody>
      </p:sp>
      <p:sp>
        <p:nvSpPr>
          <p:cNvPr id="48" name="TextBox 47">
            <a:extLst>
              <a:ext uri="{FF2B5EF4-FFF2-40B4-BE49-F238E27FC236}">
                <a16:creationId xmlns:a16="http://schemas.microsoft.com/office/drawing/2014/main" id="{06F8D376-8EC2-96AE-766B-A2B4A3D3C1AF}"/>
              </a:ext>
            </a:extLst>
          </p:cNvPr>
          <p:cNvSpPr txBox="1"/>
          <p:nvPr/>
        </p:nvSpPr>
        <p:spPr>
          <a:xfrm>
            <a:off x="337826" y="4422606"/>
            <a:ext cx="7258050" cy="1235154"/>
          </a:xfrm>
          <a:prstGeom prst="roundRect">
            <a:avLst>
              <a:gd name="adj" fmla="val 5607"/>
            </a:avLst>
          </a:prstGeom>
          <a:solidFill>
            <a:srgbClr val="003088"/>
          </a:solidFill>
          <a:ln>
            <a:solidFill>
              <a:srgbClr val="003088"/>
            </a:solidFill>
          </a:ln>
        </p:spPr>
        <p:txBody>
          <a:bodyPr wrap="square" rtlCol="0">
            <a:spAutoFit/>
          </a:bodyPr>
          <a:lstStyle>
            <a:defPPr>
              <a:defRPr lang="en-US"/>
            </a:defPPr>
            <a:lvl1pPr>
              <a:defRPr>
                <a:solidFill>
                  <a:schemeClr val="bg1"/>
                </a:solidFill>
                <a:latin typeface="Arial" panose="020B0604020202020204" pitchFamily="34" charset="0"/>
                <a:cs typeface="Arial" panose="020B0604020202020204" pitchFamily="34" charset="0"/>
              </a:defRPr>
            </a:lvl1pPr>
          </a:lstStyle>
          <a:p>
            <a:r>
              <a:rPr lang="en-GB"/>
              <a:t>Delivering Science</a:t>
            </a:r>
          </a:p>
          <a:p>
            <a:pPr marL="742950" lvl="1" indent="-285750">
              <a:buFont typeface="Arial" panose="020B0604020202020204" pitchFamily="34" charset="0"/>
              <a:buChar char="•"/>
            </a:pPr>
            <a:r>
              <a:rPr lang="en-GB">
                <a:solidFill>
                  <a:schemeClr val="bg1"/>
                </a:solidFill>
              </a:rPr>
              <a:t>5D-CT for Materials Science – University of Manchester</a:t>
            </a:r>
          </a:p>
          <a:p>
            <a:pPr marL="742950" lvl="1" indent="-285750">
              <a:buFont typeface="Arial" panose="020B0604020202020204" pitchFamily="34" charset="0"/>
              <a:buChar char="•"/>
            </a:pPr>
            <a:r>
              <a:rPr lang="en-GB">
                <a:solidFill>
                  <a:schemeClr val="bg1"/>
                </a:solidFill>
              </a:rPr>
              <a:t>Mammography – Institute of Cancer Research, UK</a:t>
            </a:r>
          </a:p>
          <a:p>
            <a:pPr marL="742950" lvl="1" indent="-285750">
              <a:buFont typeface="Arial" panose="020B0604020202020204" pitchFamily="34" charset="0"/>
              <a:buChar char="•"/>
            </a:pPr>
            <a:r>
              <a:rPr lang="en-GB">
                <a:solidFill>
                  <a:schemeClr val="bg1"/>
                </a:solidFill>
              </a:rPr>
              <a:t>Security imaging – Nottingham-Trent University</a:t>
            </a:r>
          </a:p>
        </p:txBody>
      </p:sp>
      <p:sp>
        <p:nvSpPr>
          <p:cNvPr id="49" name="TextBox 48">
            <a:extLst>
              <a:ext uri="{FF2B5EF4-FFF2-40B4-BE49-F238E27FC236}">
                <a16:creationId xmlns:a16="http://schemas.microsoft.com/office/drawing/2014/main" id="{C8A21BAD-638B-438A-C9F1-1EDE9B46F4F1}"/>
              </a:ext>
            </a:extLst>
          </p:cNvPr>
          <p:cNvSpPr txBox="1"/>
          <p:nvPr/>
        </p:nvSpPr>
        <p:spPr>
          <a:xfrm>
            <a:off x="8188516" y="5755665"/>
            <a:ext cx="3445474" cy="553998"/>
          </a:xfrm>
          <a:prstGeom prst="rect">
            <a:avLst/>
          </a:prstGeom>
          <a:noFill/>
        </p:spPr>
        <p:txBody>
          <a:bodyPr wrap="square" rtlCol="0">
            <a:spAutoFit/>
          </a:bodyPr>
          <a:lstStyle/>
          <a:p>
            <a:r>
              <a:rPr lang="en-GB" sz="1500" b="1" i="1">
                <a:solidFill>
                  <a:srgbClr val="002060"/>
                </a:solidFill>
              </a:rPr>
              <a:t>Possible</a:t>
            </a:r>
            <a:r>
              <a:rPr lang="en-GB" sz="1500" b="1" i="1">
                <a:solidFill>
                  <a:srgbClr val="003088"/>
                </a:solidFill>
              </a:rPr>
              <a:t> </a:t>
            </a:r>
            <a:r>
              <a:rPr lang="en-GB" sz="1500" b="1" i="1">
                <a:solidFill>
                  <a:srgbClr val="002060"/>
                </a:solidFill>
              </a:rPr>
              <a:t>designs for HEXITEC</a:t>
            </a:r>
            <a:r>
              <a:rPr lang="en-GB" sz="1500" b="1" i="1" baseline="-25000">
                <a:solidFill>
                  <a:srgbClr val="002060"/>
                </a:solidFill>
              </a:rPr>
              <a:t>MHz</a:t>
            </a:r>
            <a:r>
              <a:rPr lang="en-GB" sz="1500" b="1" i="1">
                <a:solidFill>
                  <a:srgbClr val="002060"/>
                </a:solidFill>
              </a:rPr>
              <a:t> detector system </a:t>
            </a:r>
          </a:p>
        </p:txBody>
      </p:sp>
      <p:pic>
        <p:nvPicPr>
          <p:cNvPr id="1026" name="Picture 2">
            <a:extLst>
              <a:ext uri="{FF2B5EF4-FFF2-40B4-BE49-F238E27FC236}">
                <a16:creationId xmlns:a16="http://schemas.microsoft.com/office/drawing/2014/main" id="{92C63DC7-EB6D-2625-EF80-0EBC28C008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857" b="5353"/>
          <a:stretch/>
        </p:blipFill>
        <p:spPr bwMode="auto">
          <a:xfrm>
            <a:off x="7925450" y="488755"/>
            <a:ext cx="3921596" cy="2476041"/>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757ADD20-B83E-8CA8-3EDF-36E9DB2AF1D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1246"/>
          <a:stretch/>
        </p:blipFill>
        <p:spPr bwMode="auto">
          <a:xfrm>
            <a:off x="8075357" y="2989573"/>
            <a:ext cx="2960597" cy="2741315"/>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029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Summary</a:t>
            </a:r>
          </a:p>
        </p:txBody>
      </p:sp>
      <p:sp>
        <p:nvSpPr>
          <p:cNvPr id="5" name="TextBox 4">
            <a:extLst>
              <a:ext uri="{FF2B5EF4-FFF2-40B4-BE49-F238E27FC236}">
                <a16:creationId xmlns:a16="http://schemas.microsoft.com/office/drawing/2014/main" id="{A76AE441-930F-B182-1ED6-2A0E6502F759}"/>
              </a:ext>
            </a:extLst>
          </p:cNvPr>
          <p:cNvSpPr txBox="1"/>
          <p:nvPr/>
        </p:nvSpPr>
        <p:spPr>
          <a:xfrm>
            <a:off x="3417966" y="6026734"/>
            <a:ext cx="7700669" cy="369332"/>
          </a:xfrm>
          <a:prstGeom prst="rect">
            <a:avLst/>
          </a:prstGeom>
          <a:noFill/>
        </p:spPr>
        <p:txBody>
          <a:bodyPr wrap="square" rtlCol="0">
            <a:spAutoFit/>
          </a:bodyPr>
          <a:lstStyle/>
          <a:p>
            <a:r>
              <a:rPr lang="en-GB" b="1" dirty="0">
                <a:cs typeface="Times New Roman" panose="02020603050405020304" pitchFamily="18" charset="0"/>
              </a:rPr>
              <a:t>If you have any further questions, please contact me at: </a:t>
            </a:r>
            <a:r>
              <a:rPr lang="en-GB" b="1" dirty="0">
                <a:solidFill>
                  <a:srgbClr val="003088"/>
                </a:solidFill>
                <a:cs typeface="Times New Roman" panose="02020603050405020304" pitchFamily="18" charset="0"/>
                <a:hlinkClick r:id="rId4">
                  <a:extLst>
                    <a:ext uri="{A12FA001-AC4F-418D-AE19-62706E023703}">
                      <ahyp:hlinkClr xmlns:ahyp="http://schemas.microsoft.com/office/drawing/2018/hyperlinkcolor" val="tx"/>
                    </a:ext>
                  </a:extLst>
                </a:hlinkClick>
              </a:rPr>
              <a:t>ben.cline@stfc.ac.uk</a:t>
            </a:r>
            <a:r>
              <a:rPr lang="en-GB" b="1" dirty="0">
                <a:solidFill>
                  <a:srgbClr val="003088"/>
                </a:solidFill>
                <a:cs typeface="Times New Roman" panose="02020603050405020304" pitchFamily="18" charset="0"/>
              </a:rPr>
              <a:t> </a:t>
            </a:r>
          </a:p>
        </p:txBody>
      </p:sp>
      <p:graphicFrame>
        <p:nvGraphicFramePr>
          <p:cNvPr id="6" name="Table 5">
            <a:extLst>
              <a:ext uri="{FF2B5EF4-FFF2-40B4-BE49-F238E27FC236}">
                <a16:creationId xmlns:a16="http://schemas.microsoft.com/office/drawing/2014/main" id="{FE3ED55A-F622-58C3-AFFB-8BB18EC6CE32}"/>
              </a:ext>
            </a:extLst>
          </p:cNvPr>
          <p:cNvGraphicFramePr>
            <a:graphicFrameLocks noGrp="1"/>
          </p:cNvGraphicFramePr>
          <p:nvPr>
            <p:extLst>
              <p:ext uri="{D42A27DB-BD31-4B8C-83A1-F6EECF244321}">
                <p14:modId xmlns:p14="http://schemas.microsoft.com/office/powerpoint/2010/main" val="2908755579"/>
              </p:ext>
            </p:extLst>
          </p:nvPr>
        </p:nvGraphicFramePr>
        <p:xfrm>
          <a:off x="573573" y="1753680"/>
          <a:ext cx="10647802" cy="2468880"/>
        </p:xfrm>
        <a:graphic>
          <a:graphicData uri="http://schemas.openxmlformats.org/drawingml/2006/table">
            <a:tbl>
              <a:tblPr firstRow="1">
                <a:tableStyleId>{6E25E649-3F16-4E02-A733-19D2CDBF48F0}</a:tableStyleId>
              </a:tblPr>
              <a:tblGrid>
                <a:gridCol w="4574945">
                  <a:extLst>
                    <a:ext uri="{9D8B030D-6E8A-4147-A177-3AD203B41FA5}">
                      <a16:colId xmlns:a16="http://schemas.microsoft.com/office/drawing/2014/main" val="1177716226"/>
                    </a:ext>
                  </a:extLst>
                </a:gridCol>
                <a:gridCol w="6072857">
                  <a:extLst>
                    <a:ext uri="{9D8B030D-6E8A-4147-A177-3AD203B41FA5}">
                      <a16:colId xmlns:a16="http://schemas.microsoft.com/office/drawing/2014/main" val="1035689292"/>
                    </a:ext>
                  </a:extLst>
                </a:gridCol>
              </a:tblGrid>
              <a:tr h="0">
                <a:tc>
                  <a:txBody>
                    <a:bodyPr/>
                    <a:lstStyle/>
                    <a:p>
                      <a:r>
                        <a:rPr lang="en-US" sz="1800"/>
                        <a:t>Parameter</a:t>
                      </a:r>
                      <a:endParaRPr lang="en-GB" sz="180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tc>
                  <a:txBody>
                    <a:bodyPr/>
                    <a:lstStyle/>
                    <a:p>
                      <a:r>
                        <a:rPr lang="en-GB" sz="1800" dirty="0"/>
                        <a:t>HEXITEC</a:t>
                      </a:r>
                      <a:r>
                        <a:rPr lang="en-GB" sz="1800" baseline="-25000" dirty="0"/>
                        <a:t>MHz</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extLst>
                  <a:ext uri="{0D108BD9-81ED-4DB2-BD59-A6C34878D82A}">
                    <a16:rowId xmlns:a16="http://schemas.microsoft.com/office/drawing/2014/main" val="3431414811"/>
                  </a:ext>
                </a:extLst>
              </a:tr>
              <a:tr h="0">
                <a:tc>
                  <a:txBody>
                    <a:bodyPr/>
                    <a:lstStyle/>
                    <a:p>
                      <a:r>
                        <a:rPr lang="en-US" sz="1800" b="1"/>
                        <a:t>Max Frame Rate (MHz)</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chemeClr val="tx1"/>
                          </a:solidFill>
                        </a:rPr>
                        <a:t>1</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04066465"/>
                  </a:ext>
                </a:extLst>
              </a:tr>
              <a:tr h="0">
                <a:tc>
                  <a:txBody>
                    <a:bodyPr/>
                    <a:lstStyle/>
                    <a:p>
                      <a:r>
                        <a:rPr lang="en-GB" sz="1800" b="1" dirty="0"/>
                        <a:t>Max Spectroscopic Flux (ph s</a:t>
                      </a:r>
                      <a:r>
                        <a:rPr lang="en-GB" sz="1800" b="1" baseline="30000" dirty="0"/>
                        <a:t>-1</a:t>
                      </a:r>
                      <a:r>
                        <a:rPr lang="en-GB" sz="1800" b="1" baseline="0" dirty="0"/>
                        <a:t> mm</a:t>
                      </a:r>
                      <a:r>
                        <a:rPr lang="en-GB" sz="1800" b="1" baseline="30000" dirty="0"/>
                        <a:t>-2</a:t>
                      </a:r>
                      <a:r>
                        <a:rPr lang="en-GB" sz="1800" b="1" baseline="0" dirty="0"/>
                        <a:t>)</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dirty="0">
                          <a:solidFill>
                            <a:schemeClr val="tx1"/>
                          </a:solidFill>
                        </a:rPr>
                        <a:t>&gt;10</a:t>
                      </a:r>
                      <a:r>
                        <a:rPr lang="en-GB" sz="1800" b="1" baseline="30000" dirty="0">
                          <a:solidFill>
                            <a:schemeClr val="tx1"/>
                          </a:solidFill>
                        </a:rPr>
                        <a:t>6</a:t>
                      </a:r>
                      <a:endParaRPr lang="en-GB" sz="1800" b="1" dirty="0">
                        <a:solidFill>
                          <a:schemeClr val="tx1"/>
                        </a:solidFill>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3560413"/>
                  </a:ext>
                </a:extLst>
              </a:tr>
              <a:tr h="0">
                <a:tc>
                  <a:txBody>
                    <a:bodyPr/>
                    <a:lstStyle/>
                    <a:p>
                      <a:r>
                        <a:rPr lang="en-US" sz="1800" b="1"/>
                        <a:t>Digitisation</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chemeClr val="tx1"/>
                          </a:solidFill>
                        </a:rPr>
                        <a:t>On-chip</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2992278"/>
                  </a:ext>
                </a:extLst>
              </a:tr>
              <a:tr h="0">
                <a:tc>
                  <a:txBody>
                    <a:bodyPr/>
                    <a:lstStyle/>
                    <a:p>
                      <a:r>
                        <a:rPr lang="en-GB" sz="1800" b="1"/>
                        <a:t>Detector Type</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chemeClr val="tx1"/>
                          </a:solidFill>
                        </a:rPr>
                        <a:t>Integrating</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0408769"/>
                  </a:ext>
                </a:extLst>
              </a:tr>
              <a:tr h="0">
                <a:tc>
                  <a:txBody>
                    <a:bodyPr/>
                    <a:lstStyle/>
                    <a:p>
                      <a:r>
                        <a:rPr lang="en-US" sz="1800" b="1" dirty="0"/>
                        <a:t>Measured FWHM (High Gain)</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dirty="0">
                          <a:solidFill>
                            <a:schemeClr val="tx1"/>
                          </a:solidFill>
                        </a:rPr>
                        <a:t>0.68 keV @ 15 keV in p-type Si</a:t>
                      </a:r>
                    </a:p>
                    <a:p>
                      <a:r>
                        <a:rPr lang="en-GB" sz="1800" b="1" dirty="0">
                          <a:solidFill>
                            <a:schemeClr val="tx1"/>
                          </a:solidFill>
                        </a:rPr>
                        <a:t>0.85 keV @ 20 keV in HF-CZT</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353550"/>
                  </a:ext>
                </a:extLst>
              </a:tr>
            </a:tbl>
          </a:graphicData>
        </a:graphic>
      </p:graphicFrame>
      <p:sp>
        <p:nvSpPr>
          <p:cNvPr id="11" name="TextBox 10">
            <a:extLst>
              <a:ext uri="{FF2B5EF4-FFF2-40B4-BE49-F238E27FC236}">
                <a16:creationId xmlns:a16="http://schemas.microsoft.com/office/drawing/2014/main" id="{C9A95261-B17F-6C34-5538-9AE2E5AB5AF6}"/>
              </a:ext>
            </a:extLst>
          </p:cNvPr>
          <p:cNvSpPr txBox="1"/>
          <p:nvPr/>
        </p:nvSpPr>
        <p:spPr>
          <a:xfrm>
            <a:off x="337826" y="1153516"/>
            <a:ext cx="9756085" cy="1200329"/>
          </a:xfrm>
          <a:prstGeom prst="rect">
            <a:avLst/>
          </a:prstGeom>
          <a:noFill/>
        </p:spPr>
        <p:txBody>
          <a:bodyPr wrap="square" rtlCol="0">
            <a:spAutoFit/>
          </a:bodyPr>
          <a:lstStyle/>
          <a:p>
            <a:pPr marL="171450" indent="-171450">
              <a:buFont typeface="Arial" panose="020B0604020202020204" pitchFamily="34" charset="0"/>
              <a:buChar char="•"/>
            </a:pPr>
            <a:r>
              <a:rPr lang="en-GB" dirty="0">
                <a:cs typeface="Times New Roman" panose="02020603050405020304" pitchFamily="18" charset="0"/>
              </a:rPr>
              <a:t>HEXITEC</a:t>
            </a:r>
            <a:r>
              <a:rPr lang="en-GB" baseline="-25000" dirty="0">
                <a:cs typeface="Times New Roman" panose="02020603050405020304" pitchFamily="18" charset="0"/>
              </a:rPr>
              <a:t>MHz</a:t>
            </a:r>
            <a:r>
              <a:rPr lang="en-GB" dirty="0">
                <a:cs typeface="Times New Roman" panose="02020603050405020304" pitchFamily="18" charset="0"/>
              </a:rPr>
              <a:t> is a fully-spectroscopic X-Ray detector capable of operating continuously at 1 MHz </a:t>
            </a:r>
          </a:p>
          <a:p>
            <a:pPr marL="285750" indent="-285750">
              <a:buFont typeface="Arial" panose="020B0604020202020204" pitchFamily="34" charset="0"/>
              <a:buChar char="•"/>
            </a:pPr>
            <a:endParaRPr lang="en-GB" dirty="0">
              <a:cs typeface="Times New Roman" panose="02020603050405020304" pitchFamily="18" charset="0"/>
            </a:endParaRPr>
          </a:p>
          <a:p>
            <a:endParaRPr lang="en-GB" dirty="0">
              <a:cs typeface="Times New Roman" panose="02020603050405020304" pitchFamily="18" charset="0"/>
            </a:endParaRPr>
          </a:p>
          <a:p>
            <a:endParaRPr lang="en-GB" dirty="0">
              <a:cs typeface="Times New Roman" panose="02020603050405020304" pitchFamily="18" charset="0"/>
            </a:endParaRPr>
          </a:p>
        </p:txBody>
      </p:sp>
      <p:sp>
        <p:nvSpPr>
          <p:cNvPr id="15" name="TextBox 14">
            <a:extLst>
              <a:ext uri="{FF2B5EF4-FFF2-40B4-BE49-F238E27FC236}">
                <a16:creationId xmlns:a16="http://schemas.microsoft.com/office/drawing/2014/main" id="{73FC121D-D67F-D116-1FFA-3572F5717A69}"/>
              </a:ext>
            </a:extLst>
          </p:cNvPr>
          <p:cNvSpPr txBox="1"/>
          <p:nvPr/>
        </p:nvSpPr>
        <p:spPr>
          <a:xfrm>
            <a:off x="337826" y="4363592"/>
            <a:ext cx="10053950" cy="1477328"/>
          </a:xfrm>
          <a:prstGeom prst="rect">
            <a:avLst/>
          </a:prstGeom>
          <a:noFill/>
        </p:spPr>
        <p:txBody>
          <a:bodyPr wrap="square">
            <a:spAutoFit/>
          </a:bodyPr>
          <a:lstStyle/>
          <a:p>
            <a:pPr marL="171450" lvl="1" indent="-171450">
              <a:buFont typeface="Arial" panose="020B0604020202020204" pitchFamily="34" charset="0"/>
              <a:buChar char="•"/>
            </a:pPr>
            <a:r>
              <a:rPr lang="en-US" dirty="0">
                <a:cs typeface="Times New Roman" panose="02020603050405020304" pitchFamily="18" charset="0"/>
              </a:rPr>
              <a:t>Testing underway to characterise the ASIC and optimise register settings</a:t>
            </a:r>
          </a:p>
          <a:p>
            <a:pPr marL="0" lvl="1"/>
            <a:endParaRPr lang="en-US" dirty="0">
              <a:cs typeface="Times New Roman" panose="02020603050405020304" pitchFamily="18" charset="0"/>
            </a:endParaRPr>
          </a:p>
          <a:p>
            <a:pPr marL="171450" lvl="1" indent="-171450">
              <a:buFont typeface="Arial" panose="020B0604020202020204" pitchFamily="34" charset="0"/>
              <a:buChar char="•"/>
            </a:pPr>
            <a:r>
              <a:rPr lang="en-US" dirty="0">
                <a:cs typeface="Times New Roman" panose="02020603050405020304" pitchFamily="18" charset="0"/>
              </a:rPr>
              <a:t>The next year will include delivery of a full 80 × 80 pixel readout and a new smaller form-factor system</a:t>
            </a:r>
          </a:p>
          <a:p>
            <a:pPr marL="171450" lvl="1" indent="-171450">
              <a:buFont typeface="Arial" panose="020B0604020202020204" pitchFamily="34" charset="0"/>
              <a:buChar char="•"/>
            </a:pPr>
            <a:endParaRPr lang="en-US" dirty="0">
              <a:cs typeface="Times New Roman" panose="02020603050405020304" pitchFamily="18" charset="0"/>
            </a:endParaRPr>
          </a:p>
          <a:p>
            <a:pPr marL="171450" lvl="1" indent="-171450">
              <a:buFont typeface="Arial" panose="020B0604020202020204" pitchFamily="34" charset="0"/>
              <a:buChar char="•"/>
            </a:pPr>
            <a:r>
              <a:rPr lang="en-US" dirty="0" err="1">
                <a:cs typeface="Times New Roman" panose="02020603050405020304" pitchFamily="18" charset="0"/>
              </a:rPr>
              <a:t>CdZnTe</a:t>
            </a:r>
            <a:r>
              <a:rPr lang="en-US" dirty="0">
                <a:cs typeface="Times New Roman" panose="02020603050405020304" pitchFamily="18" charset="0"/>
              </a:rPr>
              <a:t> offsets to be presented at </a:t>
            </a:r>
            <a:r>
              <a:rPr lang="en-US" dirty="0" err="1">
                <a:cs typeface="Times New Roman" panose="02020603050405020304" pitchFamily="18" charset="0"/>
              </a:rPr>
              <a:t>HiZPAD</a:t>
            </a:r>
            <a:r>
              <a:rPr lang="en-US" dirty="0">
                <a:cs typeface="Times New Roman" panose="02020603050405020304" pitchFamily="18" charset="0"/>
              </a:rPr>
              <a:t>  </a:t>
            </a:r>
          </a:p>
        </p:txBody>
      </p:sp>
    </p:spTree>
    <p:extLst>
      <p:ext uri="{BB962C8B-B14F-4D97-AF65-F5344CB8AC3E}">
        <p14:creationId xmlns:p14="http://schemas.microsoft.com/office/powerpoint/2010/main" val="693488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4028982" y="2452432"/>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Backup Slides</a:t>
            </a:r>
          </a:p>
        </p:txBody>
      </p:sp>
    </p:spTree>
    <p:extLst>
      <p:ext uri="{BB962C8B-B14F-4D97-AF65-F5344CB8AC3E}">
        <p14:creationId xmlns:p14="http://schemas.microsoft.com/office/powerpoint/2010/main" val="7364718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Testing – Test Setup</a:t>
            </a:r>
          </a:p>
        </p:txBody>
      </p:sp>
      <p:pic>
        <p:nvPicPr>
          <p:cNvPr id="5" name="Picture 4">
            <a:extLst>
              <a:ext uri="{FF2B5EF4-FFF2-40B4-BE49-F238E27FC236}">
                <a16:creationId xmlns:a16="http://schemas.microsoft.com/office/drawing/2014/main" id="{403697FB-E792-AE35-B3DD-FE590CF0D3DF}"/>
              </a:ext>
            </a:extLst>
          </p:cNvPr>
          <p:cNvPicPr>
            <a:picLocks noChangeAspect="1"/>
          </p:cNvPicPr>
          <p:nvPr/>
        </p:nvPicPr>
        <p:blipFill rotWithShape="1">
          <a:blip r:embed="rId4"/>
          <a:srcRect l="9747" t="7147" r="10749" b="13265"/>
          <a:stretch/>
        </p:blipFill>
        <p:spPr>
          <a:xfrm>
            <a:off x="337826" y="1379674"/>
            <a:ext cx="5316718" cy="4008306"/>
          </a:xfrm>
          <a:prstGeom prst="rect">
            <a:avLst/>
          </a:prstGeom>
          <a:effectLst>
            <a:outerShdw blurRad="50800" dist="38100" dir="5400000" algn="t" rotWithShape="0">
              <a:prstClr val="black">
                <a:alpha val="40000"/>
              </a:prstClr>
            </a:outerShdw>
          </a:effectLst>
        </p:spPr>
      </p:pic>
      <p:pic>
        <p:nvPicPr>
          <p:cNvPr id="7" name="Picture 6">
            <a:extLst>
              <a:ext uri="{FF2B5EF4-FFF2-40B4-BE49-F238E27FC236}">
                <a16:creationId xmlns:a16="http://schemas.microsoft.com/office/drawing/2014/main" id="{7E5331CF-DC64-A3B2-A3F2-7D3225EAC84B}"/>
              </a:ext>
            </a:extLst>
          </p:cNvPr>
          <p:cNvPicPr>
            <a:picLocks noChangeAspect="1"/>
          </p:cNvPicPr>
          <p:nvPr/>
        </p:nvPicPr>
        <p:blipFill>
          <a:blip r:embed="rId5"/>
          <a:stretch>
            <a:fillRect/>
          </a:stretch>
        </p:blipFill>
        <p:spPr>
          <a:xfrm>
            <a:off x="6745633" y="1821909"/>
            <a:ext cx="4476384" cy="3873443"/>
          </a:xfrm>
          <a:prstGeom prst="rect">
            <a:avLst/>
          </a:prstGeom>
          <a:effectLst>
            <a:outerShdw blurRad="50800" dist="38100" dir="5400000" algn="t" rotWithShape="0">
              <a:prstClr val="black">
                <a:alpha val="40000"/>
              </a:prstClr>
            </a:outerShdw>
          </a:effectLst>
        </p:spPr>
      </p:pic>
      <p:sp>
        <p:nvSpPr>
          <p:cNvPr id="9" name="TextBox 8">
            <a:extLst>
              <a:ext uri="{FF2B5EF4-FFF2-40B4-BE49-F238E27FC236}">
                <a16:creationId xmlns:a16="http://schemas.microsoft.com/office/drawing/2014/main" id="{71528EB4-BCE4-A00B-C3F7-B62D1A130723}"/>
              </a:ext>
            </a:extLst>
          </p:cNvPr>
          <p:cNvSpPr txBox="1"/>
          <p:nvPr/>
        </p:nvSpPr>
        <p:spPr>
          <a:xfrm>
            <a:off x="6634531" y="5800641"/>
            <a:ext cx="3220614" cy="323165"/>
          </a:xfrm>
          <a:prstGeom prst="rect">
            <a:avLst/>
          </a:prstGeom>
          <a:noFill/>
        </p:spPr>
        <p:txBody>
          <a:bodyPr wrap="square" rtlCol="0">
            <a:spAutoFit/>
          </a:bodyPr>
          <a:lstStyle/>
          <a:p>
            <a:r>
              <a:rPr lang="en-GB" sz="1500" b="1" i="1">
                <a:solidFill>
                  <a:srgbClr val="002060"/>
                </a:solidFill>
              </a:rPr>
              <a:t>HEXITEC</a:t>
            </a:r>
            <a:r>
              <a:rPr lang="en-GB" sz="1500" b="1" i="1" baseline="-25000">
                <a:solidFill>
                  <a:srgbClr val="002060"/>
                </a:solidFill>
              </a:rPr>
              <a:t>MHz </a:t>
            </a:r>
            <a:r>
              <a:rPr lang="en-GB" sz="1500" b="1" i="1">
                <a:solidFill>
                  <a:srgbClr val="002060"/>
                </a:solidFill>
              </a:rPr>
              <a:t>test enclosure (exterior)</a:t>
            </a:r>
          </a:p>
        </p:txBody>
      </p:sp>
      <p:sp>
        <p:nvSpPr>
          <p:cNvPr id="10" name="TextBox 9">
            <a:extLst>
              <a:ext uri="{FF2B5EF4-FFF2-40B4-BE49-F238E27FC236}">
                <a16:creationId xmlns:a16="http://schemas.microsoft.com/office/drawing/2014/main" id="{5B312D10-DAF3-24CF-1D36-118A5E519539}"/>
              </a:ext>
            </a:extLst>
          </p:cNvPr>
          <p:cNvSpPr txBox="1"/>
          <p:nvPr/>
        </p:nvSpPr>
        <p:spPr>
          <a:xfrm>
            <a:off x="337826" y="5449131"/>
            <a:ext cx="3220614" cy="323165"/>
          </a:xfrm>
          <a:prstGeom prst="rect">
            <a:avLst/>
          </a:prstGeom>
          <a:noFill/>
        </p:spPr>
        <p:txBody>
          <a:bodyPr wrap="square" rtlCol="0">
            <a:spAutoFit/>
          </a:bodyPr>
          <a:lstStyle/>
          <a:p>
            <a:r>
              <a:rPr lang="en-GB" sz="1500" b="1" i="1">
                <a:solidFill>
                  <a:srgbClr val="002060"/>
                </a:solidFill>
              </a:rPr>
              <a:t>HEXITEC</a:t>
            </a:r>
            <a:r>
              <a:rPr lang="en-GB" sz="1500" b="1" i="1" baseline="-25000">
                <a:solidFill>
                  <a:srgbClr val="002060"/>
                </a:solidFill>
              </a:rPr>
              <a:t>MHz </a:t>
            </a:r>
            <a:r>
              <a:rPr lang="en-GB" sz="1500" b="1" i="1">
                <a:solidFill>
                  <a:srgbClr val="002060"/>
                </a:solidFill>
              </a:rPr>
              <a:t>test enclosure (interior)</a:t>
            </a:r>
          </a:p>
        </p:txBody>
      </p:sp>
      <p:cxnSp>
        <p:nvCxnSpPr>
          <p:cNvPr id="12" name="Straight Arrow Connector 11">
            <a:extLst>
              <a:ext uri="{FF2B5EF4-FFF2-40B4-BE49-F238E27FC236}">
                <a16:creationId xmlns:a16="http://schemas.microsoft.com/office/drawing/2014/main" id="{4678E40B-A64E-62E4-8AEF-765FE68B6FB0}"/>
              </a:ext>
            </a:extLst>
          </p:cNvPr>
          <p:cNvCxnSpPr/>
          <p:nvPr/>
        </p:nvCxnSpPr>
        <p:spPr>
          <a:xfrm>
            <a:off x="737118" y="1315619"/>
            <a:ext cx="4749282" cy="0"/>
          </a:xfrm>
          <a:prstGeom prst="straightConnector1">
            <a:avLst/>
          </a:prstGeom>
          <a:ln w="28575">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03E911F-7343-812C-DB08-2BE3DDC75CBD}"/>
              </a:ext>
            </a:extLst>
          </p:cNvPr>
          <p:cNvCxnSpPr>
            <a:cxnSpLocks/>
          </p:cNvCxnSpPr>
          <p:nvPr/>
        </p:nvCxnSpPr>
        <p:spPr>
          <a:xfrm flipV="1">
            <a:off x="5738325" y="1379674"/>
            <a:ext cx="0" cy="3929444"/>
          </a:xfrm>
          <a:prstGeom prst="straightConnector1">
            <a:avLst/>
          </a:prstGeom>
          <a:ln w="28575">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3E0BCFD-AC70-C8EB-51B7-2CB726CD33B5}"/>
              </a:ext>
            </a:extLst>
          </p:cNvPr>
          <p:cNvSpPr txBox="1"/>
          <p:nvPr/>
        </p:nvSpPr>
        <p:spPr>
          <a:xfrm>
            <a:off x="2746677" y="1057514"/>
            <a:ext cx="1623526" cy="276999"/>
          </a:xfrm>
          <a:prstGeom prst="rect">
            <a:avLst/>
          </a:prstGeom>
          <a:noFill/>
        </p:spPr>
        <p:txBody>
          <a:bodyPr wrap="square" rtlCol="0">
            <a:spAutoFit/>
          </a:bodyPr>
          <a:lstStyle/>
          <a:p>
            <a:r>
              <a:rPr lang="en-GB" sz="1200" b="1">
                <a:solidFill>
                  <a:srgbClr val="003088"/>
                </a:solidFill>
              </a:rPr>
              <a:t>50 cm</a:t>
            </a:r>
          </a:p>
        </p:txBody>
      </p:sp>
      <p:sp>
        <p:nvSpPr>
          <p:cNvPr id="17" name="TextBox 16">
            <a:extLst>
              <a:ext uri="{FF2B5EF4-FFF2-40B4-BE49-F238E27FC236}">
                <a16:creationId xmlns:a16="http://schemas.microsoft.com/office/drawing/2014/main" id="{A63CF1F2-5450-42A5-E1BE-13EA91316690}"/>
              </a:ext>
            </a:extLst>
          </p:cNvPr>
          <p:cNvSpPr txBox="1"/>
          <p:nvPr/>
        </p:nvSpPr>
        <p:spPr>
          <a:xfrm>
            <a:off x="5725695" y="2875079"/>
            <a:ext cx="609789" cy="276999"/>
          </a:xfrm>
          <a:prstGeom prst="rect">
            <a:avLst/>
          </a:prstGeom>
          <a:noFill/>
        </p:spPr>
        <p:txBody>
          <a:bodyPr wrap="square" rtlCol="0">
            <a:spAutoFit/>
          </a:bodyPr>
          <a:lstStyle/>
          <a:p>
            <a:r>
              <a:rPr lang="en-GB" sz="1200" b="1">
                <a:solidFill>
                  <a:srgbClr val="003088"/>
                </a:solidFill>
              </a:rPr>
              <a:t>30 cm</a:t>
            </a:r>
          </a:p>
        </p:txBody>
      </p:sp>
    </p:spTree>
    <p:extLst>
      <p:ext uri="{BB962C8B-B14F-4D97-AF65-F5344CB8AC3E}">
        <p14:creationId xmlns:p14="http://schemas.microsoft.com/office/powerpoint/2010/main" val="4328280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Available Frame Rates</a:t>
            </a:r>
          </a:p>
        </p:txBody>
      </p:sp>
      <p:pic>
        <p:nvPicPr>
          <p:cNvPr id="6" name="Picture 5">
            <a:extLst>
              <a:ext uri="{FF2B5EF4-FFF2-40B4-BE49-F238E27FC236}">
                <a16:creationId xmlns:a16="http://schemas.microsoft.com/office/drawing/2014/main" id="{CAA23C0D-76C1-91C0-F491-C734CE7645D5}"/>
              </a:ext>
            </a:extLst>
          </p:cNvPr>
          <p:cNvPicPr>
            <a:picLocks noChangeAspect="1"/>
          </p:cNvPicPr>
          <p:nvPr/>
        </p:nvPicPr>
        <p:blipFill>
          <a:blip r:embed="rId4"/>
          <a:stretch>
            <a:fillRect/>
          </a:stretch>
        </p:blipFill>
        <p:spPr>
          <a:xfrm>
            <a:off x="468685" y="2218717"/>
            <a:ext cx="5710338" cy="3059349"/>
          </a:xfrm>
          <a:prstGeom prst="rect">
            <a:avLst/>
          </a:prstGeom>
        </p:spPr>
      </p:pic>
      <p:sp>
        <p:nvSpPr>
          <p:cNvPr id="7" name="TextBox 6">
            <a:extLst>
              <a:ext uri="{FF2B5EF4-FFF2-40B4-BE49-F238E27FC236}">
                <a16:creationId xmlns:a16="http://schemas.microsoft.com/office/drawing/2014/main" id="{BF1D3765-891B-9F61-BEA6-B500C9EF4049}"/>
              </a:ext>
            </a:extLst>
          </p:cNvPr>
          <p:cNvSpPr txBox="1"/>
          <p:nvPr/>
        </p:nvSpPr>
        <p:spPr>
          <a:xfrm>
            <a:off x="337826" y="1182582"/>
            <a:ext cx="6527409" cy="923330"/>
          </a:xfrm>
          <a:prstGeom prst="rect">
            <a:avLst/>
          </a:prstGeom>
          <a:noFill/>
        </p:spPr>
        <p:txBody>
          <a:bodyPr wrap="square" rtlCol="0">
            <a:spAutoFit/>
          </a:bodyPr>
          <a:lstStyle/>
          <a:p>
            <a:pPr marL="285750" indent="-285750">
              <a:buFont typeface="Arial" panose="020B0604020202020204" pitchFamily="34" charset="0"/>
              <a:buChar char="•"/>
            </a:pPr>
            <a:r>
              <a:rPr lang="en-GB" b="1"/>
              <a:t>Two chip registers can be altered</a:t>
            </a:r>
            <a:r>
              <a:rPr lang="en-GB"/>
              <a:t>:</a:t>
            </a:r>
          </a:p>
          <a:p>
            <a:pPr marL="742950" lvl="1" indent="-285750">
              <a:buFont typeface="Arial" panose="020B0604020202020204" pitchFamily="34" charset="0"/>
              <a:buChar char="•"/>
            </a:pPr>
            <a:r>
              <a:rPr lang="en-GB"/>
              <a:t>Frame Time: </a:t>
            </a:r>
            <a:r>
              <a:rPr lang="en-GB" b="1">
                <a:solidFill>
                  <a:srgbClr val="003088"/>
                </a:solidFill>
              </a:rPr>
              <a:t>200</a:t>
            </a:r>
            <a:r>
              <a:rPr lang="en-GB"/>
              <a:t>→255 clocks frame</a:t>
            </a:r>
            <a:r>
              <a:rPr lang="en-GB" baseline="30000"/>
              <a:t>-1</a:t>
            </a:r>
            <a:r>
              <a:rPr lang="en-GB"/>
              <a:t> </a:t>
            </a:r>
          </a:p>
          <a:p>
            <a:pPr marL="742950" lvl="1" indent="-285750">
              <a:buFont typeface="Arial" panose="020B0604020202020204" pitchFamily="34" charset="0"/>
              <a:buChar char="•"/>
            </a:pPr>
            <a:r>
              <a:rPr lang="en-GB"/>
              <a:t>Integration Length: </a:t>
            </a:r>
            <a:r>
              <a:rPr lang="en-GB" b="1">
                <a:solidFill>
                  <a:srgbClr val="003088"/>
                </a:solidFill>
              </a:rPr>
              <a:t>1</a:t>
            </a:r>
            <a:r>
              <a:rPr lang="en-GB"/>
              <a:t> →255 frames</a:t>
            </a:r>
          </a:p>
        </p:txBody>
      </p:sp>
      <p:sp>
        <p:nvSpPr>
          <p:cNvPr id="9" name="TextBox 8">
            <a:extLst>
              <a:ext uri="{FF2B5EF4-FFF2-40B4-BE49-F238E27FC236}">
                <a16:creationId xmlns:a16="http://schemas.microsoft.com/office/drawing/2014/main" id="{9DC354F0-3C9B-8543-6C33-244BEA6412C7}"/>
              </a:ext>
            </a:extLst>
          </p:cNvPr>
          <p:cNvSpPr txBox="1"/>
          <p:nvPr/>
        </p:nvSpPr>
        <p:spPr>
          <a:xfrm>
            <a:off x="739335" y="5332521"/>
            <a:ext cx="3445474" cy="323165"/>
          </a:xfrm>
          <a:prstGeom prst="rect">
            <a:avLst/>
          </a:prstGeom>
          <a:noFill/>
        </p:spPr>
        <p:txBody>
          <a:bodyPr wrap="square" rtlCol="0">
            <a:spAutoFit/>
          </a:bodyPr>
          <a:lstStyle/>
          <a:p>
            <a:r>
              <a:rPr lang="en-GB" sz="1500" b="1" i="1">
                <a:solidFill>
                  <a:srgbClr val="002060"/>
                </a:solidFill>
              </a:rPr>
              <a:t>Available Frame Rates </a:t>
            </a:r>
          </a:p>
        </p:txBody>
      </p:sp>
      <p:grpSp>
        <p:nvGrpSpPr>
          <p:cNvPr id="12" name="Group 11">
            <a:extLst>
              <a:ext uri="{FF2B5EF4-FFF2-40B4-BE49-F238E27FC236}">
                <a16:creationId xmlns:a16="http://schemas.microsoft.com/office/drawing/2014/main" id="{E324BC25-463D-850F-BD5A-565E14E6FD27}"/>
              </a:ext>
            </a:extLst>
          </p:cNvPr>
          <p:cNvGrpSpPr/>
          <p:nvPr/>
        </p:nvGrpSpPr>
        <p:grpSpPr>
          <a:xfrm>
            <a:off x="4991897" y="1406088"/>
            <a:ext cx="2208206" cy="323165"/>
            <a:chOff x="5293360" y="1310177"/>
            <a:chExt cx="2208206" cy="323165"/>
          </a:xfrm>
        </p:grpSpPr>
        <p:sp>
          <p:nvSpPr>
            <p:cNvPr id="10" name="Rectangle 9">
              <a:extLst>
                <a:ext uri="{FF2B5EF4-FFF2-40B4-BE49-F238E27FC236}">
                  <a16:creationId xmlns:a16="http://schemas.microsoft.com/office/drawing/2014/main" id="{0612BB1A-7CDF-EABF-225A-889737B007EF}"/>
                </a:ext>
              </a:extLst>
            </p:cNvPr>
            <p:cNvSpPr/>
            <p:nvPr/>
          </p:nvSpPr>
          <p:spPr>
            <a:xfrm>
              <a:off x="5293360" y="1381760"/>
              <a:ext cx="180000" cy="180000"/>
            </a:xfrm>
            <a:prstGeom prst="rect">
              <a:avLst/>
            </a:prstGeom>
            <a:solidFill>
              <a:srgbClr val="0030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9FB56D1-8D69-2299-6EBE-62321757928C}"/>
                </a:ext>
              </a:extLst>
            </p:cNvPr>
            <p:cNvSpPr txBox="1"/>
            <p:nvPr/>
          </p:nvSpPr>
          <p:spPr>
            <a:xfrm>
              <a:off x="5459406" y="1310177"/>
              <a:ext cx="2042160" cy="323165"/>
            </a:xfrm>
            <a:prstGeom prst="rect">
              <a:avLst/>
            </a:prstGeom>
            <a:noFill/>
          </p:spPr>
          <p:txBody>
            <a:bodyPr wrap="square" rtlCol="0">
              <a:spAutoFit/>
            </a:bodyPr>
            <a:lstStyle/>
            <a:p>
              <a:r>
                <a:rPr lang="en-GB" sz="1500" b="1"/>
                <a:t>Default values</a:t>
              </a:r>
            </a:p>
          </p:txBody>
        </p:sp>
      </p:grpSp>
    </p:spTree>
    <p:extLst>
      <p:ext uri="{BB962C8B-B14F-4D97-AF65-F5344CB8AC3E}">
        <p14:creationId xmlns:p14="http://schemas.microsoft.com/office/powerpoint/2010/main" val="11267461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Test Pulse Sequence</a:t>
            </a:r>
          </a:p>
        </p:txBody>
      </p:sp>
      <p:pic>
        <p:nvPicPr>
          <p:cNvPr id="5" name="Picture 4">
            <a:extLst>
              <a:ext uri="{FF2B5EF4-FFF2-40B4-BE49-F238E27FC236}">
                <a16:creationId xmlns:a16="http://schemas.microsoft.com/office/drawing/2014/main" id="{2DC2AE3D-59B1-A38D-9995-989758AD2AFF}"/>
              </a:ext>
            </a:extLst>
          </p:cNvPr>
          <p:cNvPicPr>
            <a:picLocks noChangeAspect="1"/>
          </p:cNvPicPr>
          <p:nvPr/>
        </p:nvPicPr>
        <p:blipFill>
          <a:blip r:embed="rId4"/>
          <a:stretch>
            <a:fillRect/>
          </a:stretch>
        </p:blipFill>
        <p:spPr>
          <a:xfrm>
            <a:off x="337826" y="1255871"/>
            <a:ext cx="5604848" cy="1580970"/>
          </a:xfrm>
          <a:prstGeom prst="rect">
            <a:avLst/>
          </a:prstGeom>
        </p:spPr>
      </p:pic>
      <p:pic>
        <p:nvPicPr>
          <p:cNvPr id="6" name="Picture 5">
            <a:extLst>
              <a:ext uri="{FF2B5EF4-FFF2-40B4-BE49-F238E27FC236}">
                <a16:creationId xmlns:a16="http://schemas.microsoft.com/office/drawing/2014/main" id="{E99A12AD-1111-E142-A73C-72D0D5FC5760}"/>
              </a:ext>
            </a:extLst>
          </p:cNvPr>
          <p:cNvPicPr>
            <a:picLocks noChangeAspect="1"/>
          </p:cNvPicPr>
          <p:nvPr/>
        </p:nvPicPr>
        <p:blipFill>
          <a:blip r:embed="rId5"/>
          <a:stretch>
            <a:fillRect/>
          </a:stretch>
        </p:blipFill>
        <p:spPr>
          <a:xfrm rot="5400000">
            <a:off x="1976494" y="1396529"/>
            <a:ext cx="2566931" cy="5844268"/>
          </a:xfrm>
          <a:prstGeom prst="rect">
            <a:avLst/>
          </a:prstGeom>
        </p:spPr>
      </p:pic>
      <p:sp>
        <p:nvSpPr>
          <p:cNvPr id="9" name="TextBox 8">
            <a:extLst>
              <a:ext uri="{FF2B5EF4-FFF2-40B4-BE49-F238E27FC236}">
                <a16:creationId xmlns:a16="http://schemas.microsoft.com/office/drawing/2014/main" id="{DADC0D5E-5F21-DF3F-53DF-F0E8D652E9B1}"/>
              </a:ext>
            </a:extLst>
          </p:cNvPr>
          <p:cNvSpPr txBox="1"/>
          <p:nvPr/>
        </p:nvSpPr>
        <p:spPr>
          <a:xfrm>
            <a:off x="337825" y="5440546"/>
            <a:ext cx="2558046" cy="323165"/>
          </a:xfrm>
          <a:prstGeom prst="rect">
            <a:avLst/>
          </a:prstGeom>
          <a:noFill/>
        </p:spPr>
        <p:txBody>
          <a:bodyPr wrap="square" rtlCol="0">
            <a:spAutoFit/>
          </a:bodyPr>
          <a:lstStyle/>
          <a:p>
            <a:r>
              <a:rPr lang="en-GB" sz="1500" b="1" i="1" dirty="0">
                <a:solidFill>
                  <a:srgbClr val="002060"/>
                </a:solidFill>
              </a:rPr>
              <a:t>Test pulse sequence</a:t>
            </a:r>
          </a:p>
        </p:txBody>
      </p:sp>
      <p:pic>
        <p:nvPicPr>
          <p:cNvPr id="3" name="Picture 3">
            <a:extLst>
              <a:ext uri="{FF2B5EF4-FFF2-40B4-BE49-F238E27FC236}">
                <a16:creationId xmlns:a16="http://schemas.microsoft.com/office/drawing/2014/main" id="{FFE1E030-134C-A378-3C16-A1EA73CD7E7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158"/>
          <a:stretch/>
        </p:blipFill>
        <p:spPr bwMode="auto">
          <a:xfrm>
            <a:off x="6262377" y="1867621"/>
            <a:ext cx="5591797" cy="350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CEB3977C-3A2E-FC9A-9EC7-6D0D28AD267E}"/>
              </a:ext>
            </a:extLst>
          </p:cNvPr>
          <p:cNvSpPr txBox="1"/>
          <p:nvPr/>
        </p:nvSpPr>
        <p:spPr>
          <a:xfrm>
            <a:off x="6374787" y="5223078"/>
            <a:ext cx="3840440" cy="323165"/>
          </a:xfrm>
          <a:prstGeom prst="rect">
            <a:avLst/>
          </a:prstGeom>
          <a:noFill/>
        </p:spPr>
        <p:txBody>
          <a:bodyPr wrap="square" rtlCol="0">
            <a:spAutoFit/>
          </a:bodyPr>
          <a:lstStyle/>
          <a:p>
            <a:r>
              <a:rPr lang="en-GB" sz="1500" b="1" i="1" dirty="0">
                <a:solidFill>
                  <a:srgbClr val="002060"/>
                </a:solidFill>
              </a:rPr>
              <a:t>Fast Data output using test pulse sequence</a:t>
            </a:r>
          </a:p>
        </p:txBody>
      </p:sp>
      <p:cxnSp>
        <p:nvCxnSpPr>
          <p:cNvPr id="10" name="Straight Arrow Connector 9">
            <a:extLst>
              <a:ext uri="{FF2B5EF4-FFF2-40B4-BE49-F238E27FC236}">
                <a16:creationId xmlns:a16="http://schemas.microsoft.com/office/drawing/2014/main" id="{EDCD4295-867C-1634-563B-43B991A2CBFC}"/>
              </a:ext>
            </a:extLst>
          </p:cNvPr>
          <p:cNvCxnSpPr>
            <a:cxnSpLocks/>
          </p:cNvCxnSpPr>
          <p:nvPr/>
        </p:nvCxnSpPr>
        <p:spPr>
          <a:xfrm>
            <a:off x="6454705" y="1867621"/>
            <a:ext cx="5210175" cy="0"/>
          </a:xfrm>
          <a:prstGeom prst="straightConnector1">
            <a:avLst/>
          </a:prstGeom>
          <a:ln w="19050">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24E056A-355F-2522-68F9-BC23F948163F}"/>
              </a:ext>
            </a:extLst>
          </p:cNvPr>
          <p:cNvSpPr txBox="1"/>
          <p:nvPr/>
        </p:nvSpPr>
        <p:spPr>
          <a:xfrm>
            <a:off x="8705580" y="1592417"/>
            <a:ext cx="2159540" cy="307777"/>
          </a:xfrm>
          <a:prstGeom prst="rect">
            <a:avLst/>
          </a:prstGeom>
          <a:noFill/>
        </p:spPr>
        <p:txBody>
          <a:bodyPr wrap="square" rtlCol="0">
            <a:spAutoFit/>
          </a:bodyPr>
          <a:lstStyle/>
          <a:p>
            <a:r>
              <a:rPr lang="en-GB" sz="1400" b="1">
                <a:solidFill>
                  <a:srgbClr val="003088"/>
                </a:solidFill>
              </a:rPr>
              <a:t>15 </a:t>
            </a:r>
            <a:r>
              <a:rPr lang="el-GR" sz="1400" b="1">
                <a:solidFill>
                  <a:srgbClr val="003088"/>
                </a:solidFill>
              </a:rPr>
              <a:t>μ</a:t>
            </a:r>
            <a:r>
              <a:rPr lang="en-GB" sz="1400" b="1">
                <a:solidFill>
                  <a:srgbClr val="003088"/>
                </a:solidFill>
              </a:rPr>
              <a:t>s</a:t>
            </a:r>
          </a:p>
        </p:txBody>
      </p:sp>
      <p:grpSp>
        <p:nvGrpSpPr>
          <p:cNvPr id="16" name="Group 15">
            <a:extLst>
              <a:ext uri="{FF2B5EF4-FFF2-40B4-BE49-F238E27FC236}">
                <a16:creationId xmlns:a16="http://schemas.microsoft.com/office/drawing/2014/main" id="{9DB6B765-F4C9-D182-F726-652B7E8132D7}"/>
              </a:ext>
            </a:extLst>
          </p:cNvPr>
          <p:cNvGrpSpPr/>
          <p:nvPr/>
        </p:nvGrpSpPr>
        <p:grpSpPr>
          <a:xfrm>
            <a:off x="10886814" y="5286211"/>
            <a:ext cx="2159540" cy="342065"/>
            <a:chOff x="11223408" y="5455271"/>
            <a:chExt cx="2159540" cy="342065"/>
          </a:xfrm>
        </p:grpSpPr>
        <p:cxnSp>
          <p:nvCxnSpPr>
            <p:cNvPr id="12" name="Straight Arrow Connector 11">
              <a:extLst>
                <a:ext uri="{FF2B5EF4-FFF2-40B4-BE49-F238E27FC236}">
                  <a16:creationId xmlns:a16="http://schemas.microsoft.com/office/drawing/2014/main" id="{4682CF35-ECBD-9B7F-39A3-654926573404}"/>
                </a:ext>
              </a:extLst>
            </p:cNvPr>
            <p:cNvCxnSpPr>
              <a:cxnSpLocks/>
            </p:cNvCxnSpPr>
            <p:nvPr/>
          </p:nvCxnSpPr>
          <p:spPr>
            <a:xfrm>
              <a:off x="11223408" y="5455271"/>
              <a:ext cx="437870" cy="0"/>
            </a:xfrm>
            <a:prstGeom prst="straightConnector1">
              <a:avLst/>
            </a:prstGeom>
            <a:ln w="19050">
              <a:solidFill>
                <a:srgbClr val="00308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3E62FC-939A-1E98-018A-BFD4839D57BE}"/>
                </a:ext>
              </a:extLst>
            </p:cNvPr>
            <p:cNvSpPr txBox="1"/>
            <p:nvPr/>
          </p:nvSpPr>
          <p:spPr>
            <a:xfrm>
              <a:off x="11223408" y="5489559"/>
              <a:ext cx="2159540" cy="307777"/>
            </a:xfrm>
            <a:prstGeom prst="rect">
              <a:avLst/>
            </a:prstGeom>
            <a:noFill/>
          </p:spPr>
          <p:txBody>
            <a:bodyPr wrap="square" rtlCol="0">
              <a:spAutoFit/>
            </a:bodyPr>
            <a:lstStyle/>
            <a:p>
              <a:r>
                <a:rPr lang="en-GB" sz="1400" b="1">
                  <a:solidFill>
                    <a:srgbClr val="003088"/>
                  </a:solidFill>
                </a:rPr>
                <a:t>1 </a:t>
              </a:r>
              <a:r>
                <a:rPr lang="el-GR" sz="1400" b="1">
                  <a:solidFill>
                    <a:srgbClr val="003088"/>
                  </a:solidFill>
                </a:rPr>
                <a:t>μ</a:t>
              </a:r>
              <a:r>
                <a:rPr lang="en-GB" sz="1400" b="1">
                  <a:solidFill>
                    <a:srgbClr val="003088"/>
                  </a:solidFill>
                </a:rPr>
                <a:t>s</a:t>
              </a:r>
            </a:p>
          </p:txBody>
        </p:sp>
      </p:grpSp>
    </p:spTree>
    <p:extLst>
      <p:ext uri="{BB962C8B-B14F-4D97-AF65-F5344CB8AC3E}">
        <p14:creationId xmlns:p14="http://schemas.microsoft.com/office/powerpoint/2010/main" val="2272533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8ED2EFB-C782-85E5-8B90-42AD317EDBD4}"/>
              </a:ext>
            </a:extLst>
          </p:cNvPr>
          <p:cNvGrpSpPr/>
          <p:nvPr/>
        </p:nvGrpSpPr>
        <p:grpSpPr>
          <a:xfrm>
            <a:off x="3816422" y="931070"/>
            <a:ext cx="8435493" cy="5478105"/>
            <a:chOff x="3918926" y="494250"/>
            <a:chExt cx="8435493" cy="5478105"/>
          </a:xfrm>
        </p:grpSpPr>
        <p:pic>
          <p:nvPicPr>
            <p:cNvPr id="6" name="Picture 5">
              <a:extLst>
                <a:ext uri="{FF2B5EF4-FFF2-40B4-BE49-F238E27FC236}">
                  <a16:creationId xmlns:a16="http://schemas.microsoft.com/office/drawing/2014/main" id="{E722622F-48C0-A68E-091F-A3B5300D333E}"/>
                </a:ext>
              </a:extLst>
            </p:cNvPr>
            <p:cNvPicPr>
              <a:picLocks noChangeAspect="1"/>
            </p:cNvPicPr>
            <p:nvPr/>
          </p:nvPicPr>
          <p:blipFill>
            <a:blip r:embed="rId3"/>
            <a:stretch>
              <a:fillRect/>
            </a:stretch>
          </p:blipFill>
          <p:spPr>
            <a:xfrm>
              <a:off x="8069045" y="3397410"/>
              <a:ext cx="3863293" cy="2554477"/>
            </a:xfrm>
            <a:prstGeom prst="rect">
              <a:avLst/>
            </a:prstGeom>
          </p:spPr>
        </p:pic>
        <p:pic>
          <p:nvPicPr>
            <p:cNvPr id="15" name="Picture 14">
              <a:extLst>
                <a:ext uri="{FF2B5EF4-FFF2-40B4-BE49-F238E27FC236}">
                  <a16:creationId xmlns:a16="http://schemas.microsoft.com/office/drawing/2014/main" id="{A5B16E96-27AB-3677-1821-AE3BFC087113}"/>
                </a:ext>
              </a:extLst>
            </p:cNvPr>
            <p:cNvPicPr>
              <a:picLocks noChangeAspect="1"/>
            </p:cNvPicPr>
            <p:nvPr/>
          </p:nvPicPr>
          <p:blipFill>
            <a:blip r:embed="rId4"/>
            <a:stretch>
              <a:fillRect/>
            </a:stretch>
          </p:blipFill>
          <p:spPr>
            <a:xfrm>
              <a:off x="3918926" y="3273611"/>
              <a:ext cx="4208827" cy="2698744"/>
            </a:xfrm>
            <a:prstGeom prst="rect">
              <a:avLst/>
            </a:prstGeom>
          </p:spPr>
        </p:pic>
        <p:pic>
          <p:nvPicPr>
            <p:cNvPr id="19" name="Picture 18">
              <a:extLst>
                <a:ext uri="{FF2B5EF4-FFF2-40B4-BE49-F238E27FC236}">
                  <a16:creationId xmlns:a16="http://schemas.microsoft.com/office/drawing/2014/main" id="{24442C86-C948-871C-77AC-D632624DD100}"/>
                </a:ext>
              </a:extLst>
            </p:cNvPr>
            <p:cNvPicPr>
              <a:picLocks noChangeAspect="1"/>
            </p:cNvPicPr>
            <p:nvPr/>
          </p:nvPicPr>
          <p:blipFill rotWithShape="1">
            <a:blip r:embed="rId5"/>
            <a:srcRect t="12459"/>
            <a:stretch/>
          </p:blipFill>
          <p:spPr>
            <a:xfrm>
              <a:off x="4188929" y="1177571"/>
              <a:ext cx="3720479" cy="2184940"/>
            </a:xfrm>
            <a:prstGeom prst="rect">
              <a:avLst/>
            </a:prstGeom>
          </p:spPr>
        </p:pic>
        <p:pic>
          <p:nvPicPr>
            <p:cNvPr id="21" name="Picture 20">
              <a:extLst>
                <a:ext uri="{FF2B5EF4-FFF2-40B4-BE49-F238E27FC236}">
                  <a16:creationId xmlns:a16="http://schemas.microsoft.com/office/drawing/2014/main" id="{A3538350-5D89-CDF8-45B1-75D54BF8E924}"/>
                </a:ext>
              </a:extLst>
            </p:cNvPr>
            <p:cNvPicPr>
              <a:picLocks noChangeAspect="1"/>
            </p:cNvPicPr>
            <p:nvPr/>
          </p:nvPicPr>
          <p:blipFill>
            <a:blip r:embed="rId6"/>
            <a:stretch>
              <a:fillRect/>
            </a:stretch>
          </p:blipFill>
          <p:spPr>
            <a:xfrm>
              <a:off x="7978643" y="1088715"/>
              <a:ext cx="3628094" cy="2372000"/>
            </a:xfrm>
            <a:prstGeom prst="rect">
              <a:avLst/>
            </a:prstGeom>
          </p:spPr>
        </p:pic>
        <p:sp>
          <p:nvSpPr>
            <p:cNvPr id="22" name="Rectangle 21">
              <a:extLst>
                <a:ext uri="{FF2B5EF4-FFF2-40B4-BE49-F238E27FC236}">
                  <a16:creationId xmlns:a16="http://schemas.microsoft.com/office/drawing/2014/main" id="{8783EA49-F3A6-87A0-C874-CBD5CAEC5E51}"/>
                </a:ext>
              </a:extLst>
            </p:cNvPr>
            <p:cNvSpPr/>
            <p:nvPr/>
          </p:nvSpPr>
          <p:spPr>
            <a:xfrm>
              <a:off x="3926048" y="494250"/>
              <a:ext cx="8105191" cy="5457637"/>
            </a:xfrm>
            <a:prstGeom prst="rect">
              <a:avLst/>
            </a:prstGeom>
            <a:noFill/>
            <a:ln>
              <a:solidFill>
                <a:srgbClr val="0030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5181F059-AAF9-C20D-2FC1-7B504FFD60B5}"/>
                </a:ext>
              </a:extLst>
            </p:cNvPr>
            <p:cNvSpPr txBox="1"/>
            <p:nvPr/>
          </p:nvSpPr>
          <p:spPr>
            <a:xfrm>
              <a:off x="4151063" y="535123"/>
              <a:ext cx="8203356" cy="738664"/>
            </a:xfrm>
            <a:prstGeom prst="rect">
              <a:avLst/>
            </a:prstGeom>
            <a:noFill/>
          </p:spPr>
          <p:txBody>
            <a:bodyPr wrap="square" rtlCol="0">
              <a:spAutoFit/>
            </a:bodyPr>
            <a:lstStyle/>
            <a:p>
              <a:r>
                <a:rPr lang="en-GB" sz="1500" b="1">
                  <a:solidFill>
                    <a:srgbClr val="003088"/>
                  </a:solidFill>
                </a:rPr>
                <a:t>Potential application - Results from Veale et al., 2019; </a:t>
              </a:r>
            </a:p>
            <a:p>
              <a:pPr marL="742950" lvl="1" indent="-285750">
                <a:buFont typeface="Arial" panose="020B0604020202020204" pitchFamily="34" charset="0"/>
                <a:buChar char="•"/>
              </a:pPr>
              <a:r>
                <a:rPr lang="en-GB" sz="1500" b="1">
                  <a:solidFill>
                    <a:srgbClr val="003088"/>
                  </a:solidFill>
                </a:rPr>
                <a:t>Data collected with </a:t>
              </a:r>
              <a:r>
                <a:rPr lang="en-GB" sz="1500" b="1" u="sng">
                  <a:solidFill>
                    <a:srgbClr val="003088"/>
                  </a:solidFill>
                </a:rPr>
                <a:t>STFC’s PIXIE ASIC</a:t>
              </a:r>
              <a:r>
                <a:rPr lang="en-GB" sz="1500" b="1">
                  <a:solidFill>
                    <a:srgbClr val="003088"/>
                  </a:solidFill>
                </a:rPr>
                <a:t> (</a:t>
              </a:r>
              <a:r>
                <a:rPr lang="en-GB" sz="1500" b="0" i="0" u="none" strike="noStrike">
                  <a:solidFill>
                    <a:srgbClr val="0C7DBB"/>
                  </a:solidFill>
                  <a:effectLst/>
                  <a:latin typeface="NexusSans"/>
                  <a:hlinkClick r:id="rId7" tooltip="Persistent link using digital object identifier"/>
                </a:rPr>
                <a:t>DOI: 10.1016/j.nima.2019.01.045</a:t>
              </a:r>
              <a:r>
                <a:rPr lang="en-GB" sz="1500" b="0" i="0" u="none" strike="noStrike">
                  <a:solidFill>
                    <a:srgbClr val="0C7DBB"/>
                  </a:solidFill>
                  <a:effectLst/>
                  <a:latin typeface="NexusSans"/>
                </a:rPr>
                <a:t>)</a:t>
              </a:r>
              <a:endParaRPr lang="en-GB" sz="1500" b="1">
                <a:solidFill>
                  <a:srgbClr val="003088"/>
                </a:solidFill>
              </a:endParaRPr>
            </a:p>
            <a:p>
              <a:r>
                <a:rPr lang="en-GB" sz="1200" b="1">
                  <a:solidFill>
                    <a:srgbClr val="003088"/>
                  </a:solidFill>
                </a:rPr>
                <a:t>  </a:t>
              </a:r>
            </a:p>
          </p:txBody>
        </p:sp>
      </p:grpSp>
      <p:pic>
        <p:nvPicPr>
          <p:cNvPr id="7" name="Picture 6">
            <a:extLst>
              <a:ext uri="{FF2B5EF4-FFF2-40B4-BE49-F238E27FC236}">
                <a16:creationId xmlns:a16="http://schemas.microsoft.com/office/drawing/2014/main" id="{A9BA56DC-7C4F-6138-A269-BA06FD1F5FFD}"/>
              </a:ext>
            </a:extLst>
          </p:cNvPr>
          <p:cNvPicPr>
            <a:picLocks noChangeAspect="1"/>
          </p:cNvPicPr>
          <p:nvPr/>
        </p:nvPicPr>
        <p:blipFill>
          <a:blip r:embed="rId8"/>
          <a:stretch>
            <a:fillRect/>
          </a:stretch>
        </p:blipFill>
        <p:spPr>
          <a:xfrm>
            <a:off x="283272" y="1277760"/>
            <a:ext cx="3399496" cy="1555721"/>
          </a:xfrm>
          <a:prstGeom prst="rect">
            <a:avLst/>
          </a:prstGeom>
        </p:spPr>
      </p:pic>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9"/>
          <a:stretch>
            <a:fillRect/>
          </a:stretch>
        </p:blipFill>
        <p:spPr>
          <a:xfrm>
            <a:off x="160761" y="5710141"/>
            <a:ext cx="3220615" cy="1010799"/>
          </a:xfrm>
          <a:prstGeom prst="rect">
            <a:avLst/>
          </a:prstGeom>
        </p:spPr>
      </p:pic>
      <p:sp>
        <p:nvSpPr>
          <p:cNvPr id="3" name="Rectangle 2">
            <a:extLst>
              <a:ext uri="{FF2B5EF4-FFF2-40B4-BE49-F238E27FC236}">
                <a16:creationId xmlns:a16="http://schemas.microsoft.com/office/drawing/2014/main" id="{99F172A0-72C0-3D5E-E3BA-AEB26949E0E1}"/>
              </a:ext>
            </a:extLst>
          </p:cNvPr>
          <p:cNvSpPr/>
          <p:nvPr/>
        </p:nvSpPr>
        <p:spPr>
          <a:xfrm>
            <a:off x="2290194" y="1964396"/>
            <a:ext cx="889233" cy="869085"/>
          </a:xfrm>
          <a:prstGeom prst="rect">
            <a:avLst/>
          </a:prstGeom>
          <a:noFill/>
          <a:ln w="19050">
            <a:solidFill>
              <a:srgbClr val="0030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2A6C3EC7-C4F0-B5A7-4E23-AF64DE8858AA}"/>
              </a:ext>
            </a:extLst>
          </p:cNvPr>
          <p:cNvSpPr txBox="1"/>
          <p:nvPr/>
        </p:nvSpPr>
        <p:spPr>
          <a:xfrm>
            <a:off x="1524891" y="2833481"/>
            <a:ext cx="2040986" cy="323165"/>
          </a:xfrm>
          <a:prstGeom prst="rect">
            <a:avLst/>
          </a:prstGeom>
          <a:noFill/>
        </p:spPr>
        <p:txBody>
          <a:bodyPr wrap="square" rtlCol="0">
            <a:spAutoFit/>
          </a:bodyPr>
          <a:lstStyle/>
          <a:p>
            <a:r>
              <a:rPr lang="en-GB" sz="1500" b="1">
                <a:solidFill>
                  <a:srgbClr val="003088"/>
                </a:solidFill>
              </a:rPr>
              <a:t>Negative offset circuit</a:t>
            </a:r>
          </a:p>
        </p:txBody>
      </p:sp>
      <p:sp>
        <p:nvSpPr>
          <p:cNvPr id="24" name="TextBox 23">
            <a:extLst>
              <a:ext uri="{FF2B5EF4-FFF2-40B4-BE49-F238E27FC236}">
                <a16:creationId xmlns:a16="http://schemas.microsoft.com/office/drawing/2014/main" id="{D952C98D-95CD-99C1-2B86-1D85AFE61D7A}"/>
              </a:ext>
            </a:extLst>
          </p:cNvPr>
          <p:cNvSpPr txBox="1"/>
          <p:nvPr/>
        </p:nvSpPr>
        <p:spPr>
          <a:xfrm>
            <a:off x="337826" y="224573"/>
            <a:ext cx="7142473" cy="707886"/>
          </a:xfrm>
          <a:prstGeom prst="rect">
            <a:avLst/>
          </a:prstGeom>
          <a:noFill/>
        </p:spPr>
        <p:txBody>
          <a:bodyPr wrap="square" rtlCol="0" anchor="t">
            <a:spAutoFit/>
          </a:bodyPr>
          <a:lstStyle/>
          <a:p>
            <a:r>
              <a:rPr lang="en-US" sz="4000" b="1" spc="-150">
                <a:solidFill>
                  <a:srgbClr val="002060"/>
                </a:solidFill>
                <a:cs typeface="Arial" panose="020B0604020202020204" pitchFamily="34" charset="0"/>
              </a:rPr>
              <a:t>Front End – Negative Offset Circuit</a:t>
            </a:r>
          </a:p>
        </p:txBody>
      </p:sp>
    </p:spTree>
    <p:extLst>
      <p:ext uri="{BB962C8B-B14F-4D97-AF65-F5344CB8AC3E}">
        <p14:creationId xmlns:p14="http://schemas.microsoft.com/office/powerpoint/2010/main" val="169415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AB459CB-26ED-A675-EF1A-A4CF8B3E030B}"/>
              </a:ext>
            </a:extLst>
          </p:cNvPr>
          <p:cNvSpPr txBox="1"/>
          <p:nvPr/>
        </p:nvSpPr>
        <p:spPr>
          <a:xfrm>
            <a:off x="349492" y="3347709"/>
            <a:ext cx="5101814" cy="113364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3</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a:t>
            </a:r>
            <a:r>
              <a:rPr lang="en-US" sz="2400" b="1" spc="-100" noProof="0">
                <a:solidFill>
                  <a:srgbClr val="2E2D62"/>
                </a:solidFill>
                <a:latin typeface="Arial" panose="020B0604020202020204" pitchFamily="34" charset="0"/>
                <a:cs typeface="Arial" panose="020B0604020202020204" pitchFamily="34" charset="0"/>
              </a:rPr>
              <a:t>Test Results</a:t>
            </a:r>
            <a:endPar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rgbClr val="626262"/>
                </a:solidFill>
                <a:latin typeface="Arial" panose="020B0604020202020204" pitchFamily="34" charset="0"/>
                <a:cs typeface="Arial" panose="020B0604020202020204" pitchFamily="34" charset="0"/>
              </a:rPr>
              <a:t>C</a:t>
            </a:r>
            <a:r>
              <a:rPr kumimoji="0" lang="en-GB" sz="1400" b="0" i="0" u="none" strike="noStrike" kern="1200" cap="none" spc="0" normalizeH="0" baseline="0">
                <a:ln>
                  <a:noFill/>
                </a:ln>
                <a:solidFill>
                  <a:srgbClr val="626262"/>
                </a:solidFill>
                <a:effectLst/>
                <a:uLnTx/>
                <a:uFillTx/>
                <a:latin typeface="Arial" panose="020B0604020202020204" pitchFamily="34" charset="0"/>
                <a:ea typeface="+mn-ea"/>
                <a:cs typeface="Arial" panose="020B0604020202020204" pitchFamily="34" charset="0"/>
              </a:rPr>
              <a:t>haracterisation</a:t>
            </a: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 of spectroscopic performance using a lab-based X-Ray source and Diamond Light Source synchrotron X-Rays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7ED7C986-C774-BCF9-1EC1-C3539640B242}"/>
              </a:ext>
            </a:extLst>
          </p:cNvPr>
          <p:cNvGrpSpPr/>
          <p:nvPr/>
        </p:nvGrpSpPr>
        <p:grpSpPr>
          <a:xfrm>
            <a:off x="349492" y="1659798"/>
            <a:ext cx="5101814" cy="3524311"/>
            <a:chOff x="423748" y="1380700"/>
            <a:chExt cx="5101814" cy="3524311"/>
          </a:xfrm>
        </p:grpSpPr>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702756"/>
            </a:xfrm>
            <a:prstGeom prst="rect">
              <a:avLst/>
            </a:prstGeom>
            <a:noFill/>
          </p:spPr>
          <p:txBody>
            <a:bodyPr wrap="square" rtlCol="0" anchor="t">
              <a:spAutoFit/>
            </a:bodyPr>
            <a:lstStyle/>
            <a:p>
              <a:pPr>
                <a:spcAft>
                  <a:spcPts val="200"/>
                </a:spcAf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1</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 vs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p>
            <a:p>
              <a:pPr>
                <a:defRPr/>
              </a:pPr>
              <a:r>
                <a:rPr lang="en-GB" sz="1400">
                  <a:solidFill>
                    <a:srgbClr val="626262"/>
                  </a:solidFill>
                  <a:latin typeface="Arial" panose="020B0604020202020204" pitchFamily="34" charset="0"/>
                  <a:cs typeface="Arial" panose="020B0604020202020204" pitchFamily="34" charset="0"/>
                </a:rPr>
                <a:t>The next generation of HEXITEC systems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40586"/>
              <a:ext cx="5101814" cy="119006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2</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HEXITEC</a:t>
              </a:r>
              <a:r>
                <a:rPr kumimoji="0" lang="en-US" sz="2400" b="1"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MHz</a:t>
              </a:r>
              <a:r>
                <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rPr>
                <a:t> </a:t>
              </a:r>
              <a:r>
                <a:rPr kumimoji="0" lang="en-US" sz="2400" b="1" i="0" u="none" strike="noStrike" kern="1200" cap="none" spc="-100" normalizeH="0" noProof="0">
                  <a:ln>
                    <a:noFill/>
                  </a:ln>
                  <a:solidFill>
                    <a:srgbClr val="2E2D62"/>
                  </a:solidFill>
                  <a:effectLst/>
                  <a:uLnTx/>
                  <a:uFillTx/>
                  <a:latin typeface="Arial" panose="020B0604020202020204" pitchFamily="34" charset="0"/>
                  <a:ea typeface="+mn-ea"/>
                  <a:cs typeface="Arial" panose="020B0604020202020204" pitchFamily="34" charset="0"/>
                </a:rPr>
                <a:t>Overview</a:t>
              </a:r>
            </a:p>
            <a:p>
              <a:pPr>
                <a:spcAft>
                  <a:spcPts val="200"/>
                </a:spcAft>
                <a:defRPr/>
              </a:pPr>
              <a:r>
                <a:rPr lang="en-GB" sz="1400">
                  <a:solidFill>
                    <a:srgbClr val="626262"/>
                  </a:solidFill>
                  <a:latin typeface="Arial" panose="020B0604020202020204" pitchFamily="34" charset="0"/>
                  <a:cs typeface="Arial" panose="020B0604020202020204" pitchFamily="34" charset="0"/>
                </a:rPr>
                <a:t>An introduction to our new HEXITEC</a:t>
              </a:r>
              <a:r>
                <a:rPr lang="en-GB" sz="1400" baseline="-25000">
                  <a:solidFill>
                    <a:srgbClr val="626262"/>
                  </a:solidFill>
                  <a:latin typeface="Arial" panose="020B0604020202020204" pitchFamily="34" charset="0"/>
                  <a:cs typeface="Arial" panose="020B0604020202020204" pitchFamily="34" charset="0"/>
                </a:rPr>
                <a:t>MHz</a:t>
              </a:r>
              <a:r>
                <a:rPr lang="en-GB" sz="1400">
                  <a:solidFill>
                    <a:srgbClr val="626262"/>
                  </a:solidFill>
                  <a:latin typeface="Arial" panose="020B0604020202020204" pitchFamily="34" charset="0"/>
                  <a:cs typeface="Arial" panose="020B0604020202020204" pitchFamily="34" charset="0"/>
                </a:rPr>
                <a:t> ASIC including its architecture and specification</a:t>
              </a:r>
              <a:endParaRPr lang="en-US" sz="14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n-US" sz="2400" i="0" u="none" strike="noStrike" kern="1200" cap="none" spc="-100" normalizeH="0" baseline="-2500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202255"/>
              <a:ext cx="5101814" cy="70275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24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4</a:t>
              </a:r>
              <a:r>
                <a:rPr kumimoji="0" lang="en-US" sz="2400" b="1"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Next Steps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A look to the next 12 months</a:t>
              </a:r>
              <a:endParaRPr kumimoji="0" lang="en-US" sz="14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gr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Agenda</a:t>
            </a:r>
          </a:p>
        </p:txBody>
      </p:sp>
      <p:sp>
        <p:nvSpPr>
          <p:cNvPr id="5" name="Rectangle 4">
            <a:extLst>
              <a:ext uri="{FF2B5EF4-FFF2-40B4-BE49-F238E27FC236}">
                <a16:creationId xmlns:a16="http://schemas.microsoft.com/office/drawing/2014/main" id="{F53BEDA9-B20F-22D3-BA39-6C89A1AD0166}"/>
              </a:ext>
            </a:extLst>
          </p:cNvPr>
          <p:cNvSpPr/>
          <p:nvPr/>
        </p:nvSpPr>
        <p:spPr>
          <a:xfrm>
            <a:off x="403341" y="2362554"/>
            <a:ext cx="5122221" cy="3002815"/>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DA0C9C1-7767-6455-EF9A-DE23EEEFE42B}"/>
              </a:ext>
            </a:extLst>
          </p:cNvPr>
          <p:cNvSpPr/>
          <p:nvPr/>
        </p:nvSpPr>
        <p:spPr>
          <a:xfrm>
            <a:off x="506109" y="5449454"/>
            <a:ext cx="5122221" cy="112190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F7FD30EC-FDA6-B503-3EBE-E41CA99C5E14}"/>
              </a:ext>
            </a:extLst>
          </p:cNvPr>
          <p:cNvPicPr>
            <a:picLocks noChangeAspect="1"/>
          </p:cNvPicPr>
          <p:nvPr/>
        </p:nvPicPr>
        <p:blipFill rotWithShape="1">
          <a:blip r:embed="rId3"/>
          <a:srcRect l="20526" r="14586"/>
          <a:stretch/>
        </p:blipFill>
        <p:spPr>
          <a:xfrm>
            <a:off x="6286500" y="-7046"/>
            <a:ext cx="5910370" cy="6858000"/>
          </a:xfrm>
          <a:prstGeom prst="snip2SameRect">
            <a:avLst>
              <a:gd name="adj1" fmla="val 0"/>
              <a:gd name="adj2" fmla="val 25957"/>
            </a:avLst>
          </a:prstGeom>
        </p:spPr>
      </p:pic>
    </p:spTree>
    <p:extLst>
      <p:ext uri="{BB962C8B-B14F-4D97-AF65-F5344CB8AC3E}">
        <p14:creationId xmlns:p14="http://schemas.microsoft.com/office/powerpoint/2010/main" val="40426989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463775" y="261749"/>
            <a:ext cx="9877401" cy="707886"/>
          </a:xfrm>
          <a:prstGeom prst="rect">
            <a:avLst/>
          </a:prstGeom>
          <a:noFill/>
        </p:spPr>
        <p:txBody>
          <a:bodyPr wrap="square" rtlCol="0" anchor="t">
            <a:spAutoFit/>
          </a:bodyPr>
          <a:lstStyle/>
          <a:p>
            <a:r>
              <a:rPr lang="en-US" sz="4000" b="1" spc="-150">
                <a:solidFill>
                  <a:srgbClr val="002060"/>
                </a:solidFill>
                <a:cs typeface="Arial" panose="020B0604020202020204" pitchFamily="34" charset="0"/>
              </a:rPr>
              <a:t>Data Output Plane</a:t>
            </a:r>
          </a:p>
        </p:txBody>
      </p:sp>
      <p:pic>
        <p:nvPicPr>
          <p:cNvPr id="7" name="Picture 6" descr="https://www.alpha-data.com/dcp/otherimages/adm-pcie-9v5_001_large.jpg">
            <a:extLst>
              <a:ext uri="{FF2B5EF4-FFF2-40B4-BE49-F238E27FC236}">
                <a16:creationId xmlns:a16="http://schemas.microsoft.com/office/drawing/2014/main" id="{A15A3BF2-4864-A511-BB9F-291C990A1C19}"/>
              </a:ext>
            </a:extLst>
          </p:cNvPr>
          <p:cNvPicPr>
            <a:picLocks noChangeAspect="1" noChangeArrowheads="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98393" y="2884637"/>
            <a:ext cx="1323759" cy="88250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E6CFDCF-6C78-E538-DACB-89A40B5BD059}"/>
              </a:ext>
            </a:extLst>
          </p:cNvPr>
          <p:cNvSpPr txBox="1"/>
          <p:nvPr/>
        </p:nvSpPr>
        <p:spPr>
          <a:xfrm>
            <a:off x="4905962" y="2578997"/>
            <a:ext cx="1583706" cy="461665"/>
          </a:xfrm>
          <a:prstGeom prst="rect">
            <a:avLst/>
          </a:prstGeom>
          <a:noFill/>
        </p:spPr>
        <p:txBody>
          <a:bodyPr wrap="square" rtlCol="0">
            <a:spAutoFit/>
          </a:bodyPr>
          <a:lstStyle/>
          <a:p>
            <a:r>
              <a:rPr lang="en-GB" sz="1200" b="1">
                <a:solidFill>
                  <a:srgbClr val="003088"/>
                </a:solidFill>
              </a:rPr>
              <a:t>1</a:t>
            </a:r>
            <a:r>
              <a:rPr lang="en-GB" sz="1200" b="1" baseline="30000">
                <a:solidFill>
                  <a:srgbClr val="003088"/>
                </a:solidFill>
              </a:rPr>
              <a:t>st</a:t>
            </a:r>
            <a:r>
              <a:rPr lang="en-GB" sz="1200" b="1">
                <a:solidFill>
                  <a:srgbClr val="003088"/>
                </a:solidFill>
              </a:rPr>
              <a:t> Level Receiver FGPA</a:t>
            </a:r>
          </a:p>
        </p:txBody>
      </p:sp>
      <p:grpSp>
        <p:nvGrpSpPr>
          <p:cNvPr id="15" name="Group 14">
            <a:extLst>
              <a:ext uri="{FF2B5EF4-FFF2-40B4-BE49-F238E27FC236}">
                <a16:creationId xmlns:a16="http://schemas.microsoft.com/office/drawing/2014/main" id="{724295E4-97ED-D28E-8BFE-82A1AF069FD4}"/>
              </a:ext>
            </a:extLst>
          </p:cNvPr>
          <p:cNvGrpSpPr/>
          <p:nvPr/>
        </p:nvGrpSpPr>
        <p:grpSpPr>
          <a:xfrm>
            <a:off x="2483491" y="3206005"/>
            <a:ext cx="847498" cy="705893"/>
            <a:chOff x="1826266" y="3700284"/>
            <a:chExt cx="1414949" cy="1272651"/>
          </a:xfrm>
        </p:grpSpPr>
        <p:sp>
          <p:nvSpPr>
            <p:cNvPr id="17" name="Rectangle 16">
              <a:extLst>
                <a:ext uri="{FF2B5EF4-FFF2-40B4-BE49-F238E27FC236}">
                  <a16:creationId xmlns:a16="http://schemas.microsoft.com/office/drawing/2014/main" id="{2E44575E-6FFE-F2E9-E1FA-96D694E9D4D6}"/>
                </a:ext>
              </a:extLst>
            </p:cNvPr>
            <p:cNvSpPr/>
            <p:nvPr/>
          </p:nvSpPr>
          <p:spPr>
            <a:xfrm>
              <a:off x="1826266" y="3700284"/>
              <a:ext cx="1400175" cy="1272651"/>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359DDD39-95E3-5A55-C880-B040FD5E4022}"/>
                </a:ext>
              </a:extLst>
            </p:cNvPr>
            <p:cNvSpPr/>
            <p:nvPr/>
          </p:nvSpPr>
          <p:spPr>
            <a:xfrm>
              <a:off x="2077061" y="3909870"/>
              <a:ext cx="898587" cy="861482"/>
            </a:xfrm>
            <a:prstGeom prst="rect">
              <a:avLst/>
            </a:prstGeom>
            <a:solidFill>
              <a:srgbClr val="A5A5A5"/>
            </a:solidFill>
            <a:ln w="12700" cap="flat" cmpd="sng" algn="ctr">
              <a:solidFill>
                <a:srgbClr val="A5A5A5">
                  <a:shade val="50000"/>
                </a:srgbClr>
              </a:solidFill>
              <a:prstDash val="solid"/>
              <a:miter lim="800000"/>
            </a:ln>
            <a:effectLst/>
          </p:spPr>
          <p:txBody>
            <a:bodyPr rtlCol="0" anchor="b" anchorCtr="1"/>
            <a:lstStyle/>
            <a:p>
              <a:pPr marL="0" marR="0" lvl="0" indent="0" algn="ctr" defTabSz="914400" eaLnBrk="0" fontAlgn="base" latinLnBrk="0" hangingPunct="0">
                <a:lnSpc>
                  <a:spcPct val="100000"/>
                </a:lnSpc>
                <a:spcBef>
                  <a:spcPct val="0"/>
                </a:spcBef>
                <a:spcAft>
                  <a:spcPct val="0"/>
                </a:spcAft>
                <a:buClrTx/>
                <a:buSzTx/>
                <a:buFontTx/>
                <a:buNone/>
                <a:tabLst/>
                <a:defRPr/>
              </a:pPr>
              <a:r>
                <a:rPr lang="en-GB" sz="1200" b="1" kern="0">
                  <a:solidFill>
                    <a:srgbClr val="003088"/>
                  </a:solidFill>
                  <a:latin typeface="Calibri" panose="020F0502020204030204"/>
                </a:rPr>
                <a:t>ASIC</a:t>
              </a:r>
              <a:endParaRPr kumimoji="0" lang="en-GB" sz="1200" b="1" i="0" u="none" strike="noStrike" kern="0" cap="none" spc="0" normalizeH="0" baseline="0" noProof="0">
                <a:ln>
                  <a:noFill/>
                </a:ln>
                <a:solidFill>
                  <a:srgbClr val="003088"/>
                </a:solidFill>
                <a:effectLst/>
                <a:uLnTx/>
                <a:uFillTx/>
                <a:latin typeface="Calibri" panose="020F0502020204030204"/>
                <a:ea typeface="+mn-ea"/>
                <a:cs typeface="+mn-cs"/>
              </a:endParaRPr>
            </a:p>
          </p:txBody>
        </p:sp>
        <p:pic>
          <p:nvPicPr>
            <p:cNvPr id="24" name="Picture 23">
              <a:extLst>
                <a:ext uri="{FF2B5EF4-FFF2-40B4-BE49-F238E27FC236}">
                  <a16:creationId xmlns:a16="http://schemas.microsoft.com/office/drawing/2014/main" id="{0BAE0B84-CB46-9441-6383-CB3C49163FF4}"/>
                </a:ext>
              </a:extLst>
            </p:cNvPr>
            <p:cNvPicPr>
              <a:picLocks noChangeAspect="1"/>
            </p:cNvPicPr>
            <p:nvPr/>
          </p:nvPicPr>
          <p:blipFill rotWithShape="1">
            <a:blip r:embed="rId5">
              <a:extLst>
                <a:ext uri="{28A0092B-C50C-407E-A947-70E740481C1C}">
                  <a14:useLocalDpi xmlns:a14="http://schemas.microsoft.com/office/drawing/2010/main" val="0"/>
                </a:ext>
              </a:extLst>
            </a:blip>
            <a:srcRect t="17365" b="23786"/>
            <a:stretch/>
          </p:blipFill>
          <p:spPr>
            <a:xfrm>
              <a:off x="1928310" y="4091436"/>
              <a:ext cx="1312905" cy="223084"/>
            </a:xfrm>
            <a:prstGeom prst="rect">
              <a:avLst/>
            </a:prstGeom>
          </p:spPr>
        </p:pic>
      </p:grpSp>
      <p:sp>
        <p:nvSpPr>
          <p:cNvPr id="25" name="TextBox 24">
            <a:extLst>
              <a:ext uri="{FF2B5EF4-FFF2-40B4-BE49-F238E27FC236}">
                <a16:creationId xmlns:a16="http://schemas.microsoft.com/office/drawing/2014/main" id="{DFEF7829-C8CD-3A98-ECD7-D3B372AF70EB}"/>
              </a:ext>
            </a:extLst>
          </p:cNvPr>
          <p:cNvSpPr txBox="1"/>
          <p:nvPr/>
        </p:nvSpPr>
        <p:spPr>
          <a:xfrm rot="16200000">
            <a:off x="9159017" y="4354024"/>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John Dawson </a:t>
            </a:r>
          </a:p>
        </p:txBody>
      </p:sp>
      <p:pic>
        <p:nvPicPr>
          <p:cNvPr id="27" name="Picture 10" descr="https://www.xilinx.com/content/dam/xilinx/imgs/products/alveo/alveo.png">
            <a:extLst>
              <a:ext uri="{FF2B5EF4-FFF2-40B4-BE49-F238E27FC236}">
                <a16:creationId xmlns:a16="http://schemas.microsoft.com/office/drawing/2014/main" id="{5DF19359-EC4E-141F-6AF9-39AFC2B2E81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57588" y="2223677"/>
            <a:ext cx="1174244" cy="758641"/>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28">
            <a:extLst>
              <a:ext uri="{FF2B5EF4-FFF2-40B4-BE49-F238E27FC236}">
                <a16:creationId xmlns:a16="http://schemas.microsoft.com/office/drawing/2014/main" id="{927DFD22-FA0D-F726-09D8-9D4504C44265}"/>
              </a:ext>
            </a:extLst>
          </p:cNvPr>
          <p:cNvGrpSpPr/>
          <p:nvPr/>
        </p:nvGrpSpPr>
        <p:grpSpPr>
          <a:xfrm>
            <a:off x="3379430" y="3157142"/>
            <a:ext cx="1930096" cy="1040887"/>
            <a:chOff x="4842360" y="3315393"/>
            <a:chExt cx="1930096" cy="1040887"/>
          </a:xfrm>
        </p:grpSpPr>
        <p:pic>
          <p:nvPicPr>
            <p:cNvPr id="30" name="Picture 29">
              <a:extLst>
                <a:ext uri="{FF2B5EF4-FFF2-40B4-BE49-F238E27FC236}">
                  <a16:creationId xmlns:a16="http://schemas.microsoft.com/office/drawing/2014/main" id="{7B2435CD-4AB8-D7DA-E5F4-F65732B95925}"/>
                </a:ext>
              </a:extLst>
            </p:cNvPr>
            <p:cNvPicPr>
              <a:picLocks noChangeAspect="1"/>
            </p:cNvPicPr>
            <p:nvPr/>
          </p:nvPicPr>
          <p:blipFill>
            <a:blip r:embed="rId7"/>
            <a:stretch>
              <a:fillRect/>
            </a:stretch>
          </p:blipFill>
          <p:spPr>
            <a:xfrm rot="781222">
              <a:off x="5231603" y="3315393"/>
              <a:ext cx="844517" cy="844517"/>
            </a:xfrm>
            <a:prstGeom prst="rect">
              <a:avLst/>
            </a:prstGeom>
          </p:spPr>
        </p:pic>
        <p:cxnSp>
          <p:nvCxnSpPr>
            <p:cNvPr id="31" name="Straight Arrow Connector 30">
              <a:extLst>
                <a:ext uri="{FF2B5EF4-FFF2-40B4-BE49-F238E27FC236}">
                  <a16:creationId xmlns:a16="http://schemas.microsoft.com/office/drawing/2014/main" id="{CC3A31AA-69C1-4ABB-BC65-C8BCEBEFD454}"/>
                </a:ext>
              </a:extLst>
            </p:cNvPr>
            <p:cNvCxnSpPr>
              <a:cxnSpLocks/>
              <a:endCxn id="7" idx="1"/>
            </p:cNvCxnSpPr>
            <p:nvPr/>
          </p:nvCxnSpPr>
          <p:spPr>
            <a:xfrm flipV="1">
              <a:off x="5280467" y="3492677"/>
              <a:ext cx="228192" cy="252298"/>
            </a:xfrm>
            <a:prstGeom prst="straightConnector1">
              <a:avLst/>
            </a:prstGeom>
            <a:noFill/>
            <a:ln w="28575" cap="flat" cmpd="sng" algn="ctr">
              <a:solidFill>
                <a:srgbClr val="003088"/>
              </a:solidFill>
              <a:prstDash val="solid"/>
              <a:miter lim="800000"/>
              <a:headEnd type="none" w="med" len="med"/>
              <a:tailEnd type="arrow" w="med" len="med"/>
            </a:ln>
            <a:effectLst/>
          </p:spPr>
        </p:cxnSp>
        <p:cxnSp>
          <p:nvCxnSpPr>
            <p:cNvPr id="32" name="Straight Arrow Connector 31">
              <a:extLst>
                <a:ext uri="{FF2B5EF4-FFF2-40B4-BE49-F238E27FC236}">
                  <a16:creationId xmlns:a16="http://schemas.microsoft.com/office/drawing/2014/main" id="{C21756F7-7035-456B-E0C5-4B8F3D3D935E}"/>
                </a:ext>
              </a:extLst>
            </p:cNvPr>
            <p:cNvCxnSpPr>
              <a:cxnSpLocks/>
            </p:cNvCxnSpPr>
            <p:nvPr/>
          </p:nvCxnSpPr>
          <p:spPr>
            <a:xfrm>
              <a:off x="4842360" y="3686485"/>
              <a:ext cx="389676" cy="0"/>
            </a:xfrm>
            <a:prstGeom prst="straightConnector1">
              <a:avLst/>
            </a:prstGeom>
            <a:noFill/>
            <a:ln w="28575" cap="flat" cmpd="sng" algn="ctr">
              <a:solidFill>
                <a:srgbClr val="003088"/>
              </a:solidFill>
              <a:prstDash val="solid"/>
              <a:miter lim="800000"/>
              <a:headEnd type="none" w="med" len="med"/>
              <a:tailEnd type="arrow" w="med" len="med"/>
            </a:ln>
            <a:effectLst/>
          </p:spPr>
        </p:cxnSp>
        <p:sp>
          <p:nvSpPr>
            <p:cNvPr id="33" name="TextBox 32">
              <a:extLst>
                <a:ext uri="{FF2B5EF4-FFF2-40B4-BE49-F238E27FC236}">
                  <a16:creationId xmlns:a16="http://schemas.microsoft.com/office/drawing/2014/main" id="{D0968EEF-4689-64DD-07A0-6A82A62839C3}"/>
                </a:ext>
              </a:extLst>
            </p:cNvPr>
            <p:cNvSpPr txBox="1"/>
            <p:nvPr/>
          </p:nvSpPr>
          <p:spPr>
            <a:xfrm>
              <a:off x="5119868" y="3925393"/>
              <a:ext cx="1652588" cy="430887"/>
            </a:xfrm>
            <a:prstGeom prst="rect">
              <a:avLst/>
            </a:prstGeom>
            <a:noFill/>
          </p:spPr>
          <p:txBody>
            <a:bodyPr wrap="square" rtlCol="0">
              <a:spAutoFit/>
            </a:bodyPr>
            <a:lstStyle/>
            <a:p>
              <a:pPr eaLnBrk="0" fontAlgn="base" hangingPunct="0">
                <a:spcBef>
                  <a:spcPct val="0"/>
                </a:spcBef>
                <a:spcAft>
                  <a:spcPct val="0"/>
                </a:spcAft>
              </a:pPr>
              <a:r>
                <a:rPr lang="en-GB" sz="1100">
                  <a:solidFill>
                    <a:schemeClr val="tx1">
                      <a:lumMod val="50000"/>
                      <a:lumOff val="50000"/>
                    </a:schemeClr>
                  </a:solidFill>
                  <a:latin typeface="Calibri" panose="020F0502020204030204"/>
                  <a:ea typeface="ヒラギノ角ゴ Pro W3" panose="020B0300000000000000" pitchFamily="34" charset="-128"/>
                </a:rPr>
                <a:t>20x 4.1G Optical</a:t>
              </a:r>
              <a:br>
                <a:rPr lang="en-GB" sz="1100">
                  <a:solidFill>
                    <a:schemeClr val="tx1">
                      <a:lumMod val="50000"/>
                      <a:lumOff val="50000"/>
                    </a:schemeClr>
                  </a:solidFill>
                  <a:latin typeface="Calibri" panose="020F0502020204030204"/>
                  <a:ea typeface="ヒラギノ角ゴ Pro W3" panose="020B0300000000000000" pitchFamily="34" charset="-128"/>
                </a:rPr>
              </a:br>
              <a:r>
                <a:rPr lang="en-GB" sz="1100">
                  <a:solidFill>
                    <a:schemeClr val="tx1">
                      <a:lumMod val="50000"/>
                      <a:lumOff val="50000"/>
                    </a:schemeClr>
                  </a:solidFill>
                  <a:latin typeface="Calibri" panose="020F0502020204030204"/>
                  <a:ea typeface="ヒラギノ角ゴ Pro W3" panose="020B0300000000000000" pitchFamily="34" charset="-128"/>
                </a:rPr>
                <a:t>Aurora (10m+)</a:t>
              </a:r>
            </a:p>
          </p:txBody>
        </p:sp>
        <p:cxnSp>
          <p:nvCxnSpPr>
            <p:cNvPr id="34" name="Straight Arrow Connector 33">
              <a:extLst>
                <a:ext uri="{FF2B5EF4-FFF2-40B4-BE49-F238E27FC236}">
                  <a16:creationId xmlns:a16="http://schemas.microsoft.com/office/drawing/2014/main" id="{B142C6FE-1F85-71FC-7A8E-1DA9E2D299BE}"/>
                </a:ext>
              </a:extLst>
            </p:cNvPr>
            <p:cNvCxnSpPr>
              <a:cxnSpLocks/>
            </p:cNvCxnSpPr>
            <p:nvPr/>
          </p:nvCxnSpPr>
          <p:spPr>
            <a:xfrm flipV="1">
              <a:off x="6133131" y="3664149"/>
              <a:ext cx="379000" cy="72889"/>
            </a:xfrm>
            <a:prstGeom prst="straightConnector1">
              <a:avLst/>
            </a:prstGeom>
            <a:noFill/>
            <a:ln w="28575" cap="flat" cmpd="sng" algn="ctr">
              <a:solidFill>
                <a:srgbClr val="003088"/>
              </a:solidFill>
              <a:prstDash val="solid"/>
              <a:miter lim="800000"/>
              <a:headEnd type="none" w="med" len="med"/>
              <a:tailEnd type="arrow" w="med" len="med"/>
            </a:ln>
            <a:effectLst/>
          </p:spPr>
        </p:cxnSp>
        <p:cxnSp>
          <p:nvCxnSpPr>
            <p:cNvPr id="35" name="Straight Arrow Connector 34">
              <a:extLst>
                <a:ext uri="{FF2B5EF4-FFF2-40B4-BE49-F238E27FC236}">
                  <a16:creationId xmlns:a16="http://schemas.microsoft.com/office/drawing/2014/main" id="{AEE9A354-9A3D-7599-9E99-15D5515D47B6}"/>
                </a:ext>
              </a:extLst>
            </p:cNvPr>
            <p:cNvCxnSpPr>
              <a:cxnSpLocks/>
            </p:cNvCxnSpPr>
            <p:nvPr/>
          </p:nvCxnSpPr>
          <p:spPr>
            <a:xfrm>
              <a:off x="6160784" y="3760123"/>
              <a:ext cx="492939" cy="17313"/>
            </a:xfrm>
            <a:prstGeom prst="straightConnector1">
              <a:avLst/>
            </a:prstGeom>
            <a:noFill/>
            <a:ln w="28575" cap="flat" cmpd="sng" algn="ctr">
              <a:solidFill>
                <a:srgbClr val="003088"/>
              </a:solidFill>
              <a:prstDash val="solid"/>
              <a:miter lim="800000"/>
              <a:headEnd type="none" w="med" len="med"/>
              <a:tailEnd type="arrow" w="med" len="med"/>
            </a:ln>
            <a:effectLst/>
          </p:spPr>
        </p:cxnSp>
      </p:grpSp>
      <p:pic>
        <p:nvPicPr>
          <p:cNvPr id="36" name="Picture 35" descr="MPSoC Module with Xilinx Zynq UltraScale+ ZU4CG-1E, 2 GByte DDR4, 5.2 x 7.6 cm">
            <a:extLst>
              <a:ext uri="{FF2B5EF4-FFF2-40B4-BE49-F238E27FC236}">
                <a16:creationId xmlns:a16="http://schemas.microsoft.com/office/drawing/2014/main" id="{22779874-E9D8-693E-94DF-66B060D7C72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9766" y="3130827"/>
            <a:ext cx="1226129" cy="8562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33A635D9-FEA1-F444-7288-C9F86EB00742}"/>
              </a:ext>
            </a:extLst>
          </p:cNvPr>
          <p:cNvSpPr txBox="1"/>
          <p:nvPr/>
        </p:nvSpPr>
        <p:spPr>
          <a:xfrm>
            <a:off x="6788931" y="1796727"/>
            <a:ext cx="1456033" cy="461665"/>
          </a:xfrm>
          <a:prstGeom prst="rect">
            <a:avLst/>
          </a:prstGeom>
          <a:noFill/>
        </p:spPr>
        <p:txBody>
          <a:bodyPr wrap="square" rtlCol="0">
            <a:spAutoFit/>
          </a:bodyPr>
          <a:lstStyle/>
          <a:p>
            <a:r>
              <a:rPr lang="en-GB" sz="1200" b="1">
                <a:solidFill>
                  <a:srgbClr val="003088"/>
                </a:solidFill>
              </a:rPr>
              <a:t>2</a:t>
            </a:r>
            <a:r>
              <a:rPr lang="en-GB" sz="1200" b="1" baseline="30000">
                <a:solidFill>
                  <a:srgbClr val="003088"/>
                </a:solidFill>
              </a:rPr>
              <a:t>nd</a:t>
            </a:r>
            <a:r>
              <a:rPr lang="en-GB" sz="1200" b="1">
                <a:solidFill>
                  <a:srgbClr val="003088"/>
                </a:solidFill>
              </a:rPr>
              <a:t> Level Processing FPGA</a:t>
            </a:r>
          </a:p>
        </p:txBody>
      </p:sp>
      <p:grpSp>
        <p:nvGrpSpPr>
          <p:cNvPr id="38" name="Group 37">
            <a:extLst>
              <a:ext uri="{FF2B5EF4-FFF2-40B4-BE49-F238E27FC236}">
                <a16:creationId xmlns:a16="http://schemas.microsoft.com/office/drawing/2014/main" id="{399C0C07-9570-6B8C-E6DB-7D830FB403CB}"/>
              </a:ext>
            </a:extLst>
          </p:cNvPr>
          <p:cNvGrpSpPr/>
          <p:nvPr/>
        </p:nvGrpSpPr>
        <p:grpSpPr>
          <a:xfrm>
            <a:off x="5960382" y="2516395"/>
            <a:ext cx="4020549" cy="1548252"/>
            <a:chOff x="7349460" y="3446351"/>
            <a:chExt cx="4020549" cy="1548252"/>
          </a:xfrm>
        </p:grpSpPr>
        <p:sp>
          <p:nvSpPr>
            <p:cNvPr id="39" name="Freeform 59">
              <a:extLst>
                <a:ext uri="{FF2B5EF4-FFF2-40B4-BE49-F238E27FC236}">
                  <a16:creationId xmlns:a16="http://schemas.microsoft.com/office/drawing/2014/main" id="{F5BD674C-0248-EAC9-3184-8BD0815F4A32}"/>
                </a:ext>
              </a:extLst>
            </p:cNvPr>
            <p:cNvSpPr/>
            <p:nvPr/>
          </p:nvSpPr>
          <p:spPr>
            <a:xfrm>
              <a:off x="8422566" y="4026570"/>
              <a:ext cx="798325" cy="271298"/>
            </a:xfrm>
            <a:custGeom>
              <a:avLst/>
              <a:gdLst>
                <a:gd name="connsiteX0" fmla="*/ 238258 w 966921"/>
                <a:gd name="connsiteY0" fmla="*/ 0 h 561975"/>
                <a:gd name="connsiteX1" fmla="*/ 42996 w 966921"/>
                <a:gd name="connsiteY1" fmla="*/ 447675 h 561975"/>
                <a:gd name="connsiteX2" fmla="*/ 966921 w 966921"/>
                <a:gd name="connsiteY2" fmla="*/ 561975 h 561975"/>
              </a:gdLst>
              <a:ahLst/>
              <a:cxnLst>
                <a:cxn ang="0">
                  <a:pos x="connsiteX0" y="connsiteY0"/>
                </a:cxn>
                <a:cxn ang="0">
                  <a:pos x="connsiteX1" y="connsiteY1"/>
                </a:cxn>
                <a:cxn ang="0">
                  <a:pos x="connsiteX2" y="connsiteY2"/>
                </a:cxn>
              </a:cxnLst>
              <a:rect l="l" t="t" r="r" b="b"/>
              <a:pathLst>
                <a:path w="966921" h="561975">
                  <a:moveTo>
                    <a:pt x="238258" y="0"/>
                  </a:moveTo>
                  <a:cubicBezTo>
                    <a:pt x="79905" y="177006"/>
                    <a:pt x="-78448" y="354013"/>
                    <a:pt x="42996" y="447675"/>
                  </a:cubicBezTo>
                  <a:cubicBezTo>
                    <a:pt x="164440" y="541337"/>
                    <a:pt x="565680" y="551656"/>
                    <a:pt x="966921" y="561975"/>
                  </a:cubicBezTo>
                </a:path>
              </a:pathLst>
            </a:custGeom>
            <a:noFill/>
            <a:ln w="28575" cap="flat" cmpd="sng" algn="ctr">
              <a:solidFill>
                <a:srgbClr val="003088"/>
              </a:solidFill>
              <a:prstDash val="solid"/>
              <a:miter lim="800000"/>
              <a:headEnd type="none" w="med" len="med"/>
              <a:tailEnd type="arrow" w="med" len="me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891BEF2A-7466-63BB-E896-F02B5491AD45}"/>
                </a:ext>
              </a:extLst>
            </p:cNvPr>
            <p:cNvSpPr txBox="1"/>
            <p:nvPr/>
          </p:nvSpPr>
          <p:spPr>
            <a:xfrm>
              <a:off x="7371910" y="4538519"/>
              <a:ext cx="1261878" cy="430887"/>
            </a:xfrm>
            <a:prstGeom prst="rect">
              <a:avLst/>
            </a:prstGeom>
            <a:noFill/>
          </p:spPr>
          <p:txBody>
            <a:bodyPr wrap="square" rtlCol="0">
              <a:spAutoFit/>
            </a:bodyPr>
            <a:lstStyle/>
            <a:p>
              <a:pPr eaLnBrk="0" fontAlgn="base" hangingPunct="0">
                <a:spcBef>
                  <a:spcPct val="0"/>
                </a:spcBef>
                <a:spcAft>
                  <a:spcPct val="0"/>
                </a:spcAft>
              </a:pPr>
              <a:r>
                <a:rPr lang="en-GB" sz="1100">
                  <a:solidFill>
                    <a:schemeClr val="tx1">
                      <a:lumMod val="50000"/>
                      <a:lumOff val="50000"/>
                    </a:schemeClr>
                  </a:solidFill>
                  <a:latin typeface="Calibri" panose="020F0502020204030204"/>
                  <a:ea typeface="ヒラギノ角ゴ Pro W3" panose="020B0300000000000000" pitchFamily="34" charset="-128"/>
                </a:rPr>
                <a:t>2x 100G Optical Network Protocol</a:t>
              </a:r>
            </a:p>
          </p:txBody>
        </p:sp>
        <p:cxnSp>
          <p:nvCxnSpPr>
            <p:cNvPr id="41" name="Straight Arrow Connector 40">
              <a:extLst>
                <a:ext uri="{FF2B5EF4-FFF2-40B4-BE49-F238E27FC236}">
                  <a16:creationId xmlns:a16="http://schemas.microsoft.com/office/drawing/2014/main" id="{878A4F57-73FD-E551-9249-95FF1F79CF78}"/>
                </a:ext>
              </a:extLst>
            </p:cNvPr>
            <p:cNvCxnSpPr>
              <a:cxnSpLocks/>
            </p:cNvCxnSpPr>
            <p:nvPr/>
          </p:nvCxnSpPr>
          <p:spPr>
            <a:xfrm flipV="1">
              <a:off x="7349460" y="4445813"/>
              <a:ext cx="1871431" cy="24754"/>
            </a:xfrm>
            <a:prstGeom prst="straightConnector1">
              <a:avLst/>
            </a:prstGeom>
            <a:noFill/>
            <a:ln w="28575" cap="flat" cmpd="sng" algn="ctr">
              <a:solidFill>
                <a:srgbClr val="003088"/>
              </a:solidFill>
              <a:prstDash val="solid"/>
              <a:miter lim="800000"/>
              <a:headEnd type="none" w="med" len="med"/>
              <a:tailEnd type="arrow" w="med" len="med"/>
            </a:ln>
            <a:effectLst/>
          </p:spPr>
        </p:cxnSp>
        <p:pic>
          <p:nvPicPr>
            <p:cNvPr id="42" name="Picture 41">
              <a:extLst>
                <a:ext uri="{FF2B5EF4-FFF2-40B4-BE49-F238E27FC236}">
                  <a16:creationId xmlns:a16="http://schemas.microsoft.com/office/drawing/2014/main" id="{83028E30-13BA-DBBB-C655-1C8C186604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69332" y="3897545"/>
              <a:ext cx="575214" cy="1097058"/>
            </a:xfrm>
            <a:prstGeom prst="rect">
              <a:avLst/>
            </a:prstGeom>
          </p:spPr>
        </p:pic>
        <p:pic>
          <p:nvPicPr>
            <p:cNvPr id="43" name="Picture 42">
              <a:extLst>
                <a:ext uri="{FF2B5EF4-FFF2-40B4-BE49-F238E27FC236}">
                  <a16:creationId xmlns:a16="http://schemas.microsoft.com/office/drawing/2014/main" id="{BA95AEFD-419A-1226-87A9-ED60023C81C6}"/>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34042" y="3446351"/>
              <a:ext cx="486402" cy="486402"/>
            </a:xfrm>
            <a:prstGeom prst="rect">
              <a:avLst/>
            </a:prstGeom>
          </p:spPr>
        </p:pic>
        <p:sp>
          <p:nvSpPr>
            <p:cNvPr id="44" name="TextBox 43">
              <a:extLst>
                <a:ext uri="{FF2B5EF4-FFF2-40B4-BE49-F238E27FC236}">
                  <a16:creationId xmlns:a16="http://schemas.microsoft.com/office/drawing/2014/main" id="{06DB0252-D982-913C-5C2F-358D634D1AB0}"/>
                </a:ext>
              </a:extLst>
            </p:cNvPr>
            <p:cNvSpPr txBox="1"/>
            <p:nvPr/>
          </p:nvSpPr>
          <p:spPr>
            <a:xfrm>
              <a:off x="10007658" y="3516687"/>
              <a:ext cx="1362351" cy="276999"/>
            </a:xfrm>
            <a:prstGeom prst="rect">
              <a:avLst/>
            </a:prstGeom>
            <a:noFill/>
          </p:spPr>
          <p:txBody>
            <a:bodyPr wrap="square" rtlCol="0">
              <a:spAutoFit/>
            </a:bodyPr>
            <a:lstStyle/>
            <a:p>
              <a:pPr eaLnBrk="0" fontAlgn="base" hangingPunct="0">
                <a:spcBef>
                  <a:spcPct val="0"/>
                </a:spcBef>
                <a:spcAft>
                  <a:spcPct val="0"/>
                </a:spcAft>
              </a:pPr>
              <a:r>
                <a:rPr lang="en-GB" sz="1200" b="1">
                  <a:solidFill>
                    <a:srgbClr val="003088"/>
                  </a:solidFill>
                  <a:latin typeface="Lucida Grande" panose="020B0600040502020204" pitchFamily="34" charset="0"/>
                  <a:ea typeface="ヒラギノ角ゴ Pro W3" panose="020B0300000000000000" pitchFamily="34" charset="-128"/>
                </a:rPr>
                <a:t>ODIN Data</a:t>
              </a:r>
            </a:p>
          </p:txBody>
        </p:sp>
      </p:grpSp>
      <p:grpSp>
        <p:nvGrpSpPr>
          <p:cNvPr id="45" name="Group 44">
            <a:extLst>
              <a:ext uri="{FF2B5EF4-FFF2-40B4-BE49-F238E27FC236}">
                <a16:creationId xmlns:a16="http://schemas.microsoft.com/office/drawing/2014/main" id="{1DD30FEF-B157-4174-30D0-38CDBF91CB31}"/>
              </a:ext>
            </a:extLst>
          </p:cNvPr>
          <p:cNvGrpSpPr/>
          <p:nvPr/>
        </p:nvGrpSpPr>
        <p:grpSpPr>
          <a:xfrm>
            <a:off x="861638" y="2586731"/>
            <a:ext cx="2517792" cy="501594"/>
            <a:chOff x="3915516" y="1517429"/>
            <a:chExt cx="2517792" cy="501594"/>
          </a:xfrm>
        </p:grpSpPr>
        <p:sp>
          <p:nvSpPr>
            <p:cNvPr id="46" name="TextBox 45">
              <a:extLst>
                <a:ext uri="{FF2B5EF4-FFF2-40B4-BE49-F238E27FC236}">
                  <a16:creationId xmlns:a16="http://schemas.microsoft.com/office/drawing/2014/main" id="{67A5700B-ADB3-4DE2-DAB5-783BDF272653}"/>
                </a:ext>
              </a:extLst>
            </p:cNvPr>
            <p:cNvSpPr txBox="1"/>
            <p:nvPr/>
          </p:nvSpPr>
          <p:spPr>
            <a:xfrm>
              <a:off x="4370515" y="1726564"/>
              <a:ext cx="1940085" cy="276999"/>
            </a:xfrm>
            <a:prstGeom prst="rect">
              <a:avLst/>
            </a:prstGeom>
            <a:noFill/>
          </p:spPr>
          <p:txBody>
            <a:bodyPr wrap="square" rtlCol="0">
              <a:spAutoFit/>
            </a:bodyPr>
            <a:lstStyle/>
            <a:p>
              <a:r>
                <a:rPr lang="en-GB" sz="1200" b="1">
                  <a:solidFill>
                    <a:srgbClr val="FF0000"/>
                  </a:solidFill>
                </a:rPr>
                <a:t>Zynq SoC</a:t>
              </a:r>
            </a:p>
          </p:txBody>
        </p:sp>
        <p:pic>
          <p:nvPicPr>
            <p:cNvPr id="47" name="Picture 46">
              <a:extLst>
                <a:ext uri="{FF2B5EF4-FFF2-40B4-BE49-F238E27FC236}">
                  <a16:creationId xmlns:a16="http://schemas.microsoft.com/office/drawing/2014/main" id="{8425E605-D5A7-61B2-B8F1-867797F8F177}"/>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15516" y="1517429"/>
              <a:ext cx="501594" cy="501594"/>
            </a:xfrm>
            <a:prstGeom prst="rect">
              <a:avLst/>
            </a:prstGeom>
          </p:spPr>
        </p:pic>
        <p:sp>
          <p:nvSpPr>
            <p:cNvPr id="48" name="TextBox 47">
              <a:extLst>
                <a:ext uri="{FF2B5EF4-FFF2-40B4-BE49-F238E27FC236}">
                  <a16:creationId xmlns:a16="http://schemas.microsoft.com/office/drawing/2014/main" id="{8FD87074-1066-62CC-1D53-631ED87210EB}"/>
                </a:ext>
              </a:extLst>
            </p:cNvPr>
            <p:cNvSpPr txBox="1"/>
            <p:nvPr/>
          </p:nvSpPr>
          <p:spPr>
            <a:xfrm>
              <a:off x="4359420" y="1519025"/>
              <a:ext cx="2073888" cy="276999"/>
            </a:xfrm>
            <a:prstGeom prst="rect">
              <a:avLst/>
            </a:prstGeom>
            <a:noFill/>
          </p:spPr>
          <p:txBody>
            <a:bodyPr wrap="square" rtlCol="0">
              <a:spAutoFit/>
            </a:bodyPr>
            <a:lstStyle/>
            <a:p>
              <a:pPr eaLnBrk="0" fontAlgn="base" hangingPunct="0">
                <a:spcBef>
                  <a:spcPct val="0"/>
                </a:spcBef>
                <a:spcAft>
                  <a:spcPct val="0"/>
                </a:spcAft>
              </a:pPr>
              <a:r>
                <a:rPr lang="en-GB" sz="1200" b="1">
                  <a:solidFill>
                    <a:srgbClr val="FF0000"/>
                  </a:solidFill>
                  <a:ea typeface="ヒラギノ角ゴ Pro W3" panose="020B0300000000000000" pitchFamily="34" charset="-128"/>
                </a:rPr>
                <a:t>ODIN Control</a:t>
              </a:r>
            </a:p>
          </p:txBody>
        </p:sp>
      </p:grpSp>
      <p:cxnSp>
        <p:nvCxnSpPr>
          <p:cNvPr id="49" name="Straight Arrow Connector 48">
            <a:extLst>
              <a:ext uri="{FF2B5EF4-FFF2-40B4-BE49-F238E27FC236}">
                <a16:creationId xmlns:a16="http://schemas.microsoft.com/office/drawing/2014/main" id="{1822F286-A483-2F78-C33E-6FDB16BA0502}"/>
              </a:ext>
            </a:extLst>
          </p:cNvPr>
          <p:cNvCxnSpPr>
            <a:cxnSpLocks/>
          </p:cNvCxnSpPr>
          <p:nvPr/>
        </p:nvCxnSpPr>
        <p:spPr>
          <a:xfrm flipV="1">
            <a:off x="6506159" y="2884637"/>
            <a:ext cx="282772" cy="653823"/>
          </a:xfrm>
          <a:prstGeom prst="straightConnector1">
            <a:avLst/>
          </a:prstGeom>
          <a:noFill/>
          <a:ln w="28575" cap="flat" cmpd="sng" algn="ctr">
            <a:solidFill>
              <a:srgbClr val="003088"/>
            </a:solidFill>
            <a:prstDash val="solid"/>
            <a:miter lim="800000"/>
            <a:headEnd type="none" w="med" len="med"/>
            <a:tailEnd type="arrow" w="med" len="med"/>
          </a:ln>
          <a:effectLst/>
        </p:spPr>
      </p:cxnSp>
      <p:cxnSp>
        <p:nvCxnSpPr>
          <p:cNvPr id="50" name="Straight Arrow Connector 49">
            <a:extLst>
              <a:ext uri="{FF2B5EF4-FFF2-40B4-BE49-F238E27FC236}">
                <a16:creationId xmlns:a16="http://schemas.microsoft.com/office/drawing/2014/main" id="{B1FF4937-E8FD-7033-4C4C-7C0D21691F3E}"/>
              </a:ext>
            </a:extLst>
          </p:cNvPr>
          <p:cNvCxnSpPr>
            <a:cxnSpLocks/>
          </p:cNvCxnSpPr>
          <p:nvPr/>
        </p:nvCxnSpPr>
        <p:spPr>
          <a:xfrm>
            <a:off x="1907788" y="3573384"/>
            <a:ext cx="425492" cy="0"/>
          </a:xfrm>
          <a:prstGeom prst="straightConnector1">
            <a:avLst/>
          </a:prstGeom>
          <a:noFill/>
          <a:ln w="28575" cap="flat" cmpd="sng" algn="ctr">
            <a:solidFill>
              <a:srgbClr val="FF0000"/>
            </a:solidFill>
            <a:prstDash val="solid"/>
            <a:miter lim="800000"/>
            <a:headEnd type="none" w="med" len="med"/>
            <a:tailEnd type="arrow" w="med" len="med"/>
          </a:ln>
          <a:effectLst/>
        </p:spPr>
      </p:cxnSp>
      <p:sp>
        <p:nvSpPr>
          <p:cNvPr id="51" name="Rectangle 50">
            <a:extLst>
              <a:ext uri="{FF2B5EF4-FFF2-40B4-BE49-F238E27FC236}">
                <a16:creationId xmlns:a16="http://schemas.microsoft.com/office/drawing/2014/main" id="{E53289B2-B0B9-2A73-B06B-5E497E7D9C5D}"/>
              </a:ext>
            </a:extLst>
          </p:cNvPr>
          <p:cNvSpPr/>
          <p:nvPr/>
        </p:nvSpPr>
        <p:spPr>
          <a:xfrm>
            <a:off x="3403350" y="2164689"/>
            <a:ext cx="144000" cy="144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5B6984C0-A914-C07C-5B5D-7538C85A4C19}"/>
              </a:ext>
            </a:extLst>
          </p:cNvPr>
          <p:cNvSpPr/>
          <p:nvPr/>
        </p:nvSpPr>
        <p:spPr>
          <a:xfrm>
            <a:off x="3415504" y="2393729"/>
            <a:ext cx="144000" cy="144000"/>
          </a:xfrm>
          <a:prstGeom prst="rect">
            <a:avLst/>
          </a:prstGeom>
          <a:solidFill>
            <a:srgbClr val="00308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D8389ACB-975C-76B9-D6AA-04FB9CB43E44}"/>
              </a:ext>
            </a:extLst>
          </p:cNvPr>
          <p:cNvSpPr txBox="1"/>
          <p:nvPr/>
        </p:nvSpPr>
        <p:spPr>
          <a:xfrm>
            <a:off x="3547350" y="2085177"/>
            <a:ext cx="684454" cy="276999"/>
          </a:xfrm>
          <a:prstGeom prst="rect">
            <a:avLst/>
          </a:prstGeom>
          <a:noFill/>
        </p:spPr>
        <p:txBody>
          <a:bodyPr wrap="square" rtlCol="0">
            <a:spAutoFit/>
          </a:bodyPr>
          <a:lstStyle/>
          <a:p>
            <a:pPr eaLnBrk="0" fontAlgn="base" hangingPunct="0">
              <a:spcBef>
                <a:spcPct val="0"/>
              </a:spcBef>
              <a:spcAft>
                <a:spcPct val="0"/>
              </a:spcAft>
            </a:pPr>
            <a:r>
              <a:rPr lang="en-GB" sz="1200" b="1">
                <a:solidFill>
                  <a:srgbClr val="FF0000"/>
                </a:solidFill>
                <a:ea typeface="ヒラギノ角ゴ Pro W3" panose="020B0300000000000000" pitchFamily="34" charset="-128"/>
              </a:rPr>
              <a:t>Control</a:t>
            </a:r>
          </a:p>
        </p:txBody>
      </p:sp>
      <p:sp>
        <p:nvSpPr>
          <p:cNvPr id="54" name="TextBox 53">
            <a:extLst>
              <a:ext uri="{FF2B5EF4-FFF2-40B4-BE49-F238E27FC236}">
                <a16:creationId xmlns:a16="http://schemas.microsoft.com/office/drawing/2014/main" id="{EAC34104-8533-0AE8-B07B-D79D21576461}"/>
              </a:ext>
            </a:extLst>
          </p:cNvPr>
          <p:cNvSpPr txBox="1"/>
          <p:nvPr/>
        </p:nvSpPr>
        <p:spPr>
          <a:xfrm>
            <a:off x="3555456" y="2327159"/>
            <a:ext cx="545176" cy="276999"/>
          </a:xfrm>
          <a:prstGeom prst="rect">
            <a:avLst/>
          </a:prstGeom>
          <a:noFill/>
        </p:spPr>
        <p:txBody>
          <a:bodyPr wrap="square" rtlCol="0">
            <a:spAutoFit/>
          </a:bodyPr>
          <a:lstStyle/>
          <a:p>
            <a:pPr eaLnBrk="0" fontAlgn="base" hangingPunct="0">
              <a:spcBef>
                <a:spcPct val="0"/>
              </a:spcBef>
              <a:spcAft>
                <a:spcPct val="0"/>
              </a:spcAft>
            </a:pPr>
            <a:r>
              <a:rPr lang="en-GB" sz="1200" b="1">
                <a:solidFill>
                  <a:srgbClr val="003088"/>
                </a:solidFill>
                <a:ea typeface="ヒラギノ角ゴ Pro W3" panose="020B0300000000000000" pitchFamily="34" charset="-128"/>
              </a:rPr>
              <a:t>Data</a:t>
            </a:r>
          </a:p>
        </p:txBody>
      </p:sp>
      <p:sp>
        <p:nvSpPr>
          <p:cNvPr id="3" name="TextBox 2">
            <a:extLst>
              <a:ext uri="{FF2B5EF4-FFF2-40B4-BE49-F238E27FC236}">
                <a16:creationId xmlns:a16="http://schemas.microsoft.com/office/drawing/2014/main" id="{60BB561A-65F4-1819-B1AE-D193BF2ABD9B}"/>
              </a:ext>
            </a:extLst>
          </p:cNvPr>
          <p:cNvSpPr txBox="1"/>
          <p:nvPr/>
        </p:nvSpPr>
        <p:spPr>
          <a:xfrm>
            <a:off x="733773" y="4498932"/>
            <a:ext cx="5249059" cy="323165"/>
          </a:xfrm>
          <a:prstGeom prst="rect">
            <a:avLst/>
          </a:prstGeom>
          <a:noFill/>
        </p:spPr>
        <p:txBody>
          <a:bodyPr wrap="square" rtlCol="0">
            <a:spAutoFit/>
          </a:bodyPr>
          <a:lstStyle/>
          <a:p>
            <a:r>
              <a:rPr lang="en-GB" sz="1500" b="1" i="1">
                <a:solidFill>
                  <a:srgbClr val="002060"/>
                </a:solidFill>
              </a:rPr>
              <a:t>Data output path schematic</a:t>
            </a:r>
          </a:p>
        </p:txBody>
      </p:sp>
    </p:spTree>
    <p:extLst>
      <p:ext uri="{BB962C8B-B14F-4D97-AF65-F5344CB8AC3E}">
        <p14:creationId xmlns:p14="http://schemas.microsoft.com/office/powerpoint/2010/main" val="626953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4" name="TextBox 23">
            <a:extLst>
              <a:ext uri="{FF2B5EF4-FFF2-40B4-BE49-F238E27FC236}">
                <a16:creationId xmlns:a16="http://schemas.microsoft.com/office/drawing/2014/main" id="{D952C98D-95CD-99C1-2B86-1D85AFE61D7A}"/>
              </a:ext>
            </a:extLst>
          </p:cNvPr>
          <p:cNvSpPr txBox="1"/>
          <p:nvPr/>
        </p:nvSpPr>
        <p:spPr>
          <a:xfrm>
            <a:off x="337826" y="224573"/>
            <a:ext cx="7142473" cy="707886"/>
          </a:xfrm>
          <a:prstGeom prst="rect">
            <a:avLst/>
          </a:prstGeom>
          <a:noFill/>
        </p:spPr>
        <p:txBody>
          <a:bodyPr wrap="square" rtlCol="0" anchor="t">
            <a:spAutoFit/>
          </a:bodyPr>
          <a:lstStyle/>
          <a:p>
            <a:r>
              <a:rPr lang="en-US" sz="4000" b="1" spc="-150">
                <a:solidFill>
                  <a:srgbClr val="002060"/>
                </a:solidFill>
                <a:cs typeface="Arial" panose="020B0604020202020204" pitchFamily="34" charset="0"/>
              </a:rPr>
              <a:t>Synchronising the ASIC</a:t>
            </a:r>
          </a:p>
        </p:txBody>
      </p:sp>
      <p:pic>
        <p:nvPicPr>
          <p:cNvPr id="5" name="Picture 4">
            <a:extLst>
              <a:ext uri="{FF2B5EF4-FFF2-40B4-BE49-F238E27FC236}">
                <a16:creationId xmlns:a16="http://schemas.microsoft.com/office/drawing/2014/main" id="{7A2011E6-8860-189A-292F-8B35A5BCCBE2}"/>
              </a:ext>
            </a:extLst>
          </p:cNvPr>
          <p:cNvPicPr>
            <a:picLocks noChangeAspect="1"/>
          </p:cNvPicPr>
          <p:nvPr/>
        </p:nvPicPr>
        <p:blipFill>
          <a:blip r:embed="rId4"/>
          <a:stretch>
            <a:fillRect/>
          </a:stretch>
        </p:blipFill>
        <p:spPr>
          <a:xfrm>
            <a:off x="160761" y="1151122"/>
            <a:ext cx="5975380" cy="3983586"/>
          </a:xfrm>
          <a:prstGeom prst="rect">
            <a:avLst/>
          </a:prstGeom>
        </p:spPr>
      </p:pic>
      <p:sp>
        <p:nvSpPr>
          <p:cNvPr id="10" name="TextBox 9">
            <a:extLst>
              <a:ext uri="{FF2B5EF4-FFF2-40B4-BE49-F238E27FC236}">
                <a16:creationId xmlns:a16="http://schemas.microsoft.com/office/drawing/2014/main" id="{62AF3FFC-8174-6BA7-2ADF-EBE53B3A2884}"/>
              </a:ext>
            </a:extLst>
          </p:cNvPr>
          <p:cNvSpPr txBox="1"/>
          <p:nvPr/>
        </p:nvSpPr>
        <p:spPr>
          <a:xfrm>
            <a:off x="221907" y="5134708"/>
            <a:ext cx="5249059" cy="323165"/>
          </a:xfrm>
          <a:prstGeom prst="rect">
            <a:avLst/>
          </a:prstGeom>
          <a:noFill/>
        </p:spPr>
        <p:txBody>
          <a:bodyPr wrap="square" rtlCol="0">
            <a:spAutoFit/>
          </a:bodyPr>
          <a:lstStyle/>
          <a:p>
            <a:r>
              <a:rPr lang="en-GB" sz="1500" b="1" i="1">
                <a:solidFill>
                  <a:srgbClr val="002060"/>
                </a:solidFill>
              </a:rPr>
              <a:t>Synchronisation circuit</a:t>
            </a:r>
          </a:p>
        </p:txBody>
      </p:sp>
      <p:sp>
        <p:nvSpPr>
          <p:cNvPr id="12" name="TextBox 11">
            <a:extLst>
              <a:ext uri="{FF2B5EF4-FFF2-40B4-BE49-F238E27FC236}">
                <a16:creationId xmlns:a16="http://schemas.microsoft.com/office/drawing/2014/main" id="{10663B57-E7A6-D5FE-8D31-930CD2FCCB01}"/>
              </a:ext>
            </a:extLst>
          </p:cNvPr>
          <p:cNvSpPr txBox="1"/>
          <p:nvPr/>
        </p:nvSpPr>
        <p:spPr>
          <a:xfrm>
            <a:off x="6136141" y="1204964"/>
            <a:ext cx="5975381" cy="2031325"/>
          </a:xfrm>
          <a:prstGeom prst="rect">
            <a:avLst/>
          </a:prstGeom>
          <a:noFill/>
        </p:spPr>
        <p:txBody>
          <a:bodyPr wrap="square" rtlCol="0">
            <a:spAutoFit/>
          </a:bodyPr>
          <a:lstStyle/>
          <a:p>
            <a:pPr marL="171450" indent="-171450">
              <a:buFont typeface="Arial" panose="020B0604020202020204" pitchFamily="34" charset="0"/>
              <a:buChar char="•"/>
            </a:pPr>
            <a:r>
              <a:rPr lang="en-GB">
                <a:cs typeface="Times New Roman" panose="02020603050405020304" pitchFamily="18" charset="0"/>
              </a:rPr>
              <a:t>ASIC synchronised by </a:t>
            </a:r>
            <a:r>
              <a:rPr lang="en-GB" b="1">
                <a:cs typeface="Times New Roman" panose="02020603050405020304" pitchFamily="18" charset="0"/>
              </a:rPr>
              <a:t>controlling transition of SYNC input</a:t>
            </a:r>
          </a:p>
          <a:p>
            <a:pPr marL="628650" lvl="1" indent="-171450">
              <a:buFont typeface="Arial" panose="020B0604020202020204" pitchFamily="34" charset="0"/>
              <a:buChar char="•"/>
            </a:pPr>
            <a:r>
              <a:rPr lang="en-GB">
                <a:cs typeface="Times New Roman" panose="02020603050405020304" pitchFamily="18" charset="0"/>
              </a:rPr>
              <a:t>Logic 0 → logic 1</a:t>
            </a:r>
          </a:p>
          <a:p>
            <a:pPr marL="628650" lvl="1" indent="-171450">
              <a:buFont typeface="Arial" panose="020B0604020202020204" pitchFamily="34" charset="0"/>
              <a:buChar char="•"/>
            </a:pPr>
            <a:r>
              <a:rPr lang="en-GB">
                <a:cs typeface="Times New Roman" panose="02020603050405020304" pitchFamily="18" charset="0"/>
              </a:rPr>
              <a:t>Synchronisation occurs on 3</a:t>
            </a:r>
            <a:r>
              <a:rPr lang="en-GB" baseline="30000">
                <a:cs typeface="Times New Roman" panose="02020603050405020304" pitchFamily="18" charset="0"/>
              </a:rPr>
              <a:t>rd</a:t>
            </a:r>
            <a:r>
              <a:rPr lang="en-GB">
                <a:cs typeface="Times New Roman" panose="02020603050405020304" pitchFamily="18" charset="0"/>
              </a:rPr>
              <a:t> subsequent rising clock edge</a:t>
            </a:r>
          </a:p>
          <a:p>
            <a:pPr marL="171450" indent="-171450">
              <a:buFont typeface="Arial" panose="020B0604020202020204" pitchFamily="34" charset="0"/>
              <a:buChar char="•"/>
            </a:pPr>
            <a:r>
              <a:rPr lang="en-GB">
                <a:cs typeface="Times New Roman" panose="02020603050405020304" pitchFamily="18" charset="0"/>
              </a:rPr>
              <a:t>Used for external synchronisation and multi-ASIC systems</a:t>
            </a:r>
          </a:p>
          <a:p>
            <a:endParaRPr lang="en-GB">
              <a:cs typeface="Times New Roman" panose="02020603050405020304" pitchFamily="18" charset="0"/>
            </a:endParaRPr>
          </a:p>
          <a:p>
            <a:endParaRPr lang="en-GB">
              <a:cs typeface="Times New Roman" panose="02020603050405020304" pitchFamily="18" charset="0"/>
            </a:endParaRPr>
          </a:p>
        </p:txBody>
      </p:sp>
    </p:spTree>
    <p:extLst>
      <p:ext uri="{BB962C8B-B14F-4D97-AF65-F5344CB8AC3E}">
        <p14:creationId xmlns:p14="http://schemas.microsoft.com/office/powerpoint/2010/main" val="21371111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Electronic Noise Contribution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2CF0B5B-BD87-6EF2-D83F-5EC83886F4B6}"/>
                  </a:ext>
                </a:extLst>
              </p:cNvPr>
              <p:cNvSpPr txBox="1"/>
              <p:nvPr/>
            </p:nvSpPr>
            <p:spPr>
              <a:xfrm>
                <a:off x="7956639" y="1600954"/>
                <a:ext cx="4001682" cy="1544141"/>
              </a:xfrm>
              <a:prstGeom prst="rect">
                <a:avLst/>
              </a:prstGeom>
              <a:noFill/>
              <a:ln w="19050">
                <a:solidFill>
                  <a:srgbClr val="003088"/>
                </a:solidFill>
              </a:ln>
            </p:spPr>
            <p:txBody>
              <a:bodyPr wrap="square" rtlCol="0">
                <a:spAutoFit/>
              </a:bodyPr>
              <a:lstStyle/>
              <a:p>
                <a:pPr marL="285750" indent="-285750">
                  <a:buFont typeface="Arial" panose="020B0604020202020204" pitchFamily="34" charset="0"/>
                  <a:buChar char="•"/>
                </a:pPr>
                <a:r>
                  <a:rPr lang="en-GB" b="1" dirty="0">
                    <a:solidFill>
                      <a:srgbClr val="003088"/>
                    </a:solidFill>
                  </a:rPr>
                  <a:t>HF-CZT FWHM @ 20 keV ≈ 0.9 keV</a:t>
                </a:r>
              </a:p>
              <a:p>
                <a:pPr marL="285750" indent="-285750">
                  <a:buFont typeface="Arial" panose="020B0604020202020204" pitchFamily="34" charset="0"/>
                  <a:buChar char="•"/>
                </a:pPr>
                <a:endParaRPr lang="en-GB" b="1" dirty="0">
                  <a:solidFill>
                    <a:srgbClr val="003088"/>
                  </a:solidFill>
                </a:endParaRPr>
              </a:p>
              <a:p>
                <a:pPr marL="285750" indent="-285750">
                  <a:buFont typeface="Arial" panose="020B0604020202020204" pitchFamily="34" charset="0"/>
                  <a:buChar char="•"/>
                </a:pPr>
                <a:r>
                  <a:rPr lang="en-GB" b="1" dirty="0">
                    <a:solidFill>
                      <a:srgbClr val="003088"/>
                    </a:solidFill>
                  </a:rPr>
                  <a:t>HF-CZT w factor = 4.67 eV</a:t>
                </a:r>
              </a:p>
              <a:p>
                <a:pPr marL="285750" indent="-285750">
                  <a:buFont typeface="Arial" panose="020B0604020202020204" pitchFamily="34" charset="0"/>
                  <a:buChar char="•"/>
                </a:pPr>
                <a:endParaRPr lang="en-GB" b="1" dirty="0">
                  <a:solidFill>
                    <a:srgbClr val="003088"/>
                  </a:solidFill>
                </a:endParaRPr>
              </a:p>
              <a:p>
                <a:pPr marL="285750" indent="-285750">
                  <a:buFont typeface="Arial" panose="020B0604020202020204" pitchFamily="34" charset="0"/>
                  <a:buChar char="•"/>
                </a:pPr>
                <a:r>
                  <a:rPr lang="en-GB" b="1" dirty="0">
                    <a:solidFill>
                      <a:srgbClr val="003088"/>
                    </a:solidFill>
                  </a:rPr>
                  <a:t>→ ENC = </a:t>
                </a:r>
                <a14:m>
                  <m:oMath xmlns:m="http://schemas.openxmlformats.org/officeDocument/2006/math">
                    <m:rad>
                      <m:radPr>
                        <m:degHide m:val="on"/>
                        <m:ctrlPr>
                          <a:rPr lang="en-GB" b="1" i="1" smtClean="0">
                            <a:solidFill>
                              <a:srgbClr val="003088"/>
                            </a:solidFill>
                            <a:latin typeface="Cambria Math" panose="02040503050406030204" pitchFamily="18" charset="0"/>
                          </a:rPr>
                        </m:ctrlPr>
                      </m:radPr>
                      <m:deg/>
                      <m:e>
                        <m:r>
                          <a:rPr lang="en-GB" b="1" i="1" smtClean="0">
                            <a:solidFill>
                              <a:srgbClr val="003088"/>
                            </a:solidFill>
                            <a:latin typeface="Cambria Math" panose="02040503050406030204" pitchFamily="18" charset="0"/>
                          </a:rPr>
                          <m:t>𝟗𝟎𝟎</m:t>
                        </m:r>
                        <m:r>
                          <a:rPr lang="en-GB" b="1" i="1" smtClean="0">
                            <a:solidFill>
                              <a:srgbClr val="003088"/>
                            </a:solidFill>
                            <a:latin typeface="Cambria Math" panose="02040503050406030204" pitchFamily="18" charset="0"/>
                            <a:ea typeface="Cambria Math" panose="02040503050406030204" pitchFamily="18" charset="0"/>
                          </a:rPr>
                          <m:t>×</m:t>
                        </m:r>
                        <m:r>
                          <a:rPr lang="en-GB" b="1" i="1" smtClean="0">
                            <a:solidFill>
                              <a:srgbClr val="003088"/>
                            </a:solidFill>
                            <a:latin typeface="Cambria Math" panose="02040503050406030204" pitchFamily="18" charset="0"/>
                            <a:ea typeface="Cambria Math" panose="02040503050406030204" pitchFamily="18" charset="0"/>
                          </a:rPr>
                          <m:t>𝟒</m:t>
                        </m:r>
                        <m:r>
                          <a:rPr lang="en-GB" b="1" i="1" smtClean="0">
                            <a:solidFill>
                              <a:srgbClr val="003088"/>
                            </a:solidFill>
                            <a:latin typeface="Cambria Math" panose="02040503050406030204" pitchFamily="18" charset="0"/>
                            <a:ea typeface="Cambria Math" panose="02040503050406030204" pitchFamily="18" charset="0"/>
                          </a:rPr>
                          <m:t>.</m:t>
                        </m:r>
                        <m:r>
                          <a:rPr lang="en-GB" b="1" i="1" smtClean="0">
                            <a:solidFill>
                              <a:srgbClr val="003088"/>
                            </a:solidFill>
                            <a:latin typeface="Cambria Math" panose="02040503050406030204" pitchFamily="18" charset="0"/>
                            <a:ea typeface="Cambria Math" panose="02040503050406030204" pitchFamily="18" charset="0"/>
                          </a:rPr>
                          <m:t>𝟔𝟕</m:t>
                        </m:r>
                      </m:e>
                    </m:rad>
                    <m:r>
                      <a:rPr lang="en-GB" b="1" i="1" smtClean="0">
                        <a:solidFill>
                          <a:srgbClr val="003088"/>
                        </a:solidFill>
                        <a:latin typeface="Cambria Math" panose="02040503050406030204" pitchFamily="18" charset="0"/>
                        <a:ea typeface="Cambria Math" panose="02040503050406030204" pitchFamily="18" charset="0"/>
                      </a:rPr>
                      <m:t>≈</m:t>
                    </m:r>
                    <m:r>
                      <a:rPr lang="en-GB" b="1" i="1" smtClean="0">
                        <a:solidFill>
                          <a:srgbClr val="003088"/>
                        </a:solidFill>
                        <a:latin typeface="Cambria Math" panose="02040503050406030204" pitchFamily="18" charset="0"/>
                        <a:ea typeface="Cambria Math" panose="02040503050406030204" pitchFamily="18" charset="0"/>
                      </a:rPr>
                      <m:t>𝟔𝟓</m:t>
                    </m:r>
                    <m:r>
                      <a:rPr lang="en-GB" b="1" i="1" smtClean="0">
                        <a:solidFill>
                          <a:srgbClr val="003088"/>
                        </a:solidFill>
                        <a:latin typeface="Cambria Math" panose="02040503050406030204" pitchFamily="18" charset="0"/>
                        <a:ea typeface="Cambria Math" panose="02040503050406030204" pitchFamily="18" charset="0"/>
                      </a:rPr>
                      <m:t> </m:t>
                    </m:r>
                    <m:sSup>
                      <m:sSupPr>
                        <m:ctrlPr>
                          <a:rPr lang="en-GB" b="1" i="1" smtClean="0">
                            <a:solidFill>
                              <a:srgbClr val="003088"/>
                            </a:solidFill>
                            <a:latin typeface="Cambria Math" panose="02040503050406030204" pitchFamily="18" charset="0"/>
                            <a:ea typeface="Cambria Math" panose="02040503050406030204" pitchFamily="18" charset="0"/>
                          </a:rPr>
                        </m:ctrlPr>
                      </m:sSupPr>
                      <m:e>
                        <m:r>
                          <a:rPr lang="en-GB" b="1" i="0" smtClean="0">
                            <a:solidFill>
                              <a:srgbClr val="003088"/>
                            </a:solidFill>
                            <a:latin typeface="Cambria Math" panose="02040503050406030204" pitchFamily="18" charset="0"/>
                            <a:ea typeface="Cambria Math" panose="02040503050406030204" pitchFamily="18" charset="0"/>
                          </a:rPr>
                          <m:t>𝐞</m:t>
                        </m:r>
                      </m:e>
                      <m:sup>
                        <m:r>
                          <a:rPr lang="en-GB" b="1" i="0" smtClean="0">
                            <a:solidFill>
                              <a:srgbClr val="003088"/>
                            </a:solidFill>
                            <a:latin typeface="Cambria Math" panose="02040503050406030204" pitchFamily="18" charset="0"/>
                            <a:ea typeface="Cambria Math" panose="02040503050406030204" pitchFamily="18" charset="0"/>
                          </a:rPr>
                          <m:t>−</m:t>
                        </m:r>
                      </m:sup>
                    </m:sSup>
                  </m:oMath>
                </a14:m>
                <a:r>
                  <a:rPr lang="en-GB" b="1" dirty="0">
                    <a:solidFill>
                      <a:srgbClr val="003088"/>
                    </a:solidFill>
                  </a:rPr>
                  <a:t> </a:t>
                </a:r>
              </a:p>
            </p:txBody>
          </p:sp>
        </mc:Choice>
        <mc:Fallback xmlns="">
          <p:sp>
            <p:nvSpPr>
              <p:cNvPr id="3" name="TextBox 2">
                <a:extLst>
                  <a:ext uri="{FF2B5EF4-FFF2-40B4-BE49-F238E27FC236}">
                    <a16:creationId xmlns:a16="http://schemas.microsoft.com/office/drawing/2014/main" id="{B2CF0B5B-BD87-6EF2-D83F-5EC83886F4B6}"/>
                  </a:ext>
                </a:extLst>
              </p:cNvPr>
              <p:cNvSpPr txBox="1">
                <a:spLocks noRot="1" noChangeAspect="1" noMove="1" noResize="1" noEditPoints="1" noAdjustHandles="1" noChangeArrowheads="1" noChangeShapeType="1" noTextEdit="1"/>
              </p:cNvSpPr>
              <p:nvPr/>
            </p:nvSpPr>
            <p:spPr>
              <a:xfrm>
                <a:off x="7956639" y="1600954"/>
                <a:ext cx="4001682" cy="1544141"/>
              </a:xfrm>
              <a:prstGeom prst="rect">
                <a:avLst/>
              </a:prstGeom>
              <a:blipFill>
                <a:blip r:embed="rId4"/>
                <a:stretch>
                  <a:fillRect l="-758" t="-1953" b="-2344"/>
                </a:stretch>
              </a:blipFill>
              <a:ln w="19050">
                <a:solidFill>
                  <a:srgbClr val="003088"/>
                </a:solidFill>
              </a:ln>
            </p:spPr>
            <p:txBody>
              <a:bodyPr/>
              <a:lstStyle/>
              <a:p>
                <a:r>
                  <a:rPr lang="en-GB">
                    <a:noFill/>
                  </a:rPr>
                  <a:t> </a:t>
                </a:r>
              </a:p>
            </p:txBody>
          </p:sp>
        </mc:Fallback>
      </mc:AlternateContent>
      <p:pic>
        <p:nvPicPr>
          <p:cNvPr id="4" name="Picture 3">
            <a:extLst>
              <a:ext uri="{FF2B5EF4-FFF2-40B4-BE49-F238E27FC236}">
                <a16:creationId xmlns:a16="http://schemas.microsoft.com/office/drawing/2014/main" id="{D2D6E03A-EFD4-FC0D-1B6B-0E4F9451887E}"/>
              </a:ext>
            </a:extLst>
          </p:cNvPr>
          <p:cNvPicPr>
            <a:picLocks noChangeAspect="1"/>
          </p:cNvPicPr>
          <p:nvPr/>
        </p:nvPicPr>
        <p:blipFill>
          <a:blip r:embed="rId5"/>
          <a:stretch>
            <a:fillRect/>
          </a:stretch>
        </p:blipFill>
        <p:spPr>
          <a:xfrm>
            <a:off x="160761" y="1379877"/>
            <a:ext cx="7640214" cy="4007901"/>
          </a:xfrm>
          <a:prstGeom prst="rect">
            <a:avLst/>
          </a:prstGeom>
        </p:spPr>
      </p:pic>
    </p:spTree>
    <p:extLst>
      <p:ext uri="{BB962C8B-B14F-4D97-AF65-F5344CB8AC3E}">
        <p14:creationId xmlns:p14="http://schemas.microsoft.com/office/powerpoint/2010/main" val="671005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044F5D5-AFEE-3B97-99F6-886AB76DD0B9}"/>
              </a:ext>
            </a:extLst>
          </p:cNvPr>
          <p:cNvPicPr>
            <a:picLocks noChangeAspect="1"/>
          </p:cNvPicPr>
          <p:nvPr/>
        </p:nvPicPr>
        <p:blipFill>
          <a:blip r:embed="rId3"/>
          <a:stretch>
            <a:fillRect/>
          </a:stretch>
        </p:blipFill>
        <p:spPr>
          <a:xfrm>
            <a:off x="6737042" y="4646898"/>
            <a:ext cx="4088005" cy="1977086"/>
          </a:xfrm>
          <a:prstGeom prst="rect">
            <a:avLst/>
          </a:prstGeom>
        </p:spPr>
      </p:pic>
      <p:pic>
        <p:nvPicPr>
          <p:cNvPr id="11" name="Picture 2" descr="Sensors 21 03260 g003">
            <a:extLst>
              <a:ext uri="{FF2B5EF4-FFF2-40B4-BE49-F238E27FC236}">
                <a16:creationId xmlns:a16="http://schemas.microsoft.com/office/drawing/2014/main" id="{28E11392-4CE2-A454-2888-19D1F689B2D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3835" r="4479" b="56482"/>
          <a:stretch/>
        </p:blipFill>
        <p:spPr bwMode="auto">
          <a:xfrm>
            <a:off x="6737042" y="1138868"/>
            <a:ext cx="2991896" cy="35331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Diamond-light-source-logo-lowres – UK Catalysis Hub">
            <a:extLst>
              <a:ext uri="{FF2B5EF4-FFF2-40B4-BE49-F238E27FC236}">
                <a16:creationId xmlns:a16="http://schemas.microsoft.com/office/drawing/2014/main" id="{CD75CFF9-CAE9-1A06-24C4-BE2FDA4483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3A46193-6F92-8294-C07D-5BB29A7F4D30}"/>
              </a:ext>
            </a:extLst>
          </p:cNvPr>
          <p:cNvSpPr txBox="1"/>
          <p:nvPr/>
        </p:nvSpPr>
        <p:spPr>
          <a:xfrm>
            <a:off x="3298667" y="234016"/>
            <a:ext cx="4498996"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 Charge Sharing</a:t>
            </a:r>
          </a:p>
        </p:txBody>
      </p:sp>
      <p:sp>
        <p:nvSpPr>
          <p:cNvPr id="15" name="TextBox 14">
            <a:extLst>
              <a:ext uri="{FF2B5EF4-FFF2-40B4-BE49-F238E27FC236}">
                <a16:creationId xmlns:a16="http://schemas.microsoft.com/office/drawing/2014/main" id="{D6C05F14-A7E6-0296-A957-B509285D07E7}"/>
              </a:ext>
            </a:extLst>
          </p:cNvPr>
          <p:cNvSpPr txBox="1"/>
          <p:nvPr/>
        </p:nvSpPr>
        <p:spPr>
          <a:xfrm>
            <a:off x="390720" y="5448798"/>
            <a:ext cx="5249059" cy="784830"/>
          </a:xfrm>
          <a:prstGeom prst="rect">
            <a:avLst/>
          </a:prstGeom>
          <a:noFill/>
        </p:spPr>
        <p:txBody>
          <a:bodyPr wrap="square" rtlCol="0">
            <a:spAutoFit/>
          </a:bodyPr>
          <a:lstStyle/>
          <a:p>
            <a:r>
              <a:rPr lang="en-GB" sz="1500" b="1" i="1" dirty="0">
                <a:solidFill>
                  <a:srgbClr val="002060"/>
                </a:solidFill>
              </a:rPr>
              <a:t>The distribution of energies in two-pixel charge sharing events using a 10 keV beam energy at an occupancy of ~2% - 0.2 keV bin width</a:t>
            </a:r>
          </a:p>
        </p:txBody>
      </p:sp>
      <p:sp>
        <p:nvSpPr>
          <p:cNvPr id="17" name="TextBox 16">
            <a:extLst>
              <a:ext uri="{FF2B5EF4-FFF2-40B4-BE49-F238E27FC236}">
                <a16:creationId xmlns:a16="http://schemas.microsoft.com/office/drawing/2014/main" id="{DA8FE2A0-4358-5AC5-ABBB-D72C45A92B65}"/>
              </a:ext>
            </a:extLst>
          </p:cNvPr>
          <p:cNvSpPr txBox="1"/>
          <p:nvPr/>
        </p:nvSpPr>
        <p:spPr>
          <a:xfrm>
            <a:off x="390720" y="1313427"/>
            <a:ext cx="6273308" cy="369332"/>
          </a:xfrm>
          <a:prstGeom prst="rect">
            <a:avLst/>
          </a:prstGeom>
          <a:noFill/>
        </p:spPr>
        <p:txBody>
          <a:bodyPr wrap="square" rtlCol="0">
            <a:spAutoFit/>
          </a:bodyPr>
          <a:lstStyle/>
          <a:p>
            <a:r>
              <a:rPr lang="en-GB" b="1" u="sng" dirty="0"/>
              <a:t>P-type Si; 10 keV; High Gain; ~2 % occupancy; 0.2 keV bin width</a:t>
            </a:r>
          </a:p>
        </p:txBody>
      </p:sp>
      <p:pic>
        <p:nvPicPr>
          <p:cNvPr id="5" name="Picture 4" descr="A blue and green dotted line&#10;&#10;Description automatically generated">
            <a:extLst>
              <a:ext uri="{FF2B5EF4-FFF2-40B4-BE49-F238E27FC236}">
                <a16:creationId xmlns:a16="http://schemas.microsoft.com/office/drawing/2014/main" id="{74D3C27B-1AEE-4A57-4CF1-413CC0BBEE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69" y="1771650"/>
            <a:ext cx="6366815" cy="3588257"/>
          </a:xfrm>
          <a:prstGeom prst="rect">
            <a:avLst/>
          </a:prstGeom>
        </p:spPr>
      </p:pic>
    </p:spTree>
    <p:extLst>
      <p:ext uri="{BB962C8B-B14F-4D97-AF65-F5344CB8AC3E}">
        <p14:creationId xmlns:p14="http://schemas.microsoft.com/office/powerpoint/2010/main" val="41363310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Diamond-light-source-logo-lowres – UK Catalysis Hub">
            <a:extLst>
              <a:ext uri="{FF2B5EF4-FFF2-40B4-BE49-F238E27FC236}">
                <a16:creationId xmlns:a16="http://schemas.microsoft.com/office/drawing/2014/main" id="{CD75CFF9-CAE9-1A06-24C4-BE2FDA448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2" y="98605"/>
            <a:ext cx="3006565" cy="87661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3A46193-6F92-8294-C07D-5BB29A7F4D30}"/>
              </a:ext>
            </a:extLst>
          </p:cNvPr>
          <p:cNvSpPr txBox="1"/>
          <p:nvPr/>
        </p:nvSpPr>
        <p:spPr>
          <a:xfrm>
            <a:off x="3298667" y="234016"/>
            <a:ext cx="4498996" cy="769441"/>
          </a:xfrm>
          <a:prstGeom prst="rect">
            <a:avLst/>
          </a:prstGeom>
          <a:noFill/>
        </p:spPr>
        <p:txBody>
          <a:bodyPr wrap="square" rtlCol="0" anchor="t">
            <a:spAutoFit/>
          </a:bodyPr>
          <a:lstStyle/>
          <a:p>
            <a:r>
              <a:rPr lang="en-US" sz="4400" b="1" spc="-150" dirty="0">
                <a:solidFill>
                  <a:srgbClr val="002060"/>
                </a:solidFill>
                <a:cs typeface="Arial" panose="020B0604020202020204" pitchFamily="34" charset="0"/>
              </a:rPr>
              <a:t>– Temporal Stability</a:t>
            </a:r>
          </a:p>
        </p:txBody>
      </p:sp>
      <p:pic>
        <p:nvPicPr>
          <p:cNvPr id="3" name="Picture 2" descr="A diagram of a graph&#10;&#10;Description automatically generated with medium confidence">
            <a:extLst>
              <a:ext uri="{FF2B5EF4-FFF2-40B4-BE49-F238E27FC236}">
                <a16:creationId xmlns:a16="http://schemas.microsoft.com/office/drawing/2014/main" id="{27A8EA28-428B-98FA-8633-FA3E31A350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1395" y="1190625"/>
            <a:ext cx="5956551" cy="3952875"/>
          </a:xfrm>
          <a:prstGeom prst="rect">
            <a:avLst/>
          </a:prstGeom>
        </p:spPr>
      </p:pic>
      <p:pic>
        <p:nvPicPr>
          <p:cNvPr id="6" name="Picture 5" descr="A close-up of several graphs&#10;&#10;Description automatically generated">
            <a:extLst>
              <a:ext uri="{FF2B5EF4-FFF2-40B4-BE49-F238E27FC236}">
                <a16:creationId xmlns:a16="http://schemas.microsoft.com/office/drawing/2014/main" id="{F0EB5306-3432-B705-3264-E38E4CA400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054" y="1190625"/>
            <a:ext cx="5851011" cy="3429000"/>
          </a:xfrm>
          <a:prstGeom prst="rect">
            <a:avLst/>
          </a:prstGeom>
        </p:spPr>
      </p:pic>
      <p:sp>
        <p:nvSpPr>
          <p:cNvPr id="8" name="TextBox 7">
            <a:extLst>
              <a:ext uri="{FF2B5EF4-FFF2-40B4-BE49-F238E27FC236}">
                <a16:creationId xmlns:a16="http://schemas.microsoft.com/office/drawing/2014/main" id="{3A0B76D3-2744-2414-61BC-E87A453E347D}"/>
              </a:ext>
            </a:extLst>
          </p:cNvPr>
          <p:cNvSpPr txBox="1"/>
          <p:nvPr/>
        </p:nvSpPr>
        <p:spPr>
          <a:xfrm>
            <a:off x="434977" y="4619625"/>
            <a:ext cx="5489573" cy="784830"/>
          </a:xfrm>
          <a:prstGeom prst="rect">
            <a:avLst/>
          </a:prstGeom>
          <a:noFill/>
        </p:spPr>
        <p:txBody>
          <a:bodyPr wrap="square">
            <a:spAutoFit/>
          </a:bodyPr>
          <a:lstStyle/>
          <a:p>
            <a:r>
              <a:rPr lang="en-GB" sz="1500" b="1" i="1" dirty="0">
                <a:solidFill>
                  <a:srgbClr val="002060"/>
                </a:solidFill>
              </a:rPr>
              <a:t>Evolution of high-gain calibrated global CSD spectra during exposure @ 10 keV for ~8 h – 0.2 keV bin width. Inset plot shows uncalibrated CSD spectra for pixel (14,45) – 1 ADU bin width</a:t>
            </a:r>
          </a:p>
        </p:txBody>
      </p:sp>
      <p:sp>
        <p:nvSpPr>
          <p:cNvPr id="16" name="TextBox 15">
            <a:extLst>
              <a:ext uri="{FF2B5EF4-FFF2-40B4-BE49-F238E27FC236}">
                <a16:creationId xmlns:a16="http://schemas.microsoft.com/office/drawing/2014/main" id="{9C2324F3-7FD6-B463-7310-E27D75A3F3DE}"/>
              </a:ext>
            </a:extLst>
          </p:cNvPr>
          <p:cNvSpPr txBox="1"/>
          <p:nvPr/>
        </p:nvSpPr>
        <p:spPr>
          <a:xfrm>
            <a:off x="6166936" y="5143500"/>
            <a:ext cx="5863139" cy="1246495"/>
          </a:xfrm>
          <a:prstGeom prst="rect">
            <a:avLst/>
          </a:prstGeom>
          <a:noFill/>
        </p:spPr>
        <p:txBody>
          <a:bodyPr wrap="square">
            <a:spAutoFit/>
          </a:bodyPr>
          <a:lstStyle/>
          <a:p>
            <a:r>
              <a:rPr lang="en-GB" sz="1500" b="1" i="1" dirty="0">
                <a:solidFill>
                  <a:srgbClr val="002060"/>
                </a:solidFill>
              </a:rPr>
              <a:t>Change in performance of p-type HEXITEC</a:t>
            </a:r>
            <a:r>
              <a:rPr lang="en-GB" sz="1500" b="1" i="1" baseline="-25000" dirty="0">
                <a:solidFill>
                  <a:srgbClr val="002060"/>
                </a:solidFill>
              </a:rPr>
              <a:t>MHz</a:t>
            </a:r>
            <a:r>
              <a:rPr lang="en-GB" sz="1500" b="1" i="1" dirty="0">
                <a:solidFill>
                  <a:srgbClr val="002060"/>
                </a:solidFill>
              </a:rPr>
              <a:t> device during exposure @ 10 keV for ~8 h. Plots show fluctuation in peak position (a), change in FWHM (b), and fractional change in peak counts (c) of 10 keV photo peak. Peak counts comprise events within the FWHM of peak, and error bars given by standard deviation across beam region</a:t>
            </a:r>
          </a:p>
        </p:txBody>
      </p:sp>
    </p:spTree>
    <p:extLst>
      <p:ext uri="{BB962C8B-B14F-4D97-AF65-F5344CB8AC3E}">
        <p14:creationId xmlns:p14="http://schemas.microsoft.com/office/powerpoint/2010/main" val="30792837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TSVs on HEXITEC</a:t>
            </a:r>
          </a:p>
        </p:txBody>
      </p:sp>
      <p:pic>
        <p:nvPicPr>
          <p:cNvPr id="1026" name="Picture 2">
            <a:extLst>
              <a:ext uri="{FF2B5EF4-FFF2-40B4-BE49-F238E27FC236}">
                <a16:creationId xmlns:a16="http://schemas.microsoft.com/office/drawing/2014/main" id="{70C8A342-E9BE-D503-5F0E-6A9391B6DA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843" y="3162470"/>
            <a:ext cx="5186062" cy="268014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3683900-FD72-F1C9-2852-6D0BD5B1B71E}"/>
              </a:ext>
            </a:extLst>
          </p:cNvPr>
          <p:cNvSpPr txBox="1"/>
          <p:nvPr/>
        </p:nvSpPr>
        <p:spPr>
          <a:xfrm>
            <a:off x="6934787" y="296517"/>
            <a:ext cx="6094826" cy="323165"/>
          </a:xfrm>
          <a:prstGeom prst="rect">
            <a:avLst/>
          </a:prstGeom>
          <a:noFill/>
        </p:spPr>
        <p:txBody>
          <a:bodyPr wrap="square">
            <a:spAutoFit/>
          </a:bodyPr>
          <a:lstStyle/>
          <a:p>
            <a:r>
              <a:rPr lang="en-GB" sz="1500" b="1" i="0" u="none" strike="noStrike">
                <a:solidFill>
                  <a:srgbClr val="003088"/>
                </a:solidFill>
                <a:effectLst/>
                <a:latin typeface="NexusSans"/>
                <a:hlinkClick r:id="rId5" tooltip="Persistent link using digital object identifier">
                  <a:extLst>
                    <a:ext uri="{A12FA001-AC4F-418D-AE19-62706E023703}">
                      <ahyp:hlinkClr xmlns:ahyp="http://schemas.microsoft.com/office/drawing/2018/hyperlinkcolor" val="tx"/>
                    </a:ext>
                  </a:extLst>
                </a:hlinkClick>
              </a:rPr>
              <a:t>https://doi.org/10.1016/j.nima.2021.166083</a:t>
            </a:r>
            <a:endParaRPr lang="en-GB" sz="1500" b="1">
              <a:solidFill>
                <a:srgbClr val="003088"/>
              </a:solidFill>
            </a:endParaRPr>
          </a:p>
        </p:txBody>
      </p:sp>
      <p:pic>
        <p:nvPicPr>
          <p:cNvPr id="1028" name="Picture 4">
            <a:extLst>
              <a:ext uri="{FF2B5EF4-FFF2-40B4-BE49-F238E27FC236}">
                <a16:creationId xmlns:a16="http://schemas.microsoft.com/office/drawing/2014/main" id="{DB4FBB64-1F95-4545-9ED8-2648FFF94E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826" y="1242439"/>
            <a:ext cx="5605774" cy="358450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726175E0-51A7-CD2C-BFDE-291B686DBCA2}"/>
              </a:ext>
            </a:extLst>
          </p:cNvPr>
          <p:cNvPicPr>
            <a:picLocks noChangeAspect="1"/>
          </p:cNvPicPr>
          <p:nvPr/>
        </p:nvPicPr>
        <p:blipFill>
          <a:blip r:embed="rId7"/>
          <a:stretch>
            <a:fillRect/>
          </a:stretch>
        </p:blipFill>
        <p:spPr>
          <a:xfrm>
            <a:off x="6934787" y="722316"/>
            <a:ext cx="4007389" cy="2189007"/>
          </a:xfrm>
          <a:prstGeom prst="rect">
            <a:avLst/>
          </a:prstGeom>
        </p:spPr>
      </p:pic>
      <p:sp>
        <p:nvSpPr>
          <p:cNvPr id="15" name="TextBox 14">
            <a:extLst>
              <a:ext uri="{FF2B5EF4-FFF2-40B4-BE49-F238E27FC236}">
                <a16:creationId xmlns:a16="http://schemas.microsoft.com/office/drawing/2014/main" id="{67E02663-00E6-63FE-FC3C-2E3725FD5195}"/>
              </a:ext>
            </a:extLst>
          </p:cNvPr>
          <p:cNvSpPr txBox="1"/>
          <p:nvPr/>
        </p:nvSpPr>
        <p:spPr>
          <a:xfrm>
            <a:off x="6639554" y="5984914"/>
            <a:ext cx="4196080" cy="553998"/>
          </a:xfrm>
          <a:prstGeom prst="rect">
            <a:avLst/>
          </a:prstGeom>
          <a:noFill/>
        </p:spPr>
        <p:txBody>
          <a:bodyPr wrap="square">
            <a:spAutoFit/>
          </a:bodyPr>
          <a:lstStyle/>
          <a:p>
            <a:r>
              <a:rPr lang="en-GB" sz="1500" b="1" i="1" dirty="0">
                <a:solidFill>
                  <a:srgbClr val="003088"/>
                </a:solidFill>
                <a:effectLst/>
              </a:rPr>
              <a:t>Wafer maps showing results of probe testing. Green – functioning; Red – non-functioning</a:t>
            </a:r>
            <a:endParaRPr lang="en-GB" sz="1500" b="1" i="1" dirty="0">
              <a:solidFill>
                <a:srgbClr val="003088"/>
              </a:solidFill>
            </a:endParaRPr>
          </a:p>
        </p:txBody>
      </p:sp>
      <p:sp>
        <p:nvSpPr>
          <p:cNvPr id="17" name="TextBox 16">
            <a:extLst>
              <a:ext uri="{FF2B5EF4-FFF2-40B4-BE49-F238E27FC236}">
                <a16:creationId xmlns:a16="http://schemas.microsoft.com/office/drawing/2014/main" id="{F5977BCB-88C1-7A18-D76F-EE69C52D05F5}"/>
              </a:ext>
            </a:extLst>
          </p:cNvPr>
          <p:cNvSpPr txBox="1"/>
          <p:nvPr/>
        </p:nvSpPr>
        <p:spPr>
          <a:xfrm>
            <a:off x="237124" y="4826948"/>
            <a:ext cx="6102716" cy="1015663"/>
          </a:xfrm>
          <a:prstGeom prst="rect">
            <a:avLst/>
          </a:prstGeom>
          <a:noFill/>
        </p:spPr>
        <p:txBody>
          <a:bodyPr wrap="square">
            <a:spAutoFit/>
          </a:bodyPr>
          <a:lstStyle/>
          <a:p>
            <a:r>
              <a:rPr lang="en-GB" sz="1500" b="1" i="1" dirty="0">
                <a:solidFill>
                  <a:srgbClr val="003088"/>
                </a:solidFill>
                <a:effectLst/>
                <a:latin typeface="ElsevierGulliver"/>
              </a:rPr>
              <a:t>(a) I/O pads on reverse of the 200 mm HEXITEC4S wafer post-TSV-last processing. (b) RDL pads dimensions on ASIC’s reverse. (c) SEM micrograph of exposed TSVs in cleaved test chip. (d) SEM micrograph showing contact between TSV and ASIC’s bottom metal layer</a:t>
            </a:r>
            <a:endParaRPr lang="en-GB" sz="1500" b="1" i="1" dirty="0">
              <a:solidFill>
                <a:srgbClr val="003088"/>
              </a:solidFill>
            </a:endParaRPr>
          </a:p>
        </p:txBody>
      </p:sp>
    </p:spTree>
    <p:extLst>
      <p:ext uri="{BB962C8B-B14F-4D97-AF65-F5344CB8AC3E}">
        <p14:creationId xmlns:p14="http://schemas.microsoft.com/office/powerpoint/2010/main" val="36253017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20CFBC-A104-9EC5-E13F-348E6AFA3D2F}"/>
              </a:ext>
            </a:extLst>
          </p:cNvPr>
          <p:cNvGrpSpPr/>
          <p:nvPr/>
        </p:nvGrpSpPr>
        <p:grpSpPr>
          <a:xfrm>
            <a:off x="7333896" y="4518201"/>
            <a:ext cx="3645954" cy="2184050"/>
            <a:chOff x="8089900" y="355484"/>
            <a:chExt cx="3911600" cy="2445900"/>
          </a:xfrm>
        </p:grpSpPr>
        <p:pic>
          <p:nvPicPr>
            <p:cNvPr id="2" name="Picture 2" descr="BEIS-logo - Glass and Glazing Federation">
              <a:extLst>
                <a:ext uri="{FF2B5EF4-FFF2-40B4-BE49-F238E27FC236}">
                  <a16:creationId xmlns:a16="http://schemas.microsoft.com/office/drawing/2014/main" id="{F93AFF16-D0FA-3D4B-737E-3AD22384C9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9900" y="1437249"/>
              <a:ext cx="2216719" cy="136413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Biotechnology and Biological Sciences Research Council (BBSRC) – UKRI">
              <a:extLst>
                <a:ext uri="{FF2B5EF4-FFF2-40B4-BE49-F238E27FC236}">
                  <a16:creationId xmlns:a16="http://schemas.microsoft.com/office/drawing/2014/main" id="{F4464B91-42CB-CA44-3DCA-0D86EE94DE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7500" y="1437249"/>
              <a:ext cx="1524000" cy="1268963"/>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Contact Us - National X-ray Computed Tomography">
              <a:extLst>
                <a:ext uri="{FF2B5EF4-FFF2-40B4-BE49-F238E27FC236}">
                  <a16:creationId xmlns:a16="http://schemas.microsoft.com/office/drawing/2014/main" id="{3465B5D5-B5E2-FD6B-53AE-3EE6B03EEC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9900" y="355484"/>
              <a:ext cx="3911600" cy="918819"/>
            </a:xfrm>
            <a:prstGeom prst="rect">
              <a:avLst/>
            </a:prstGeom>
            <a:noFill/>
            <a:extLst>
              <a:ext uri="{909E8E84-426E-40DD-AFC4-6F175D3DCCD1}">
                <a14:hiddenFill xmlns:a14="http://schemas.microsoft.com/office/drawing/2010/main">
                  <a:solidFill>
                    <a:srgbClr val="FFFFFF"/>
                  </a:solidFill>
                </a14:hiddenFill>
              </a:ext>
            </a:extLst>
          </p:spPr>
        </p:pic>
      </p:grpSp>
      <p:pic>
        <p:nvPicPr>
          <p:cNvPr id="12292" name="Picture 4" descr="Colour Bay. Credit: UoM">
            <a:extLst>
              <a:ext uri="{FF2B5EF4-FFF2-40B4-BE49-F238E27FC236}">
                <a16:creationId xmlns:a16="http://schemas.microsoft.com/office/drawing/2014/main" id="{9B1E9758-7763-FFFD-9924-341554707B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2776" y="1370884"/>
            <a:ext cx="4158328" cy="3125312"/>
          </a:xfrm>
          <a:prstGeom prst="rect">
            <a:avLst/>
          </a:prstGeom>
          <a:noFill/>
          <a:effectLst>
            <a:softEdge rad="50800"/>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B43BFFC7-A458-927C-C79D-A5001A59E1A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165" y="1900184"/>
            <a:ext cx="5352782" cy="402997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2296" name="Picture 8" descr="The Institute of Cancer Research, London">
            <a:extLst>
              <a:ext uri="{FF2B5EF4-FFF2-40B4-BE49-F238E27FC236}">
                <a16:creationId xmlns:a16="http://schemas.microsoft.com/office/drawing/2014/main" id="{6D45D0D9-8B67-5A5A-2519-38AD5F22B02F}"/>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604" t="31008" r="5739" b="30415"/>
          <a:stretch/>
        </p:blipFill>
        <p:spPr bwMode="auto">
          <a:xfrm>
            <a:off x="3852332" y="5930163"/>
            <a:ext cx="2908300" cy="687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Icon&#10;&#10;Description automatically generated">
            <a:extLst>
              <a:ext uri="{FF2B5EF4-FFF2-40B4-BE49-F238E27FC236}">
                <a16:creationId xmlns:a16="http://schemas.microsoft.com/office/drawing/2014/main" id="{67F18BB9-5BCF-34E2-F23E-E498DCF58887}"/>
              </a:ext>
            </a:extLst>
          </p:cNvPr>
          <p:cNvPicPr>
            <a:picLocks noChangeAspect="1"/>
          </p:cNvPicPr>
          <p:nvPr/>
        </p:nvPicPr>
        <p:blipFill>
          <a:blip r:embed="rId8"/>
          <a:stretch>
            <a:fillRect/>
          </a:stretch>
        </p:blipFill>
        <p:spPr>
          <a:xfrm>
            <a:off x="308111" y="6027322"/>
            <a:ext cx="3351321" cy="590490"/>
          </a:xfrm>
          <a:prstGeom prst="rect">
            <a:avLst/>
          </a:prstGeom>
        </p:spPr>
      </p:pic>
      <p:sp>
        <p:nvSpPr>
          <p:cNvPr id="8" name="TextBox 7">
            <a:extLst>
              <a:ext uri="{FF2B5EF4-FFF2-40B4-BE49-F238E27FC236}">
                <a16:creationId xmlns:a16="http://schemas.microsoft.com/office/drawing/2014/main" id="{5788D869-46E9-9EDA-1877-2E98B2EE3BDF}"/>
              </a:ext>
            </a:extLst>
          </p:cNvPr>
          <p:cNvSpPr txBox="1"/>
          <p:nvPr/>
        </p:nvSpPr>
        <p:spPr>
          <a:xfrm>
            <a:off x="287165" y="1247774"/>
            <a:ext cx="6452521" cy="646331"/>
          </a:xfrm>
          <a:prstGeom prst="rect">
            <a:avLst/>
          </a:prstGeom>
          <a:noFill/>
        </p:spPr>
        <p:txBody>
          <a:bodyPr wrap="square">
            <a:spAutoFit/>
          </a:bodyPr>
          <a:lstStyle/>
          <a:p>
            <a:r>
              <a:rPr lang="en-US" b="1"/>
              <a:t>MIC-12-434: </a:t>
            </a:r>
            <a:r>
              <a:rPr lang="en-US" i="1"/>
              <a:t>On the feasibility of using HEXITEC</a:t>
            </a:r>
            <a:r>
              <a:rPr lang="en-US" i="1" baseline="-25000"/>
              <a:t>MHZ</a:t>
            </a:r>
            <a:r>
              <a:rPr lang="en-US" i="1"/>
              <a:t> and fully-spectral x-ray imaging to detect breast tumours: an in-silico study</a:t>
            </a:r>
            <a:endParaRPr lang="en-GB" i="1"/>
          </a:p>
        </p:txBody>
      </p:sp>
      <p:sp>
        <p:nvSpPr>
          <p:cNvPr id="9" name="TextBox 8">
            <a:extLst>
              <a:ext uri="{FF2B5EF4-FFF2-40B4-BE49-F238E27FC236}">
                <a16:creationId xmlns:a16="http://schemas.microsoft.com/office/drawing/2014/main" id="{8013945B-9ADB-60E5-E57F-4A1845692978}"/>
              </a:ext>
            </a:extLst>
          </p:cNvPr>
          <p:cNvSpPr txBox="1"/>
          <p:nvPr/>
        </p:nvSpPr>
        <p:spPr>
          <a:xfrm>
            <a:off x="7845568" y="702548"/>
            <a:ext cx="4475828" cy="646331"/>
          </a:xfrm>
          <a:prstGeom prst="rect">
            <a:avLst/>
          </a:prstGeom>
          <a:noFill/>
        </p:spPr>
        <p:txBody>
          <a:bodyPr wrap="square">
            <a:spAutoFit/>
          </a:bodyPr>
          <a:lstStyle/>
          <a:p>
            <a:r>
              <a:rPr lang="en-US" b="1"/>
              <a:t>New Project: </a:t>
            </a:r>
            <a:r>
              <a:rPr lang="en-US"/>
              <a:t>5DCT – </a:t>
            </a:r>
            <a:r>
              <a:rPr lang="en-US" i="1"/>
              <a:t>Dynamic Colour X-ray Computed Tomography </a:t>
            </a:r>
            <a:endParaRPr lang="en-GB" i="1"/>
          </a:p>
        </p:txBody>
      </p:sp>
      <p:sp>
        <p:nvSpPr>
          <p:cNvPr id="5" name="TextBox 4">
            <a:extLst>
              <a:ext uri="{FF2B5EF4-FFF2-40B4-BE49-F238E27FC236}">
                <a16:creationId xmlns:a16="http://schemas.microsoft.com/office/drawing/2014/main" id="{14C93B01-795E-EE78-CD59-DE87A295D16D}"/>
              </a:ext>
            </a:extLst>
          </p:cNvPr>
          <p:cNvSpPr txBox="1"/>
          <p:nvPr/>
        </p:nvSpPr>
        <p:spPr>
          <a:xfrm>
            <a:off x="337826" y="288073"/>
            <a:ext cx="9877401" cy="769441"/>
          </a:xfrm>
          <a:prstGeom prst="rect">
            <a:avLst/>
          </a:prstGeom>
          <a:noFill/>
        </p:spPr>
        <p:txBody>
          <a:bodyPr wrap="square" rtlCol="0" anchor="t">
            <a:spAutoFit/>
          </a:bodyPr>
          <a:lstStyle/>
          <a:p>
            <a:r>
              <a:rPr lang="en-US" sz="4400" b="1" spc="-150">
                <a:solidFill>
                  <a:srgbClr val="002060"/>
                </a:solidFill>
                <a:cs typeface="Arial" panose="020B0604020202020204" pitchFamily="34" charset="0"/>
              </a:rPr>
              <a:t>Next steps – Current Applications</a:t>
            </a:r>
          </a:p>
        </p:txBody>
      </p:sp>
    </p:spTree>
    <p:extLst>
      <p:ext uri="{BB962C8B-B14F-4D97-AF65-F5344CB8AC3E}">
        <p14:creationId xmlns:p14="http://schemas.microsoft.com/office/powerpoint/2010/main" val="10463465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sp>
        <p:nvSpPr>
          <p:cNvPr id="2" name="TextBox 1">
            <a:extLst>
              <a:ext uri="{FF2B5EF4-FFF2-40B4-BE49-F238E27FC236}">
                <a16:creationId xmlns:a16="http://schemas.microsoft.com/office/drawing/2014/main" id="{BC66B529-EAD1-4A44-D08D-17BA6CC42386}"/>
              </a:ext>
            </a:extLst>
          </p:cNvPr>
          <p:cNvSpPr txBox="1"/>
          <p:nvPr/>
        </p:nvSpPr>
        <p:spPr>
          <a:xfrm>
            <a:off x="463775" y="261749"/>
            <a:ext cx="9877401" cy="707886"/>
          </a:xfrm>
          <a:prstGeom prst="rect">
            <a:avLst/>
          </a:prstGeom>
          <a:noFill/>
        </p:spPr>
        <p:txBody>
          <a:bodyPr wrap="square" rtlCol="0" anchor="t">
            <a:spAutoFit/>
          </a:bodyPr>
          <a:lstStyle/>
          <a:p>
            <a:r>
              <a:rPr lang="en-US" sz="4000" b="1" spc="-150" dirty="0">
                <a:solidFill>
                  <a:srgbClr val="002060"/>
                </a:solidFill>
                <a:cs typeface="Arial" panose="020B0604020202020204" pitchFamily="34" charset="0"/>
              </a:rPr>
              <a:t>Testing – SPI vs Fast Data Comparison</a:t>
            </a:r>
          </a:p>
        </p:txBody>
      </p:sp>
      <p:pic>
        <p:nvPicPr>
          <p:cNvPr id="3" name="Picture 2">
            <a:extLst>
              <a:ext uri="{FF2B5EF4-FFF2-40B4-BE49-F238E27FC236}">
                <a16:creationId xmlns:a16="http://schemas.microsoft.com/office/drawing/2014/main" id="{25FB63C9-7138-45C2-43F7-F73F386BD8C7}"/>
              </a:ext>
            </a:extLst>
          </p:cNvPr>
          <p:cNvPicPr>
            <a:picLocks noChangeAspect="1"/>
          </p:cNvPicPr>
          <p:nvPr/>
        </p:nvPicPr>
        <p:blipFill rotWithShape="1">
          <a:blip r:embed="rId4"/>
          <a:srcRect t="-1" b="-705"/>
          <a:stretch/>
        </p:blipFill>
        <p:spPr>
          <a:xfrm>
            <a:off x="362175" y="969635"/>
            <a:ext cx="8994031" cy="4580265"/>
          </a:xfrm>
          <a:prstGeom prst="rect">
            <a:avLst/>
          </a:prstGeom>
          <a:solidFill>
            <a:srgbClr val="FFFFFF"/>
          </a:solidFill>
          <a:effectLst>
            <a:softEdge rad="127000"/>
          </a:effectLst>
        </p:spPr>
      </p:pic>
      <p:sp>
        <p:nvSpPr>
          <p:cNvPr id="5" name="TextBox 4">
            <a:extLst>
              <a:ext uri="{FF2B5EF4-FFF2-40B4-BE49-F238E27FC236}">
                <a16:creationId xmlns:a16="http://schemas.microsoft.com/office/drawing/2014/main" id="{810F9668-1820-34D3-923F-9CAD7127C88F}"/>
              </a:ext>
            </a:extLst>
          </p:cNvPr>
          <p:cNvSpPr txBox="1"/>
          <p:nvPr/>
        </p:nvSpPr>
        <p:spPr>
          <a:xfrm>
            <a:off x="3274060" y="5661542"/>
            <a:ext cx="9753600" cy="369332"/>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spc="-160">
                <a:solidFill>
                  <a:srgbClr val="00B050"/>
                </a:solidFill>
                <a:latin typeface="Arial" panose="020B0604020202020204" pitchFamily="34" charset="0"/>
                <a:cs typeface="Arial" panose="020B0604020202020204" pitchFamily="34" charset="0"/>
              </a:rPr>
              <a:t>Fast data matches SPI output </a:t>
            </a:r>
            <a:r>
              <a:rPr lang="en-US" b="1" spc="-160">
                <a:solidFill>
                  <a:srgbClr val="00B050"/>
                </a:solidFill>
                <a:latin typeface="Arial" panose="020B0604020202020204" pitchFamily="34" charset="0"/>
                <a:cs typeface="Arial" panose="020B0604020202020204" pitchFamily="34" charset="0"/>
                <a:sym typeface="Wingdings" panose="05000000000000000000" pitchFamily="2" charset="2"/>
              </a:rPr>
              <a:t></a:t>
            </a:r>
            <a:endParaRPr kumimoji="0" lang="en-US" b="1" i="0" u="none" strike="noStrike" kern="1200" cap="none" spc="-160" normalizeH="0" baseline="0" noProof="0">
              <a:ln>
                <a:noFill/>
              </a:ln>
              <a:solidFill>
                <a:srgbClr val="00B050"/>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3788D26D-CDF5-8829-6DA0-561F4F04270C}"/>
              </a:ext>
            </a:extLst>
          </p:cNvPr>
          <p:cNvSpPr txBox="1"/>
          <p:nvPr/>
        </p:nvSpPr>
        <p:spPr>
          <a:xfrm>
            <a:off x="734080" y="5386976"/>
            <a:ext cx="5240000" cy="323165"/>
          </a:xfrm>
          <a:prstGeom prst="rect">
            <a:avLst/>
          </a:prstGeom>
          <a:noFill/>
        </p:spPr>
        <p:txBody>
          <a:bodyPr wrap="square" rtlCol="0">
            <a:spAutoFit/>
          </a:bodyPr>
          <a:lstStyle/>
          <a:p>
            <a:r>
              <a:rPr lang="en-GB" sz="1500" b="1" i="1">
                <a:solidFill>
                  <a:srgbClr val="002060"/>
                </a:solidFill>
              </a:rPr>
              <a:t>Comparison of fast data and SPI measurements using test pulse</a:t>
            </a:r>
          </a:p>
        </p:txBody>
      </p:sp>
    </p:spTree>
    <p:extLst>
      <p:ext uri="{BB962C8B-B14F-4D97-AF65-F5344CB8AC3E}">
        <p14:creationId xmlns:p14="http://schemas.microsoft.com/office/powerpoint/2010/main" val="22023238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42746-1305-7E79-9D10-18AF5D55B7F0}"/>
              </a:ext>
            </a:extLst>
          </p:cNvPr>
          <p:cNvSpPr txBox="1">
            <a:spLocks/>
          </p:cNvSpPr>
          <p:nvPr/>
        </p:nvSpPr>
        <p:spPr>
          <a:xfrm>
            <a:off x="460311" y="311020"/>
            <a:ext cx="10747310" cy="72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GB" sz="4000" spc="-150" dirty="0">
                <a:solidFill>
                  <a:srgbClr val="002060"/>
                </a:solidFill>
                <a:latin typeface="+mn-lt"/>
                <a:ea typeface="+mn-ea"/>
              </a:rPr>
              <a:t>Offset effect – Incrementing beam size within a pixel</a:t>
            </a:r>
          </a:p>
        </p:txBody>
      </p:sp>
      <p:pic>
        <p:nvPicPr>
          <p:cNvPr id="6" name="Picture 5">
            <a:extLst>
              <a:ext uri="{FF2B5EF4-FFF2-40B4-BE49-F238E27FC236}">
                <a16:creationId xmlns:a16="http://schemas.microsoft.com/office/drawing/2014/main" id="{12D5CE1B-24C7-D93E-A8CF-1A70176CE63C}"/>
              </a:ext>
            </a:extLst>
          </p:cNvPr>
          <p:cNvPicPr>
            <a:picLocks noChangeAspect="1"/>
          </p:cNvPicPr>
          <p:nvPr/>
        </p:nvPicPr>
        <p:blipFill>
          <a:blip r:embed="rId2"/>
          <a:stretch>
            <a:fillRect/>
          </a:stretch>
        </p:blipFill>
        <p:spPr>
          <a:xfrm>
            <a:off x="304345" y="1267640"/>
            <a:ext cx="9195255" cy="4904541"/>
          </a:xfrm>
          <a:prstGeom prst="rect">
            <a:avLst/>
          </a:prstGeom>
        </p:spPr>
      </p:pic>
      <p:pic>
        <p:nvPicPr>
          <p:cNvPr id="10" name="Picture 9">
            <a:extLst>
              <a:ext uri="{FF2B5EF4-FFF2-40B4-BE49-F238E27FC236}">
                <a16:creationId xmlns:a16="http://schemas.microsoft.com/office/drawing/2014/main" id="{3E4DBB42-102E-4103-FEC3-CBDDC0281A1F}"/>
              </a:ext>
            </a:extLst>
          </p:cNvPr>
          <p:cNvPicPr>
            <a:picLocks noChangeAspect="1"/>
          </p:cNvPicPr>
          <p:nvPr/>
        </p:nvPicPr>
        <p:blipFill>
          <a:blip r:embed="rId3"/>
          <a:stretch>
            <a:fillRect/>
          </a:stretch>
        </p:blipFill>
        <p:spPr>
          <a:xfrm>
            <a:off x="1007269" y="2146661"/>
            <a:ext cx="1775681" cy="2755539"/>
          </a:xfrm>
          <a:prstGeom prst="rect">
            <a:avLst/>
          </a:prstGeom>
        </p:spPr>
      </p:pic>
    </p:spTree>
    <p:extLst>
      <p:ext uri="{BB962C8B-B14F-4D97-AF65-F5344CB8AC3E}">
        <p14:creationId xmlns:p14="http://schemas.microsoft.com/office/powerpoint/2010/main" val="15778066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DB3B424-9203-5167-10F2-E7D0CCF1AACD}"/>
              </a:ext>
            </a:extLst>
          </p:cNvPr>
          <p:cNvPicPr>
            <a:picLocks noChangeAspect="1"/>
          </p:cNvPicPr>
          <p:nvPr/>
        </p:nvPicPr>
        <p:blipFill>
          <a:blip r:embed="rId2"/>
          <a:stretch>
            <a:fillRect/>
          </a:stretch>
        </p:blipFill>
        <p:spPr>
          <a:xfrm>
            <a:off x="200296" y="3236205"/>
            <a:ext cx="5895704" cy="3310775"/>
          </a:xfrm>
          <a:prstGeom prst="rect">
            <a:avLst/>
          </a:prstGeom>
        </p:spPr>
      </p:pic>
      <p:pic>
        <p:nvPicPr>
          <p:cNvPr id="9" name="Picture 8">
            <a:extLst>
              <a:ext uri="{FF2B5EF4-FFF2-40B4-BE49-F238E27FC236}">
                <a16:creationId xmlns:a16="http://schemas.microsoft.com/office/drawing/2014/main" id="{240B9311-2C7B-C86C-9908-0A1ACA685017}"/>
              </a:ext>
            </a:extLst>
          </p:cNvPr>
          <p:cNvPicPr>
            <a:picLocks noChangeAspect="1"/>
          </p:cNvPicPr>
          <p:nvPr/>
        </p:nvPicPr>
        <p:blipFill>
          <a:blip r:embed="rId3"/>
          <a:stretch>
            <a:fillRect/>
          </a:stretch>
        </p:blipFill>
        <p:spPr>
          <a:xfrm>
            <a:off x="6096000" y="3236205"/>
            <a:ext cx="6079151" cy="3433979"/>
          </a:xfrm>
          <a:prstGeom prst="rect">
            <a:avLst/>
          </a:prstGeom>
        </p:spPr>
      </p:pic>
      <p:sp>
        <p:nvSpPr>
          <p:cNvPr id="2" name="Title 1">
            <a:extLst>
              <a:ext uri="{FF2B5EF4-FFF2-40B4-BE49-F238E27FC236}">
                <a16:creationId xmlns:a16="http://schemas.microsoft.com/office/drawing/2014/main" id="{7E942746-1305-7E79-9D10-18AF5D55B7F0}"/>
              </a:ext>
            </a:extLst>
          </p:cNvPr>
          <p:cNvSpPr txBox="1">
            <a:spLocks/>
          </p:cNvSpPr>
          <p:nvPr/>
        </p:nvSpPr>
        <p:spPr>
          <a:xfrm>
            <a:off x="460311" y="311020"/>
            <a:ext cx="10747310" cy="72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GB" sz="4000" spc="-150" dirty="0">
                <a:solidFill>
                  <a:srgbClr val="002060"/>
                </a:solidFill>
                <a:latin typeface="+mn-lt"/>
                <a:ea typeface="+mn-ea"/>
              </a:rPr>
              <a:t>Offset effect – Impeding CSA reset</a:t>
            </a:r>
          </a:p>
        </p:txBody>
      </p:sp>
      <p:graphicFrame>
        <p:nvGraphicFramePr>
          <p:cNvPr id="3" name="Table 5">
            <a:extLst>
              <a:ext uri="{FF2B5EF4-FFF2-40B4-BE49-F238E27FC236}">
                <a16:creationId xmlns:a16="http://schemas.microsoft.com/office/drawing/2014/main" id="{64940304-52CF-0BAD-8657-64A7D8E313A1}"/>
              </a:ext>
            </a:extLst>
          </p:cNvPr>
          <p:cNvGraphicFramePr>
            <a:graphicFrameLocks noGrp="1"/>
          </p:cNvGraphicFramePr>
          <p:nvPr/>
        </p:nvGraphicFramePr>
        <p:xfrm>
          <a:off x="567378" y="1142540"/>
          <a:ext cx="5657602" cy="1584960"/>
        </p:xfrm>
        <a:graphic>
          <a:graphicData uri="http://schemas.openxmlformats.org/drawingml/2006/table">
            <a:tbl>
              <a:tblPr firstRow="1" bandRow="1">
                <a:tableStyleId>{5C22544A-7EE6-4342-B048-85BDC9FD1C3A}</a:tableStyleId>
              </a:tblPr>
              <a:tblGrid>
                <a:gridCol w="730931">
                  <a:extLst>
                    <a:ext uri="{9D8B030D-6E8A-4147-A177-3AD203B41FA5}">
                      <a16:colId xmlns:a16="http://schemas.microsoft.com/office/drawing/2014/main" val="1942048691"/>
                    </a:ext>
                  </a:extLst>
                </a:gridCol>
                <a:gridCol w="469744">
                  <a:extLst>
                    <a:ext uri="{9D8B030D-6E8A-4147-A177-3AD203B41FA5}">
                      <a16:colId xmlns:a16="http://schemas.microsoft.com/office/drawing/2014/main" val="1720800333"/>
                    </a:ext>
                  </a:extLst>
                </a:gridCol>
                <a:gridCol w="496607">
                  <a:extLst>
                    <a:ext uri="{9D8B030D-6E8A-4147-A177-3AD203B41FA5}">
                      <a16:colId xmlns:a16="http://schemas.microsoft.com/office/drawing/2014/main" val="3031031340"/>
                    </a:ext>
                  </a:extLst>
                </a:gridCol>
                <a:gridCol w="565760">
                  <a:extLst>
                    <a:ext uri="{9D8B030D-6E8A-4147-A177-3AD203B41FA5}">
                      <a16:colId xmlns:a16="http://schemas.microsoft.com/office/drawing/2014/main" val="1052067017"/>
                    </a:ext>
                  </a:extLst>
                </a:gridCol>
                <a:gridCol w="565760">
                  <a:extLst>
                    <a:ext uri="{9D8B030D-6E8A-4147-A177-3AD203B41FA5}">
                      <a16:colId xmlns:a16="http://schemas.microsoft.com/office/drawing/2014/main" val="1366274350"/>
                    </a:ext>
                  </a:extLst>
                </a:gridCol>
                <a:gridCol w="565760">
                  <a:extLst>
                    <a:ext uri="{9D8B030D-6E8A-4147-A177-3AD203B41FA5}">
                      <a16:colId xmlns:a16="http://schemas.microsoft.com/office/drawing/2014/main" val="3863890728"/>
                    </a:ext>
                  </a:extLst>
                </a:gridCol>
                <a:gridCol w="565760">
                  <a:extLst>
                    <a:ext uri="{9D8B030D-6E8A-4147-A177-3AD203B41FA5}">
                      <a16:colId xmlns:a16="http://schemas.microsoft.com/office/drawing/2014/main" val="2948136206"/>
                    </a:ext>
                  </a:extLst>
                </a:gridCol>
                <a:gridCol w="565760">
                  <a:extLst>
                    <a:ext uri="{9D8B030D-6E8A-4147-A177-3AD203B41FA5}">
                      <a16:colId xmlns:a16="http://schemas.microsoft.com/office/drawing/2014/main" val="2512947049"/>
                    </a:ext>
                  </a:extLst>
                </a:gridCol>
                <a:gridCol w="565760">
                  <a:extLst>
                    <a:ext uri="{9D8B030D-6E8A-4147-A177-3AD203B41FA5}">
                      <a16:colId xmlns:a16="http://schemas.microsoft.com/office/drawing/2014/main" val="2133680987"/>
                    </a:ext>
                  </a:extLst>
                </a:gridCol>
                <a:gridCol w="565760">
                  <a:extLst>
                    <a:ext uri="{9D8B030D-6E8A-4147-A177-3AD203B41FA5}">
                      <a16:colId xmlns:a16="http://schemas.microsoft.com/office/drawing/2014/main" val="2579805181"/>
                    </a:ext>
                  </a:extLst>
                </a:gridCol>
              </a:tblGrid>
              <a:tr h="370840">
                <a:tc>
                  <a:txBody>
                    <a:bodyPr/>
                    <a:lstStyle/>
                    <a:p>
                      <a:r>
                        <a:rPr lang="en-GB" sz="1000" b="1" dirty="0">
                          <a:solidFill>
                            <a:schemeClr val="tx1"/>
                          </a:solidFill>
                        </a:rPr>
                        <a:t>0</a:t>
                      </a:r>
                    </a:p>
                    <a:p>
                      <a:r>
                        <a:rPr lang="en-GB" sz="1000" b="0" i="1" dirty="0">
                          <a:solidFill>
                            <a:schemeClr val="tx1"/>
                          </a:solidFill>
                        </a:rPr>
                        <a:t>Reset – 0R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tx1"/>
                          </a:solidFill>
                        </a:rPr>
                        <a:t>1</a:t>
                      </a:r>
                    </a:p>
                    <a:p>
                      <a:r>
                        <a:rPr lang="en-GB" sz="1000" b="0" i="1" dirty="0">
                          <a:solidFill>
                            <a:schemeClr val="tx1"/>
                          </a:solidFill>
                        </a:rPr>
                        <a:t>1R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1000" b="1" dirty="0">
                          <a:solidFill>
                            <a:schemeClr val="tx1"/>
                          </a:solidFill>
                        </a:rPr>
                        <a:t>2</a:t>
                      </a:r>
                    </a:p>
                    <a:p>
                      <a:r>
                        <a:rPr lang="en-GB" sz="1000" b="0" i="1" dirty="0">
                          <a:solidFill>
                            <a:schemeClr val="tx1"/>
                          </a:solidFill>
                        </a:rPr>
                        <a:t>2R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1000" b="1" dirty="0">
                          <a:solidFill>
                            <a:schemeClr val="tx1"/>
                          </a:solidFill>
                        </a:rPr>
                        <a:t>3</a:t>
                      </a:r>
                    </a:p>
                    <a:p>
                      <a:r>
                        <a:rPr lang="en-GB" sz="1000" b="0" i="1" dirty="0">
                          <a:solidFill>
                            <a:schemeClr val="tx1"/>
                          </a:solidFill>
                        </a:rPr>
                        <a:t>3R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r>
                        <a:rPr lang="en-GB" sz="1000" b="1" dirty="0">
                          <a:solidFill>
                            <a:schemeClr val="tx1"/>
                          </a:solidFill>
                        </a:rPr>
                        <a:t>4</a:t>
                      </a:r>
                    </a:p>
                    <a:p>
                      <a:r>
                        <a:rPr lang="en-GB" sz="1000" b="0" i="1" dirty="0">
                          <a:solidFill>
                            <a:schemeClr val="tx1"/>
                          </a:solidFill>
                        </a:rPr>
                        <a:t>4R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r>
                        <a:rPr lang="en-GB" sz="1000" b="1" dirty="0">
                          <a:solidFill>
                            <a:schemeClr val="tx1"/>
                          </a:solidFill>
                        </a:rPr>
                        <a:t>5</a:t>
                      </a:r>
                    </a:p>
                    <a:p>
                      <a:r>
                        <a:rPr lang="en-GB" sz="1000" b="0" i="1" dirty="0">
                          <a:solidFill>
                            <a:schemeClr val="tx1"/>
                          </a:solidFill>
                        </a:rPr>
                        <a:t>5R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7C80"/>
                    </a:solidFill>
                  </a:tcPr>
                </a:tc>
                <a:tc>
                  <a:txBody>
                    <a:bodyPr/>
                    <a:lstStyle/>
                    <a:p>
                      <a:r>
                        <a:rPr lang="en-GB" sz="1000" b="1" dirty="0">
                          <a:solidFill>
                            <a:schemeClr val="tx1"/>
                          </a:solidFill>
                        </a:rPr>
                        <a:t>6</a:t>
                      </a:r>
                    </a:p>
                    <a:p>
                      <a:r>
                        <a:rPr lang="en-GB" sz="1000" b="0" i="1" dirty="0">
                          <a:solidFill>
                            <a:schemeClr val="tx1"/>
                          </a:solidFill>
                        </a:rPr>
                        <a:t>6R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66"/>
                    </a:solidFill>
                  </a:tcPr>
                </a:tc>
                <a:tc>
                  <a:txBody>
                    <a:bodyPr/>
                    <a:lstStyle/>
                    <a:p>
                      <a:r>
                        <a:rPr lang="en-GB" sz="1000" b="1" dirty="0">
                          <a:solidFill>
                            <a:schemeClr val="tx1"/>
                          </a:solidFill>
                        </a:rPr>
                        <a:t>7</a:t>
                      </a:r>
                    </a:p>
                    <a:p>
                      <a:r>
                        <a:rPr lang="en-GB" sz="1000" b="0" i="1" dirty="0">
                          <a:solidFill>
                            <a:schemeClr val="tx1"/>
                          </a:solidFill>
                        </a:rPr>
                        <a:t>7R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GB" sz="1000" b="1" dirty="0">
                          <a:solidFill>
                            <a:schemeClr val="tx1"/>
                          </a:solidFill>
                        </a:rPr>
                        <a:t>8</a:t>
                      </a:r>
                    </a:p>
                    <a:p>
                      <a:r>
                        <a:rPr lang="en-GB" sz="1000" b="0" i="1" dirty="0">
                          <a:solidFill>
                            <a:schemeClr val="tx1"/>
                          </a:solidFill>
                        </a:rPr>
                        <a:t>8R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FF"/>
                    </a:solidFill>
                  </a:tcPr>
                </a:tc>
                <a:tc>
                  <a:txBody>
                    <a:bodyPr/>
                    <a:lstStyle/>
                    <a:p>
                      <a:r>
                        <a:rPr lang="en-GB" sz="1000" b="1" dirty="0">
                          <a:solidFill>
                            <a:schemeClr val="tx1"/>
                          </a:solidFill>
                        </a:rPr>
                        <a:t>9</a:t>
                      </a:r>
                    </a:p>
                    <a:p>
                      <a:r>
                        <a:rPr lang="en-GB" sz="1000" b="0" i="1" dirty="0">
                          <a:solidFill>
                            <a:schemeClr val="tx1"/>
                          </a:solidFill>
                        </a:rPr>
                        <a:t>9R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FF"/>
                    </a:solidFill>
                  </a:tcPr>
                </a:tc>
                <a:extLst>
                  <a:ext uri="{0D108BD9-81ED-4DB2-BD59-A6C34878D82A}">
                    <a16:rowId xmlns:a16="http://schemas.microsoft.com/office/drawing/2014/main" val="1842025828"/>
                  </a:ext>
                </a:extLst>
              </a:tr>
              <a:tr h="370840">
                <a:tc>
                  <a:txBody>
                    <a:bodyPr/>
                    <a:lstStyle/>
                    <a:p>
                      <a:r>
                        <a:rPr lang="en-GB" sz="1000" b="1" dirty="0">
                          <a:solidFill>
                            <a:schemeClr val="tx1"/>
                          </a:solidFill>
                        </a:rPr>
                        <a:t>10</a:t>
                      </a:r>
                    </a:p>
                    <a:p>
                      <a:r>
                        <a:rPr lang="en-GB" sz="1000" b="0" i="1" dirty="0">
                          <a:solidFill>
                            <a:schemeClr val="tx1"/>
                          </a:solidFill>
                        </a:rPr>
                        <a:t>Reset – 0R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tx1"/>
                          </a:solidFill>
                        </a:rPr>
                        <a:t>11</a:t>
                      </a:r>
                    </a:p>
                    <a:p>
                      <a:r>
                        <a:rPr lang="en-GB" sz="1000" b="0" i="1" dirty="0">
                          <a:solidFill>
                            <a:schemeClr val="tx1"/>
                          </a:solidFill>
                        </a:rPr>
                        <a:t>1R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1000" b="1" dirty="0">
                          <a:solidFill>
                            <a:schemeClr val="tx1"/>
                          </a:solidFill>
                        </a:rPr>
                        <a:t>12</a:t>
                      </a:r>
                    </a:p>
                    <a:p>
                      <a:r>
                        <a:rPr lang="en-GB" sz="1000" b="0" i="1" dirty="0">
                          <a:solidFill>
                            <a:schemeClr val="tx1"/>
                          </a:solidFill>
                        </a:rPr>
                        <a:t>2R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1000" b="1" dirty="0">
                          <a:solidFill>
                            <a:schemeClr val="tx1"/>
                          </a:solidFill>
                        </a:rPr>
                        <a:t>13</a:t>
                      </a:r>
                    </a:p>
                    <a:p>
                      <a:r>
                        <a:rPr lang="en-GB" sz="1000" b="0" i="1" dirty="0">
                          <a:solidFill>
                            <a:schemeClr val="tx1"/>
                          </a:solidFill>
                        </a:rPr>
                        <a:t>3R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r>
                        <a:rPr lang="en-GB" sz="1000" b="1" dirty="0">
                          <a:solidFill>
                            <a:schemeClr val="tx1"/>
                          </a:solidFill>
                        </a:rPr>
                        <a:t>14</a:t>
                      </a:r>
                    </a:p>
                    <a:p>
                      <a:r>
                        <a:rPr lang="en-GB" sz="1000" b="0" i="1" dirty="0">
                          <a:solidFill>
                            <a:schemeClr val="tx1"/>
                          </a:solidFill>
                        </a:rPr>
                        <a:t>4R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r>
                        <a:rPr lang="en-GB" sz="1000" b="1" dirty="0">
                          <a:solidFill>
                            <a:schemeClr val="tx1"/>
                          </a:solidFill>
                        </a:rPr>
                        <a:t>15</a:t>
                      </a:r>
                    </a:p>
                    <a:p>
                      <a:r>
                        <a:rPr lang="en-GB" sz="1000" b="0" i="1" dirty="0">
                          <a:solidFill>
                            <a:schemeClr val="tx1"/>
                          </a:solidFill>
                        </a:rPr>
                        <a:t>5R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7C80"/>
                    </a:solidFill>
                  </a:tcPr>
                </a:tc>
                <a:tc>
                  <a:txBody>
                    <a:bodyPr/>
                    <a:lstStyle/>
                    <a:p>
                      <a:r>
                        <a:rPr lang="en-GB" sz="1000" b="1" dirty="0">
                          <a:solidFill>
                            <a:schemeClr val="tx1"/>
                          </a:solidFill>
                        </a:rPr>
                        <a:t>16</a:t>
                      </a:r>
                    </a:p>
                    <a:p>
                      <a:r>
                        <a:rPr lang="en-GB" sz="1000" b="0" i="1" dirty="0">
                          <a:solidFill>
                            <a:schemeClr val="tx1"/>
                          </a:solidFill>
                        </a:rPr>
                        <a:t>6R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66"/>
                    </a:solidFill>
                  </a:tcPr>
                </a:tc>
                <a:tc>
                  <a:txBody>
                    <a:bodyPr/>
                    <a:lstStyle/>
                    <a:p>
                      <a:r>
                        <a:rPr lang="en-GB" sz="1000" b="1" dirty="0">
                          <a:solidFill>
                            <a:schemeClr val="tx1"/>
                          </a:solidFill>
                        </a:rPr>
                        <a:t>17</a:t>
                      </a:r>
                    </a:p>
                    <a:p>
                      <a:r>
                        <a:rPr lang="en-GB" sz="1000" b="0" i="1" dirty="0">
                          <a:solidFill>
                            <a:schemeClr val="tx1"/>
                          </a:solidFill>
                        </a:rPr>
                        <a:t>7R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GB" sz="1000" b="1" dirty="0">
                          <a:solidFill>
                            <a:schemeClr val="tx1"/>
                          </a:solidFill>
                        </a:rPr>
                        <a:t>18</a:t>
                      </a:r>
                    </a:p>
                    <a:p>
                      <a:r>
                        <a:rPr lang="en-GB" sz="1000" b="0" i="1" dirty="0">
                          <a:solidFill>
                            <a:schemeClr val="tx1"/>
                          </a:solidFill>
                        </a:rPr>
                        <a:t>8R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FF"/>
                    </a:solidFill>
                  </a:tcPr>
                </a:tc>
                <a:tc>
                  <a:txBody>
                    <a:bodyPr/>
                    <a:lstStyle/>
                    <a:p>
                      <a:r>
                        <a:rPr lang="en-GB" sz="1000" b="1" dirty="0">
                          <a:solidFill>
                            <a:schemeClr val="tx1"/>
                          </a:solidFill>
                        </a:rPr>
                        <a:t>19</a:t>
                      </a:r>
                    </a:p>
                    <a:p>
                      <a:r>
                        <a:rPr lang="en-GB" sz="1000" b="0" i="1" dirty="0">
                          <a:solidFill>
                            <a:schemeClr val="tx1"/>
                          </a:solidFill>
                        </a:rPr>
                        <a:t>9R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FF"/>
                    </a:solidFill>
                  </a:tcPr>
                </a:tc>
                <a:extLst>
                  <a:ext uri="{0D108BD9-81ED-4DB2-BD59-A6C34878D82A}">
                    <a16:rowId xmlns:a16="http://schemas.microsoft.com/office/drawing/2014/main" val="1362090731"/>
                  </a:ext>
                </a:extLst>
              </a:tr>
              <a:tr h="370840">
                <a:tc>
                  <a:txBody>
                    <a:bodyPr/>
                    <a:lstStyle/>
                    <a:p>
                      <a:r>
                        <a:rPr lang="en-GB" sz="1000" b="1" dirty="0">
                          <a:solidFill>
                            <a:schemeClr val="tx1"/>
                          </a:solidFill>
                        </a:rPr>
                        <a:t>20</a:t>
                      </a:r>
                    </a:p>
                    <a:p>
                      <a:r>
                        <a:rPr lang="en-GB" sz="1000" b="0" i="1" dirty="0">
                          <a:solidFill>
                            <a:schemeClr val="tx1"/>
                          </a:solidFill>
                        </a:rPr>
                        <a:t>Reset – 0R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tx1"/>
                          </a:solidFill>
                        </a:rPr>
                        <a:t>21</a:t>
                      </a:r>
                    </a:p>
                    <a:p>
                      <a:r>
                        <a:rPr lang="en-GB" sz="1000" b="0" i="1" dirty="0">
                          <a:solidFill>
                            <a:schemeClr val="tx1"/>
                          </a:solidFill>
                        </a:rPr>
                        <a:t>1R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1000" b="1" dirty="0">
                          <a:solidFill>
                            <a:schemeClr val="tx1"/>
                          </a:solidFill>
                        </a:rPr>
                        <a:t>22</a:t>
                      </a:r>
                    </a:p>
                    <a:p>
                      <a:r>
                        <a:rPr lang="en-GB" sz="1000" b="0" i="1" dirty="0">
                          <a:solidFill>
                            <a:schemeClr val="tx1"/>
                          </a:solidFill>
                        </a:rPr>
                        <a:t>2R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1000" b="1" dirty="0">
                          <a:solidFill>
                            <a:schemeClr val="tx1"/>
                          </a:solidFill>
                        </a:rPr>
                        <a:t>23</a:t>
                      </a:r>
                    </a:p>
                    <a:p>
                      <a:r>
                        <a:rPr lang="en-GB" sz="1000" b="0" i="1" dirty="0">
                          <a:solidFill>
                            <a:schemeClr val="tx1"/>
                          </a:solidFill>
                        </a:rPr>
                        <a:t>3R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r>
                        <a:rPr lang="en-GB" sz="1000" b="1" dirty="0">
                          <a:solidFill>
                            <a:schemeClr val="tx1"/>
                          </a:solidFill>
                        </a:rPr>
                        <a:t>24</a:t>
                      </a:r>
                    </a:p>
                    <a:p>
                      <a:r>
                        <a:rPr lang="en-GB" sz="1000" b="0" i="1" dirty="0">
                          <a:solidFill>
                            <a:schemeClr val="tx1"/>
                          </a:solidFill>
                        </a:rPr>
                        <a:t>4R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r>
                        <a:rPr lang="en-GB" sz="1000" b="1" dirty="0">
                          <a:solidFill>
                            <a:schemeClr val="tx1"/>
                          </a:solidFill>
                        </a:rPr>
                        <a:t>25</a:t>
                      </a:r>
                    </a:p>
                    <a:p>
                      <a:r>
                        <a:rPr lang="en-GB" sz="1000" b="0" i="1" dirty="0">
                          <a:solidFill>
                            <a:schemeClr val="tx1"/>
                          </a:solidFill>
                        </a:rPr>
                        <a:t>5R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7C80"/>
                    </a:solidFill>
                  </a:tcPr>
                </a:tc>
                <a:tc>
                  <a:txBody>
                    <a:bodyPr/>
                    <a:lstStyle/>
                    <a:p>
                      <a:r>
                        <a:rPr lang="en-GB" sz="1000" b="1" dirty="0">
                          <a:solidFill>
                            <a:schemeClr val="tx1"/>
                          </a:solidFill>
                        </a:rPr>
                        <a:t>26</a:t>
                      </a:r>
                    </a:p>
                    <a:p>
                      <a:r>
                        <a:rPr lang="en-GB" sz="1000" b="0" i="1" dirty="0">
                          <a:solidFill>
                            <a:schemeClr val="tx1"/>
                          </a:solidFill>
                        </a:rPr>
                        <a:t>6R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66"/>
                    </a:solidFill>
                  </a:tcPr>
                </a:tc>
                <a:tc>
                  <a:txBody>
                    <a:bodyPr/>
                    <a:lstStyle/>
                    <a:p>
                      <a:r>
                        <a:rPr lang="en-GB" sz="1000" b="1" dirty="0">
                          <a:solidFill>
                            <a:schemeClr val="tx1"/>
                          </a:solidFill>
                        </a:rPr>
                        <a:t>27</a:t>
                      </a:r>
                    </a:p>
                    <a:p>
                      <a:r>
                        <a:rPr lang="en-GB" sz="1000" b="0" i="1" dirty="0">
                          <a:solidFill>
                            <a:schemeClr val="tx1"/>
                          </a:solidFill>
                        </a:rPr>
                        <a:t>7R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GB" sz="1000" b="1" dirty="0">
                          <a:solidFill>
                            <a:schemeClr val="tx1"/>
                          </a:solidFill>
                        </a:rPr>
                        <a:t>28</a:t>
                      </a:r>
                    </a:p>
                    <a:p>
                      <a:r>
                        <a:rPr lang="en-GB" sz="1000" b="0" i="1" dirty="0">
                          <a:solidFill>
                            <a:schemeClr val="tx1"/>
                          </a:solidFill>
                        </a:rPr>
                        <a:t>8R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FF"/>
                    </a:solidFill>
                  </a:tcPr>
                </a:tc>
                <a:tc>
                  <a:txBody>
                    <a:bodyPr/>
                    <a:lstStyle/>
                    <a:p>
                      <a:r>
                        <a:rPr lang="en-GB" sz="1000" b="1" dirty="0">
                          <a:solidFill>
                            <a:schemeClr val="tx1"/>
                          </a:solidFill>
                        </a:rPr>
                        <a:t>29</a:t>
                      </a:r>
                    </a:p>
                    <a:p>
                      <a:r>
                        <a:rPr lang="en-GB" sz="1000" b="0" i="1" dirty="0">
                          <a:solidFill>
                            <a:schemeClr val="tx1"/>
                          </a:solidFill>
                        </a:rPr>
                        <a:t>9R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FF"/>
                    </a:solidFill>
                  </a:tcPr>
                </a:tc>
                <a:extLst>
                  <a:ext uri="{0D108BD9-81ED-4DB2-BD59-A6C34878D82A}">
                    <a16:rowId xmlns:a16="http://schemas.microsoft.com/office/drawing/2014/main" val="386643047"/>
                  </a:ext>
                </a:extLst>
              </a:tr>
              <a:tr h="370840">
                <a:tc>
                  <a:txBody>
                    <a:bodyPr/>
                    <a:lstStyle/>
                    <a:p>
                      <a:r>
                        <a:rPr lang="en-GB" sz="1000" b="1" dirty="0">
                          <a:solidFill>
                            <a:schemeClr val="tx1"/>
                          </a:solidFill>
                        </a:rPr>
                        <a:t>30</a:t>
                      </a:r>
                    </a:p>
                    <a:p>
                      <a:r>
                        <a:rPr lang="en-GB" sz="1000" b="0" i="1" dirty="0">
                          <a:solidFill>
                            <a:schemeClr val="tx1"/>
                          </a:solidFill>
                        </a:rPr>
                        <a:t>Reset – 0R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tx1"/>
                          </a:solidFill>
                        </a:rPr>
                        <a:t>31</a:t>
                      </a:r>
                    </a:p>
                    <a:p>
                      <a:r>
                        <a:rPr lang="en-GB" sz="1000" b="0" i="1" dirty="0">
                          <a:solidFill>
                            <a:schemeClr val="tx1"/>
                          </a:solidFill>
                        </a:rPr>
                        <a:t>1R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GB" sz="1000" b="1" dirty="0">
                          <a:solidFill>
                            <a:schemeClr val="tx1"/>
                          </a:solidFill>
                        </a:rPr>
                        <a:t>32</a:t>
                      </a:r>
                    </a:p>
                    <a:p>
                      <a:r>
                        <a:rPr lang="en-GB" sz="1000" b="0" i="1" dirty="0">
                          <a:solidFill>
                            <a:schemeClr val="tx1"/>
                          </a:solidFill>
                        </a:rPr>
                        <a:t>2R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1000" b="1" dirty="0">
                          <a:solidFill>
                            <a:schemeClr val="tx1"/>
                          </a:solidFill>
                        </a:rPr>
                        <a:t>33</a:t>
                      </a:r>
                    </a:p>
                    <a:p>
                      <a:r>
                        <a:rPr lang="en-GB" sz="1000" b="0" i="1" dirty="0">
                          <a:solidFill>
                            <a:schemeClr val="tx1"/>
                          </a:solidFill>
                        </a:rPr>
                        <a:t>3R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r>
                        <a:rPr lang="en-GB" sz="1000" b="1" dirty="0">
                          <a:solidFill>
                            <a:schemeClr val="tx1"/>
                          </a:solidFill>
                        </a:rPr>
                        <a:t>34</a:t>
                      </a:r>
                    </a:p>
                    <a:p>
                      <a:r>
                        <a:rPr lang="en-GB" sz="1000" b="0" i="1" dirty="0">
                          <a:solidFill>
                            <a:schemeClr val="tx1"/>
                          </a:solidFill>
                        </a:rPr>
                        <a:t>4R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r>
                        <a:rPr lang="en-GB" sz="1000" b="1" dirty="0">
                          <a:solidFill>
                            <a:schemeClr val="tx1"/>
                          </a:solidFill>
                        </a:rPr>
                        <a:t>35</a:t>
                      </a:r>
                    </a:p>
                    <a:p>
                      <a:r>
                        <a:rPr lang="en-GB" sz="1000" b="0" i="1" dirty="0">
                          <a:solidFill>
                            <a:schemeClr val="tx1"/>
                          </a:solidFill>
                        </a:rPr>
                        <a:t>5R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7C80"/>
                    </a:solidFill>
                  </a:tcPr>
                </a:tc>
                <a:tc>
                  <a:txBody>
                    <a:bodyPr/>
                    <a:lstStyle/>
                    <a:p>
                      <a:r>
                        <a:rPr lang="en-GB" sz="1000" b="1" dirty="0">
                          <a:solidFill>
                            <a:schemeClr val="tx1"/>
                          </a:solidFill>
                        </a:rPr>
                        <a:t>36</a:t>
                      </a:r>
                    </a:p>
                    <a:p>
                      <a:r>
                        <a:rPr lang="en-GB" sz="1000" b="0" i="1" dirty="0">
                          <a:solidFill>
                            <a:schemeClr val="tx1"/>
                          </a:solidFill>
                        </a:rPr>
                        <a:t>6R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66"/>
                    </a:solidFill>
                  </a:tcPr>
                </a:tc>
                <a:tc>
                  <a:txBody>
                    <a:bodyPr/>
                    <a:lstStyle/>
                    <a:p>
                      <a:r>
                        <a:rPr lang="en-GB" sz="1000" b="1" dirty="0">
                          <a:solidFill>
                            <a:schemeClr val="tx1"/>
                          </a:solidFill>
                        </a:rPr>
                        <a:t>37</a:t>
                      </a:r>
                    </a:p>
                    <a:p>
                      <a:r>
                        <a:rPr lang="en-GB" sz="1000" b="0" i="1" dirty="0">
                          <a:solidFill>
                            <a:schemeClr val="tx1"/>
                          </a:solidFill>
                        </a:rPr>
                        <a:t>7R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GB" sz="1000" b="1" dirty="0">
                          <a:solidFill>
                            <a:schemeClr val="tx1"/>
                          </a:solidFill>
                        </a:rPr>
                        <a:t>38</a:t>
                      </a:r>
                    </a:p>
                    <a:p>
                      <a:r>
                        <a:rPr lang="en-GB" sz="1000" b="0" i="1" dirty="0">
                          <a:solidFill>
                            <a:schemeClr val="tx1"/>
                          </a:solidFill>
                        </a:rPr>
                        <a:t>8R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FF"/>
                    </a:solidFill>
                  </a:tcPr>
                </a:tc>
                <a:tc>
                  <a:txBody>
                    <a:bodyPr/>
                    <a:lstStyle/>
                    <a:p>
                      <a:r>
                        <a:rPr lang="en-GB" sz="1000" b="1" dirty="0">
                          <a:solidFill>
                            <a:schemeClr val="tx1"/>
                          </a:solidFill>
                        </a:rPr>
                        <a:t>39</a:t>
                      </a:r>
                    </a:p>
                    <a:p>
                      <a:r>
                        <a:rPr lang="en-GB" sz="1000" b="0" i="1" dirty="0">
                          <a:solidFill>
                            <a:schemeClr val="tx1"/>
                          </a:solidFill>
                        </a:rPr>
                        <a:t>9R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FFFF"/>
                    </a:solidFill>
                  </a:tcPr>
                </a:tc>
                <a:extLst>
                  <a:ext uri="{0D108BD9-81ED-4DB2-BD59-A6C34878D82A}">
                    <a16:rowId xmlns:a16="http://schemas.microsoft.com/office/drawing/2014/main" val="2540065512"/>
                  </a:ext>
                </a:extLst>
              </a:tr>
            </a:tbl>
          </a:graphicData>
        </a:graphic>
      </p:graphicFrame>
      <p:sp>
        <p:nvSpPr>
          <p:cNvPr id="4" name="Rectangle 3">
            <a:extLst>
              <a:ext uri="{FF2B5EF4-FFF2-40B4-BE49-F238E27FC236}">
                <a16:creationId xmlns:a16="http://schemas.microsoft.com/office/drawing/2014/main" id="{EFC6E66B-7963-7D66-F069-0955051BC0A3}"/>
              </a:ext>
            </a:extLst>
          </p:cNvPr>
          <p:cNvSpPr/>
          <p:nvPr/>
        </p:nvSpPr>
        <p:spPr>
          <a:xfrm>
            <a:off x="1275127" y="1142540"/>
            <a:ext cx="520117" cy="158496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extBox 7">
            <a:extLst>
              <a:ext uri="{FF2B5EF4-FFF2-40B4-BE49-F238E27FC236}">
                <a16:creationId xmlns:a16="http://schemas.microsoft.com/office/drawing/2014/main" id="{6F5834BF-5D75-C70A-F8D4-D433EF2C66FE}"/>
              </a:ext>
            </a:extLst>
          </p:cNvPr>
          <p:cNvSpPr txBox="1"/>
          <p:nvPr/>
        </p:nvSpPr>
        <p:spPr>
          <a:xfrm>
            <a:off x="1006678" y="2768408"/>
            <a:ext cx="3615655" cy="400110"/>
          </a:xfrm>
          <a:prstGeom prst="rect">
            <a:avLst/>
          </a:prstGeom>
          <a:noFill/>
        </p:spPr>
        <p:txBody>
          <a:bodyPr wrap="square" rtlCol="0">
            <a:spAutoFit/>
          </a:bodyPr>
          <a:lstStyle/>
          <a:p>
            <a:r>
              <a:rPr lang="en-GB" sz="1000" b="1" dirty="0"/>
              <a:t>Group + histogram</a:t>
            </a:r>
          </a:p>
          <a:p>
            <a:r>
              <a:rPr lang="en-GB" sz="1000" b="1" dirty="0"/>
              <a:t> all 1R frames</a:t>
            </a:r>
          </a:p>
        </p:txBody>
      </p:sp>
      <p:pic>
        <p:nvPicPr>
          <p:cNvPr id="5" name="Picture 4" descr="A picture containing diagram, text, plan, line&#10;&#10;Description automatically generated">
            <a:extLst>
              <a:ext uri="{FF2B5EF4-FFF2-40B4-BE49-F238E27FC236}">
                <a16:creationId xmlns:a16="http://schemas.microsoft.com/office/drawing/2014/main" id="{7A1B73B2-7080-7354-5484-04AE68CAACD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1238" y="158620"/>
            <a:ext cx="4416227" cy="2865043"/>
          </a:xfrm>
          <a:prstGeom prst="rect">
            <a:avLst/>
          </a:prstGeom>
          <a:noFill/>
          <a:ln>
            <a:noFill/>
          </a:ln>
        </p:spPr>
      </p:pic>
    </p:spTree>
    <p:extLst>
      <p:ext uri="{BB962C8B-B14F-4D97-AF65-F5344CB8AC3E}">
        <p14:creationId xmlns:p14="http://schemas.microsoft.com/office/powerpoint/2010/main" val="2722961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pic>
        <p:nvPicPr>
          <p:cNvPr id="2" name="Picture 1">
            <a:extLst>
              <a:ext uri="{FF2B5EF4-FFF2-40B4-BE49-F238E27FC236}">
                <a16:creationId xmlns:a16="http://schemas.microsoft.com/office/drawing/2014/main" id="{AC423B79-2501-8D3A-C060-D3DDA6E1A647}"/>
              </a:ext>
            </a:extLst>
          </p:cNvPr>
          <p:cNvPicPr>
            <a:picLocks noChangeAspect="1"/>
          </p:cNvPicPr>
          <p:nvPr/>
        </p:nvPicPr>
        <p:blipFill>
          <a:blip r:embed="rId4"/>
          <a:stretch>
            <a:fillRect/>
          </a:stretch>
        </p:blipFill>
        <p:spPr>
          <a:xfrm>
            <a:off x="631942" y="498028"/>
            <a:ext cx="3368351" cy="732006"/>
          </a:xfrm>
          <a:prstGeom prst="rect">
            <a:avLst/>
          </a:prstGeom>
        </p:spPr>
      </p:pic>
      <p:grpSp>
        <p:nvGrpSpPr>
          <p:cNvPr id="16" name="Group 15">
            <a:extLst>
              <a:ext uri="{FF2B5EF4-FFF2-40B4-BE49-F238E27FC236}">
                <a16:creationId xmlns:a16="http://schemas.microsoft.com/office/drawing/2014/main" id="{7A4E6249-1B11-6E0A-D55A-CE2EB01E74C0}"/>
              </a:ext>
            </a:extLst>
          </p:cNvPr>
          <p:cNvGrpSpPr/>
          <p:nvPr/>
        </p:nvGrpSpPr>
        <p:grpSpPr>
          <a:xfrm>
            <a:off x="402337" y="3235590"/>
            <a:ext cx="6138764" cy="2408686"/>
            <a:chOff x="364720" y="1848119"/>
            <a:chExt cx="4761134" cy="1758248"/>
          </a:xfrm>
        </p:grpSpPr>
        <p:pic>
          <p:nvPicPr>
            <p:cNvPr id="6" name="Picture 5">
              <a:extLst>
                <a:ext uri="{FF2B5EF4-FFF2-40B4-BE49-F238E27FC236}">
                  <a16:creationId xmlns:a16="http://schemas.microsoft.com/office/drawing/2014/main" id="{F5C33FCB-8839-D1F2-D34F-0D762F16D33F}"/>
                </a:ext>
              </a:extLst>
            </p:cNvPr>
            <p:cNvPicPr>
              <a:picLocks noChangeAspect="1"/>
            </p:cNvPicPr>
            <p:nvPr/>
          </p:nvPicPr>
          <p:blipFill>
            <a:blip r:embed="rId5"/>
            <a:stretch>
              <a:fillRect/>
            </a:stretch>
          </p:blipFill>
          <p:spPr>
            <a:xfrm>
              <a:off x="2758431" y="2060706"/>
              <a:ext cx="2367423" cy="1545661"/>
            </a:xfrm>
            <a:prstGeom prst="rect">
              <a:avLst/>
            </a:prstGeom>
          </p:spPr>
        </p:pic>
        <p:pic>
          <p:nvPicPr>
            <p:cNvPr id="9" name="Picture 8">
              <a:extLst>
                <a:ext uri="{FF2B5EF4-FFF2-40B4-BE49-F238E27FC236}">
                  <a16:creationId xmlns:a16="http://schemas.microsoft.com/office/drawing/2014/main" id="{CB40EBA8-47BD-624B-17A3-E44F31792BB3}"/>
                </a:ext>
              </a:extLst>
            </p:cNvPr>
            <p:cNvPicPr>
              <a:picLocks noChangeAspect="1"/>
            </p:cNvPicPr>
            <p:nvPr/>
          </p:nvPicPr>
          <p:blipFill rotWithShape="1">
            <a:blip r:embed="rId6">
              <a:extLst>
                <a:ext uri="{28A0092B-C50C-407E-A947-70E740481C1C}">
                  <a14:useLocalDpi xmlns:a14="http://schemas.microsoft.com/office/drawing/2010/main" val="0"/>
                </a:ext>
              </a:extLst>
            </a:blip>
            <a:srcRect l="-26" t="6771" b="3577"/>
            <a:stretch/>
          </p:blipFill>
          <p:spPr>
            <a:xfrm>
              <a:off x="364720" y="1848119"/>
              <a:ext cx="1940410" cy="1731899"/>
            </a:xfrm>
            <a:prstGeom prst="rect">
              <a:avLst/>
            </a:prstGeom>
            <a:solidFill>
              <a:schemeClr val="bg1"/>
            </a:solidFill>
          </p:spPr>
        </p:pic>
        <p:sp>
          <p:nvSpPr>
            <p:cNvPr id="10" name="Right Arrow 4">
              <a:extLst>
                <a:ext uri="{FF2B5EF4-FFF2-40B4-BE49-F238E27FC236}">
                  <a16:creationId xmlns:a16="http://schemas.microsoft.com/office/drawing/2014/main" id="{E1D895C6-391F-DFB1-E20D-B71A30472374}"/>
                </a:ext>
              </a:extLst>
            </p:cNvPr>
            <p:cNvSpPr/>
            <p:nvPr/>
          </p:nvSpPr>
          <p:spPr>
            <a:xfrm>
              <a:off x="2490277" y="2697406"/>
              <a:ext cx="196072" cy="111280"/>
            </a:xfrm>
            <a:prstGeom prst="rightArrow">
              <a:avLst/>
            </a:prstGeom>
            <a:solidFill>
              <a:srgbClr val="0030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0AB2799-E15D-B5F6-2EBF-E7E1604B9C11}"/>
                </a:ext>
              </a:extLst>
            </p:cNvPr>
            <p:cNvSpPr txBox="1"/>
            <p:nvPr/>
          </p:nvSpPr>
          <p:spPr>
            <a:xfrm>
              <a:off x="738958" y="2016819"/>
              <a:ext cx="1155653" cy="235898"/>
            </a:xfrm>
            <a:prstGeom prst="rect">
              <a:avLst/>
            </a:prstGeom>
            <a:solidFill>
              <a:schemeClr val="bg1"/>
            </a:solidFill>
          </p:spPr>
          <p:txBody>
            <a:bodyPr wrap="square" rtlCol="0">
              <a:spAutoFit/>
            </a:bodyPr>
            <a:lstStyle/>
            <a:p>
              <a:r>
                <a:rPr lang="en-GB" sz="1500" b="1">
                  <a:solidFill>
                    <a:srgbClr val="002060"/>
                  </a:solidFill>
                </a:rPr>
                <a:t>Multiple frames</a:t>
              </a:r>
            </a:p>
          </p:txBody>
        </p:sp>
        <p:sp>
          <p:nvSpPr>
            <p:cNvPr id="15" name="TextBox 14">
              <a:extLst>
                <a:ext uri="{FF2B5EF4-FFF2-40B4-BE49-F238E27FC236}">
                  <a16:creationId xmlns:a16="http://schemas.microsoft.com/office/drawing/2014/main" id="{71D1DF07-14BE-C173-6703-7E02670BF7B6}"/>
                </a:ext>
              </a:extLst>
            </p:cNvPr>
            <p:cNvSpPr txBox="1"/>
            <p:nvPr/>
          </p:nvSpPr>
          <p:spPr>
            <a:xfrm>
              <a:off x="3375707" y="2381551"/>
              <a:ext cx="1557675" cy="404397"/>
            </a:xfrm>
            <a:prstGeom prst="rect">
              <a:avLst/>
            </a:prstGeom>
            <a:noFill/>
          </p:spPr>
          <p:txBody>
            <a:bodyPr wrap="square" rtlCol="0">
              <a:spAutoFit/>
            </a:bodyPr>
            <a:lstStyle/>
            <a:p>
              <a:r>
                <a:rPr lang="en-GB" sz="1500" b="1">
                  <a:solidFill>
                    <a:srgbClr val="002060"/>
                  </a:solidFill>
                </a:rPr>
                <a:t>Per-pixel/ global histograms</a:t>
              </a:r>
            </a:p>
          </p:txBody>
        </p:sp>
      </p:grpSp>
      <p:graphicFrame>
        <p:nvGraphicFramePr>
          <p:cNvPr id="17" name="Table 16">
            <a:extLst>
              <a:ext uri="{FF2B5EF4-FFF2-40B4-BE49-F238E27FC236}">
                <a16:creationId xmlns:a16="http://schemas.microsoft.com/office/drawing/2014/main" id="{B2D21CD1-BB3B-8AFC-D865-5E2E8CE66CCA}"/>
              </a:ext>
            </a:extLst>
          </p:cNvPr>
          <p:cNvGraphicFramePr>
            <a:graphicFrameLocks noGrp="1"/>
          </p:cNvGraphicFramePr>
          <p:nvPr>
            <p:extLst>
              <p:ext uri="{D42A27DB-BD31-4B8C-83A1-F6EECF244321}">
                <p14:modId xmlns:p14="http://schemas.microsoft.com/office/powerpoint/2010/main" val="2525483284"/>
              </p:ext>
            </p:extLst>
          </p:nvPr>
        </p:nvGraphicFramePr>
        <p:xfrm>
          <a:off x="7231599" y="525886"/>
          <a:ext cx="4752397" cy="4754880"/>
        </p:xfrm>
        <a:graphic>
          <a:graphicData uri="http://schemas.openxmlformats.org/drawingml/2006/table">
            <a:tbl>
              <a:tblPr firstRow="1" lastRow="1">
                <a:tableStyleId>{6E25E649-3F16-4E02-A733-19D2CDBF48F0}</a:tableStyleId>
              </a:tblPr>
              <a:tblGrid>
                <a:gridCol w="2590495">
                  <a:extLst>
                    <a:ext uri="{9D8B030D-6E8A-4147-A177-3AD203B41FA5}">
                      <a16:colId xmlns:a16="http://schemas.microsoft.com/office/drawing/2014/main" val="1177716226"/>
                    </a:ext>
                  </a:extLst>
                </a:gridCol>
                <a:gridCol w="2161902">
                  <a:extLst>
                    <a:ext uri="{9D8B030D-6E8A-4147-A177-3AD203B41FA5}">
                      <a16:colId xmlns:a16="http://schemas.microsoft.com/office/drawing/2014/main" val="521639129"/>
                    </a:ext>
                  </a:extLst>
                </a:gridCol>
              </a:tblGrid>
              <a:tr h="201188">
                <a:tc>
                  <a:txBody>
                    <a:bodyPr/>
                    <a:lstStyle/>
                    <a:p>
                      <a:r>
                        <a:rPr lang="en-US" sz="1800"/>
                        <a:t>Parameter</a:t>
                      </a:r>
                      <a:endParaRPr lang="en-GB"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tc>
                  <a:txBody>
                    <a:bodyPr/>
                    <a:lstStyle/>
                    <a:p>
                      <a:r>
                        <a:rPr lang="en-US" sz="1800" dirty="0"/>
                        <a:t>HEXITEC</a:t>
                      </a:r>
                      <a:endParaRPr lang="en-GB"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extLst>
                  <a:ext uri="{0D108BD9-81ED-4DB2-BD59-A6C34878D82A}">
                    <a16:rowId xmlns:a16="http://schemas.microsoft.com/office/drawing/2014/main" val="3431414811"/>
                  </a:ext>
                </a:extLst>
              </a:tr>
              <a:tr h="198355">
                <a:tc>
                  <a:txBody>
                    <a:bodyPr/>
                    <a:lstStyle/>
                    <a:p>
                      <a:r>
                        <a:rPr lang="en-US" sz="1800" b="1"/>
                        <a:t>Pixel</a:t>
                      </a:r>
                      <a:r>
                        <a:rPr lang="en-US" sz="1800" b="1" baseline="0"/>
                        <a:t> Pitch (µm)</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250</a:t>
                      </a:r>
                      <a:endParaRPr lang="en-GB" sz="180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7205991"/>
                  </a:ext>
                </a:extLst>
              </a:tr>
              <a:tr h="198355">
                <a:tc>
                  <a:txBody>
                    <a:bodyPr/>
                    <a:lstStyle/>
                    <a:p>
                      <a:r>
                        <a:rPr lang="en-US" sz="1800" b="1"/>
                        <a:t>Array Size</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a:t>80 × 80</a:t>
                      </a:r>
                      <a:endParaRPr lang="en-GB" sz="1800" dirty="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1890243"/>
                  </a:ext>
                </a:extLst>
              </a:tr>
              <a:tr h="198355">
                <a:tc>
                  <a:txBody>
                    <a:bodyPr/>
                    <a:lstStyle/>
                    <a:p>
                      <a:r>
                        <a:rPr lang="en-US" sz="1800" b="1"/>
                        <a:t>Max Frame Rate (kHz)</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a:latin typeface="Segoe UI" panose="020B0502040204020203" pitchFamily="34" charset="0"/>
                          <a:cs typeface="Segoe UI" panose="020B0502040204020203" pitchFamily="34" charset="0"/>
                        </a:rPr>
                        <a:t>~</a:t>
                      </a:r>
                      <a:r>
                        <a:rPr lang="en-US" sz="1800"/>
                        <a:t>10</a:t>
                      </a:r>
                      <a:endParaRPr lang="en-GB" sz="180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04066465"/>
                  </a:ext>
                </a:extLst>
              </a:tr>
              <a:tr h="198355">
                <a:tc>
                  <a:txBody>
                    <a:bodyPr/>
                    <a:lstStyle/>
                    <a:p>
                      <a:r>
                        <a:rPr lang="en-GB" sz="1800" b="1"/>
                        <a:t>Max Spectroscopic Flux (ph s</a:t>
                      </a:r>
                      <a:r>
                        <a:rPr lang="en-GB" sz="1800" b="1" baseline="30000"/>
                        <a:t>-1</a:t>
                      </a:r>
                      <a:r>
                        <a:rPr lang="en-GB" sz="1800" b="1" baseline="0"/>
                        <a:t> mm</a:t>
                      </a:r>
                      <a:r>
                        <a:rPr lang="en-GB" sz="1800" b="1" baseline="30000"/>
                        <a:t>-2</a:t>
                      </a:r>
                      <a:r>
                        <a:rPr lang="en-GB" sz="1800" b="1" baseline="0"/>
                        <a:t>)</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a:latin typeface="Segoe UI" panose="020B0502040204020203" pitchFamily="34" charset="0"/>
                          <a:cs typeface="Segoe UI" panose="020B0502040204020203" pitchFamily="34" charset="0"/>
                        </a:rPr>
                        <a:t>~</a:t>
                      </a:r>
                      <a:r>
                        <a:rPr lang="en-GB" sz="1800"/>
                        <a:t>10</a:t>
                      </a:r>
                      <a:r>
                        <a:rPr lang="en-GB" sz="1800" baseline="30000"/>
                        <a:t>4</a:t>
                      </a:r>
                      <a:endParaRPr lang="en-GB" sz="180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671205"/>
                  </a:ext>
                </a:extLst>
              </a:tr>
              <a:tr h="198355">
                <a:tc>
                  <a:txBody>
                    <a:bodyPr/>
                    <a:lstStyle/>
                    <a:p>
                      <a:r>
                        <a:rPr lang="en-US" sz="1800" b="1" dirty="0"/>
                        <a:t>Digitisation</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Off-chip</a:t>
                      </a:r>
                      <a:endParaRPr lang="en-GB" sz="180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2992278"/>
                  </a:ext>
                </a:extLst>
              </a:tr>
              <a:tr h="198355">
                <a:tc>
                  <a:txBody>
                    <a:bodyPr/>
                    <a:lstStyle/>
                    <a:p>
                      <a:r>
                        <a:rPr lang="en-GB" sz="1800" b="1"/>
                        <a:t>Detector Type</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Peak Track + Hold</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0408769"/>
                  </a:ext>
                </a:extLst>
              </a:tr>
              <a:tr h="198355">
                <a:tc rowSpan="2">
                  <a:txBody>
                    <a:bodyPr/>
                    <a:lstStyle/>
                    <a:p>
                      <a:r>
                        <a:rPr lang="en-GB" sz="1800" b="1" dirty="0"/>
                        <a:t>Gain stages (keV in CZT)</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200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9548059"/>
                  </a:ext>
                </a:extLst>
              </a:tr>
              <a:tr h="198355">
                <a:tc vMerge="1">
                  <a:txBody>
                    <a:bodyPr/>
                    <a:lstStyle/>
                    <a:p>
                      <a:endParaRPr lang="en-GB" sz="1600"/>
                    </a:p>
                  </a:txBody>
                  <a:tcPr/>
                </a:tc>
                <a:tc>
                  <a:txBody>
                    <a:bodyPr/>
                    <a:lstStyle/>
                    <a:p>
                      <a:r>
                        <a:rPr lang="en-GB" sz="1800"/>
                        <a:t>600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616330"/>
                  </a:ext>
                </a:extLst>
              </a:tr>
              <a:tr h="198355">
                <a:tc>
                  <a:txBody>
                    <a:bodyPr/>
                    <a:lstStyle/>
                    <a:p>
                      <a:r>
                        <a:rPr lang="en-US" sz="1800" b="1" dirty="0"/>
                        <a:t>FWHM</a:t>
                      </a:r>
                      <a:r>
                        <a:rPr lang="en-US" sz="1800" b="1" baseline="-25000" dirty="0"/>
                        <a:t>@60keV </a:t>
                      </a:r>
                      <a:r>
                        <a:rPr lang="en-US" sz="1800" b="1" baseline="0" dirty="0"/>
                        <a:t>(keV)</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Arial" panose="020B0604020202020204" pitchFamily="34" charset="0"/>
                        <a:buChar char="•"/>
                      </a:pPr>
                      <a:r>
                        <a:rPr lang="en-US" sz="1800" b="1" dirty="0">
                          <a:solidFill>
                            <a:schemeClr val="accent6"/>
                          </a:solidFill>
                        </a:rPr>
                        <a:t>HF-CZT: 0.79 keV [1]</a:t>
                      </a:r>
                    </a:p>
                    <a:p>
                      <a:pPr marL="171450" indent="-171450">
                        <a:buFont typeface="Arial" panose="020B0604020202020204" pitchFamily="34" charset="0"/>
                        <a:buChar char="•"/>
                      </a:pPr>
                      <a:r>
                        <a:rPr lang="en-US" sz="1800" b="1" dirty="0">
                          <a:solidFill>
                            <a:schemeClr val="accent6"/>
                          </a:solidFill>
                        </a:rPr>
                        <a:t>p-type Si: 0.59keV [2]</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353550"/>
                  </a:ext>
                </a:extLst>
              </a:tr>
            </a:tbl>
          </a:graphicData>
        </a:graphic>
      </p:graphicFrame>
      <p:sp>
        <p:nvSpPr>
          <p:cNvPr id="22" name="TextBox 21">
            <a:extLst>
              <a:ext uri="{FF2B5EF4-FFF2-40B4-BE49-F238E27FC236}">
                <a16:creationId xmlns:a16="http://schemas.microsoft.com/office/drawing/2014/main" id="{20CEF952-20AB-8F47-483A-65E75413E664}"/>
              </a:ext>
            </a:extLst>
          </p:cNvPr>
          <p:cNvSpPr txBox="1"/>
          <p:nvPr/>
        </p:nvSpPr>
        <p:spPr>
          <a:xfrm>
            <a:off x="7231599" y="202721"/>
            <a:ext cx="4612202" cy="323165"/>
          </a:xfrm>
          <a:prstGeom prst="rect">
            <a:avLst/>
          </a:prstGeom>
          <a:noFill/>
        </p:spPr>
        <p:txBody>
          <a:bodyPr wrap="square" rtlCol="0">
            <a:spAutoFit/>
          </a:bodyPr>
          <a:lstStyle/>
          <a:p>
            <a:r>
              <a:rPr lang="en-GB" sz="1500" b="1" i="1">
                <a:solidFill>
                  <a:srgbClr val="002060"/>
                </a:solidFill>
              </a:rPr>
              <a:t>HEXITEC specifications</a:t>
            </a:r>
          </a:p>
        </p:txBody>
      </p:sp>
      <p:sp>
        <p:nvSpPr>
          <p:cNvPr id="23" name="TextBox 22">
            <a:extLst>
              <a:ext uri="{FF2B5EF4-FFF2-40B4-BE49-F238E27FC236}">
                <a16:creationId xmlns:a16="http://schemas.microsoft.com/office/drawing/2014/main" id="{D63E068A-8CA8-CF54-3DD8-6A8F0FDA8696}"/>
              </a:ext>
            </a:extLst>
          </p:cNvPr>
          <p:cNvSpPr txBox="1"/>
          <p:nvPr/>
        </p:nvSpPr>
        <p:spPr>
          <a:xfrm>
            <a:off x="315413" y="1494148"/>
            <a:ext cx="7938274" cy="1477328"/>
          </a:xfrm>
          <a:prstGeom prst="rect">
            <a:avLst/>
          </a:prstGeom>
          <a:noFill/>
        </p:spPr>
        <p:txBody>
          <a:bodyPr wrap="square" rtlCol="0">
            <a:spAutoFit/>
          </a:bodyPr>
          <a:lstStyle/>
          <a:p>
            <a:pPr marL="285750" indent="-285750">
              <a:buFont typeface="Arial" panose="020B0604020202020204" pitchFamily="34" charset="0"/>
              <a:buChar char="•"/>
            </a:pPr>
            <a:r>
              <a:rPr lang="en-GB" b="1" dirty="0">
                <a:cs typeface="Times New Roman" panose="02020603050405020304" pitchFamily="18" charset="0"/>
              </a:rPr>
              <a:t>Fully spectroscopic X-Ray Imaging </a:t>
            </a:r>
            <a:r>
              <a:rPr lang="en-GB" dirty="0">
                <a:cs typeface="Times New Roman" panose="02020603050405020304" pitchFamily="18" charset="0"/>
              </a:rPr>
              <a:t>with CdTe/ CdZnTe (CZT) detectors</a:t>
            </a:r>
          </a:p>
          <a:p>
            <a:pPr marL="285750" indent="-285750">
              <a:buFont typeface="Arial" panose="020B0604020202020204" pitchFamily="34" charset="0"/>
              <a:buChar char="•"/>
            </a:pPr>
            <a:r>
              <a:rPr lang="en-GB" dirty="0">
                <a:cs typeface="Times New Roman" panose="02020603050405020304" pitchFamily="18" charset="0"/>
              </a:rPr>
              <a:t>80 × 80 pixel array on a 250 </a:t>
            </a:r>
            <a:r>
              <a:rPr lang="el-GR" dirty="0">
                <a:cs typeface="Times New Roman" panose="02020603050405020304" pitchFamily="18" charset="0"/>
              </a:rPr>
              <a:t>μ</a:t>
            </a:r>
            <a:r>
              <a:rPr lang="en-GB" dirty="0">
                <a:cs typeface="Times New Roman" panose="02020603050405020304" pitchFamily="18" charset="0"/>
              </a:rPr>
              <a:t>m pitch</a:t>
            </a:r>
          </a:p>
          <a:p>
            <a:pPr marL="285750" indent="-285750">
              <a:buFont typeface="Arial" panose="020B0604020202020204" pitchFamily="34" charset="0"/>
              <a:buChar char="•"/>
            </a:pPr>
            <a:r>
              <a:rPr lang="en-GB" b="1" dirty="0">
                <a:cs typeface="Times New Roman" panose="02020603050405020304" pitchFamily="18" charset="0"/>
              </a:rPr>
              <a:t>Analogue readout </a:t>
            </a:r>
            <a:r>
              <a:rPr lang="en-GB" dirty="0">
                <a:cs typeface="Times New Roman" panose="02020603050405020304" pitchFamily="18" charset="0"/>
              </a:rPr>
              <a:t>via a rolling shutter to </a:t>
            </a:r>
            <a:r>
              <a:rPr lang="en-GB" b="1" dirty="0">
                <a:cs typeface="Times New Roman" panose="02020603050405020304" pitchFamily="18" charset="0"/>
              </a:rPr>
              <a:t>4 ADCs in the DAQ</a:t>
            </a:r>
          </a:p>
          <a:p>
            <a:pPr marL="285750" indent="-285750">
              <a:buFont typeface="Arial" panose="020B0604020202020204" pitchFamily="34" charset="0"/>
              <a:buChar char="•"/>
            </a:pPr>
            <a:r>
              <a:rPr lang="en-GB" dirty="0">
                <a:cs typeface="Times New Roman" panose="02020603050405020304" pitchFamily="18" charset="0"/>
              </a:rPr>
              <a:t>Maximum </a:t>
            </a:r>
            <a:r>
              <a:rPr lang="en-GB" dirty="0">
                <a:latin typeface="Segoe UI" panose="020B0502040204020203" pitchFamily="34" charset="0"/>
                <a:cs typeface="Segoe UI" panose="020B0502040204020203" pitchFamily="34" charset="0"/>
              </a:rPr>
              <a:t>~</a:t>
            </a:r>
            <a:r>
              <a:rPr lang="en-GB" dirty="0">
                <a:cs typeface="Times New Roman" panose="02020603050405020304" pitchFamily="18" charset="0"/>
              </a:rPr>
              <a:t>10 kHz data output (</a:t>
            </a:r>
            <a:r>
              <a:rPr lang="en-GB" dirty="0">
                <a:latin typeface="Segoe UI" panose="020B0502040204020203" pitchFamily="34" charset="0"/>
                <a:cs typeface="Segoe UI" panose="020B0502040204020203" pitchFamily="34" charset="0"/>
              </a:rPr>
              <a:t>~</a:t>
            </a:r>
            <a:r>
              <a:rPr lang="en-GB" dirty="0">
                <a:cs typeface="Times New Roman" panose="02020603050405020304" pitchFamily="18" charset="0"/>
              </a:rPr>
              <a:t>100 MB s</a:t>
            </a:r>
            <a:r>
              <a:rPr lang="en-GB" baseline="30000" dirty="0">
                <a:cs typeface="Times New Roman" panose="02020603050405020304" pitchFamily="18" charset="0"/>
              </a:rPr>
              <a:t>-1</a:t>
            </a:r>
            <a:r>
              <a:rPr lang="en-GB" dirty="0">
                <a:cs typeface="Times New Roman" panose="02020603050405020304" pitchFamily="18" charset="0"/>
              </a:rPr>
              <a:t>)</a:t>
            </a:r>
          </a:p>
          <a:p>
            <a:pPr marL="285750" indent="-285750">
              <a:buFont typeface="Arial" panose="020B0604020202020204" pitchFamily="34" charset="0"/>
              <a:buChar char="•"/>
            </a:pPr>
            <a:r>
              <a:rPr lang="en-GB" dirty="0">
                <a:cs typeface="Times New Roman" panose="02020603050405020304" pitchFamily="18" charset="0"/>
              </a:rPr>
              <a:t>AMS 0.35 µm - since 2010 </a:t>
            </a:r>
          </a:p>
        </p:txBody>
      </p:sp>
      <p:sp>
        <p:nvSpPr>
          <p:cNvPr id="24" name="TextBox 23">
            <a:extLst>
              <a:ext uri="{FF2B5EF4-FFF2-40B4-BE49-F238E27FC236}">
                <a16:creationId xmlns:a16="http://schemas.microsoft.com/office/drawing/2014/main" id="{BC3429F8-5BEE-5D0A-6826-7B6C08E9B1F5}"/>
              </a:ext>
            </a:extLst>
          </p:cNvPr>
          <p:cNvSpPr txBox="1"/>
          <p:nvPr/>
        </p:nvSpPr>
        <p:spPr>
          <a:xfrm>
            <a:off x="7321942" y="5905912"/>
            <a:ext cx="6079491" cy="276999"/>
          </a:xfrm>
          <a:prstGeom prst="rect">
            <a:avLst/>
          </a:prstGeom>
          <a:noFill/>
        </p:spPr>
        <p:txBody>
          <a:bodyPr wrap="square" rtlCol="0">
            <a:spAutoFit/>
          </a:bodyPr>
          <a:lstStyle/>
          <a:p>
            <a:r>
              <a:rPr lang="en-GB" sz="1200" b="1">
                <a:solidFill>
                  <a:srgbClr val="003088"/>
                </a:solidFill>
              </a:rPr>
              <a:t>[1] </a:t>
            </a:r>
            <a:r>
              <a:rPr lang="en-GB" sz="1200" b="1" i="0" u="none" strike="noStrike">
                <a:solidFill>
                  <a:srgbClr val="4F5671"/>
                </a:solidFill>
                <a:effectLst/>
                <a:hlinkClick r:id="rId7"/>
              </a:rPr>
              <a:t>DOI: 10.3390/s20102747</a:t>
            </a:r>
            <a:r>
              <a:rPr lang="en-GB" sz="1200" b="1" i="0" u="none" strike="noStrike">
                <a:solidFill>
                  <a:srgbClr val="4F5671"/>
                </a:solidFill>
                <a:effectLst/>
              </a:rPr>
              <a:t> </a:t>
            </a:r>
            <a:r>
              <a:rPr lang="en-GB" sz="1200" b="1">
                <a:solidFill>
                  <a:srgbClr val="003088"/>
                </a:solidFill>
              </a:rPr>
              <a:t>[2] </a:t>
            </a:r>
            <a:r>
              <a:rPr lang="en-GB" sz="1200" b="1">
                <a:solidFill>
                  <a:srgbClr val="003088"/>
                </a:solidFill>
                <a:hlinkClick r:id="rId8"/>
              </a:rPr>
              <a:t>DOI: 10.1088/1748-0221/17/05/P05030</a:t>
            </a:r>
            <a:endParaRPr lang="en-GB" sz="1200" b="1">
              <a:solidFill>
                <a:srgbClr val="003088"/>
              </a:solidFill>
            </a:endParaRPr>
          </a:p>
        </p:txBody>
      </p:sp>
    </p:spTree>
    <p:extLst>
      <p:ext uri="{BB962C8B-B14F-4D97-AF65-F5344CB8AC3E}">
        <p14:creationId xmlns:p14="http://schemas.microsoft.com/office/powerpoint/2010/main" val="37717056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4B1FA0-B15A-51C3-1B75-34983D83ACE4}"/>
              </a:ext>
            </a:extLst>
          </p:cNvPr>
          <p:cNvPicPr>
            <a:picLocks noChangeAspect="1"/>
          </p:cNvPicPr>
          <p:nvPr/>
        </p:nvPicPr>
        <p:blipFill>
          <a:blip r:embed="rId2"/>
          <a:stretch>
            <a:fillRect/>
          </a:stretch>
        </p:blipFill>
        <p:spPr>
          <a:xfrm>
            <a:off x="2312446" y="3884643"/>
            <a:ext cx="4728895" cy="2712955"/>
          </a:xfrm>
          <a:prstGeom prst="rect">
            <a:avLst/>
          </a:prstGeom>
        </p:spPr>
      </p:pic>
      <p:sp>
        <p:nvSpPr>
          <p:cNvPr id="18" name="TextBox 17">
            <a:extLst>
              <a:ext uri="{FF2B5EF4-FFF2-40B4-BE49-F238E27FC236}">
                <a16:creationId xmlns:a16="http://schemas.microsoft.com/office/drawing/2014/main" id="{464D8BB1-A908-28A7-42CD-88BEFCC21829}"/>
              </a:ext>
            </a:extLst>
          </p:cNvPr>
          <p:cNvSpPr txBox="1"/>
          <p:nvPr/>
        </p:nvSpPr>
        <p:spPr>
          <a:xfrm>
            <a:off x="2473088" y="3634128"/>
            <a:ext cx="4018326" cy="276999"/>
          </a:xfrm>
          <a:prstGeom prst="rect">
            <a:avLst/>
          </a:prstGeom>
          <a:noFill/>
        </p:spPr>
        <p:txBody>
          <a:bodyPr wrap="square" rtlCol="0">
            <a:spAutoFit/>
          </a:bodyPr>
          <a:lstStyle/>
          <a:p>
            <a:r>
              <a:rPr lang="en-GB" sz="1200" b="1" dirty="0">
                <a:solidFill>
                  <a:srgbClr val="FF0000"/>
                </a:solidFill>
              </a:rPr>
              <a:t>Finding the centroids of each of the noise peak distributions</a:t>
            </a:r>
          </a:p>
        </p:txBody>
      </p:sp>
      <p:sp>
        <p:nvSpPr>
          <p:cNvPr id="19" name="TextBox 18">
            <a:extLst>
              <a:ext uri="{FF2B5EF4-FFF2-40B4-BE49-F238E27FC236}">
                <a16:creationId xmlns:a16="http://schemas.microsoft.com/office/drawing/2014/main" id="{49AB8114-282D-7C2D-A823-666641895D49}"/>
              </a:ext>
            </a:extLst>
          </p:cNvPr>
          <p:cNvSpPr txBox="1"/>
          <p:nvPr/>
        </p:nvSpPr>
        <p:spPr>
          <a:xfrm>
            <a:off x="2473088" y="6597598"/>
            <a:ext cx="4018326" cy="276999"/>
          </a:xfrm>
          <a:prstGeom prst="rect">
            <a:avLst/>
          </a:prstGeom>
          <a:noFill/>
        </p:spPr>
        <p:txBody>
          <a:bodyPr wrap="square" rtlCol="0">
            <a:spAutoFit/>
          </a:bodyPr>
          <a:lstStyle/>
          <a:p>
            <a:r>
              <a:rPr lang="en-GB" sz="1200" b="1" dirty="0">
                <a:solidFill>
                  <a:srgbClr val="FF0000"/>
                </a:solidFill>
              </a:rPr>
              <a:t>Plotting noise peak centroid against frames following reset</a:t>
            </a:r>
          </a:p>
        </p:txBody>
      </p:sp>
      <p:pic>
        <p:nvPicPr>
          <p:cNvPr id="5" name="Picture 4">
            <a:extLst>
              <a:ext uri="{FF2B5EF4-FFF2-40B4-BE49-F238E27FC236}">
                <a16:creationId xmlns:a16="http://schemas.microsoft.com/office/drawing/2014/main" id="{E1BCB3DF-8BF9-33FB-4BB4-A554994B37DE}"/>
              </a:ext>
            </a:extLst>
          </p:cNvPr>
          <p:cNvPicPr>
            <a:picLocks noChangeAspect="1"/>
          </p:cNvPicPr>
          <p:nvPr/>
        </p:nvPicPr>
        <p:blipFill>
          <a:blip r:embed="rId3"/>
          <a:stretch>
            <a:fillRect/>
          </a:stretch>
        </p:blipFill>
        <p:spPr>
          <a:xfrm>
            <a:off x="2312446" y="921173"/>
            <a:ext cx="4747671" cy="2712955"/>
          </a:xfrm>
          <a:prstGeom prst="rect">
            <a:avLst/>
          </a:prstGeom>
        </p:spPr>
      </p:pic>
      <p:pic>
        <p:nvPicPr>
          <p:cNvPr id="6" name="Picture 5">
            <a:extLst>
              <a:ext uri="{FF2B5EF4-FFF2-40B4-BE49-F238E27FC236}">
                <a16:creationId xmlns:a16="http://schemas.microsoft.com/office/drawing/2014/main" id="{D8B6E482-10C2-4975-FD2D-A56806EBAEAF}"/>
              </a:ext>
            </a:extLst>
          </p:cNvPr>
          <p:cNvPicPr>
            <a:picLocks noChangeAspect="1"/>
          </p:cNvPicPr>
          <p:nvPr/>
        </p:nvPicPr>
        <p:blipFill>
          <a:blip r:embed="rId4"/>
          <a:stretch>
            <a:fillRect/>
          </a:stretch>
        </p:blipFill>
        <p:spPr>
          <a:xfrm>
            <a:off x="7201983" y="2080349"/>
            <a:ext cx="4937696" cy="2819806"/>
          </a:xfrm>
          <a:prstGeom prst="rect">
            <a:avLst/>
          </a:prstGeom>
        </p:spPr>
      </p:pic>
      <p:sp>
        <p:nvSpPr>
          <p:cNvPr id="9" name="TextBox 8">
            <a:extLst>
              <a:ext uri="{FF2B5EF4-FFF2-40B4-BE49-F238E27FC236}">
                <a16:creationId xmlns:a16="http://schemas.microsoft.com/office/drawing/2014/main" id="{3B64AF2A-3672-2786-0D3A-AA74D61BF78C}"/>
              </a:ext>
            </a:extLst>
          </p:cNvPr>
          <p:cNvSpPr txBox="1"/>
          <p:nvPr/>
        </p:nvSpPr>
        <p:spPr>
          <a:xfrm>
            <a:off x="7408065" y="4900155"/>
            <a:ext cx="4018326" cy="276999"/>
          </a:xfrm>
          <a:prstGeom prst="rect">
            <a:avLst/>
          </a:prstGeom>
          <a:noFill/>
        </p:spPr>
        <p:txBody>
          <a:bodyPr wrap="square" rtlCol="0">
            <a:spAutoFit/>
          </a:bodyPr>
          <a:lstStyle/>
          <a:p>
            <a:r>
              <a:rPr lang="en-GB" sz="1200" b="1" dirty="0">
                <a:solidFill>
                  <a:srgbClr val="FF0000"/>
                </a:solidFill>
              </a:rPr>
              <a:t>Now showing all pixels in channel</a:t>
            </a:r>
          </a:p>
        </p:txBody>
      </p:sp>
      <p:pic>
        <p:nvPicPr>
          <p:cNvPr id="24" name="Picture 23">
            <a:extLst>
              <a:ext uri="{FF2B5EF4-FFF2-40B4-BE49-F238E27FC236}">
                <a16:creationId xmlns:a16="http://schemas.microsoft.com/office/drawing/2014/main" id="{8FD75950-80AA-BB71-108D-009C243C621C}"/>
              </a:ext>
            </a:extLst>
          </p:cNvPr>
          <p:cNvPicPr>
            <a:picLocks noChangeAspect="1"/>
          </p:cNvPicPr>
          <p:nvPr/>
        </p:nvPicPr>
        <p:blipFill rotWithShape="1">
          <a:blip r:embed="rId5"/>
          <a:srcRect l="35686" r="33321"/>
          <a:stretch/>
        </p:blipFill>
        <p:spPr>
          <a:xfrm>
            <a:off x="271945" y="1616879"/>
            <a:ext cx="1798831" cy="3624242"/>
          </a:xfrm>
          <a:prstGeom prst="rect">
            <a:avLst/>
          </a:prstGeom>
        </p:spPr>
      </p:pic>
      <p:sp>
        <p:nvSpPr>
          <p:cNvPr id="25" name="TextBox 24">
            <a:extLst>
              <a:ext uri="{FF2B5EF4-FFF2-40B4-BE49-F238E27FC236}">
                <a16:creationId xmlns:a16="http://schemas.microsoft.com/office/drawing/2014/main" id="{0D7C4EF4-3821-87A3-831F-D6C687A54D25}"/>
              </a:ext>
            </a:extLst>
          </p:cNvPr>
          <p:cNvSpPr txBox="1"/>
          <p:nvPr/>
        </p:nvSpPr>
        <p:spPr>
          <a:xfrm>
            <a:off x="562088" y="5356911"/>
            <a:ext cx="1218543" cy="461665"/>
          </a:xfrm>
          <a:prstGeom prst="rect">
            <a:avLst/>
          </a:prstGeom>
          <a:noFill/>
        </p:spPr>
        <p:txBody>
          <a:bodyPr wrap="square" rtlCol="0">
            <a:spAutoFit/>
          </a:bodyPr>
          <a:lstStyle/>
          <a:p>
            <a:pPr algn="ctr"/>
            <a:r>
              <a:rPr lang="en-GB" sz="1200" b="1" dirty="0">
                <a:solidFill>
                  <a:srgbClr val="FF0000"/>
                </a:solidFill>
              </a:rPr>
              <a:t>Illuminated Area</a:t>
            </a:r>
          </a:p>
        </p:txBody>
      </p:sp>
      <p:sp>
        <p:nvSpPr>
          <p:cNvPr id="26" name="Title 1">
            <a:extLst>
              <a:ext uri="{FF2B5EF4-FFF2-40B4-BE49-F238E27FC236}">
                <a16:creationId xmlns:a16="http://schemas.microsoft.com/office/drawing/2014/main" id="{3D9E586D-07F5-9A42-0A53-A6FE2F6327D4}"/>
              </a:ext>
            </a:extLst>
          </p:cNvPr>
          <p:cNvSpPr txBox="1">
            <a:spLocks/>
          </p:cNvSpPr>
          <p:nvPr/>
        </p:nvSpPr>
        <p:spPr>
          <a:xfrm>
            <a:off x="460311" y="311020"/>
            <a:ext cx="10747310" cy="72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GB" sz="4000" spc="-150" dirty="0">
                <a:solidFill>
                  <a:srgbClr val="002060"/>
                </a:solidFill>
                <a:latin typeface="+mn-lt"/>
                <a:ea typeface="+mn-ea"/>
              </a:rPr>
              <a:t>Offset effect – Impeding CSA reset</a:t>
            </a:r>
          </a:p>
        </p:txBody>
      </p:sp>
    </p:spTree>
    <p:extLst>
      <p:ext uri="{BB962C8B-B14F-4D97-AF65-F5344CB8AC3E}">
        <p14:creationId xmlns:p14="http://schemas.microsoft.com/office/powerpoint/2010/main" val="37995878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4B1FA0-B15A-51C3-1B75-34983D83ACE4}"/>
              </a:ext>
            </a:extLst>
          </p:cNvPr>
          <p:cNvPicPr>
            <a:picLocks noChangeAspect="1"/>
          </p:cNvPicPr>
          <p:nvPr/>
        </p:nvPicPr>
        <p:blipFill>
          <a:blip r:embed="rId2"/>
          <a:stretch>
            <a:fillRect/>
          </a:stretch>
        </p:blipFill>
        <p:spPr>
          <a:xfrm>
            <a:off x="563572" y="1605391"/>
            <a:ext cx="4064870" cy="2332005"/>
          </a:xfrm>
          <a:prstGeom prst="rect">
            <a:avLst/>
          </a:prstGeom>
        </p:spPr>
      </p:pic>
      <p:sp>
        <p:nvSpPr>
          <p:cNvPr id="2" name="TextBox 1">
            <a:extLst>
              <a:ext uri="{FF2B5EF4-FFF2-40B4-BE49-F238E27FC236}">
                <a16:creationId xmlns:a16="http://schemas.microsoft.com/office/drawing/2014/main" id="{E0BAD7D2-3CA1-540F-5D8D-2FF0FCAB0729}"/>
              </a:ext>
            </a:extLst>
          </p:cNvPr>
          <p:cNvSpPr txBox="1"/>
          <p:nvPr/>
        </p:nvSpPr>
        <p:spPr>
          <a:xfrm>
            <a:off x="691130" y="1264526"/>
            <a:ext cx="6266576" cy="276999"/>
          </a:xfrm>
          <a:prstGeom prst="rect">
            <a:avLst/>
          </a:prstGeom>
          <a:noFill/>
        </p:spPr>
        <p:txBody>
          <a:bodyPr wrap="square" rtlCol="0">
            <a:spAutoFit/>
          </a:bodyPr>
          <a:lstStyle/>
          <a:p>
            <a:r>
              <a:rPr lang="en-GB" sz="1200" b="1" dirty="0">
                <a:solidFill>
                  <a:srgbClr val="FF0000"/>
                </a:solidFill>
              </a:rPr>
              <a:t>Pixel outside of beam region</a:t>
            </a:r>
          </a:p>
        </p:txBody>
      </p:sp>
      <p:sp>
        <p:nvSpPr>
          <p:cNvPr id="6" name="TextBox 5">
            <a:extLst>
              <a:ext uri="{FF2B5EF4-FFF2-40B4-BE49-F238E27FC236}">
                <a16:creationId xmlns:a16="http://schemas.microsoft.com/office/drawing/2014/main" id="{B2BD1620-015D-2FF4-634B-065D755B3691}"/>
              </a:ext>
            </a:extLst>
          </p:cNvPr>
          <p:cNvSpPr txBox="1"/>
          <p:nvPr/>
        </p:nvSpPr>
        <p:spPr>
          <a:xfrm>
            <a:off x="4986885" y="1651919"/>
            <a:ext cx="4311942" cy="2446824"/>
          </a:xfrm>
          <a:prstGeom prst="rect">
            <a:avLst/>
          </a:prstGeom>
          <a:noFill/>
        </p:spPr>
        <p:txBody>
          <a:bodyPr wrap="square" rtlCol="0">
            <a:spAutoFit/>
          </a:bodyPr>
          <a:lstStyle/>
          <a:p>
            <a:pPr marL="285750" indent="-285750">
              <a:buFont typeface="Arial" panose="020B0604020202020204" pitchFamily="34" charset="0"/>
              <a:buChar char="•"/>
            </a:pPr>
            <a:r>
              <a:rPr lang="en-GB" sz="1500" dirty="0">
                <a:solidFill>
                  <a:srgbClr val="000000"/>
                </a:solidFill>
              </a:rPr>
              <a:t>6.85 ADU frame</a:t>
            </a:r>
            <a:r>
              <a:rPr lang="en-GB" sz="1500" baseline="30000" dirty="0">
                <a:solidFill>
                  <a:srgbClr val="000000"/>
                </a:solidFill>
              </a:rPr>
              <a:t>-1</a:t>
            </a:r>
            <a:r>
              <a:rPr lang="en-GB" sz="1500" dirty="0">
                <a:solidFill>
                  <a:srgbClr val="000000"/>
                </a:solidFill>
              </a:rPr>
              <a:t> gradient of fit</a:t>
            </a:r>
          </a:p>
          <a:p>
            <a:pPr marL="285750" indent="-285750">
              <a:buFont typeface="Arial" panose="020B0604020202020204" pitchFamily="34" charset="0"/>
              <a:buChar char="•"/>
            </a:pPr>
            <a:r>
              <a:rPr lang="en-GB" sz="1500" dirty="0">
                <a:solidFill>
                  <a:srgbClr val="000000"/>
                </a:solidFill>
              </a:rPr>
              <a:t>Using a gradient of ~ 0.036 keV ADU</a:t>
            </a:r>
          </a:p>
          <a:p>
            <a:pPr marL="742950" lvl="1" indent="-285750">
              <a:buFont typeface="Arial" panose="020B0604020202020204" pitchFamily="34" charset="0"/>
              <a:buChar char="•"/>
            </a:pPr>
            <a:r>
              <a:rPr lang="en-GB" sz="1500" dirty="0">
                <a:solidFill>
                  <a:srgbClr val="000000"/>
                </a:solidFill>
              </a:rPr>
              <a:t>0.036 × 6.85 = 0.2466 keV frame</a:t>
            </a:r>
            <a:r>
              <a:rPr lang="en-GB" sz="1500" baseline="30000" dirty="0">
                <a:solidFill>
                  <a:srgbClr val="000000"/>
                </a:solidFill>
              </a:rPr>
              <a:t>-1</a:t>
            </a:r>
            <a:endParaRPr lang="en-GB" sz="1500" dirty="0">
              <a:solidFill>
                <a:srgbClr val="000000"/>
              </a:solidFill>
            </a:endParaRPr>
          </a:p>
          <a:p>
            <a:pPr marL="285750" indent="-285750">
              <a:buFont typeface="Arial" panose="020B0604020202020204" pitchFamily="34" charset="0"/>
              <a:buChar char="•"/>
            </a:pPr>
            <a:r>
              <a:rPr lang="en-GB" sz="1500" dirty="0">
                <a:solidFill>
                  <a:srgbClr val="000000"/>
                </a:solidFill>
              </a:rPr>
              <a:t>CZT w-factor = 4.6 eV per e-h pair</a:t>
            </a:r>
          </a:p>
          <a:p>
            <a:pPr marL="742950" lvl="1" indent="-285750">
              <a:buFont typeface="Arial" panose="020B0604020202020204" pitchFamily="34" charset="0"/>
              <a:buChar char="•"/>
            </a:pPr>
            <a:r>
              <a:rPr lang="en-GB" sz="1500" dirty="0">
                <a:solidFill>
                  <a:srgbClr val="000000"/>
                </a:solidFill>
              </a:rPr>
              <a:t>0.2466/(4.6/1000) = 53 e</a:t>
            </a:r>
            <a:r>
              <a:rPr lang="en-GB" sz="1500" baseline="30000" dirty="0">
                <a:solidFill>
                  <a:srgbClr val="000000"/>
                </a:solidFill>
              </a:rPr>
              <a:t>-</a:t>
            </a:r>
          </a:p>
          <a:p>
            <a:pPr marL="742950" lvl="1" indent="-285750">
              <a:buFont typeface="Arial" panose="020B0604020202020204" pitchFamily="34" charset="0"/>
              <a:buChar char="•"/>
            </a:pPr>
            <a:r>
              <a:rPr lang="en-GB" sz="1500" dirty="0">
                <a:solidFill>
                  <a:srgbClr val="000000"/>
                </a:solidFill>
              </a:rPr>
              <a:t>53 e</a:t>
            </a:r>
            <a:r>
              <a:rPr lang="en-GB" sz="1500" baseline="30000" dirty="0">
                <a:solidFill>
                  <a:srgbClr val="000000"/>
                </a:solidFill>
              </a:rPr>
              <a:t>-</a:t>
            </a:r>
            <a:r>
              <a:rPr lang="en-GB" sz="1500" dirty="0">
                <a:solidFill>
                  <a:srgbClr val="000000"/>
                </a:solidFill>
              </a:rPr>
              <a:t> = 8.48 × 10</a:t>
            </a:r>
            <a:r>
              <a:rPr lang="en-GB" sz="1500" baseline="30000" dirty="0">
                <a:solidFill>
                  <a:srgbClr val="000000"/>
                </a:solidFill>
              </a:rPr>
              <a:t>-18</a:t>
            </a:r>
            <a:r>
              <a:rPr lang="en-GB" sz="1500" dirty="0">
                <a:solidFill>
                  <a:srgbClr val="000000"/>
                </a:solidFill>
              </a:rPr>
              <a:t> C frame</a:t>
            </a:r>
            <a:r>
              <a:rPr lang="en-GB" sz="1500" baseline="30000" dirty="0">
                <a:solidFill>
                  <a:srgbClr val="000000"/>
                </a:solidFill>
              </a:rPr>
              <a:t>-1</a:t>
            </a:r>
          </a:p>
          <a:p>
            <a:pPr marL="285750" indent="-285750">
              <a:buFont typeface="Arial" panose="020B0604020202020204" pitchFamily="34" charset="0"/>
              <a:buChar char="•"/>
            </a:pPr>
            <a:r>
              <a:rPr lang="en-GB" sz="1500" dirty="0">
                <a:solidFill>
                  <a:srgbClr val="000000"/>
                </a:solidFill>
              </a:rPr>
              <a:t>1 frame = 1 µs</a:t>
            </a:r>
          </a:p>
          <a:p>
            <a:pPr marL="742950" lvl="1" indent="-285750">
              <a:buFont typeface="Arial" panose="020B0604020202020204" pitchFamily="34" charset="0"/>
              <a:buChar char="•"/>
            </a:pPr>
            <a:r>
              <a:rPr lang="en-GB" sz="1500" dirty="0">
                <a:solidFill>
                  <a:srgbClr val="000000"/>
                </a:solidFill>
              </a:rPr>
              <a:t>8.48 x 10</a:t>
            </a:r>
            <a:r>
              <a:rPr lang="en-GB" sz="1500" baseline="30000" dirty="0">
                <a:solidFill>
                  <a:srgbClr val="000000"/>
                </a:solidFill>
              </a:rPr>
              <a:t>-12</a:t>
            </a:r>
            <a:r>
              <a:rPr lang="en-GB" sz="1500" dirty="0">
                <a:solidFill>
                  <a:srgbClr val="000000"/>
                </a:solidFill>
              </a:rPr>
              <a:t> A ≈ </a:t>
            </a:r>
            <a:r>
              <a:rPr lang="en-GB" sz="1500" b="1" dirty="0">
                <a:solidFill>
                  <a:srgbClr val="000000"/>
                </a:solidFill>
              </a:rPr>
              <a:t>8.5 pA </a:t>
            </a:r>
          </a:p>
          <a:p>
            <a:pPr marL="285750" indent="-285750">
              <a:buFont typeface="Arial" panose="020B0604020202020204" pitchFamily="34" charset="0"/>
              <a:buChar char="•"/>
            </a:pPr>
            <a:r>
              <a:rPr lang="en-GB" sz="1500" dirty="0">
                <a:solidFill>
                  <a:srgbClr val="000000"/>
                </a:solidFill>
              </a:rPr>
              <a:t>This is a </a:t>
            </a:r>
            <a:r>
              <a:rPr lang="en-GB" sz="1500" b="1" dirty="0">
                <a:solidFill>
                  <a:srgbClr val="000000"/>
                </a:solidFill>
              </a:rPr>
              <a:t>sensible value for the leakage current</a:t>
            </a:r>
          </a:p>
          <a:p>
            <a:pPr marL="285750" indent="-28575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B1DDC65D-3F61-B0B2-3385-18A8CB615C2C}"/>
              </a:ext>
            </a:extLst>
          </p:cNvPr>
          <p:cNvSpPr txBox="1"/>
          <p:nvPr/>
        </p:nvSpPr>
        <p:spPr>
          <a:xfrm>
            <a:off x="691130" y="4047790"/>
            <a:ext cx="6266576" cy="276999"/>
          </a:xfrm>
          <a:prstGeom prst="rect">
            <a:avLst/>
          </a:prstGeom>
          <a:noFill/>
        </p:spPr>
        <p:txBody>
          <a:bodyPr wrap="square" rtlCol="0">
            <a:spAutoFit/>
          </a:bodyPr>
          <a:lstStyle/>
          <a:p>
            <a:r>
              <a:rPr lang="en-GB" sz="1200" b="1" dirty="0">
                <a:solidFill>
                  <a:srgbClr val="FF0000"/>
                </a:solidFill>
              </a:rPr>
              <a:t>Pixel within beam region</a:t>
            </a:r>
          </a:p>
        </p:txBody>
      </p:sp>
      <p:pic>
        <p:nvPicPr>
          <p:cNvPr id="5" name="Picture 4">
            <a:extLst>
              <a:ext uri="{FF2B5EF4-FFF2-40B4-BE49-F238E27FC236}">
                <a16:creationId xmlns:a16="http://schemas.microsoft.com/office/drawing/2014/main" id="{33CF802F-9F0E-845F-7FD8-1E74F2522DBC}"/>
              </a:ext>
            </a:extLst>
          </p:cNvPr>
          <p:cNvPicPr>
            <a:picLocks noChangeAspect="1"/>
          </p:cNvPicPr>
          <p:nvPr/>
        </p:nvPicPr>
        <p:blipFill>
          <a:blip r:embed="rId3"/>
          <a:stretch>
            <a:fillRect/>
          </a:stretch>
        </p:blipFill>
        <p:spPr>
          <a:xfrm>
            <a:off x="427839" y="4324317"/>
            <a:ext cx="4336336" cy="2452449"/>
          </a:xfrm>
          <a:prstGeom prst="rect">
            <a:avLst/>
          </a:prstGeom>
        </p:spPr>
      </p:pic>
      <p:sp>
        <p:nvSpPr>
          <p:cNvPr id="7" name="TextBox 6">
            <a:extLst>
              <a:ext uri="{FF2B5EF4-FFF2-40B4-BE49-F238E27FC236}">
                <a16:creationId xmlns:a16="http://schemas.microsoft.com/office/drawing/2014/main" id="{0C9ADA7D-5A1D-E7C3-2454-79AD56E9AF5C}"/>
              </a:ext>
            </a:extLst>
          </p:cNvPr>
          <p:cNvSpPr txBox="1"/>
          <p:nvPr/>
        </p:nvSpPr>
        <p:spPr>
          <a:xfrm>
            <a:off x="5102294" y="4406133"/>
            <a:ext cx="4311942" cy="2446824"/>
          </a:xfrm>
          <a:prstGeom prst="rect">
            <a:avLst/>
          </a:prstGeom>
          <a:noFill/>
        </p:spPr>
        <p:txBody>
          <a:bodyPr wrap="square" rtlCol="0">
            <a:spAutoFit/>
          </a:bodyPr>
          <a:lstStyle/>
          <a:p>
            <a:pPr marL="285750" indent="-285750">
              <a:buFont typeface="Arial" panose="020B0604020202020204" pitchFamily="34" charset="0"/>
              <a:buChar char="•"/>
            </a:pPr>
            <a:r>
              <a:rPr lang="en-GB" sz="1500" dirty="0">
                <a:solidFill>
                  <a:srgbClr val="000000"/>
                </a:solidFill>
              </a:rPr>
              <a:t>23.87 ADU frame</a:t>
            </a:r>
            <a:r>
              <a:rPr lang="en-GB" sz="1500" baseline="30000" dirty="0">
                <a:solidFill>
                  <a:srgbClr val="000000"/>
                </a:solidFill>
              </a:rPr>
              <a:t>-1</a:t>
            </a:r>
            <a:r>
              <a:rPr lang="en-GB" sz="1500" dirty="0">
                <a:solidFill>
                  <a:srgbClr val="000000"/>
                </a:solidFill>
              </a:rPr>
              <a:t> gradient of fit</a:t>
            </a:r>
          </a:p>
          <a:p>
            <a:pPr marL="285750" indent="-285750">
              <a:buFont typeface="Arial" panose="020B0604020202020204" pitchFamily="34" charset="0"/>
              <a:buChar char="•"/>
            </a:pPr>
            <a:r>
              <a:rPr lang="en-GB" sz="1500" dirty="0">
                <a:solidFill>
                  <a:srgbClr val="000000"/>
                </a:solidFill>
              </a:rPr>
              <a:t>Using a gradient of ~ 0.036 keV ADU</a:t>
            </a:r>
          </a:p>
          <a:p>
            <a:pPr marL="742950" lvl="1" indent="-285750">
              <a:buFont typeface="Arial" panose="020B0604020202020204" pitchFamily="34" charset="0"/>
              <a:buChar char="•"/>
            </a:pPr>
            <a:r>
              <a:rPr lang="en-GB" sz="1500" dirty="0">
                <a:solidFill>
                  <a:srgbClr val="000000"/>
                </a:solidFill>
              </a:rPr>
              <a:t>0.036 × 23.87 = 0.8593 keV frame</a:t>
            </a:r>
            <a:r>
              <a:rPr lang="en-GB" sz="1500" baseline="30000" dirty="0">
                <a:solidFill>
                  <a:srgbClr val="000000"/>
                </a:solidFill>
              </a:rPr>
              <a:t>-1</a:t>
            </a:r>
            <a:endParaRPr lang="en-GB" sz="1500" dirty="0">
              <a:solidFill>
                <a:srgbClr val="000000"/>
              </a:solidFill>
            </a:endParaRPr>
          </a:p>
          <a:p>
            <a:pPr marL="285750" indent="-285750">
              <a:buFont typeface="Arial" panose="020B0604020202020204" pitchFamily="34" charset="0"/>
              <a:buChar char="•"/>
            </a:pPr>
            <a:r>
              <a:rPr lang="en-GB" sz="1500" dirty="0">
                <a:solidFill>
                  <a:srgbClr val="000000"/>
                </a:solidFill>
              </a:rPr>
              <a:t>CZT w-factor = 4.6 eV per e-h pair</a:t>
            </a:r>
          </a:p>
          <a:p>
            <a:pPr marL="742950" lvl="1" indent="-285750">
              <a:buFont typeface="Arial" panose="020B0604020202020204" pitchFamily="34" charset="0"/>
              <a:buChar char="•"/>
            </a:pPr>
            <a:r>
              <a:rPr lang="en-GB" sz="1500" dirty="0">
                <a:solidFill>
                  <a:srgbClr val="000000"/>
                </a:solidFill>
              </a:rPr>
              <a:t>0.8593/(4.6/1000) = 195 e</a:t>
            </a:r>
            <a:r>
              <a:rPr lang="en-GB" sz="1500" baseline="30000" dirty="0">
                <a:solidFill>
                  <a:srgbClr val="000000"/>
                </a:solidFill>
              </a:rPr>
              <a:t>-</a:t>
            </a:r>
          </a:p>
          <a:p>
            <a:pPr marL="742950" lvl="1" indent="-285750">
              <a:buFont typeface="Arial" panose="020B0604020202020204" pitchFamily="34" charset="0"/>
              <a:buChar char="•"/>
            </a:pPr>
            <a:r>
              <a:rPr lang="en-GB" sz="1500" dirty="0">
                <a:solidFill>
                  <a:srgbClr val="000000"/>
                </a:solidFill>
              </a:rPr>
              <a:t>195 e</a:t>
            </a:r>
            <a:r>
              <a:rPr lang="en-GB" sz="1500" baseline="30000" dirty="0">
                <a:solidFill>
                  <a:srgbClr val="000000"/>
                </a:solidFill>
              </a:rPr>
              <a:t>-</a:t>
            </a:r>
            <a:r>
              <a:rPr lang="en-GB" sz="1500" dirty="0">
                <a:solidFill>
                  <a:srgbClr val="000000"/>
                </a:solidFill>
              </a:rPr>
              <a:t> = 3.12 × 10</a:t>
            </a:r>
            <a:r>
              <a:rPr lang="en-GB" sz="1500" baseline="30000" dirty="0">
                <a:solidFill>
                  <a:srgbClr val="000000"/>
                </a:solidFill>
              </a:rPr>
              <a:t>-17</a:t>
            </a:r>
            <a:r>
              <a:rPr lang="en-GB" sz="1500" dirty="0">
                <a:solidFill>
                  <a:srgbClr val="000000"/>
                </a:solidFill>
              </a:rPr>
              <a:t> C frame</a:t>
            </a:r>
            <a:r>
              <a:rPr lang="en-GB" sz="1500" baseline="30000" dirty="0">
                <a:solidFill>
                  <a:srgbClr val="000000"/>
                </a:solidFill>
              </a:rPr>
              <a:t>-1</a:t>
            </a:r>
          </a:p>
          <a:p>
            <a:pPr marL="285750" indent="-285750">
              <a:buFont typeface="Arial" panose="020B0604020202020204" pitchFamily="34" charset="0"/>
              <a:buChar char="•"/>
            </a:pPr>
            <a:r>
              <a:rPr lang="en-GB" sz="1500" dirty="0">
                <a:solidFill>
                  <a:srgbClr val="000000"/>
                </a:solidFill>
              </a:rPr>
              <a:t>1 frame = 1 µs</a:t>
            </a:r>
          </a:p>
          <a:p>
            <a:pPr marL="742950" lvl="1" indent="-285750">
              <a:buFont typeface="Arial" panose="020B0604020202020204" pitchFamily="34" charset="0"/>
              <a:buChar char="•"/>
            </a:pPr>
            <a:r>
              <a:rPr lang="en-GB" sz="1500" dirty="0">
                <a:solidFill>
                  <a:srgbClr val="000000"/>
                </a:solidFill>
              </a:rPr>
              <a:t>3.12 x 10</a:t>
            </a:r>
            <a:r>
              <a:rPr lang="en-GB" sz="1500" baseline="30000" dirty="0">
                <a:solidFill>
                  <a:srgbClr val="000000"/>
                </a:solidFill>
              </a:rPr>
              <a:t>-11</a:t>
            </a:r>
            <a:r>
              <a:rPr lang="en-GB" sz="1500" dirty="0">
                <a:solidFill>
                  <a:srgbClr val="000000"/>
                </a:solidFill>
              </a:rPr>
              <a:t> A ≈ </a:t>
            </a:r>
            <a:r>
              <a:rPr lang="en-GB" sz="1500" b="1" dirty="0">
                <a:solidFill>
                  <a:srgbClr val="000000"/>
                </a:solidFill>
              </a:rPr>
              <a:t>31.2 pA </a:t>
            </a:r>
          </a:p>
          <a:p>
            <a:pPr marL="285750" indent="-285750">
              <a:buFont typeface="Arial" panose="020B0604020202020204" pitchFamily="34" charset="0"/>
              <a:buChar char="•"/>
            </a:pPr>
            <a:r>
              <a:rPr lang="en-GB" sz="1500" dirty="0">
                <a:solidFill>
                  <a:srgbClr val="000000"/>
                </a:solidFill>
              </a:rPr>
              <a:t>This is </a:t>
            </a:r>
            <a:r>
              <a:rPr lang="en-GB" sz="1500" b="1" dirty="0">
                <a:solidFill>
                  <a:srgbClr val="000000"/>
                </a:solidFill>
              </a:rPr>
              <a:t>~24 pA higher than outside of the beam</a:t>
            </a:r>
          </a:p>
          <a:p>
            <a:pPr marL="285750" indent="-285750">
              <a:buFont typeface="Arial" panose="020B0604020202020204" pitchFamily="34" charset="0"/>
              <a:buChar char="•"/>
            </a:pPr>
            <a:endParaRPr lang="en-GB" dirty="0"/>
          </a:p>
        </p:txBody>
      </p:sp>
      <p:sp>
        <p:nvSpPr>
          <p:cNvPr id="8" name="Title 1">
            <a:extLst>
              <a:ext uri="{FF2B5EF4-FFF2-40B4-BE49-F238E27FC236}">
                <a16:creationId xmlns:a16="http://schemas.microsoft.com/office/drawing/2014/main" id="{C9962DA1-BA4E-2CB4-2047-CCE92EF8D9E0}"/>
              </a:ext>
            </a:extLst>
          </p:cNvPr>
          <p:cNvSpPr txBox="1">
            <a:spLocks/>
          </p:cNvSpPr>
          <p:nvPr/>
        </p:nvSpPr>
        <p:spPr>
          <a:xfrm>
            <a:off x="460311" y="311020"/>
            <a:ext cx="10747310" cy="72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GB" sz="4000" spc="-150" dirty="0">
                <a:solidFill>
                  <a:srgbClr val="002060"/>
                </a:solidFill>
                <a:latin typeface="+mn-lt"/>
                <a:ea typeface="+mn-ea"/>
              </a:rPr>
              <a:t>Offset effect – Impeding CSA reset</a:t>
            </a:r>
          </a:p>
        </p:txBody>
      </p:sp>
    </p:spTree>
    <p:extLst>
      <p:ext uri="{BB962C8B-B14F-4D97-AF65-F5344CB8AC3E}">
        <p14:creationId xmlns:p14="http://schemas.microsoft.com/office/powerpoint/2010/main" val="623090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8A16A2-C4B3-5DBB-534B-A47A207361D2}"/>
              </a:ext>
            </a:extLst>
          </p:cNvPr>
          <p:cNvSpPr>
            <a:spLocks noGrp="1"/>
          </p:cNvSpPr>
          <p:nvPr>
            <p:ph idx="1"/>
          </p:nvPr>
        </p:nvSpPr>
        <p:spPr>
          <a:xfrm>
            <a:off x="1548967" y="673424"/>
            <a:ext cx="4821078" cy="2225877"/>
          </a:xfrm>
        </p:spPr>
        <p:txBody>
          <a:bodyPr>
            <a:normAutofit/>
          </a:bodyPr>
          <a:lstStyle/>
          <a:p>
            <a:r>
              <a:rPr lang="en-GB"/>
              <a:t>Examples from</a:t>
            </a:r>
          </a:p>
        </p:txBody>
      </p:sp>
      <p:sp>
        <p:nvSpPr>
          <p:cNvPr id="6" name="TextBox 5">
            <a:extLst>
              <a:ext uri="{FF2B5EF4-FFF2-40B4-BE49-F238E27FC236}">
                <a16:creationId xmlns:a16="http://schemas.microsoft.com/office/drawing/2014/main" id="{30BC9DC1-486E-3725-9477-A67DD619A024}"/>
              </a:ext>
            </a:extLst>
          </p:cNvPr>
          <p:cNvSpPr txBox="1"/>
          <p:nvPr/>
        </p:nvSpPr>
        <p:spPr>
          <a:xfrm>
            <a:off x="433822" y="1491132"/>
            <a:ext cx="10011091" cy="369332"/>
          </a:xfrm>
          <a:prstGeom prst="rect">
            <a:avLst/>
          </a:prstGeom>
          <a:noFill/>
        </p:spPr>
        <p:txBody>
          <a:bodyPr wrap="square" rtlCol="0">
            <a:spAutoFit/>
          </a:bodyPr>
          <a:lstStyle/>
          <a:p>
            <a:pPr marL="285750" indent="-285750">
              <a:buFont typeface="Arial" panose="020B0604020202020204" pitchFamily="34" charset="0"/>
              <a:buChar char="•"/>
            </a:pPr>
            <a:r>
              <a:rPr lang="en-GB">
                <a:cs typeface="Times New Roman" panose="02020603050405020304" pitchFamily="18" charset="0"/>
              </a:rPr>
              <a:t>HEXITEC has been used across many applications including:  </a:t>
            </a:r>
          </a:p>
        </p:txBody>
      </p:sp>
      <p:pic>
        <p:nvPicPr>
          <p:cNvPr id="9" name="Picture 8">
            <a:extLst>
              <a:ext uri="{FF2B5EF4-FFF2-40B4-BE49-F238E27FC236}">
                <a16:creationId xmlns:a16="http://schemas.microsoft.com/office/drawing/2014/main" id="{95C8B7E9-38DE-DF74-3B52-0B878A9BFDE7}"/>
              </a:ext>
            </a:extLst>
          </p:cNvPr>
          <p:cNvPicPr>
            <a:picLocks noChangeAspect="1"/>
          </p:cNvPicPr>
          <p:nvPr/>
        </p:nvPicPr>
        <p:blipFill>
          <a:blip r:embed="rId2"/>
          <a:stretch>
            <a:fillRect/>
          </a:stretch>
        </p:blipFill>
        <p:spPr>
          <a:xfrm>
            <a:off x="631942" y="498028"/>
            <a:ext cx="3368351" cy="732006"/>
          </a:xfrm>
          <a:prstGeom prst="rect">
            <a:avLst/>
          </a:prstGeom>
        </p:spPr>
      </p:pic>
      <p:grpSp>
        <p:nvGrpSpPr>
          <p:cNvPr id="23" name="Group 22">
            <a:extLst>
              <a:ext uri="{FF2B5EF4-FFF2-40B4-BE49-F238E27FC236}">
                <a16:creationId xmlns:a16="http://schemas.microsoft.com/office/drawing/2014/main" id="{6BB53BC2-526E-1E5E-CF79-94447BA5CA50}"/>
              </a:ext>
            </a:extLst>
          </p:cNvPr>
          <p:cNvGrpSpPr/>
          <p:nvPr/>
        </p:nvGrpSpPr>
        <p:grpSpPr>
          <a:xfrm>
            <a:off x="700246" y="1961451"/>
            <a:ext cx="3999160" cy="3313013"/>
            <a:chOff x="878078" y="2002888"/>
            <a:chExt cx="3999160" cy="3313013"/>
          </a:xfrm>
        </p:grpSpPr>
        <p:pic>
          <p:nvPicPr>
            <p:cNvPr id="15" name="Picture 14">
              <a:extLst>
                <a:ext uri="{FF2B5EF4-FFF2-40B4-BE49-F238E27FC236}">
                  <a16:creationId xmlns:a16="http://schemas.microsoft.com/office/drawing/2014/main" id="{6404FF22-1BE7-7496-33BA-15B2377A56E5}"/>
                </a:ext>
              </a:extLst>
            </p:cNvPr>
            <p:cNvPicPr>
              <a:picLocks noChangeAspect="1"/>
            </p:cNvPicPr>
            <p:nvPr/>
          </p:nvPicPr>
          <p:blipFill rotWithShape="1">
            <a:blip r:embed="rId3"/>
            <a:srcRect b="5698"/>
            <a:stretch/>
          </p:blipFill>
          <p:spPr>
            <a:xfrm>
              <a:off x="878078" y="2379750"/>
              <a:ext cx="3999160" cy="2936151"/>
            </a:xfrm>
            <a:prstGeom prst="rect">
              <a:avLst/>
            </a:prstGeom>
          </p:spPr>
        </p:pic>
        <p:sp>
          <p:nvSpPr>
            <p:cNvPr id="20" name="TextBox 19">
              <a:extLst>
                <a:ext uri="{FF2B5EF4-FFF2-40B4-BE49-F238E27FC236}">
                  <a16:creationId xmlns:a16="http://schemas.microsoft.com/office/drawing/2014/main" id="{C989BB4B-4EDD-A10F-CF86-653EC54078AA}"/>
                </a:ext>
              </a:extLst>
            </p:cNvPr>
            <p:cNvSpPr txBox="1"/>
            <p:nvPr/>
          </p:nvSpPr>
          <p:spPr>
            <a:xfrm>
              <a:off x="1403515" y="2002888"/>
              <a:ext cx="2948286" cy="369332"/>
            </a:xfrm>
            <a:prstGeom prst="rect">
              <a:avLst/>
            </a:prstGeom>
            <a:noFill/>
          </p:spPr>
          <p:txBody>
            <a:bodyPr wrap="square" rtlCol="0">
              <a:spAutoFit/>
            </a:bodyPr>
            <a:lstStyle/>
            <a:p>
              <a:r>
                <a:rPr lang="en-GB" b="1">
                  <a:solidFill>
                    <a:srgbClr val="003088"/>
                  </a:solidFill>
                </a:rPr>
                <a:t>Compton X-Ray Imaging [3]</a:t>
              </a:r>
            </a:p>
          </p:txBody>
        </p:sp>
      </p:grpSp>
      <p:sp>
        <p:nvSpPr>
          <p:cNvPr id="21" name="TextBox 20">
            <a:extLst>
              <a:ext uri="{FF2B5EF4-FFF2-40B4-BE49-F238E27FC236}">
                <a16:creationId xmlns:a16="http://schemas.microsoft.com/office/drawing/2014/main" id="{4311C035-A3DF-6FBC-317A-4EC884EDECA8}"/>
              </a:ext>
            </a:extLst>
          </p:cNvPr>
          <p:cNvSpPr txBox="1"/>
          <p:nvPr/>
        </p:nvSpPr>
        <p:spPr>
          <a:xfrm>
            <a:off x="4601096" y="1957844"/>
            <a:ext cx="3220614" cy="369332"/>
          </a:xfrm>
          <a:prstGeom prst="rect">
            <a:avLst/>
          </a:prstGeom>
          <a:noFill/>
        </p:spPr>
        <p:txBody>
          <a:bodyPr wrap="square" rtlCol="0">
            <a:spAutoFit/>
          </a:bodyPr>
          <a:lstStyle/>
          <a:p>
            <a:r>
              <a:rPr lang="en-GB" b="1">
                <a:solidFill>
                  <a:srgbClr val="003088"/>
                </a:solidFill>
              </a:rPr>
              <a:t>X-Ray Fluorescence Imaging [4]</a:t>
            </a:r>
          </a:p>
        </p:txBody>
      </p:sp>
      <p:sp>
        <p:nvSpPr>
          <p:cNvPr id="24" name="TextBox 23">
            <a:extLst>
              <a:ext uri="{FF2B5EF4-FFF2-40B4-BE49-F238E27FC236}">
                <a16:creationId xmlns:a16="http://schemas.microsoft.com/office/drawing/2014/main" id="{7CFE6A52-D661-0D90-62E6-E612CCAA1D09}"/>
              </a:ext>
            </a:extLst>
          </p:cNvPr>
          <p:cNvSpPr txBox="1"/>
          <p:nvPr/>
        </p:nvSpPr>
        <p:spPr>
          <a:xfrm>
            <a:off x="8047833" y="1957844"/>
            <a:ext cx="3677746" cy="369332"/>
          </a:xfrm>
          <a:prstGeom prst="rect">
            <a:avLst/>
          </a:prstGeom>
          <a:noFill/>
        </p:spPr>
        <p:txBody>
          <a:bodyPr wrap="square" rtlCol="0">
            <a:spAutoFit/>
          </a:bodyPr>
          <a:lstStyle/>
          <a:p>
            <a:r>
              <a:rPr lang="en-GB" b="1">
                <a:solidFill>
                  <a:srgbClr val="003088"/>
                </a:solidFill>
              </a:rPr>
              <a:t>Hyperspectral X-Ray Tomography [5]</a:t>
            </a:r>
          </a:p>
        </p:txBody>
      </p:sp>
      <p:pic>
        <p:nvPicPr>
          <p:cNvPr id="17" name="Picture 16">
            <a:extLst>
              <a:ext uri="{FF2B5EF4-FFF2-40B4-BE49-F238E27FC236}">
                <a16:creationId xmlns:a16="http://schemas.microsoft.com/office/drawing/2014/main" id="{89359F1A-68A9-8ACF-DC13-72157C062735}"/>
              </a:ext>
            </a:extLst>
          </p:cNvPr>
          <p:cNvPicPr>
            <a:picLocks noChangeAspect="1"/>
          </p:cNvPicPr>
          <p:nvPr/>
        </p:nvPicPr>
        <p:blipFill rotWithShape="1">
          <a:blip r:embed="rId4"/>
          <a:srcRect r="48096" b="29852"/>
          <a:stretch/>
        </p:blipFill>
        <p:spPr>
          <a:xfrm>
            <a:off x="8248837" y="2315932"/>
            <a:ext cx="3324643" cy="2816337"/>
          </a:xfrm>
          <a:prstGeom prst="rect">
            <a:avLst/>
          </a:prstGeom>
        </p:spPr>
      </p:pic>
      <p:sp>
        <p:nvSpPr>
          <p:cNvPr id="27" name="TextBox 26">
            <a:extLst>
              <a:ext uri="{FF2B5EF4-FFF2-40B4-BE49-F238E27FC236}">
                <a16:creationId xmlns:a16="http://schemas.microsoft.com/office/drawing/2014/main" id="{BEF4293B-E8C6-6413-A1DA-9209B3B5EC7B}"/>
              </a:ext>
            </a:extLst>
          </p:cNvPr>
          <p:cNvSpPr txBox="1"/>
          <p:nvPr/>
        </p:nvSpPr>
        <p:spPr>
          <a:xfrm>
            <a:off x="3829051" y="5953743"/>
            <a:ext cx="7524749" cy="461665"/>
          </a:xfrm>
          <a:prstGeom prst="rect">
            <a:avLst/>
          </a:prstGeom>
          <a:noFill/>
        </p:spPr>
        <p:txBody>
          <a:bodyPr wrap="square" rtlCol="0">
            <a:spAutoFit/>
          </a:bodyPr>
          <a:lstStyle/>
          <a:p>
            <a:r>
              <a:rPr lang="en-GB" sz="1200" b="1" dirty="0">
                <a:solidFill>
                  <a:srgbClr val="003088"/>
                </a:solidFill>
              </a:rPr>
              <a:t>[3] </a:t>
            </a:r>
            <a:r>
              <a:rPr lang="en-GB" sz="1200" b="0" i="0" u="none" strike="noStrike" dirty="0">
                <a:solidFill>
                  <a:srgbClr val="43260A"/>
                </a:solidFill>
                <a:effectLst/>
                <a:latin typeface="Caibri"/>
                <a:hlinkClick r:id="rId5"/>
              </a:rPr>
              <a:t>DOI: 10.1016/j.mtener.2022.101224 </a:t>
            </a:r>
            <a:r>
              <a:rPr lang="en-GB" sz="1200" b="1" dirty="0">
                <a:solidFill>
                  <a:srgbClr val="003088"/>
                </a:solidFill>
              </a:rPr>
              <a:t>[4] </a:t>
            </a:r>
            <a:r>
              <a:rPr lang="en-GB" sz="1200" dirty="0">
                <a:hlinkClick r:id="rId6"/>
              </a:rPr>
              <a:t>DOI: 10.1557/mrs.2020.270 </a:t>
            </a:r>
            <a:r>
              <a:rPr lang="en-GB" sz="1200" b="1" dirty="0">
                <a:solidFill>
                  <a:srgbClr val="003088"/>
                </a:solidFill>
              </a:rPr>
              <a:t>[5]</a:t>
            </a:r>
            <a:r>
              <a:rPr lang="en-GB" sz="1200" dirty="0">
                <a:solidFill>
                  <a:srgbClr val="205493"/>
                </a:solidFill>
                <a:latin typeface="BlinkMacSystemFont"/>
              </a:rPr>
              <a:t> </a:t>
            </a:r>
            <a:r>
              <a:rPr lang="en-GB" sz="1200" b="0" i="0" u="none" strike="noStrike" dirty="0">
                <a:solidFill>
                  <a:srgbClr val="205493"/>
                </a:solidFill>
                <a:effectLst/>
                <a:latin typeface="BlinkMacSystemFont"/>
                <a:hlinkClick r:id="rId7"/>
              </a:rPr>
              <a:t>DOI: 10.1038/s41598-022-23592-0</a:t>
            </a:r>
            <a:endParaRPr lang="en-GB" sz="1200" b="0" i="0" dirty="0">
              <a:solidFill>
                <a:srgbClr val="212121"/>
              </a:solidFill>
              <a:effectLst/>
              <a:latin typeface="BlinkMacSystemFont"/>
            </a:endParaRPr>
          </a:p>
          <a:p>
            <a:endParaRPr lang="en-GB" sz="1200" b="1" dirty="0">
              <a:solidFill>
                <a:srgbClr val="003088"/>
              </a:solidFill>
            </a:endParaRPr>
          </a:p>
        </p:txBody>
      </p:sp>
      <p:pic>
        <p:nvPicPr>
          <p:cNvPr id="28" name="Picture 27">
            <a:extLst>
              <a:ext uri="{FF2B5EF4-FFF2-40B4-BE49-F238E27FC236}">
                <a16:creationId xmlns:a16="http://schemas.microsoft.com/office/drawing/2014/main" id="{1FD8C7DF-A896-32C4-CDD7-33BE0390F338}"/>
              </a:ext>
            </a:extLst>
          </p:cNvPr>
          <p:cNvPicPr>
            <a:picLocks noChangeAspect="1"/>
          </p:cNvPicPr>
          <p:nvPr/>
        </p:nvPicPr>
        <p:blipFill>
          <a:blip r:embed="rId8"/>
          <a:stretch>
            <a:fillRect/>
          </a:stretch>
        </p:blipFill>
        <p:spPr>
          <a:xfrm>
            <a:off x="160761" y="5710141"/>
            <a:ext cx="3220615" cy="1010799"/>
          </a:xfrm>
          <a:prstGeom prst="rect">
            <a:avLst/>
          </a:prstGeom>
        </p:spPr>
      </p:pic>
      <p:grpSp>
        <p:nvGrpSpPr>
          <p:cNvPr id="36" name="Group 35">
            <a:extLst>
              <a:ext uri="{FF2B5EF4-FFF2-40B4-BE49-F238E27FC236}">
                <a16:creationId xmlns:a16="http://schemas.microsoft.com/office/drawing/2014/main" id="{F3299581-133B-9AF7-FCE0-E2D5038D7EF9}"/>
              </a:ext>
            </a:extLst>
          </p:cNvPr>
          <p:cNvGrpSpPr/>
          <p:nvPr/>
        </p:nvGrpSpPr>
        <p:grpSpPr>
          <a:xfrm>
            <a:off x="4859782" y="2327176"/>
            <a:ext cx="3293675" cy="3273197"/>
            <a:chOff x="4790014" y="1963083"/>
            <a:chExt cx="3293675" cy="3273197"/>
          </a:xfrm>
        </p:grpSpPr>
        <p:grpSp>
          <p:nvGrpSpPr>
            <p:cNvPr id="32" name="Group 31">
              <a:extLst>
                <a:ext uri="{FF2B5EF4-FFF2-40B4-BE49-F238E27FC236}">
                  <a16:creationId xmlns:a16="http://schemas.microsoft.com/office/drawing/2014/main" id="{C16E213C-5567-39B9-C191-3A1F83EC54CA}"/>
                </a:ext>
              </a:extLst>
            </p:cNvPr>
            <p:cNvGrpSpPr/>
            <p:nvPr/>
          </p:nvGrpSpPr>
          <p:grpSpPr>
            <a:xfrm>
              <a:off x="4931112" y="1963083"/>
              <a:ext cx="2293010" cy="2910541"/>
              <a:chOff x="4913279" y="1992913"/>
              <a:chExt cx="2293010" cy="2910541"/>
            </a:xfrm>
          </p:grpSpPr>
          <p:pic>
            <p:nvPicPr>
              <p:cNvPr id="30" name="Picture 29">
                <a:extLst>
                  <a:ext uri="{FF2B5EF4-FFF2-40B4-BE49-F238E27FC236}">
                    <a16:creationId xmlns:a16="http://schemas.microsoft.com/office/drawing/2014/main" id="{F280D8B6-8BB2-3455-A9BF-B26B1C7162C8}"/>
                  </a:ext>
                </a:extLst>
              </p:cNvPr>
              <p:cNvPicPr>
                <a:picLocks noChangeAspect="1"/>
              </p:cNvPicPr>
              <p:nvPr/>
            </p:nvPicPr>
            <p:blipFill rotWithShape="1">
              <a:blip r:embed="rId9"/>
              <a:srcRect t="2274" r="92902" b="32460"/>
              <a:stretch/>
            </p:blipFill>
            <p:spPr>
              <a:xfrm>
                <a:off x="4913279" y="2126857"/>
                <a:ext cx="289826" cy="2744439"/>
              </a:xfrm>
              <a:prstGeom prst="rect">
                <a:avLst/>
              </a:prstGeom>
            </p:spPr>
          </p:pic>
          <p:pic>
            <p:nvPicPr>
              <p:cNvPr id="31" name="Picture 30">
                <a:extLst>
                  <a:ext uri="{FF2B5EF4-FFF2-40B4-BE49-F238E27FC236}">
                    <a16:creationId xmlns:a16="http://schemas.microsoft.com/office/drawing/2014/main" id="{816CC5DA-9E03-1598-F196-FFE98FC69B7F}"/>
                  </a:ext>
                </a:extLst>
              </p:cNvPr>
              <p:cNvPicPr>
                <a:picLocks noChangeAspect="1"/>
              </p:cNvPicPr>
              <p:nvPr/>
            </p:nvPicPr>
            <p:blipFill rotWithShape="1">
              <a:blip r:embed="rId9"/>
              <a:srcRect l="52285" t="1747" b="29037"/>
              <a:stretch/>
            </p:blipFill>
            <p:spPr>
              <a:xfrm>
                <a:off x="5258038" y="1992913"/>
                <a:ext cx="1948251" cy="2910541"/>
              </a:xfrm>
              <a:prstGeom prst="rect">
                <a:avLst/>
              </a:prstGeom>
            </p:spPr>
          </p:pic>
        </p:grpSp>
        <p:sp>
          <p:nvSpPr>
            <p:cNvPr id="34" name="TextBox 33">
              <a:extLst>
                <a:ext uri="{FF2B5EF4-FFF2-40B4-BE49-F238E27FC236}">
                  <a16:creationId xmlns:a16="http://schemas.microsoft.com/office/drawing/2014/main" id="{BDD1026F-090C-D874-EA01-04DE3E372A7C}"/>
                </a:ext>
              </a:extLst>
            </p:cNvPr>
            <p:cNvSpPr txBox="1"/>
            <p:nvPr/>
          </p:nvSpPr>
          <p:spPr>
            <a:xfrm>
              <a:off x="4790014" y="4897726"/>
              <a:ext cx="3293675" cy="338554"/>
            </a:xfrm>
            <a:prstGeom prst="rect">
              <a:avLst/>
            </a:prstGeom>
            <a:noFill/>
          </p:spPr>
          <p:txBody>
            <a:bodyPr wrap="square">
              <a:spAutoFit/>
            </a:bodyPr>
            <a:lstStyle/>
            <a:p>
              <a:r>
                <a:rPr lang="en-GB" sz="800" b="1"/>
                <a:t>Figure 7.</a:t>
              </a:r>
              <a:r>
                <a:rPr lang="en-GB" sz="800"/>
                <a:t> (a) Pt and Er XRF intensity maps as a function of temperature during the solidification of an Al-23Pt-20Er alloy at 0.1 Ks</a:t>
              </a:r>
              <a:r>
                <a:rPr lang="en-GB" sz="800" baseline="30000"/>
                <a:t>–1</a:t>
              </a:r>
              <a:r>
                <a:rPr lang="en-GB" sz="800"/>
                <a:t>. </a:t>
              </a:r>
            </a:p>
          </p:txBody>
        </p:sp>
      </p:grpSp>
      <p:sp>
        <p:nvSpPr>
          <p:cNvPr id="35" name="TextBox 34">
            <a:extLst>
              <a:ext uri="{FF2B5EF4-FFF2-40B4-BE49-F238E27FC236}">
                <a16:creationId xmlns:a16="http://schemas.microsoft.com/office/drawing/2014/main" id="{BB6C78A2-A218-3F24-D3C6-826E88A2CBFB}"/>
              </a:ext>
            </a:extLst>
          </p:cNvPr>
          <p:cNvSpPr txBox="1"/>
          <p:nvPr/>
        </p:nvSpPr>
        <p:spPr>
          <a:xfrm>
            <a:off x="579108" y="5333663"/>
            <a:ext cx="3871265" cy="338554"/>
          </a:xfrm>
          <a:prstGeom prst="rect">
            <a:avLst/>
          </a:prstGeom>
          <a:noFill/>
        </p:spPr>
        <p:txBody>
          <a:bodyPr wrap="square">
            <a:spAutoFit/>
          </a:bodyPr>
          <a:lstStyle/>
          <a:p>
            <a:r>
              <a:rPr lang="en-GB" sz="800" b="1"/>
              <a:t>Figure 1.</a:t>
            </a:r>
            <a:r>
              <a:rPr lang="en-GB" sz="800"/>
              <a:t> Schematic of the correlative X-Ray Compton scattering imaging (XCS-I) and X-Ray computed tomography (XCT) technique experimental set-up </a:t>
            </a:r>
          </a:p>
        </p:txBody>
      </p:sp>
      <p:sp>
        <p:nvSpPr>
          <p:cNvPr id="38" name="TextBox 37">
            <a:extLst>
              <a:ext uri="{FF2B5EF4-FFF2-40B4-BE49-F238E27FC236}">
                <a16:creationId xmlns:a16="http://schemas.microsoft.com/office/drawing/2014/main" id="{8AE99F26-94BF-BFDC-5799-5D4ADF2226CF}"/>
              </a:ext>
            </a:extLst>
          </p:cNvPr>
          <p:cNvSpPr txBox="1"/>
          <p:nvPr/>
        </p:nvSpPr>
        <p:spPr>
          <a:xfrm>
            <a:off x="8247045" y="5167191"/>
            <a:ext cx="3763098" cy="646331"/>
          </a:xfrm>
          <a:prstGeom prst="rect">
            <a:avLst/>
          </a:prstGeom>
          <a:noFill/>
        </p:spPr>
        <p:txBody>
          <a:bodyPr wrap="square">
            <a:spAutoFit/>
          </a:bodyPr>
          <a:lstStyle/>
          <a:p>
            <a:r>
              <a:rPr lang="en-GB" sz="900" b="1">
                <a:effectLst/>
              </a:rPr>
              <a:t>Figure 2.</a:t>
            </a:r>
            <a:r>
              <a:rPr lang="en-GB" sz="900">
                <a:effectLst/>
              </a:rPr>
              <a:t> Voxel spectra analysis for double-stained hindlimb specimen. (A) Single image slice in the sagittal plane across three monochromatic energy channels, following iterative reconstruction. A set of three regions-of-interest (ROIs) are highlighted for voxel spectra analysis. </a:t>
            </a:r>
            <a:endParaRPr lang="en-GB" sz="900"/>
          </a:p>
        </p:txBody>
      </p:sp>
    </p:spTree>
    <p:extLst>
      <p:ext uri="{BB962C8B-B14F-4D97-AF65-F5344CB8AC3E}">
        <p14:creationId xmlns:p14="http://schemas.microsoft.com/office/powerpoint/2010/main" val="796812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pic>
        <p:nvPicPr>
          <p:cNvPr id="2" name="Picture 1">
            <a:extLst>
              <a:ext uri="{FF2B5EF4-FFF2-40B4-BE49-F238E27FC236}">
                <a16:creationId xmlns:a16="http://schemas.microsoft.com/office/drawing/2014/main" id="{AC423B79-2501-8D3A-C060-D3DDA6E1A647}"/>
              </a:ext>
            </a:extLst>
          </p:cNvPr>
          <p:cNvPicPr>
            <a:picLocks noChangeAspect="1"/>
          </p:cNvPicPr>
          <p:nvPr/>
        </p:nvPicPr>
        <p:blipFill>
          <a:blip r:embed="rId4"/>
          <a:stretch>
            <a:fillRect/>
          </a:stretch>
        </p:blipFill>
        <p:spPr>
          <a:xfrm>
            <a:off x="631942" y="498028"/>
            <a:ext cx="3368351" cy="732006"/>
          </a:xfrm>
          <a:prstGeom prst="rect">
            <a:avLst/>
          </a:prstGeom>
        </p:spPr>
      </p:pic>
      <p:sp>
        <p:nvSpPr>
          <p:cNvPr id="3" name="TextBox 2">
            <a:extLst>
              <a:ext uri="{FF2B5EF4-FFF2-40B4-BE49-F238E27FC236}">
                <a16:creationId xmlns:a16="http://schemas.microsoft.com/office/drawing/2014/main" id="{AAC48865-D760-98DE-59D7-EAEDCC6F29DF}"/>
              </a:ext>
            </a:extLst>
          </p:cNvPr>
          <p:cNvSpPr txBox="1"/>
          <p:nvPr/>
        </p:nvSpPr>
        <p:spPr>
          <a:xfrm>
            <a:off x="611259" y="1497599"/>
            <a:ext cx="6124458" cy="492443"/>
          </a:xfrm>
          <a:prstGeom prst="rect">
            <a:avLst/>
          </a:prstGeom>
          <a:noFill/>
        </p:spPr>
        <p:txBody>
          <a:bodyPr wrap="square" rtlCol="0">
            <a:spAutoFit/>
          </a:bodyPr>
          <a:lstStyle/>
          <a:p>
            <a:r>
              <a:rPr lang="en-GB" sz="2600" b="1">
                <a:solidFill>
                  <a:srgbClr val="003088"/>
                </a:solidFill>
              </a:rPr>
              <a:t>BUT … </a:t>
            </a:r>
          </a:p>
        </p:txBody>
      </p:sp>
      <p:sp>
        <p:nvSpPr>
          <p:cNvPr id="12" name="TextBox 11">
            <a:extLst>
              <a:ext uri="{FF2B5EF4-FFF2-40B4-BE49-F238E27FC236}">
                <a16:creationId xmlns:a16="http://schemas.microsoft.com/office/drawing/2014/main" id="{B4AB468A-EF20-DE07-511F-99CF501D70B4}"/>
              </a:ext>
            </a:extLst>
          </p:cNvPr>
          <p:cNvSpPr txBox="1"/>
          <p:nvPr/>
        </p:nvSpPr>
        <p:spPr>
          <a:xfrm>
            <a:off x="611258" y="2091290"/>
            <a:ext cx="8799141" cy="1754326"/>
          </a:xfrm>
          <a:prstGeom prst="rect">
            <a:avLst/>
          </a:prstGeom>
          <a:noFill/>
        </p:spPr>
        <p:txBody>
          <a:bodyPr wrap="square" rtlCol="0">
            <a:spAutoFit/>
          </a:bodyPr>
          <a:lstStyle/>
          <a:p>
            <a:pPr marL="171450" indent="-171450">
              <a:buFont typeface="Arial" panose="020B0604020202020204" pitchFamily="34" charset="0"/>
              <a:buChar char="•"/>
            </a:pPr>
            <a:r>
              <a:rPr lang="en-GB" b="1" dirty="0">
                <a:cs typeface="Times New Roman" panose="02020603050405020304" pitchFamily="18" charset="0"/>
              </a:rPr>
              <a:t>HEXITEC is frame-rate and therefore flux limited</a:t>
            </a:r>
          </a:p>
          <a:p>
            <a:pPr marL="628650" lvl="1" indent="-171450">
              <a:buFont typeface="Arial" panose="020B0604020202020204" pitchFamily="34" charset="0"/>
              <a:buChar char="•"/>
            </a:pPr>
            <a:r>
              <a:rPr lang="en-GB" dirty="0">
                <a:cs typeface="Times New Roman" panose="02020603050405020304" pitchFamily="18" charset="0"/>
              </a:rPr>
              <a:t>Charge-sharing corrections require &lt;10 % frame occupancy </a:t>
            </a:r>
          </a:p>
          <a:p>
            <a:pPr marL="628650" lvl="1" indent="-171450">
              <a:buFont typeface="Arial" panose="020B0604020202020204" pitchFamily="34" charset="0"/>
              <a:buChar char="•"/>
            </a:pPr>
            <a:r>
              <a:rPr lang="en-GB" dirty="0">
                <a:cs typeface="Times New Roman" panose="02020603050405020304" pitchFamily="18" charset="0"/>
              </a:rPr>
              <a:t>This limits spectroscopic imaging @10 kHz to a </a:t>
            </a:r>
            <a:r>
              <a:rPr lang="en-GB" b="1" dirty="0">
                <a:cs typeface="Times New Roman" panose="02020603050405020304" pitchFamily="18" charset="0"/>
              </a:rPr>
              <a:t>max X-Ray flux of </a:t>
            </a:r>
            <a:r>
              <a:rPr lang="en-GB" b="1" dirty="0">
                <a:latin typeface="Segoe UI" panose="020B0502040204020203" pitchFamily="34" charset="0"/>
                <a:cs typeface="Segoe UI" panose="020B0502040204020203" pitchFamily="34" charset="0"/>
              </a:rPr>
              <a:t>~</a:t>
            </a:r>
            <a:r>
              <a:rPr lang="en-GB" b="1" dirty="0">
                <a:cs typeface="Times New Roman" panose="02020603050405020304" pitchFamily="18" charset="0"/>
              </a:rPr>
              <a:t>10</a:t>
            </a:r>
            <a:r>
              <a:rPr lang="en-GB" b="1" baseline="30000" dirty="0">
                <a:cs typeface="Times New Roman" panose="02020603050405020304" pitchFamily="18" charset="0"/>
              </a:rPr>
              <a:t>4</a:t>
            </a:r>
            <a:r>
              <a:rPr lang="en-GB" b="1" dirty="0">
                <a:cs typeface="Times New Roman" panose="02020603050405020304" pitchFamily="18" charset="0"/>
              </a:rPr>
              <a:t> ph s</a:t>
            </a:r>
            <a:r>
              <a:rPr lang="en-GB" b="1" baseline="30000" dirty="0">
                <a:cs typeface="Times New Roman" panose="02020603050405020304" pitchFamily="18" charset="0"/>
              </a:rPr>
              <a:t>-1 </a:t>
            </a:r>
            <a:r>
              <a:rPr lang="en-GB" b="1" dirty="0">
                <a:cs typeface="Times New Roman" panose="02020603050405020304" pitchFamily="18" charset="0"/>
              </a:rPr>
              <a:t>mm</a:t>
            </a:r>
            <a:r>
              <a:rPr lang="en-GB" b="1" baseline="30000" dirty="0">
                <a:cs typeface="Times New Roman" panose="02020603050405020304" pitchFamily="18" charset="0"/>
              </a:rPr>
              <a:t>-2</a:t>
            </a:r>
            <a:endParaRPr lang="en-GB" dirty="0">
              <a:cs typeface="Times New Roman" panose="02020603050405020304" pitchFamily="18" charset="0"/>
            </a:endParaRPr>
          </a:p>
          <a:p>
            <a:endParaRPr lang="en-GB" dirty="0">
              <a:cs typeface="Times New Roman" panose="02020603050405020304" pitchFamily="18" charset="0"/>
            </a:endParaRPr>
          </a:p>
          <a:p>
            <a:endParaRPr lang="en-GB" dirty="0">
              <a:cs typeface="Times New Roman" panose="02020603050405020304" pitchFamily="18" charset="0"/>
            </a:endParaRPr>
          </a:p>
          <a:p>
            <a:endParaRPr lang="en-GB" dirty="0">
              <a:cs typeface="Times New Roman" panose="02020603050405020304" pitchFamily="18" charset="0"/>
            </a:endParaRPr>
          </a:p>
        </p:txBody>
      </p:sp>
      <p:sp>
        <p:nvSpPr>
          <p:cNvPr id="13" name="TextBox 12">
            <a:extLst>
              <a:ext uri="{FF2B5EF4-FFF2-40B4-BE49-F238E27FC236}">
                <a16:creationId xmlns:a16="http://schemas.microsoft.com/office/drawing/2014/main" id="{00E6B9A7-CEE3-FB13-E36C-5ACB545E4F31}"/>
              </a:ext>
            </a:extLst>
          </p:cNvPr>
          <p:cNvSpPr txBox="1"/>
          <p:nvPr/>
        </p:nvSpPr>
        <p:spPr>
          <a:xfrm>
            <a:off x="611258" y="3094559"/>
            <a:ext cx="9558902" cy="369332"/>
          </a:xfrm>
          <a:prstGeom prst="rect">
            <a:avLst/>
          </a:prstGeom>
          <a:noFill/>
          <a:ln>
            <a:solidFill>
              <a:srgbClr val="003088"/>
            </a:solidFill>
          </a:ln>
        </p:spPr>
        <p:txBody>
          <a:bodyPr wrap="square" rtlCol="0">
            <a:spAutoFit/>
          </a:bodyPr>
          <a:lstStyle/>
          <a:p>
            <a:r>
              <a:rPr lang="en-GB" b="1">
                <a:solidFill>
                  <a:srgbClr val="003088"/>
                </a:solidFill>
              </a:rPr>
              <a:t>→ There is a need for a continuous spectroscopic X-Ray detector that operates at faster frame rates</a:t>
            </a:r>
          </a:p>
        </p:txBody>
      </p:sp>
      <p:sp>
        <p:nvSpPr>
          <p:cNvPr id="5" name="TextBox 4">
            <a:extLst>
              <a:ext uri="{FF2B5EF4-FFF2-40B4-BE49-F238E27FC236}">
                <a16:creationId xmlns:a16="http://schemas.microsoft.com/office/drawing/2014/main" id="{BEF4FDE3-6273-FA10-DA9D-113394754390}"/>
              </a:ext>
            </a:extLst>
          </p:cNvPr>
          <p:cNvSpPr txBox="1"/>
          <p:nvPr/>
        </p:nvSpPr>
        <p:spPr>
          <a:xfrm>
            <a:off x="611258" y="3571354"/>
            <a:ext cx="9814037" cy="2031325"/>
          </a:xfrm>
          <a:prstGeom prst="rect">
            <a:avLst/>
          </a:prstGeom>
          <a:noFill/>
        </p:spPr>
        <p:txBody>
          <a:bodyPr wrap="square" rtlCol="0">
            <a:spAutoFit/>
          </a:bodyPr>
          <a:lstStyle/>
          <a:p>
            <a:pPr marL="285750" indent="-285750">
              <a:buFont typeface="Arial" panose="020B0604020202020204" pitchFamily="34" charset="0"/>
              <a:buChar char="•"/>
            </a:pPr>
            <a:r>
              <a:rPr lang="en-GB" b="1"/>
              <a:t>Faster (MHz) imaging requires</a:t>
            </a:r>
            <a:r>
              <a:rPr lang="en-GB"/>
              <a:t>:</a:t>
            </a:r>
          </a:p>
          <a:p>
            <a:pPr marL="742950" lvl="1" indent="-285750">
              <a:buFont typeface="Arial" panose="020B0604020202020204" pitchFamily="34" charset="0"/>
              <a:buChar char="•"/>
            </a:pPr>
            <a:r>
              <a:rPr lang="en-GB"/>
              <a:t>In-pixel digitisation</a:t>
            </a:r>
          </a:p>
          <a:p>
            <a:pPr marL="742950" lvl="1" indent="-285750">
              <a:buFont typeface="Arial" panose="020B0604020202020204" pitchFamily="34" charset="0"/>
              <a:buChar char="•"/>
            </a:pPr>
            <a:r>
              <a:rPr lang="en-GB"/>
              <a:t>High-speed serialisers</a:t>
            </a:r>
          </a:p>
          <a:p>
            <a:pPr marL="742950" lvl="1" indent="-285750">
              <a:buFont typeface="Arial" panose="020B0604020202020204" pitchFamily="34" charset="0"/>
              <a:buChar char="•"/>
            </a:pPr>
            <a:r>
              <a:rPr lang="en-GB"/>
              <a:t>Dedicated FPGA processing</a:t>
            </a:r>
          </a:p>
          <a:p>
            <a:pPr marL="742950" lvl="1" indent="-285750">
              <a:buFont typeface="Arial" panose="020B0604020202020204" pitchFamily="34" charset="0"/>
              <a:buChar char="•"/>
            </a:pPr>
            <a:endParaRPr lang="en-GB"/>
          </a:p>
          <a:p>
            <a:pPr marL="285750" indent="-285750">
              <a:buFont typeface="Arial" panose="020B0604020202020204" pitchFamily="34" charset="0"/>
              <a:buChar char="•"/>
            </a:pPr>
            <a:r>
              <a:rPr lang="en-GB"/>
              <a:t>These </a:t>
            </a:r>
            <a:r>
              <a:rPr lang="en-GB" b="1"/>
              <a:t>requirements apply to a large number of STFC’s upcoming detector development projects</a:t>
            </a:r>
          </a:p>
          <a:p>
            <a:pPr marL="742950" lvl="1" indent="-285750">
              <a:buFont typeface="Arial" panose="020B0604020202020204" pitchFamily="34" charset="0"/>
              <a:buChar char="•"/>
            </a:pPr>
            <a:r>
              <a:rPr lang="en-GB"/>
              <a:t>E.g. DynamiX, C100</a:t>
            </a:r>
          </a:p>
        </p:txBody>
      </p:sp>
    </p:spTree>
    <p:extLst>
      <p:ext uri="{BB962C8B-B14F-4D97-AF65-F5344CB8AC3E}">
        <p14:creationId xmlns:p14="http://schemas.microsoft.com/office/powerpoint/2010/main" val="55737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pic>
        <p:nvPicPr>
          <p:cNvPr id="3" name="Picture 2" descr="image">
            <a:extLst>
              <a:ext uri="{FF2B5EF4-FFF2-40B4-BE49-F238E27FC236}">
                <a16:creationId xmlns:a16="http://schemas.microsoft.com/office/drawing/2014/main" id="{BB459877-6873-9216-8C76-905FEA88105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584" r="4063"/>
          <a:stretch/>
        </p:blipFill>
        <p:spPr bwMode="auto">
          <a:xfrm>
            <a:off x="578718" y="389304"/>
            <a:ext cx="4612203" cy="67812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Table 14">
            <a:extLst>
              <a:ext uri="{FF2B5EF4-FFF2-40B4-BE49-F238E27FC236}">
                <a16:creationId xmlns:a16="http://schemas.microsoft.com/office/drawing/2014/main" id="{42220102-FC7E-4771-96F1-A795A8DF1C3C}"/>
              </a:ext>
            </a:extLst>
          </p:cNvPr>
          <p:cNvGraphicFramePr>
            <a:graphicFrameLocks noGrp="1"/>
          </p:cNvGraphicFramePr>
          <p:nvPr>
            <p:extLst>
              <p:ext uri="{D42A27DB-BD31-4B8C-83A1-F6EECF244321}">
                <p14:modId xmlns:p14="http://schemas.microsoft.com/office/powerpoint/2010/main" val="3312822662"/>
              </p:ext>
            </p:extLst>
          </p:nvPr>
        </p:nvGraphicFramePr>
        <p:xfrm>
          <a:off x="6177280" y="1392623"/>
          <a:ext cx="5811519" cy="4663440"/>
        </p:xfrm>
        <a:graphic>
          <a:graphicData uri="http://schemas.openxmlformats.org/drawingml/2006/table">
            <a:tbl>
              <a:tblPr firstRow="1">
                <a:tableStyleId>{6E25E649-3F16-4E02-A733-19D2CDBF48F0}</a:tableStyleId>
              </a:tblPr>
              <a:tblGrid>
                <a:gridCol w="2976009">
                  <a:extLst>
                    <a:ext uri="{9D8B030D-6E8A-4147-A177-3AD203B41FA5}">
                      <a16:colId xmlns:a16="http://schemas.microsoft.com/office/drawing/2014/main" val="1177716226"/>
                    </a:ext>
                  </a:extLst>
                </a:gridCol>
                <a:gridCol w="1443300">
                  <a:extLst>
                    <a:ext uri="{9D8B030D-6E8A-4147-A177-3AD203B41FA5}">
                      <a16:colId xmlns:a16="http://schemas.microsoft.com/office/drawing/2014/main" val="521639129"/>
                    </a:ext>
                  </a:extLst>
                </a:gridCol>
                <a:gridCol w="1392210">
                  <a:extLst>
                    <a:ext uri="{9D8B030D-6E8A-4147-A177-3AD203B41FA5}">
                      <a16:colId xmlns:a16="http://schemas.microsoft.com/office/drawing/2014/main" val="1035689292"/>
                    </a:ext>
                  </a:extLst>
                </a:gridCol>
              </a:tblGrid>
              <a:tr h="0">
                <a:tc>
                  <a:txBody>
                    <a:bodyPr/>
                    <a:lstStyle/>
                    <a:p>
                      <a:r>
                        <a:rPr lang="en-US" sz="1800" dirty="0"/>
                        <a:t>Parameter</a:t>
                      </a:r>
                      <a:endParaRPr lang="en-GB" sz="1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tc>
                  <a:txBody>
                    <a:bodyPr/>
                    <a:lstStyle/>
                    <a:p>
                      <a:r>
                        <a:rPr lang="en-US" sz="1800"/>
                        <a:t>HEXITEC</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tc>
                  <a:txBody>
                    <a:bodyPr/>
                    <a:lstStyle/>
                    <a:p>
                      <a:r>
                        <a:rPr lang="en-GB" sz="1800"/>
                        <a:t>HEXITEC</a:t>
                      </a:r>
                      <a:r>
                        <a:rPr lang="en-GB" sz="1800" baseline="-25000"/>
                        <a:t>MHz</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E5DF8"/>
                    </a:solidFill>
                  </a:tcPr>
                </a:tc>
                <a:extLst>
                  <a:ext uri="{0D108BD9-81ED-4DB2-BD59-A6C34878D82A}">
                    <a16:rowId xmlns:a16="http://schemas.microsoft.com/office/drawing/2014/main" val="3431414811"/>
                  </a:ext>
                </a:extLst>
              </a:tr>
              <a:tr h="0">
                <a:tc>
                  <a:txBody>
                    <a:bodyPr/>
                    <a:lstStyle/>
                    <a:p>
                      <a:r>
                        <a:rPr lang="en-US" sz="1800" b="1"/>
                        <a:t>Pixel</a:t>
                      </a:r>
                      <a:r>
                        <a:rPr lang="en-US" sz="1800" b="1" baseline="0"/>
                        <a:t> Pitch (µm)</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250</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250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7205991"/>
                  </a:ext>
                </a:extLst>
              </a:tr>
              <a:tr h="0">
                <a:tc>
                  <a:txBody>
                    <a:bodyPr/>
                    <a:lstStyle/>
                    <a:p>
                      <a:r>
                        <a:rPr lang="en-US" sz="1800" b="1"/>
                        <a:t>Array Size</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80×80</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80×80</a:t>
                      </a:r>
                      <a:endParaRPr lang="en-GB" sz="1800"/>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1890243"/>
                  </a:ext>
                </a:extLst>
              </a:tr>
              <a:tr h="0">
                <a:tc>
                  <a:txBody>
                    <a:bodyPr/>
                    <a:lstStyle/>
                    <a:p>
                      <a:r>
                        <a:rPr lang="en-US" sz="1800" b="1" dirty="0"/>
                        <a:t>Max Frame Rate (kHz)</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a:latin typeface="Segoe UI" panose="020B0502040204020203" pitchFamily="34" charset="0"/>
                          <a:cs typeface="Segoe UI" panose="020B0502040204020203" pitchFamily="34" charset="0"/>
                        </a:rPr>
                        <a:t>~</a:t>
                      </a:r>
                      <a:r>
                        <a:rPr lang="en-US" sz="1800"/>
                        <a:t>10</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rgbClr val="0070C0"/>
                          </a:solidFill>
                        </a:rPr>
                        <a:t>1000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04066465"/>
                  </a:ext>
                </a:extLst>
              </a:tr>
              <a:tr h="0">
                <a:tc>
                  <a:txBody>
                    <a:bodyPr/>
                    <a:lstStyle/>
                    <a:p>
                      <a:r>
                        <a:rPr lang="en-GB" sz="1800" b="1"/>
                        <a:t>Max Spectroscopic Flux </a:t>
                      </a:r>
                    </a:p>
                    <a:p>
                      <a:r>
                        <a:rPr lang="en-GB" sz="1800" b="1"/>
                        <a:t>(ph s</a:t>
                      </a:r>
                      <a:r>
                        <a:rPr lang="en-GB" sz="1800" b="1" baseline="30000"/>
                        <a:t>-1</a:t>
                      </a:r>
                      <a:r>
                        <a:rPr lang="en-GB" sz="1800" b="1" baseline="0"/>
                        <a:t> mm</a:t>
                      </a:r>
                      <a:r>
                        <a:rPr lang="en-GB" sz="1800" b="1" baseline="30000"/>
                        <a:t>-2</a:t>
                      </a:r>
                      <a:r>
                        <a:rPr lang="en-GB" sz="1800" b="1" baseline="0"/>
                        <a:t>)</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a:latin typeface="Segoe UI" panose="020B0502040204020203" pitchFamily="34" charset="0"/>
                          <a:cs typeface="Segoe UI" panose="020B0502040204020203" pitchFamily="34" charset="0"/>
                        </a:rPr>
                        <a:t>~</a:t>
                      </a:r>
                      <a:r>
                        <a:rPr lang="en-GB" sz="1800"/>
                        <a:t>10</a:t>
                      </a:r>
                      <a:r>
                        <a:rPr lang="en-GB" sz="1800" baseline="30000"/>
                        <a:t>4</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rgbClr val="0070C0"/>
                          </a:solidFill>
                        </a:rPr>
                        <a:t>&gt;10</a:t>
                      </a:r>
                      <a:r>
                        <a:rPr lang="en-GB" sz="1800" b="1" baseline="30000">
                          <a:solidFill>
                            <a:srgbClr val="0070C0"/>
                          </a:solidFill>
                        </a:rPr>
                        <a:t>6</a:t>
                      </a:r>
                      <a:endParaRPr lang="en-GB" sz="1800" b="1">
                        <a:solidFill>
                          <a:srgbClr val="0070C0"/>
                        </a:solidFill>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66294492"/>
                  </a:ext>
                </a:extLst>
              </a:tr>
              <a:tr h="0">
                <a:tc>
                  <a:txBody>
                    <a:bodyPr/>
                    <a:lstStyle/>
                    <a:p>
                      <a:r>
                        <a:rPr lang="en-US" sz="1800" b="1" dirty="0"/>
                        <a:t>Digitisation</a:t>
                      </a:r>
                      <a:endParaRPr lang="en-GB" sz="1800" b="1"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Off-chip</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rgbClr val="0070C0"/>
                          </a:solidFill>
                        </a:rPr>
                        <a:t>On-chip</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2992278"/>
                  </a:ext>
                </a:extLst>
              </a:tr>
              <a:tr h="0">
                <a:tc>
                  <a:txBody>
                    <a:bodyPr/>
                    <a:lstStyle/>
                    <a:p>
                      <a:r>
                        <a:rPr lang="en-GB" sz="1800" b="1"/>
                        <a:t>Detector Type</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Track + Hold</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a:solidFill>
                            <a:srgbClr val="0070C0"/>
                          </a:solidFill>
                        </a:rPr>
                        <a:t>Integrating</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0408769"/>
                  </a:ext>
                </a:extLst>
              </a:tr>
              <a:tr h="0">
                <a:tc rowSpan="3">
                  <a:txBody>
                    <a:bodyPr/>
                    <a:lstStyle/>
                    <a:p>
                      <a:r>
                        <a:rPr lang="en-GB" sz="1800" b="1" dirty="0"/>
                        <a:t>Gain Stages (keV in CZT)</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200</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100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9548059"/>
                  </a:ext>
                </a:extLst>
              </a:tr>
              <a:tr h="0">
                <a:tc vMerge="1">
                  <a:txBody>
                    <a:bodyPr/>
                    <a:lstStyle/>
                    <a:p>
                      <a:endParaRPr lang="en-GB" sz="1600"/>
                    </a:p>
                  </a:txBody>
                  <a:tcPr/>
                </a:tc>
                <a:tc>
                  <a:txBody>
                    <a:bodyPr/>
                    <a:lstStyle/>
                    <a:p>
                      <a:r>
                        <a:rPr lang="en-GB" sz="1800"/>
                        <a:t>600 </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200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616330"/>
                  </a:ext>
                </a:extLst>
              </a:tr>
              <a:tr h="0">
                <a:tc vMerge="1">
                  <a:txBody>
                    <a:bodyPr/>
                    <a:lstStyle/>
                    <a:p>
                      <a:endParaRPr lang="en-GB" sz="1000" b="1"/>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300 </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4656785"/>
                  </a:ext>
                </a:extLst>
              </a:tr>
              <a:tr h="0">
                <a:tc>
                  <a:txBody>
                    <a:bodyPr/>
                    <a:lstStyle/>
                    <a:p>
                      <a:r>
                        <a:rPr lang="en-US" sz="1800" b="1"/>
                        <a:t>FWHM@100keV</a:t>
                      </a:r>
                      <a:r>
                        <a:rPr lang="en-US" sz="1800" b="1" baseline="0"/>
                        <a:t> (keV in CZT)</a:t>
                      </a:r>
                      <a:endParaRPr lang="en-GB" sz="1800" b="1"/>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a:t>&lt; 1</a:t>
                      </a:r>
                      <a:endParaRPr lang="en-GB" sz="180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&lt; 1</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353550"/>
                  </a:ext>
                </a:extLst>
              </a:tr>
              <a:tr h="0">
                <a:tc>
                  <a:txBody>
                    <a:bodyPr/>
                    <a:lstStyle/>
                    <a:p>
                      <a:r>
                        <a:rPr lang="en-GB" sz="1800" b="1"/>
                        <a:t>Power Consumption (W)</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a:t>1.5</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dirty="0"/>
                        <a:t>15</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65321588"/>
                  </a:ext>
                </a:extLst>
              </a:tr>
            </a:tbl>
          </a:graphicData>
        </a:graphic>
      </p:graphicFrame>
      <p:sp>
        <p:nvSpPr>
          <p:cNvPr id="16" name="TextBox 15">
            <a:extLst>
              <a:ext uri="{FF2B5EF4-FFF2-40B4-BE49-F238E27FC236}">
                <a16:creationId xmlns:a16="http://schemas.microsoft.com/office/drawing/2014/main" id="{00698522-CE3A-5F9F-0F84-981BD4A105A1}"/>
              </a:ext>
            </a:extLst>
          </p:cNvPr>
          <p:cNvSpPr txBox="1"/>
          <p:nvPr/>
        </p:nvSpPr>
        <p:spPr>
          <a:xfrm>
            <a:off x="6096000" y="1064648"/>
            <a:ext cx="4612202" cy="323165"/>
          </a:xfrm>
          <a:prstGeom prst="rect">
            <a:avLst/>
          </a:prstGeom>
          <a:noFill/>
        </p:spPr>
        <p:txBody>
          <a:bodyPr wrap="square" rtlCol="0">
            <a:spAutoFit/>
          </a:bodyPr>
          <a:lstStyle/>
          <a:p>
            <a:r>
              <a:rPr lang="en-GB" sz="1500" b="1" i="1">
                <a:solidFill>
                  <a:srgbClr val="002060"/>
                </a:solidFill>
              </a:rPr>
              <a:t>Comparison of HEXITEC and HEXITEC</a:t>
            </a:r>
            <a:r>
              <a:rPr lang="en-GB" sz="1500" b="1" i="1" baseline="-25000">
                <a:solidFill>
                  <a:srgbClr val="002060"/>
                </a:solidFill>
              </a:rPr>
              <a:t>MHz</a:t>
            </a:r>
            <a:r>
              <a:rPr lang="en-GB" sz="1500" b="1" i="1">
                <a:solidFill>
                  <a:srgbClr val="002060"/>
                </a:solidFill>
              </a:rPr>
              <a:t> specifications</a:t>
            </a:r>
          </a:p>
        </p:txBody>
      </p:sp>
      <p:sp>
        <p:nvSpPr>
          <p:cNvPr id="18" name="TextBox 17">
            <a:extLst>
              <a:ext uri="{FF2B5EF4-FFF2-40B4-BE49-F238E27FC236}">
                <a16:creationId xmlns:a16="http://schemas.microsoft.com/office/drawing/2014/main" id="{F68B3336-2464-9BD0-14BF-924EFCE59B90}"/>
              </a:ext>
            </a:extLst>
          </p:cNvPr>
          <p:cNvSpPr txBox="1"/>
          <p:nvPr/>
        </p:nvSpPr>
        <p:spPr>
          <a:xfrm>
            <a:off x="337966" y="1397675"/>
            <a:ext cx="6086819" cy="2031325"/>
          </a:xfrm>
          <a:prstGeom prst="rect">
            <a:avLst/>
          </a:prstGeom>
          <a:noFill/>
        </p:spPr>
        <p:txBody>
          <a:bodyPr wrap="square" rtlCol="0">
            <a:spAutoFit/>
          </a:bodyPr>
          <a:lstStyle/>
          <a:p>
            <a:r>
              <a:rPr lang="en-GB">
                <a:cs typeface="Times New Roman" panose="02020603050405020304" pitchFamily="18" charset="0"/>
              </a:rPr>
              <a:t>A new fully spectroscopic X-Ray imaging detector:</a:t>
            </a:r>
          </a:p>
          <a:p>
            <a:pPr marL="628650" lvl="1" indent="-171450">
              <a:buFont typeface="Arial" panose="020B0604020202020204" pitchFamily="34" charset="0"/>
              <a:buChar char="•"/>
            </a:pPr>
            <a:r>
              <a:rPr lang="en-GB">
                <a:cs typeface="Times New Roman" panose="02020603050405020304" pitchFamily="18" charset="0"/>
              </a:rPr>
              <a:t>80×80 pixels on a 250 </a:t>
            </a:r>
            <a:r>
              <a:rPr lang="el-GR">
                <a:cs typeface="Times New Roman" panose="02020603050405020304" pitchFamily="18" charset="0"/>
              </a:rPr>
              <a:t>μ</a:t>
            </a:r>
            <a:r>
              <a:rPr lang="en-GB">
                <a:cs typeface="Times New Roman" panose="02020603050405020304" pitchFamily="18" charset="0"/>
              </a:rPr>
              <a:t>m pitch</a:t>
            </a:r>
          </a:p>
          <a:p>
            <a:pPr marL="628650" lvl="1" indent="-171450">
              <a:buFont typeface="Arial" panose="020B0604020202020204" pitchFamily="34" charset="0"/>
              <a:buChar char="•"/>
            </a:pPr>
            <a:r>
              <a:rPr lang="en-GB">
                <a:cs typeface="Times New Roman" panose="02020603050405020304" pitchFamily="18" charset="0"/>
              </a:rPr>
              <a:t>New front-end design – now an </a:t>
            </a:r>
            <a:r>
              <a:rPr lang="en-GB" b="1">
                <a:cs typeface="Times New Roman" panose="02020603050405020304" pitchFamily="18" charset="0"/>
              </a:rPr>
              <a:t>integrating </a:t>
            </a:r>
            <a:r>
              <a:rPr lang="en-GB">
                <a:cs typeface="Times New Roman" panose="02020603050405020304" pitchFamily="18" charset="0"/>
              </a:rPr>
              <a:t>detector</a:t>
            </a:r>
          </a:p>
          <a:p>
            <a:pPr marL="628650" lvl="1" indent="-171450">
              <a:buFont typeface="Arial" panose="020B0604020202020204" pitchFamily="34" charset="0"/>
              <a:buChar char="•"/>
            </a:pPr>
            <a:r>
              <a:rPr lang="en-GB" b="1">
                <a:cs typeface="Times New Roman" panose="02020603050405020304" pitchFamily="18" charset="0"/>
              </a:rPr>
              <a:t>On-chip 12-bit digitisation </a:t>
            </a:r>
            <a:r>
              <a:rPr lang="en-GB">
                <a:cs typeface="Times New Roman" panose="02020603050405020304" pitchFamily="18" charset="0"/>
              </a:rPr>
              <a:t>(no external ADCs)</a:t>
            </a:r>
          </a:p>
          <a:p>
            <a:pPr marL="1085850" lvl="2" indent="-171450">
              <a:buFont typeface="Arial" panose="020B0604020202020204" pitchFamily="34" charset="0"/>
              <a:buChar char="•"/>
            </a:pPr>
            <a:r>
              <a:rPr lang="en-GB">
                <a:cs typeface="Times New Roman" panose="02020603050405020304" pitchFamily="18" charset="0"/>
              </a:rPr>
              <a:t>Data outputted via </a:t>
            </a:r>
            <a:r>
              <a:rPr lang="en-GB" b="1">
                <a:cs typeface="Times New Roman" panose="02020603050405020304" pitchFamily="18" charset="0"/>
              </a:rPr>
              <a:t>20 × 4.1 Gbps serialisers</a:t>
            </a:r>
          </a:p>
          <a:p>
            <a:pPr marL="628650" lvl="1" indent="-171450">
              <a:buFont typeface="Arial" panose="020B0604020202020204" pitchFamily="34" charset="0"/>
              <a:buChar char="•"/>
            </a:pPr>
            <a:r>
              <a:rPr lang="en-GB" b="1">
                <a:cs typeface="Times New Roman" panose="02020603050405020304" pitchFamily="18" charset="0"/>
              </a:rPr>
              <a:t>1 MHz continuous frame rate</a:t>
            </a:r>
          </a:p>
          <a:p>
            <a:pPr marL="1085850" lvl="2" indent="-171450">
              <a:buFont typeface="Arial" panose="020B0604020202020204" pitchFamily="34" charset="0"/>
              <a:buChar char="•"/>
            </a:pPr>
            <a:r>
              <a:rPr lang="en-GB">
                <a:cs typeface="Times New Roman" panose="02020603050405020304" pitchFamily="18" charset="0"/>
              </a:rPr>
              <a:t>Spectroscopic X-Ray fluxes of </a:t>
            </a:r>
            <a:r>
              <a:rPr lang="en-GB" b="1">
                <a:cs typeface="Times New Roman" panose="02020603050405020304" pitchFamily="18" charset="0"/>
              </a:rPr>
              <a:t>&gt;10</a:t>
            </a:r>
            <a:r>
              <a:rPr lang="en-GB" b="1" baseline="30000">
                <a:cs typeface="Times New Roman" panose="02020603050405020304" pitchFamily="18" charset="0"/>
              </a:rPr>
              <a:t>6</a:t>
            </a:r>
            <a:r>
              <a:rPr lang="en-GB" b="1">
                <a:cs typeface="Times New Roman" panose="02020603050405020304" pitchFamily="18" charset="0"/>
              </a:rPr>
              <a:t> ph s</a:t>
            </a:r>
            <a:r>
              <a:rPr lang="en-GB" b="1" baseline="30000">
                <a:cs typeface="Times New Roman" panose="02020603050405020304" pitchFamily="18" charset="0"/>
              </a:rPr>
              <a:t>-1</a:t>
            </a:r>
            <a:r>
              <a:rPr lang="en-GB" b="1">
                <a:cs typeface="Times New Roman" panose="02020603050405020304" pitchFamily="18" charset="0"/>
              </a:rPr>
              <a:t> mm</a:t>
            </a:r>
            <a:r>
              <a:rPr lang="en-GB" b="1" baseline="30000">
                <a:cs typeface="Times New Roman" panose="02020603050405020304" pitchFamily="18" charset="0"/>
              </a:rPr>
              <a:t>-2</a:t>
            </a:r>
            <a:endParaRPr lang="en-GB">
              <a:cs typeface="Times New Roman" panose="02020603050405020304" pitchFamily="18" charset="0"/>
            </a:endParaRPr>
          </a:p>
        </p:txBody>
      </p:sp>
      <p:pic>
        <p:nvPicPr>
          <p:cNvPr id="2" name="Picture 1">
            <a:extLst>
              <a:ext uri="{FF2B5EF4-FFF2-40B4-BE49-F238E27FC236}">
                <a16:creationId xmlns:a16="http://schemas.microsoft.com/office/drawing/2014/main" id="{8F7A06E8-2F56-C265-024F-DD2A783F20EE}"/>
              </a:ext>
            </a:extLst>
          </p:cNvPr>
          <p:cNvPicPr>
            <a:picLocks noChangeAspect="1"/>
          </p:cNvPicPr>
          <p:nvPr/>
        </p:nvPicPr>
        <p:blipFill rotWithShape="1">
          <a:blip r:embed="rId5">
            <a:extLst>
              <a:ext uri="{28A0092B-C50C-407E-A947-70E740481C1C}">
                <a14:useLocalDpi xmlns:a14="http://schemas.microsoft.com/office/drawing/2010/main" val="0"/>
              </a:ext>
            </a:extLst>
          </a:blip>
          <a:srcRect t="16229" b="11888"/>
          <a:stretch/>
        </p:blipFill>
        <p:spPr>
          <a:xfrm>
            <a:off x="891192" y="3600444"/>
            <a:ext cx="4765879" cy="2148206"/>
          </a:xfrm>
          <a:prstGeom prst="rect">
            <a:avLst/>
          </a:prstGeom>
          <a:ln>
            <a:noFill/>
          </a:ln>
          <a:effectLst>
            <a:softEdge rad="31750"/>
          </a:effectLst>
        </p:spPr>
      </p:pic>
      <p:sp>
        <p:nvSpPr>
          <p:cNvPr id="5" name="TextBox 4">
            <a:extLst>
              <a:ext uri="{FF2B5EF4-FFF2-40B4-BE49-F238E27FC236}">
                <a16:creationId xmlns:a16="http://schemas.microsoft.com/office/drawing/2014/main" id="{77765EAF-BD7A-F4A3-7A85-87667E00F975}"/>
              </a:ext>
            </a:extLst>
          </p:cNvPr>
          <p:cNvSpPr txBox="1"/>
          <p:nvPr/>
        </p:nvSpPr>
        <p:spPr>
          <a:xfrm>
            <a:off x="4390246" y="5758511"/>
            <a:ext cx="1266825" cy="323165"/>
          </a:xfrm>
          <a:prstGeom prst="rect">
            <a:avLst/>
          </a:prstGeom>
          <a:noFill/>
        </p:spPr>
        <p:txBody>
          <a:bodyPr wrap="square" rtlCol="0">
            <a:spAutoFit/>
          </a:bodyPr>
          <a:lstStyle/>
          <a:p>
            <a:r>
              <a:rPr lang="en-GB" sz="1500" b="1" i="1">
                <a:solidFill>
                  <a:srgbClr val="002060"/>
                </a:solidFill>
              </a:rPr>
              <a:t>Photo of ASIC</a:t>
            </a:r>
          </a:p>
        </p:txBody>
      </p:sp>
    </p:spTree>
    <p:extLst>
      <p:ext uri="{BB962C8B-B14F-4D97-AF65-F5344CB8AC3E}">
        <p14:creationId xmlns:p14="http://schemas.microsoft.com/office/powerpoint/2010/main" val="4217939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BD06F21-9CD8-031F-5D82-1F1E69577E7B}"/>
              </a:ext>
            </a:extLst>
          </p:cNvPr>
          <p:cNvPicPr>
            <a:picLocks noChangeAspect="1"/>
          </p:cNvPicPr>
          <p:nvPr/>
        </p:nvPicPr>
        <p:blipFill>
          <a:blip r:embed="rId3"/>
          <a:stretch>
            <a:fillRect/>
          </a:stretch>
        </p:blipFill>
        <p:spPr>
          <a:xfrm>
            <a:off x="160761" y="5710141"/>
            <a:ext cx="3220615" cy="1010799"/>
          </a:xfrm>
          <a:prstGeom prst="rect">
            <a:avLst/>
          </a:prstGeom>
        </p:spPr>
      </p:pic>
      <p:pic>
        <p:nvPicPr>
          <p:cNvPr id="7" name="Picture 6">
            <a:extLst>
              <a:ext uri="{FF2B5EF4-FFF2-40B4-BE49-F238E27FC236}">
                <a16:creationId xmlns:a16="http://schemas.microsoft.com/office/drawing/2014/main" id="{E5A6C468-C2B8-771E-D8B1-7A62917064D6}"/>
              </a:ext>
            </a:extLst>
          </p:cNvPr>
          <p:cNvPicPr>
            <a:picLocks noChangeAspect="1"/>
          </p:cNvPicPr>
          <p:nvPr/>
        </p:nvPicPr>
        <p:blipFill rotWithShape="1">
          <a:blip r:embed="rId4"/>
          <a:srcRect l="2779" t="1386" r="765"/>
          <a:stretch/>
        </p:blipFill>
        <p:spPr>
          <a:xfrm>
            <a:off x="0" y="167184"/>
            <a:ext cx="6110503" cy="6523632"/>
          </a:xfrm>
          <a:prstGeom prst="rect">
            <a:avLst/>
          </a:prstGeom>
        </p:spPr>
      </p:pic>
      <p:sp>
        <p:nvSpPr>
          <p:cNvPr id="10" name="TextBox 9">
            <a:extLst>
              <a:ext uri="{FF2B5EF4-FFF2-40B4-BE49-F238E27FC236}">
                <a16:creationId xmlns:a16="http://schemas.microsoft.com/office/drawing/2014/main" id="{AF3861AB-B192-577C-7E84-3624686CB1A9}"/>
              </a:ext>
            </a:extLst>
          </p:cNvPr>
          <p:cNvSpPr txBox="1"/>
          <p:nvPr/>
        </p:nvSpPr>
        <p:spPr>
          <a:xfrm>
            <a:off x="6857144" y="6151746"/>
            <a:ext cx="3956167" cy="323165"/>
          </a:xfrm>
          <a:prstGeom prst="rect">
            <a:avLst/>
          </a:prstGeom>
          <a:noFill/>
        </p:spPr>
        <p:txBody>
          <a:bodyPr wrap="square" rtlCol="0">
            <a:spAutoFit/>
          </a:bodyPr>
          <a:lstStyle/>
          <a:p>
            <a:r>
              <a:rPr lang="en-GB" sz="1500" b="1" i="1" dirty="0">
                <a:solidFill>
                  <a:srgbClr val="002060"/>
                </a:solidFill>
              </a:rPr>
              <a:t>(Left) ASIC block diagram, (Right) </a:t>
            </a:r>
            <a:r>
              <a:rPr lang="en-GB" sz="1500" b="1" i="1" dirty="0" err="1">
                <a:solidFill>
                  <a:srgbClr val="002060"/>
                </a:solidFill>
              </a:rPr>
              <a:t>HMHz</a:t>
            </a:r>
            <a:r>
              <a:rPr lang="en-GB" sz="1500" b="1" i="1" dirty="0">
                <a:solidFill>
                  <a:srgbClr val="002060"/>
                </a:solidFill>
              </a:rPr>
              <a:t> ASIC</a:t>
            </a:r>
          </a:p>
        </p:txBody>
      </p:sp>
      <p:pic>
        <p:nvPicPr>
          <p:cNvPr id="3" name="Picture 2" descr="A close-up of a brown and white grid&#10;&#10;Description automatically generated">
            <a:extLst>
              <a:ext uri="{FF2B5EF4-FFF2-40B4-BE49-F238E27FC236}">
                <a16:creationId xmlns:a16="http://schemas.microsoft.com/office/drawing/2014/main" id="{227AA74B-FFD7-5D35-9A1A-A035E4191E1A}"/>
              </a:ext>
            </a:extLst>
          </p:cNvPr>
          <p:cNvPicPr>
            <a:picLocks noChangeAspect="1"/>
          </p:cNvPicPr>
          <p:nvPr/>
        </p:nvPicPr>
        <p:blipFill rotWithShape="1">
          <a:blip r:embed="rId5">
            <a:extLst>
              <a:ext uri="{28A0092B-C50C-407E-A947-70E740481C1C}">
                <a14:useLocalDpi xmlns:a14="http://schemas.microsoft.com/office/drawing/2010/main" val="0"/>
              </a:ext>
            </a:extLst>
          </a:blip>
          <a:srcRect l="11473" r="9767"/>
          <a:stretch/>
        </p:blipFill>
        <p:spPr>
          <a:xfrm rot="5400000">
            <a:off x="6424056" y="618465"/>
            <a:ext cx="5641267" cy="4775088"/>
          </a:xfrm>
          <a:prstGeom prst="rect">
            <a:avLst/>
          </a:prstGeom>
        </p:spPr>
      </p:pic>
    </p:spTree>
    <p:extLst>
      <p:ext uri="{BB962C8B-B14F-4D97-AF65-F5344CB8AC3E}">
        <p14:creationId xmlns:p14="http://schemas.microsoft.com/office/powerpoint/2010/main" val="5980681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A937F6E-947A-4D90-AA0F-B17DADB133DC}" vid="{C8FCA418-2741-4FB2-B08E-BEAA0F0918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14085</TotalTime>
  <Words>2992</Words>
  <Application>Microsoft Office PowerPoint</Application>
  <PresentationFormat>Widescreen</PresentationFormat>
  <Paragraphs>631</Paragraphs>
  <Slides>51</Slides>
  <Notes>45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51</vt:i4>
      </vt:variant>
    </vt:vector>
  </HeadingPairs>
  <TitlesOfParts>
    <vt:vector size="63" baseType="lpstr">
      <vt:lpstr>Arial</vt:lpstr>
      <vt:lpstr>Arial Regular</vt:lpstr>
      <vt:lpstr>BlinkMacSystemFont</vt:lpstr>
      <vt:lpstr>Caibri</vt:lpstr>
      <vt:lpstr>Calibri</vt:lpstr>
      <vt:lpstr>Calibri Light</vt:lpstr>
      <vt:lpstr>Cambria Math</vt:lpstr>
      <vt:lpstr>ElsevierGulliver</vt:lpstr>
      <vt:lpstr>Lucida Grande</vt:lpstr>
      <vt:lpstr>NexusSans</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Cline, Ben (STFC,RAL,TECH)</dc:creator>
  <cp:lastModifiedBy>Veale, Matthew (STFC,RAL,TECH)</cp:lastModifiedBy>
  <cp:revision>11</cp:revision>
  <dcterms:created xsi:type="dcterms:W3CDTF">2022-10-06T11:56:35Z</dcterms:created>
  <dcterms:modified xsi:type="dcterms:W3CDTF">2023-09-06T14:49:44Z</dcterms:modified>
</cp:coreProperties>
</file>