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76" r:id="rId3"/>
    <p:sldId id="483" r:id="rId4"/>
    <p:sldId id="2781" r:id="rId5"/>
    <p:sldId id="2792" r:id="rId6"/>
    <p:sldId id="2709" r:id="rId7"/>
    <p:sldId id="2776" r:id="rId8"/>
    <p:sldId id="2620" r:id="rId9"/>
    <p:sldId id="2768" r:id="rId10"/>
    <p:sldId id="273" r:id="rId11"/>
    <p:sldId id="2703" r:id="rId12"/>
    <p:sldId id="2782" r:id="rId13"/>
    <p:sldId id="2787" r:id="rId14"/>
    <p:sldId id="270" r:id="rId15"/>
    <p:sldId id="296" r:id="rId16"/>
    <p:sldId id="2775" r:id="rId17"/>
    <p:sldId id="2790" r:id="rId18"/>
    <p:sldId id="303" r:id="rId19"/>
    <p:sldId id="2791" r:id="rId20"/>
    <p:sldId id="2780" r:id="rId21"/>
    <p:sldId id="2769" r:id="rId22"/>
    <p:sldId id="2777" r:id="rId23"/>
    <p:sldId id="275" r:id="rId24"/>
  </p:sldIdLst>
  <p:sldSz cx="12192000" cy="6858000"/>
  <p:notesSz cx="6858000" cy="9144000"/>
  <p:embeddedFontLst>
    <p:embeddedFont>
      <p:font typeface="Avenir Book" panose="02000503020000020003" pitchFamily="2" charset="0"/>
      <p:regular r:id="rId26"/>
      <p: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Cambria Math" panose="02040503050406030204" pitchFamily="18" charset="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riquez, John" initials="RJ" lastIdx="2" clrIdx="0">
    <p:extLst>
      <p:ext uri="{19B8F6BF-5375-455C-9EA6-DF929625EA0E}">
        <p15:presenceInfo xmlns:p15="http://schemas.microsoft.com/office/powerpoint/2012/main" userId="S::johnrod@umich.edu::ab238472-6d70-4f71-9a48-dc149fd3d2d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1E01"/>
    <a:srgbClr val="FF2600"/>
    <a:srgbClr val="FF7E79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9" autoAdjust="0"/>
    <p:restoredTop sz="94674"/>
  </p:normalViewPr>
  <p:slideViewPr>
    <p:cSldViewPr snapToGrid="0">
      <p:cViewPr varScale="1">
        <p:scale>
          <a:sx n="113" d="100"/>
          <a:sy n="113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80" d="100"/>
        <a:sy n="80" d="100"/>
      </p:scale>
      <p:origin x="0" y="-3654"/>
    </p:cViewPr>
  </p:sorterViewPr>
  <p:notesViewPr>
    <p:cSldViewPr snapToGrid="0">
      <p:cViewPr varScale="1">
        <p:scale>
          <a:sx n="81" d="100"/>
          <a:sy n="81" d="100"/>
        </p:scale>
        <p:origin x="389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A8C40-71BB-42E5-9001-96A113230332}" type="datetimeFigureOut">
              <a:rPr lang="en-US" smtClean="0"/>
              <a:t>9/1/23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ECAEE-CE33-4B9A-BC1D-E2668F76A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63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671D80E7-8E82-414B-8B2D-1D91DAFFC7A7}" type="slidenum">
              <a:rPr lang="en-GB" smtClean="0">
                <a:latin typeface="Times New Roman" pitchFamily="18" charset="0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3</a:t>
            </a:fld>
            <a:endParaRPr lang="en-GB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2" tIns="46796" rIns="89992" bIns="46796" anchor="b"/>
          <a:lstStyle/>
          <a:p>
            <a:pPr algn="r">
              <a:tabLst>
                <a:tab pos="0" algn="l"/>
                <a:tab pos="914318" algn="l"/>
                <a:tab pos="1828637" algn="l"/>
                <a:tab pos="2742956" algn="l"/>
                <a:tab pos="3657274" algn="l"/>
                <a:tab pos="4571592" algn="l"/>
                <a:tab pos="5485911" algn="l"/>
                <a:tab pos="6400230" algn="l"/>
                <a:tab pos="7314548" algn="l"/>
                <a:tab pos="8228867" algn="l"/>
                <a:tab pos="9143185" algn="l"/>
                <a:tab pos="10057504" algn="l"/>
              </a:tabLst>
            </a:pPr>
            <a:fld id="{953428BD-5D0F-4FB2-9E91-ABEDAF771096}" type="slidenum">
              <a:rPr lang="en-GB" sz="1200">
                <a:solidFill>
                  <a:srgbClr val="000000"/>
                </a:solidFill>
              </a:rPr>
              <a:pPr algn="r">
                <a:tabLst>
                  <a:tab pos="0" algn="l"/>
                  <a:tab pos="914318" algn="l"/>
                  <a:tab pos="1828637" algn="l"/>
                  <a:tab pos="2742956" algn="l"/>
                  <a:tab pos="3657274" algn="l"/>
                  <a:tab pos="4571592" algn="l"/>
                  <a:tab pos="5485911" algn="l"/>
                  <a:tab pos="6400230" algn="l"/>
                  <a:tab pos="7314548" algn="l"/>
                  <a:tab pos="8228867" algn="l"/>
                  <a:tab pos="9143185" algn="l"/>
                  <a:tab pos="10057504" algn="l"/>
                </a:tabLst>
              </a:pPr>
              <a:t>3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5222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/>
          <a:p>
            <a:endParaRPr lang="en-US"/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rgbClr val="000000"/>
                </a:solidFill>
                <a:latin typeface="Times New Roman" pitchFamily="-97" charset="0"/>
                <a:ea typeface="MS PGothic" pitchFamily="34" charset="-128"/>
                <a:cs typeface="MS PGothic" charset="0"/>
              </a:rPr>
              <a:t>A tension exists between the pursuit of nuclear energy and the effort to prevent the spread of nuclear weapons</a:t>
            </a:r>
          </a:p>
          <a:p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6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Label the sources and add their locations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47F9FA-A542-FE49-AC3C-641280EC3E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2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C9D8E-B781-455D-9489-3A5C4A4D9D14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4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9D82-20C3-40A5-A820-1BB3D53279A0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99B8A-0457-4E1E-8FD2-4E3A91213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8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097-9716-4D94-ABD8-451A9756AB9A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99B8A-0457-4E1E-8FD2-4E3A91213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3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0877-D0CE-4C4A-B25A-74DA9877C2B9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9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D1D1-89CC-4D30-A421-39993E9E186B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1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AF26B-6C04-4E83-9FA0-EBDA8889F5C0}" type="datetime1">
              <a:rPr lang="en-US" smtClean="0"/>
              <a:t>9/1/23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5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D2F-C8D9-4421-BCCB-5B43FF1BD27D}" type="datetime1">
              <a:rPr lang="en-US" smtClean="0"/>
              <a:t>9/1/23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67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76F30-0BFB-4AE7-8E5E-DDD754248C39}" type="datetime1">
              <a:rPr lang="en-US" smtClean="0"/>
              <a:t>9/1/23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9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2EC4-87EF-4AFB-B1D1-885728A0B41A}" type="datetime1">
              <a:rPr lang="en-US" smtClean="0"/>
              <a:t>9/1/23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99B8A-0457-4E1E-8FD2-4E3A91213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3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F9FEE-C083-410F-8170-78648A612973}" type="datetime1">
              <a:rPr lang="en-US" smtClean="0"/>
              <a:t>9/1/23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5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8EBD5-E00F-47F4-A4C3-876DC0BE9F3B}" type="datetime1">
              <a:rPr lang="en-US" smtClean="0"/>
              <a:t>9/1/23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3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297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BB423-6061-48DF-B249-33DE0875FAD0}" type="datetime1">
              <a:rPr lang="en-US" smtClean="0"/>
              <a:t>9/1/23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2971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297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99B8A-0457-4E1E-8FD2-4E3A91213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096001"/>
            <a:ext cx="121920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2054" name="Picture 6" descr="Related image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931" y="6184507"/>
            <a:ext cx="1510478" cy="58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>
            <a:off x="1004104" y="6272674"/>
            <a:ext cx="0" cy="41176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78" y="6207826"/>
            <a:ext cx="535351" cy="535589"/>
          </a:xfrm>
          <a:prstGeom prst="rect">
            <a:avLst/>
          </a:prstGeom>
        </p:spPr>
      </p:pic>
      <p:pic>
        <p:nvPicPr>
          <p:cNvPr id="1026" name="Picture 2" descr="Related image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3210" y="6193383"/>
            <a:ext cx="571976" cy="57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9152142" y="634113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4699B8A-0457-4E1E-8FD2-4E3A9121342F}" type="slidenum">
              <a:rPr lang="en-US" sz="140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03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5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tiff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tiff"/><Relationship Id="rId17" Type="http://schemas.openxmlformats.org/officeDocument/2006/relationships/image" Target="../media/image71.tiff"/><Relationship Id="rId2" Type="http://schemas.openxmlformats.org/officeDocument/2006/relationships/image" Target="../media/image56.tiff"/><Relationship Id="rId16" Type="http://schemas.openxmlformats.org/officeDocument/2006/relationships/image" Target="../media/image7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tiff"/><Relationship Id="rId11" Type="http://schemas.openxmlformats.org/officeDocument/2006/relationships/image" Target="../media/image65.tiff"/><Relationship Id="rId5" Type="http://schemas.openxmlformats.org/officeDocument/2006/relationships/image" Target="../media/image59.tiff"/><Relationship Id="rId15" Type="http://schemas.openxmlformats.org/officeDocument/2006/relationships/image" Target="../media/image69.tiff"/><Relationship Id="rId10" Type="http://schemas.openxmlformats.org/officeDocument/2006/relationships/image" Target="../media/image64.tiff"/><Relationship Id="rId4" Type="http://schemas.openxmlformats.org/officeDocument/2006/relationships/image" Target="../media/image58.tiff"/><Relationship Id="rId9" Type="http://schemas.openxmlformats.org/officeDocument/2006/relationships/image" Target="../media/image63.tiff"/><Relationship Id="rId14" Type="http://schemas.openxmlformats.org/officeDocument/2006/relationships/image" Target="../media/image6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8663" y="1192013"/>
            <a:ext cx="851926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+mj-lt"/>
              </a:rPr>
              <a:t>Applications in Security and Environmental Imaging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4922" y="4607432"/>
            <a:ext cx="63030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/>
              <a:t>Prof. Sara A. Pozzi</a:t>
            </a:r>
          </a:p>
          <a:p>
            <a:pPr algn="r"/>
            <a:r>
              <a:rPr lang="en-US" dirty="0"/>
              <a:t>University Diversity and Social Transformation Professor</a:t>
            </a:r>
          </a:p>
          <a:p>
            <a:pPr algn="r"/>
            <a:r>
              <a:rPr lang="en-US" dirty="0"/>
              <a:t>Director, Consortium for Monitoring, Technology, and Verification</a:t>
            </a:r>
          </a:p>
          <a:p>
            <a:pPr algn="r"/>
            <a:r>
              <a:rPr lang="en-US" dirty="0"/>
              <a:t>Director, Diversity, Equity, and Inclusion, College of Engineering</a:t>
            </a:r>
          </a:p>
          <a:p>
            <a:pPr algn="r"/>
            <a:r>
              <a:rPr lang="en-US" dirty="0"/>
              <a:t>University of Michigan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643A72-1531-164D-8F90-A1481AA9A8BF}"/>
              </a:ext>
            </a:extLst>
          </p:cNvPr>
          <p:cNvSpPr txBox="1"/>
          <p:nvPr/>
        </p:nvSpPr>
        <p:spPr>
          <a:xfrm>
            <a:off x="1005445" y="3429000"/>
            <a:ext cx="2523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/>
              <a:t>PSD 13 </a:t>
            </a:r>
            <a:r>
              <a:rPr lang="en-US" sz="2400" i="1" dirty="0"/>
              <a:t>Keynote</a:t>
            </a:r>
          </a:p>
          <a:p>
            <a:r>
              <a:rPr lang="en-US" sz="2400" i="1" dirty="0"/>
              <a:t>September 8, 2023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94" y="492929"/>
            <a:ext cx="2602724" cy="260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59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6B1F-B4CC-4640-A7B7-9D64F34FA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384"/>
            <a:ext cx="10515600" cy="1325563"/>
          </a:xfrm>
        </p:spPr>
        <p:txBody>
          <a:bodyPr/>
          <a:lstStyle/>
          <a:p>
            <a:r>
              <a:rPr lang="en-US" b="1" dirty="0"/>
              <a:t>Technical Approach – Imaging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B77B0-C014-624E-BADF-C83DBA2C7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641" y="1478844"/>
            <a:ext cx="6074476" cy="4543304"/>
          </a:xfrm>
        </p:spPr>
        <p:txBody>
          <a:bodyPr>
            <a:normAutofit/>
          </a:bodyPr>
          <a:lstStyle/>
          <a:p>
            <a:r>
              <a:rPr lang="en-US" dirty="0"/>
              <a:t>Scatter-based OGS imager consists of:</a:t>
            </a:r>
          </a:p>
          <a:p>
            <a:pPr lvl="1"/>
            <a:r>
              <a:rPr lang="en-US" dirty="0"/>
              <a:t>12 OGS bars (6x6x50 mm</a:t>
            </a:r>
            <a:r>
              <a:rPr lang="en-US" baseline="30000" dirty="0"/>
              <a:t>3</a:t>
            </a:r>
            <a:r>
              <a:rPr lang="en-US" dirty="0"/>
              <a:t>) w/ diffuse reflector</a:t>
            </a:r>
          </a:p>
          <a:p>
            <a:pPr lvl="1"/>
            <a:r>
              <a:rPr lang="en-US" dirty="0"/>
              <a:t>8 CeBr</a:t>
            </a:r>
            <a:r>
              <a:rPr lang="en-US" baseline="-25000" dirty="0"/>
              <a:t>3</a:t>
            </a:r>
            <a:r>
              <a:rPr lang="en-US" dirty="0"/>
              <a:t> (6 mm height, 6 mm Ø) cylinders</a:t>
            </a:r>
          </a:p>
          <a:p>
            <a:pPr lvl="1"/>
            <a:r>
              <a:rPr lang="en-US" dirty="0"/>
              <a:t>Silicon photomultiplier arrays for output</a:t>
            </a:r>
          </a:p>
          <a:p>
            <a:r>
              <a:rPr lang="en-US" dirty="0"/>
              <a:t>Reconstruct double scatter events using simple </a:t>
            </a:r>
            <a:r>
              <a:rPr lang="en-US" dirty="0" err="1"/>
              <a:t>backprojection</a:t>
            </a:r>
            <a:r>
              <a:rPr lang="en-US" dirty="0"/>
              <a:t> (SBP) </a:t>
            </a:r>
            <a:br>
              <a:rPr lang="en-US" dirty="0"/>
            </a:br>
            <a:r>
              <a:rPr lang="en-US" dirty="0"/>
              <a:t>then apply converging algorithm (LM-MLEM)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644" y="3801913"/>
            <a:ext cx="3271912" cy="2139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427" y="1030748"/>
            <a:ext cx="3622685" cy="21277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2" name="Left Brace 21"/>
          <p:cNvSpPr/>
          <p:nvPr/>
        </p:nvSpPr>
        <p:spPr>
          <a:xfrm rot="10800000" flipV="1">
            <a:off x="9760793" y="3815070"/>
            <a:ext cx="172383" cy="2111254"/>
          </a:xfrm>
          <a:prstGeom prst="leftBrace">
            <a:avLst>
              <a:gd name="adj1" fmla="val 135773"/>
              <a:gd name="adj2" fmla="val 5000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2"/>
          <p:cNvSpPr/>
          <p:nvPr/>
        </p:nvSpPr>
        <p:spPr>
          <a:xfrm rot="10800000" flipH="1" flipV="1">
            <a:off x="8061720" y="1026408"/>
            <a:ext cx="226470" cy="2127792"/>
          </a:xfrm>
          <a:prstGeom prst="leftBrace">
            <a:avLst>
              <a:gd name="adj1" fmla="val 135773"/>
              <a:gd name="adj2" fmla="val 50000"/>
            </a:avLst>
          </a:prstGeom>
          <a:noFill/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77329" y="1640540"/>
            <a:ext cx="187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Neutron Imaging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  <a:p>
            <a:pPr algn="ctr"/>
            <a:r>
              <a:rPr lang="en-US" dirty="0">
                <a:solidFill>
                  <a:schemeClr val="accent5"/>
                </a:solidFill>
              </a:rPr>
              <a:t>(Elastic scattering)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846984" y="4503710"/>
            <a:ext cx="2205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Gamma Imaging</a:t>
            </a:r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rgbClr val="FF0000"/>
                </a:solidFill>
              </a:rPr>
              <a:t>(Compton scattering)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7B104F-29DE-2D97-BFC2-FED421B20459}"/>
              </a:ext>
            </a:extLst>
          </p:cNvPr>
          <p:cNvSpPr txBox="1"/>
          <p:nvPr/>
        </p:nvSpPr>
        <p:spPr>
          <a:xfrm>
            <a:off x="709194" y="5297206"/>
            <a:ext cx="4941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R. Lopez, W. M. Steinberger, N.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Giha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P.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Marleau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S. D. Clarke, S.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Pozzi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“Neutron and gamma imaging using an organic glass scintillator handheld dual particle imager”, </a:t>
            </a:r>
            <a:r>
              <a:rPr lang="en-US" sz="1000" i="1" dirty="0" err="1">
                <a:latin typeface="Avenir Book" charset="0"/>
                <a:ea typeface="Avenir Book" charset="0"/>
                <a:cs typeface="Avenir Book" charset="0"/>
              </a:rPr>
              <a:t>Nucl</a:t>
            </a:r>
            <a:r>
              <a:rPr lang="en-US" sz="1000" i="1" dirty="0">
                <a:latin typeface="Avenir Book" charset="0"/>
                <a:ea typeface="Avenir Book" charset="0"/>
                <a:cs typeface="Avenir Book" charset="0"/>
              </a:rPr>
              <a:t>. Instr. Meth. 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 1042, 167407 (2022).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907ED9-114E-B15E-E4BE-62AFA4A23E46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176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Neutron Imaging – Simple </a:t>
            </a:r>
            <a:r>
              <a:rPr lang="en-US" b="1" dirty="0" err="1"/>
              <a:t>Backprojection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DF379C-039F-4AE7-ACFC-CC81BE8A8431}"/>
              </a:ext>
            </a:extLst>
          </p:cNvPr>
          <p:cNvSpPr txBox="1">
            <a:spLocks/>
          </p:cNvSpPr>
          <p:nvPr/>
        </p:nvSpPr>
        <p:spPr>
          <a:xfrm>
            <a:off x="416459" y="1548142"/>
            <a:ext cx="10801874" cy="92345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sz="2200" kern="0" dirty="0"/>
              <a:t>Cone projections are summed to produce a simple </a:t>
            </a:r>
            <a:r>
              <a:rPr lang="en-US" altLang="en-US" sz="2200" kern="0" dirty="0" err="1"/>
              <a:t>backprojection</a:t>
            </a:r>
            <a:r>
              <a:rPr lang="en-US" altLang="en-US" sz="2200" kern="0" dirty="0"/>
              <a:t> (SBP) image</a:t>
            </a:r>
          </a:p>
          <a:p>
            <a:pPr lvl="1"/>
            <a:endParaRPr lang="en-US" altLang="en-US" sz="1200" kern="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340CD7-C5E7-4021-BC37-501E1BEC2166}"/>
              </a:ext>
            </a:extLst>
          </p:cNvPr>
          <p:cNvSpPr txBox="1"/>
          <p:nvPr/>
        </p:nvSpPr>
        <p:spPr>
          <a:xfrm>
            <a:off x="495633" y="2344042"/>
            <a:ext cx="47148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Measurement of a 6x10</a:t>
            </a:r>
            <a:r>
              <a:rPr lang="en-US" baseline="30000" dirty="0"/>
              <a:t>6</a:t>
            </a:r>
            <a:r>
              <a:rPr lang="en-US" dirty="0"/>
              <a:t> n/s </a:t>
            </a:r>
            <a:r>
              <a:rPr lang="en-US" baseline="30000" dirty="0"/>
              <a:t>252</a:t>
            </a:r>
            <a:r>
              <a:rPr lang="en-US" dirty="0"/>
              <a:t>Cf source at 58.4 cm, 10 cone projections in 4.3 seconds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D0E9CC-FA82-4CE1-B54C-A0CF4D82F4F7}"/>
              </a:ext>
            </a:extLst>
          </p:cNvPr>
          <p:cNvSpPr txBox="1"/>
          <p:nvPr/>
        </p:nvSpPr>
        <p:spPr>
          <a:xfrm>
            <a:off x="6748453" y="2590263"/>
            <a:ext cx="47148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Background neutron measurement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24"/>
          <a:stretch/>
        </p:blipFill>
        <p:spPr>
          <a:xfrm>
            <a:off x="87088" y="2971290"/>
            <a:ext cx="6969638" cy="29736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168"/>
          <a:stretch/>
        </p:blipFill>
        <p:spPr>
          <a:xfrm>
            <a:off x="5826081" y="2969850"/>
            <a:ext cx="6278831" cy="29736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6C9F15-2056-7EF3-22D5-93AEA4999C7B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22B72-5D74-AAD6-AC1A-DD82D3B0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Technical Approach – Data Acquisition</a:t>
            </a:r>
            <a:br>
              <a:rPr lang="en-US" b="1" dirty="0"/>
            </a:br>
            <a:endParaRPr lang="en-US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83B7E9E-313A-2C38-064A-8FB9E759D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0" y="1895529"/>
            <a:ext cx="1095569" cy="433394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1BA4462-85EA-CDC2-26CA-54651873C30F}"/>
              </a:ext>
            </a:extLst>
          </p:cNvPr>
          <p:cNvCxnSpPr>
            <a:cxnSpLocks/>
          </p:cNvCxnSpPr>
          <p:nvPr/>
        </p:nvCxnSpPr>
        <p:spPr>
          <a:xfrm>
            <a:off x="410191" y="2313039"/>
            <a:ext cx="1393209" cy="9525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828F309-F76A-F193-4878-06321297BCE0}"/>
              </a:ext>
            </a:extLst>
          </p:cNvPr>
          <p:cNvCxnSpPr>
            <a:cxnSpLocks/>
          </p:cNvCxnSpPr>
          <p:nvPr/>
        </p:nvCxnSpPr>
        <p:spPr>
          <a:xfrm>
            <a:off x="1803400" y="3265539"/>
            <a:ext cx="1574378" cy="101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11">
            <a:extLst>
              <a:ext uri="{FF2B5EF4-FFF2-40B4-BE49-F238E27FC236}">
                <a16:creationId xmlns:a16="http://schemas.microsoft.com/office/drawing/2014/main" id="{0C390E04-E400-986A-3806-ADE3919DE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223835"/>
            <a:ext cx="3881284" cy="9605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300" kern="0" dirty="0"/>
              <a:t>Particle interactions create pulses from each </a:t>
            </a:r>
            <a:r>
              <a:rPr lang="en-US" altLang="en-US" sz="2300" kern="0" dirty="0" err="1"/>
              <a:t>SiPM</a:t>
            </a:r>
            <a:endParaRPr lang="en-US" sz="23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05195FC-3BDB-72E3-B531-9ACEB78822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440" y="4451004"/>
            <a:ext cx="2163271" cy="16149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3E75B43-25DD-1E2F-8AD6-D44DD73F01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188" y="2107510"/>
            <a:ext cx="2175817" cy="16157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" name="Content Placeholder 11">
            <a:extLst>
              <a:ext uri="{FF2B5EF4-FFF2-40B4-BE49-F238E27FC236}">
                <a16:creationId xmlns:a16="http://schemas.microsoft.com/office/drawing/2014/main" id="{A220D20C-4F7F-6409-335F-4D96CD2693FF}"/>
              </a:ext>
            </a:extLst>
          </p:cNvPr>
          <p:cNvSpPr txBox="1">
            <a:spLocks/>
          </p:cNvSpPr>
          <p:nvPr/>
        </p:nvSpPr>
        <p:spPr>
          <a:xfrm>
            <a:off x="2194180" y="3722120"/>
            <a:ext cx="3881284" cy="96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300" kern="0" dirty="0"/>
              <a:t>Particle integral ratio determines axial position</a:t>
            </a:r>
            <a:endParaRPr lang="en-US" sz="2300" dirty="0"/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ED9B144E-B8B0-AE6E-579A-7C0DA51965BF}"/>
              </a:ext>
            </a:extLst>
          </p:cNvPr>
          <p:cNvSpPr/>
          <p:nvPr/>
        </p:nvSpPr>
        <p:spPr>
          <a:xfrm>
            <a:off x="4761379" y="2776596"/>
            <a:ext cx="2043730" cy="7876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ontent Placeholder 11">
            <a:extLst>
              <a:ext uri="{FF2B5EF4-FFF2-40B4-BE49-F238E27FC236}">
                <a16:creationId xmlns:a16="http://schemas.microsoft.com/office/drawing/2014/main" id="{DA9F413B-BCC3-22C7-AECF-5CFC3343CDEC}"/>
              </a:ext>
            </a:extLst>
          </p:cNvPr>
          <p:cNvSpPr txBox="1">
            <a:spLocks/>
          </p:cNvSpPr>
          <p:nvPr/>
        </p:nvSpPr>
        <p:spPr>
          <a:xfrm>
            <a:off x="4795685" y="2234626"/>
            <a:ext cx="1937706" cy="556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300" kern="0" dirty="0"/>
              <a:t>Pulse analysis (example)</a:t>
            </a:r>
            <a:endParaRPr lang="en-US" sz="23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5AA92EC-ED99-2C5A-8BCA-1FA9A8492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3444" y="1458672"/>
            <a:ext cx="3881284" cy="2913457"/>
          </a:xfrm>
          <a:prstGeom prst="rect">
            <a:avLst/>
          </a:prstGeom>
        </p:spPr>
      </p:pic>
      <p:sp>
        <p:nvSpPr>
          <p:cNvPr id="52" name="Content Placeholder 11">
            <a:extLst>
              <a:ext uri="{FF2B5EF4-FFF2-40B4-BE49-F238E27FC236}">
                <a16:creationId xmlns:a16="http://schemas.microsoft.com/office/drawing/2014/main" id="{FEFF6E5C-6C20-0D29-FA41-5F2984880570}"/>
              </a:ext>
            </a:extLst>
          </p:cNvPr>
          <p:cNvSpPr txBox="1">
            <a:spLocks/>
          </p:cNvSpPr>
          <p:nvPr/>
        </p:nvSpPr>
        <p:spPr>
          <a:xfrm>
            <a:off x="6923444" y="4438761"/>
            <a:ext cx="4887556" cy="1790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300" kern="0" dirty="0"/>
              <a:t>Time stamps are calculated using digital constant fraction discrimination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kern="0" dirty="0"/>
              <a:t>Differences in these time stamps are used to form coincident detections</a:t>
            </a:r>
            <a:endParaRPr lang="en-US" sz="23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0A3F95-2083-1630-A127-671A86576DC8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992A9-3DCC-270E-5EAF-224C610BC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01" y="204318"/>
            <a:ext cx="5608899" cy="1325563"/>
          </a:xfrm>
        </p:spPr>
        <p:txBody>
          <a:bodyPr/>
          <a:lstStyle/>
          <a:p>
            <a:r>
              <a:rPr lang="en-US" b="1" dirty="0"/>
              <a:t>Detecting Neutrons and Gamma 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B04B6-08EF-2882-F0BB-379002D5D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352" y="1825625"/>
            <a:ext cx="4189070" cy="4041775"/>
          </a:xfrm>
        </p:spPr>
        <p:txBody>
          <a:bodyPr>
            <a:normAutofit/>
          </a:bodyPr>
          <a:lstStyle/>
          <a:p>
            <a:r>
              <a:rPr lang="en-US" sz="2000" dirty="0"/>
              <a:t>Tail and total integrals are calculated for each of the two </a:t>
            </a:r>
            <a:r>
              <a:rPr lang="en-US" sz="2000" dirty="0" err="1"/>
              <a:t>SiPM</a:t>
            </a:r>
            <a:r>
              <a:rPr lang="en-US" sz="2000" dirty="0"/>
              <a:t> pulses collected for each detected event</a:t>
            </a:r>
          </a:p>
          <a:p>
            <a:endParaRPr lang="en-US" sz="2000" dirty="0"/>
          </a:p>
          <a:p>
            <a:r>
              <a:rPr lang="en-US" sz="2000" dirty="0"/>
              <a:t>A pulse shape discrimination (PSD) ratio is calculated for each detected event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D450873-C48A-8242-59E2-27C6A49EA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885" y="3437328"/>
            <a:ext cx="3607041" cy="265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615BB6-713B-734E-9793-F62CA92EF92D}"/>
                  </a:ext>
                </a:extLst>
              </p:cNvPr>
              <p:cNvSpPr txBox="1"/>
              <p:nvPr/>
            </p:nvSpPr>
            <p:spPr>
              <a:xfrm>
                <a:off x="371155" y="4512564"/>
                <a:ext cx="4022795" cy="802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𝑅𝑎𝑡𝑖𝑜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𝑞𝑢𝑎𝑑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𝑇𝑎𝑖𝑙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𝑇𝑎𝑖𝑙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𝑇𝑜𝑡𝑎𝑙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𝑇𝑜𝑡𝑎𝑙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615BB6-713B-734E-9793-F62CA92EF9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55" y="4512564"/>
                <a:ext cx="4022795" cy="802720"/>
              </a:xfrm>
              <a:prstGeom prst="rect">
                <a:avLst/>
              </a:prstGeom>
              <a:blipFill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B260450-FF4A-55B9-2E58-3467025130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" r="7120"/>
          <a:stretch/>
        </p:blipFill>
        <p:spPr>
          <a:xfrm>
            <a:off x="8112680" y="3314299"/>
            <a:ext cx="3698531" cy="265117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28F972F-8320-C943-6ABF-CBA510E13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3432" y="864874"/>
            <a:ext cx="3742490" cy="250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1431BFE-F952-9618-6A0D-0112B0335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431" y="811924"/>
            <a:ext cx="3466252" cy="255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AAFB81-6ED4-02D2-87A3-E22EEAC691ED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99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Imaging Multiple Neutron Sources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20474" y="4713615"/>
            <a:ext cx="5777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Source Location</a:t>
            </a:r>
          </a:p>
          <a:p>
            <a:pPr algn="ctr"/>
            <a:r>
              <a:rPr lang="en-US" sz="2400" dirty="0"/>
              <a:t>Actual: (-25°, 0°) &amp; (25°, 0°) </a:t>
            </a:r>
          </a:p>
          <a:p>
            <a:pPr algn="ctr"/>
            <a:r>
              <a:rPr lang="en-US" sz="2400" dirty="0"/>
              <a:t>Converged: (-25.14°, 1.51°) &amp; (25.14°, 1.51°)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844482-459F-D34C-08E2-59CD129BA9DD}"/>
              </a:ext>
            </a:extLst>
          </p:cNvPr>
          <p:cNvGrpSpPr/>
          <p:nvPr/>
        </p:nvGrpSpPr>
        <p:grpSpPr>
          <a:xfrm>
            <a:off x="639757" y="1614046"/>
            <a:ext cx="4800600" cy="3594076"/>
            <a:chOff x="403301" y="2040186"/>
            <a:chExt cx="3884481" cy="29082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3301" y="2040186"/>
              <a:ext cx="3884481" cy="2908203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2108486" y="2848541"/>
              <a:ext cx="310101" cy="28624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549344" y="3108772"/>
              <a:ext cx="310101" cy="28624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614194" y="3211760"/>
              <a:ext cx="310101" cy="28624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50861" y="3527701"/>
              <a:ext cx="436766" cy="369332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41955" y="3148926"/>
              <a:ext cx="699946" cy="369332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</a:rPr>
                <a:t>PuBe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71119" y="3056788"/>
              <a:ext cx="384731" cy="369332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</a:rPr>
                <a:t>Cf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462081" y="3978640"/>
              <a:ext cx="1931928" cy="385011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1452623" y="4054267"/>
              <a:ext cx="810913" cy="323166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459498" y="4215850"/>
              <a:ext cx="2089846" cy="148441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452623" y="4364291"/>
              <a:ext cx="316621" cy="376594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769244" y="4663329"/>
              <a:ext cx="603847" cy="262214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100" b="1" dirty="0">
                  <a:solidFill>
                    <a:schemeClr val="bg1"/>
                  </a:solidFill>
                </a:rPr>
                <a:t>θ</a:t>
              </a:r>
              <a:r>
                <a:rPr lang="en-US" sz="1100" b="1" dirty="0">
                  <a:solidFill>
                    <a:schemeClr val="bg1"/>
                  </a:solidFill>
                </a:rPr>
                <a:t> = 90°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94009" y="3809892"/>
              <a:ext cx="603847" cy="262214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100" b="1" dirty="0">
                  <a:solidFill>
                    <a:schemeClr val="bg1"/>
                  </a:solidFill>
                </a:rPr>
                <a:t>θ</a:t>
              </a:r>
              <a:r>
                <a:rPr lang="en-US" sz="1100" b="1" dirty="0">
                  <a:solidFill>
                    <a:schemeClr val="bg1"/>
                  </a:solidFill>
                </a:rPr>
                <a:t> = 0°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45954" y="4114901"/>
              <a:ext cx="603847" cy="262214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100" b="1" dirty="0">
                  <a:solidFill>
                    <a:schemeClr val="bg1"/>
                  </a:solidFill>
                </a:rPr>
                <a:t>θ</a:t>
              </a:r>
              <a:r>
                <a:rPr lang="en-US" sz="1100" b="1" dirty="0">
                  <a:solidFill>
                    <a:schemeClr val="bg1"/>
                  </a:solidFill>
                </a:rPr>
                <a:t> = 25°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63536" y="3763159"/>
              <a:ext cx="642746" cy="261610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100" b="1" dirty="0">
                  <a:solidFill>
                    <a:schemeClr val="bg1"/>
                  </a:solidFill>
                </a:rPr>
                <a:t>θ</a:t>
              </a:r>
              <a:r>
                <a:rPr lang="en-US" sz="1100" b="1" dirty="0">
                  <a:solidFill>
                    <a:schemeClr val="bg1"/>
                  </a:solidFill>
                </a:rPr>
                <a:t> = -25° 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60113B0-CA1B-4A2B-BE44-0CE2A7A09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658" y="1551671"/>
            <a:ext cx="6453607" cy="31619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AC3CF3-375F-9166-4A05-CAC11C218ECA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855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985" y="2904787"/>
            <a:ext cx="5401289" cy="3093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53FDAF48-5DE9-4D1E-933D-4387148D8D3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34887" y="2637310"/>
                <a:ext cx="5578387" cy="53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57175" indent="-25717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1pPr>
                <a:lvl2pPr marL="557213" indent="-2143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2pPr>
                <a:lvl3pPr marL="857250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5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3pPr>
                <a:lvl4pPr marL="1200150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4pPr>
                <a:lvl5pPr marL="1543050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5pPr>
                <a:lvl6pPr marL="1885950" indent="-171450" algn="l" rtl="0" fontAlgn="base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228850" indent="-171450" algn="l" rtl="0" fontAlgn="base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571750" indent="-171450" algn="l" rtl="0" fontAlgn="base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914650" indent="-171450" algn="l" rtl="0" fontAlgn="base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35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en-US" sz="1400" i="1" kern="0" dirty="0"/>
                  <a:t>Extracted neutron energy spectra from the </a:t>
                </a:r>
                <a:r>
                  <a:rPr lang="en-US" altLang="en-US" sz="1400" i="1" kern="0" baseline="30000" dirty="0"/>
                  <a:t>252</a:t>
                </a:r>
                <a:r>
                  <a:rPr lang="en-US" altLang="en-US" sz="1400" i="1" kern="0" dirty="0"/>
                  <a:t>Cf (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en-US" sz="14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1400" b="0" i="1" kern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altLang="en-US" sz="1400" b="0" i="1" kern="0" smtClean="0">
                        <a:latin typeface="Cambria Math" panose="02040503050406030204" pitchFamily="18" charset="0"/>
                      </a:rPr>
                      <m:t>=2.63 </m:t>
                    </m:r>
                    <m:r>
                      <a:rPr lang="en-US" altLang="en-US" sz="1400" b="0" i="1" kern="0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altLang="en-US" sz="1400" i="1" kern="0" dirty="0"/>
                  <a:t>) and </a:t>
                </a:r>
                <a:r>
                  <a:rPr lang="en-US" altLang="en-US" sz="1400" i="1" kern="0" dirty="0" err="1"/>
                  <a:t>PuBe</a:t>
                </a:r>
                <a:r>
                  <a:rPr lang="en-US" altLang="en-US" sz="1400" i="1" kern="0" dirty="0"/>
                  <a:t> (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en-US" sz="14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1400" i="1" ker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altLang="en-US" sz="1400" i="1" ker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1400" b="0" i="1" kern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en-US" sz="1400" i="1" ker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1400" b="0" i="1" kern="0" smtClean="0">
                        <a:latin typeface="Cambria Math" panose="02040503050406030204" pitchFamily="18" charset="0"/>
                      </a:rPr>
                      <m:t>22</m:t>
                    </m:r>
                    <m:r>
                      <a:rPr lang="en-US" altLang="en-US" sz="1400" i="1" ker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1400" i="1" ker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altLang="en-US" sz="1400" i="1" kern="0" dirty="0"/>
                  <a:t>) </a:t>
                </a: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53FDAF48-5DE9-4D1E-933D-4387148D8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4887" y="2637310"/>
                <a:ext cx="5578387" cy="534954"/>
              </a:xfrm>
              <a:prstGeom prst="rect">
                <a:avLst/>
              </a:prstGeom>
              <a:blipFill>
                <a:blip r:embed="rId5"/>
                <a:stretch>
                  <a:fillRect t="-2381" r="-911" b="-714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Neutron Spectrometry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DB4C26B-2708-4E78-9011-E728071A5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7708"/>
            <a:ext cx="10515600" cy="4351338"/>
          </a:xfrm>
        </p:spPr>
        <p:txBody>
          <a:bodyPr/>
          <a:lstStyle/>
          <a:p>
            <a:r>
              <a:rPr lang="en-US" sz="2600" dirty="0"/>
              <a:t>H2DPI imaging methodology allows for neutron spectrometry capabilities</a:t>
            </a:r>
          </a:p>
          <a:p>
            <a:r>
              <a:rPr lang="en-US" sz="2600" dirty="0"/>
              <a:t>Measurement of a 200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µCi </a:t>
            </a:r>
            <a:r>
              <a:rPr lang="en-US" sz="2600" baseline="30000" dirty="0"/>
              <a:t>137</a:t>
            </a:r>
            <a:r>
              <a:rPr lang="en-US" sz="2600" dirty="0"/>
              <a:t>Cs source, 6x10</a:t>
            </a:r>
            <a:r>
              <a:rPr lang="en-US" sz="2600" baseline="30000" dirty="0"/>
              <a:t>6</a:t>
            </a:r>
            <a:r>
              <a:rPr lang="en-US" sz="2600" dirty="0"/>
              <a:t> n/s </a:t>
            </a:r>
            <a:r>
              <a:rPr lang="en-US" sz="2600" baseline="30000" dirty="0"/>
              <a:t>252</a:t>
            </a:r>
            <a:r>
              <a:rPr lang="en-US" sz="2600" dirty="0"/>
              <a:t>Cf source and a </a:t>
            </a:r>
            <a:br>
              <a:rPr lang="en-US" sz="2600" dirty="0"/>
            </a:br>
            <a:r>
              <a:rPr lang="en-US" sz="2600" dirty="0"/>
              <a:t>1x10</a:t>
            </a:r>
            <a:r>
              <a:rPr lang="en-US" sz="2600" baseline="30000" dirty="0"/>
              <a:t>6</a:t>
            </a:r>
            <a:r>
              <a:rPr lang="en-US" sz="2600" dirty="0"/>
              <a:t> n/s </a:t>
            </a:r>
            <a:r>
              <a:rPr lang="en-US" sz="2600" dirty="0" err="1"/>
              <a:t>PuBe</a:t>
            </a:r>
            <a:r>
              <a:rPr lang="en-US" sz="2600" dirty="0"/>
              <a:t> source in the same field of view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2BC7A06-5A1E-4224-821F-462E405CACD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79066"/>
            <a:ext cx="6211985" cy="29928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70538" y="3804745"/>
            <a:ext cx="662152" cy="79317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77359" y="3804253"/>
            <a:ext cx="662152" cy="79317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378142" y="3473377"/>
            <a:ext cx="1393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b="1" kern="0" dirty="0">
                <a:solidFill>
                  <a:schemeClr val="bg1"/>
                </a:solidFill>
              </a:rPr>
              <a:t>Region 1: </a:t>
            </a:r>
            <a:r>
              <a:rPr lang="en-US" altLang="en-US" sz="1400" b="1" kern="0" dirty="0" err="1">
                <a:solidFill>
                  <a:schemeClr val="bg1"/>
                </a:solidFill>
              </a:rPr>
              <a:t>PuBe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79205" y="4618446"/>
            <a:ext cx="1393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b="1" kern="0" dirty="0">
                <a:solidFill>
                  <a:schemeClr val="bg1"/>
                </a:solidFill>
              </a:rPr>
              <a:t>Region 2: Cf-252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24659-02D5-55D7-5D3B-E5CF06774FCD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361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5CA27-844B-F797-F7C6-77A924891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326" y="236216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Experiments with Special Nuclear Material</a:t>
            </a:r>
            <a:br>
              <a:rPr lang="en-US" sz="3600" b="1" dirty="0"/>
            </a:br>
            <a:r>
              <a:rPr lang="en-US" sz="3600" b="1" i="1" dirty="0"/>
              <a:t>National Criticality Experiments Research Center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6A10FA-3730-8312-4F18-DEEBEC85D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5313"/>
            <a:ext cx="10182726" cy="4351338"/>
          </a:xfrm>
        </p:spPr>
        <p:txBody>
          <a:bodyPr/>
          <a:lstStyle/>
          <a:p>
            <a:r>
              <a:rPr lang="en-US" dirty="0"/>
              <a:t>The National Criticality Experiments Research Center (NCERC) was founded in 2011 and is located inside the Device Assembly Facility (DAF) at the Nevada National Security Site (NNSS)</a:t>
            </a:r>
          </a:p>
          <a:p>
            <a:r>
              <a:rPr lang="en-US" dirty="0"/>
              <a:t>The only general-purpose critical experiments facility in the U.S.</a:t>
            </a:r>
          </a:p>
          <a:p>
            <a:r>
              <a:rPr lang="en-US" dirty="0"/>
              <a:t>Houses a variety of kilogram-quantity, </a:t>
            </a:r>
            <a:br>
              <a:rPr lang="en-US" dirty="0"/>
            </a:br>
            <a:r>
              <a:rPr lang="en-US" dirty="0"/>
              <a:t>unclassified special nuclear material</a:t>
            </a:r>
            <a:br>
              <a:rPr lang="en-US" dirty="0"/>
            </a:br>
            <a:r>
              <a:rPr lang="en-US" dirty="0"/>
              <a:t>objects</a:t>
            </a:r>
          </a:p>
          <a:p>
            <a:r>
              <a:rPr lang="en-US" dirty="0"/>
              <a:t>Annual experiments made possible </a:t>
            </a:r>
            <a:br>
              <a:rPr lang="en-US" dirty="0"/>
            </a:br>
            <a:r>
              <a:rPr lang="en-US" dirty="0"/>
              <a:t>through our DOE/NNSA-funded consortia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D40EC3-E5B4-65A9-5E8B-7F610F0832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075" y="3615512"/>
            <a:ext cx="4596062" cy="22976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C5EF74-3DD0-68E6-6239-9B7977CB5386}"/>
              </a:ext>
            </a:extLst>
          </p:cNvPr>
          <p:cNvSpPr txBox="1"/>
          <p:nvPr/>
        </p:nvSpPr>
        <p:spPr>
          <a:xfrm>
            <a:off x="589844" y="5680743"/>
            <a:ext cx="6657622" cy="405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S.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Pozzi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Z. He, J. Hutchinson, I. Jovanovic, R. Lopez, K.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Ogren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J. Nattress, D. Shy, S. D. Clarke, “Detecting and characterizing special nuclear material for nuclear nonproliferation applications”, </a:t>
            </a:r>
            <a:r>
              <a:rPr lang="en-US" sz="1000" i="1" dirty="0">
                <a:latin typeface="Avenir Book" charset="0"/>
                <a:ea typeface="Avenir Book" charset="0"/>
                <a:cs typeface="Avenir Book" charset="0"/>
              </a:rPr>
              <a:t>Nat. Sci. Rep.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 13, 10432, (2023).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0F88B7-8181-F8A8-7959-6452F31E5259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520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9883A-20DC-2F42-C5B2-1DF5CF51B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/>
              <a:t>Imaging Special Nuclear Material – Plutonium</a:t>
            </a:r>
            <a:br>
              <a:rPr lang="en-US" sz="4400" b="1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35DDF4-56A2-6992-C28C-82BA8AFEFF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587" y="1343770"/>
            <a:ext cx="3440070" cy="229205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753AF2-05C9-35C1-FB1B-556540C33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554" y="1550686"/>
            <a:ext cx="681989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/>
              <a:t>BeRP</a:t>
            </a:r>
            <a:r>
              <a:rPr lang="en-US" b="1" dirty="0"/>
              <a:t> Ball</a:t>
            </a:r>
          </a:p>
          <a:p>
            <a:r>
              <a:rPr lang="en-US" dirty="0"/>
              <a:t>~4.5 kg sphere of </a:t>
            </a:r>
            <a:r>
              <a:rPr lang="el-GR" dirty="0"/>
              <a:t>α-</a:t>
            </a:r>
            <a:r>
              <a:rPr lang="en-US" dirty="0"/>
              <a:t>phase Pu metal</a:t>
            </a:r>
          </a:p>
          <a:p>
            <a:pPr lvl="1"/>
            <a:r>
              <a:rPr lang="el-GR" dirty="0"/>
              <a:t>ρ</a:t>
            </a:r>
            <a:r>
              <a:rPr lang="en-US" dirty="0"/>
              <a:t> = 19.86 g/cm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r>
              <a:rPr lang="en-US" dirty="0"/>
              <a:t>93.3 </a:t>
            </a:r>
            <a:r>
              <a:rPr lang="en-US" dirty="0" err="1"/>
              <a:t>wt</a:t>
            </a:r>
            <a:r>
              <a:rPr lang="en-US" dirty="0"/>
              <a:t>% </a:t>
            </a:r>
            <a:r>
              <a:rPr lang="en-US" baseline="30000" dirty="0"/>
              <a:t>239</a:t>
            </a:r>
            <a:r>
              <a:rPr lang="en-US" dirty="0"/>
              <a:t>Pu and 6 </a:t>
            </a:r>
            <a:r>
              <a:rPr lang="en-US" dirty="0" err="1"/>
              <a:t>wt</a:t>
            </a:r>
            <a:r>
              <a:rPr lang="en-US" dirty="0"/>
              <a:t>% </a:t>
            </a:r>
            <a:r>
              <a:rPr lang="en-US" baseline="30000" dirty="0"/>
              <a:t>240</a:t>
            </a:r>
            <a:r>
              <a:rPr lang="en-US" dirty="0"/>
              <a:t>Pu </a:t>
            </a:r>
          </a:p>
          <a:p>
            <a:r>
              <a:rPr lang="en-US" dirty="0"/>
              <a:t>Distance: 57 cm</a:t>
            </a:r>
          </a:p>
          <a:p>
            <a:endParaRPr lang="en-US" dirty="0"/>
          </a:p>
          <a:p>
            <a:r>
              <a:rPr lang="en-US" dirty="0"/>
              <a:t>Neutron signature possible to image</a:t>
            </a:r>
          </a:p>
          <a:p>
            <a:r>
              <a:rPr lang="en-US" dirty="0"/>
              <a:t>Gamma emissions of interest for imaging:</a:t>
            </a:r>
          </a:p>
          <a:p>
            <a:pPr lvl="1"/>
            <a:r>
              <a:rPr lang="fi-FI" dirty="0"/>
              <a:t>375/414 keV </a:t>
            </a:r>
          </a:p>
          <a:p>
            <a:pPr lvl="1"/>
            <a:r>
              <a:rPr lang="fi-FI" dirty="0"/>
              <a:t>646 keV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74E9CE-1D65-A9E0-7CA1-379D587282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12" t="38157" r="45449" b="47151"/>
          <a:stretch/>
        </p:blipFill>
        <p:spPr>
          <a:xfrm>
            <a:off x="6096000" y="1472575"/>
            <a:ext cx="1898323" cy="18612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B645968-F61D-0170-FFBB-A6397C4B0079}"/>
              </a:ext>
            </a:extLst>
          </p:cNvPr>
          <p:cNvGrpSpPr/>
          <p:nvPr/>
        </p:nvGrpSpPr>
        <p:grpSpPr>
          <a:xfrm>
            <a:off x="6669940" y="3624940"/>
            <a:ext cx="5002717" cy="2465293"/>
            <a:chOff x="6669940" y="3668484"/>
            <a:chExt cx="5002717" cy="24652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A240B32-059D-23AD-3063-43046ADF50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940" y="3668484"/>
              <a:ext cx="5002717" cy="246529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05882A9-F748-60CD-585C-6AD799121D10}"/>
                </a:ext>
              </a:extLst>
            </p:cNvPr>
            <p:cNvSpPr txBox="1"/>
            <p:nvPr/>
          </p:nvSpPr>
          <p:spPr>
            <a:xfrm>
              <a:off x="9677401" y="3748127"/>
              <a:ext cx="1504514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315 – 400 keV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369736F-548B-8D09-2D92-C1761CA97211}"/>
              </a:ext>
            </a:extLst>
          </p:cNvPr>
          <p:cNvSpPr txBox="1"/>
          <p:nvPr/>
        </p:nvSpPr>
        <p:spPr>
          <a:xfrm>
            <a:off x="9755330" y="1413333"/>
            <a:ext cx="1797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Measured gamma-ray spectrum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205495-2E7F-06F2-A5E7-96C87C44E3BD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98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96457" y="1616858"/>
            <a:ext cx="6946294" cy="1812142"/>
          </a:xfrm>
        </p:spPr>
        <p:txBody>
          <a:bodyPr>
            <a:noAutofit/>
          </a:bodyPr>
          <a:lstStyle/>
          <a:p>
            <a:r>
              <a:rPr lang="en-US" sz="2400" dirty="0"/>
              <a:t>The 185.7 keV gamma ray emitted by </a:t>
            </a:r>
            <a:r>
              <a:rPr lang="en-US" sz="2400" baseline="30000" dirty="0"/>
              <a:t>235</a:t>
            </a:r>
            <a:r>
              <a:rPr lang="en-US" sz="2400" dirty="0"/>
              <a:t>U is present in the measured spectrum from both sources</a:t>
            </a:r>
          </a:p>
          <a:p>
            <a:r>
              <a:rPr lang="en-US" sz="2400" dirty="0"/>
              <a:t>The plutonium region of the image is isolated when the energy window is increased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171BCA-15F7-C5B6-7337-92CD2A2DD95C}"/>
              </a:ext>
            </a:extLst>
          </p:cNvPr>
          <p:cNvGrpSpPr/>
          <p:nvPr/>
        </p:nvGrpSpPr>
        <p:grpSpPr>
          <a:xfrm>
            <a:off x="209431" y="3477649"/>
            <a:ext cx="3446038" cy="2238505"/>
            <a:chOff x="2464714" y="3587909"/>
            <a:chExt cx="3446038" cy="223850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4714" y="3587909"/>
              <a:ext cx="3446038" cy="223850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902615" y="4905973"/>
              <a:ext cx="1828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Plutonium Disk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64168" y="3598202"/>
              <a:ext cx="12669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10-kg Mock HEU Source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288" y="1298524"/>
            <a:ext cx="4815190" cy="228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288" y="3594817"/>
            <a:ext cx="4840939" cy="2286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602026" y="1815650"/>
            <a:ext cx="1309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10-kg Mock HEU Source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685702" y="2631715"/>
            <a:ext cx="1109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Plutonium Disk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696295" y="4136085"/>
            <a:ext cx="1309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10-kg Mock HEU Source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687790" y="4926061"/>
            <a:ext cx="1109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Plutonium Disk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D75926-3A71-82DD-A6E6-A2DF1B544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Characterizing SNM: Plutonium vs. Uranium</a:t>
            </a:r>
            <a:br>
              <a:rPr lang="en-US" dirty="0"/>
            </a:b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713965-1DC7-924A-74BB-8B16A3750754}"/>
              </a:ext>
            </a:extLst>
          </p:cNvPr>
          <p:cNvSpPr txBox="1"/>
          <p:nvPr/>
        </p:nvSpPr>
        <p:spPr>
          <a:xfrm>
            <a:off x="7652165" y="1443844"/>
            <a:ext cx="155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800" dirty="0">
                <a:solidFill>
                  <a:schemeClr val="bg1"/>
                </a:solidFill>
                <a:cs typeface="Calibri" panose="020F0502020204030204" pitchFamily="34" charset="0"/>
              </a:rPr>
              <a:t>167 – 205</a:t>
            </a:r>
            <a:r>
              <a:rPr lang="en-US" sz="1800" dirty="0">
                <a:solidFill>
                  <a:schemeClr val="bg1"/>
                </a:solidFill>
                <a:cs typeface="Calibri" panose="020F0502020204030204" pitchFamily="34" charset="0"/>
              </a:rPr>
              <a:t> 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B2D21C-D784-547D-D7F9-0D4B65828A71}"/>
              </a:ext>
            </a:extLst>
          </p:cNvPr>
          <p:cNvSpPr txBox="1"/>
          <p:nvPr/>
        </p:nvSpPr>
        <p:spPr>
          <a:xfrm>
            <a:off x="7683216" y="3738977"/>
            <a:ext cx="150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800" dirty="0">
                <a:solidFill>
                  <a:schemeClr val="bg1"/>
                </a:solidFill>
                <a:cs typeface="Calibri" panose="020F0502020204030204" pitchFamily="34" charset="0"/>
              </a:rPr>
              <a:t>356 – 394</a:t>
            </a:r>
            <a:r>
              <a:rPr lang="en-US" sz="1800" dirty="0">
                <a:solidFill>
                  <a:schemeClr val="bg1"/>
                </a:solidFill>
                <a:cs typeface="Calibri" panose="020F0502020204030204" pitchFamily="34" charset="0"/>
              </a:rPr>
              <a:t> 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C9C3AB8-4301-6499-F689-005FD16FA90B}"/>
              </a:ext>
            </a:extLst>
          </p:cNvPr>
          <p:cNvSpPr/>
          <p:nvPr/>
        </p:nvSpPr>
        <p:spPr>
          <a:xfrm>
            <a:off x="9758883" y="4591276"/>
            <a:ext cx="156643" cy="15664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33713D2-CEDA-2EF3-7D70-8C3E24DCE6D6}"/>
              </a:ext>
            </a:extLst>
          </p:cNvPr>
          <p:cNvGrpSpPr/>
          <p:nvPr/>
        </p:nvGrpSpPr>
        <p:grpSpPr>
          <a:xfrm>
            <a:off x="3693628" y="3487942"/>
            <a:ext cx="3651830" cy="2458238"/>
            <a:chOff x="6530560" y="2972520"/>
            <a:chExt cx="5213200" cy="32747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164B560-FFF0-75D7-FA22-37613A2A0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0560" y="2972520"/>
              <a:ext cx="5213200" cy="3274771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F4DC0F0-BF2C-F94A-C0B4-462A6DB33851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 flipV="1">
              <a:off x="8730110" y="4223734"/>
              <a:ext cx="1167319" cy="789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7AA4CF-D085-562B-1C4F-C0A87E9522A1}"/>
                </a:ext>
              </a:extLst>
            </p:cNvPr>
            <p:cNvSpPr txBox="1"/>
            <p:nvPr/>
          </p:nvSpPr>
          <p:spPr>
            <a:xfrm>
              <a:off x="9897429" y="4056648"/>
              <a:ext cx="1684466" cy="492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185.7 </a:t>
              </a:r>
              <a:r>
                <a:rPr lang="en-US" dirty="0" err="1"/>
                <a:t>keV</a:t>
              </a:r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2CB8FB1-531F-53C8-14AD-75DB754B5E10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97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9D6E4-48EB-DB73-9016-4B59914CC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Characterizing SNM</a:t>
            </a:r>
            <a:br>
              <a:rPr lang="en-US" dirty="0"/>
            </a:br>
            <a:r>
              <a:rPr lang="en-US" dirty="0"/>
              <a:t>Multiple Plutonium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F6298-CE0A-F6C4-4472-EDF24B99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78610" cy="170142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dirty="0"/>
              <a:t>Plutonium oxide and metal samples were placed 50 cm from the H2DPI</a:t>
            </a:r>
          </a:p>
          <a:p>
            <a:pPr>
              <a:defRPr/>
            </a:pPr>
            <a:r>
              <a:rPr lang="en-US" sz="2600" dirty="0"/>
              <a:t>The measured neutron image was processed using a list-mode maximum-likelihood expectation algorithm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538698-5E56-68D4-6384-4C51151E3D90}"/>
              </a:ext>
            </a:extLst>
          </p:cNvPr>
          <p:cNvGrpSpPr/>
          <p:nvPr/>
        </p:nvGrpSpPr>
        <p:grpSpPr>
          <a:xfrm>
            <a:off x="5364524" y="3210897"/>
            <a:ext cx="6152286" cy="2803974"/>
            <a:chOff x="1422809" y="3886181"/>
            <a:chExt cx="4814638" cy="21943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ABCD7DF-24AE-7245-FC02-A479FFB81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2809" y="3886181"/>
              <a:ext cx="4814638" cy="219432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96BBA6-1BE7-CB03-0767-57C383633321}"/>
                </a:ext>
              </a:extLst>
            </p:cNvPr>
            <p:cNvSpPr txBox="1"/>
            <p:nvPr/>
          </p:nvSpPr>
          <p:spPr>
            <a:xfrm>
              <a:off x="1784848" y="4415027"/>
              <a:ext cx="1859640" cy="289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Plutonium oxide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EA11BE-4269-0680-A9A6-AB65396595DB}"/>
                </a:ext>
              </a:extLst>
            </p:cNvPr>
            <p:cNvSpPr txBox="1"/>
            <p:nvPr/>
          </p:nvSpPr>
          <p:spPr>
            <a:xfrm>
              <a:off x="3923450" y="4825537"/>
              <a:ext cx="1473802" cy="289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Plutonium metal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041754-806A-ADCE-7184-92CD79F6FDB9}"/>
                </a:ext>
              </a:extLst>
            </p:cNvPr>
            <p:cNvSpPr/>
            <p:nvPr/>
          </p:nvSpPr>
          <p:spPr>
            <a:xfrm flipH="1">
              <a:off x="3830128" y="4970052"/>
              <a:ext cx="93322" cy="933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5" descr="A picture containing indoor, table&#10;&#10;Description automatically generated">
            <a:extLst>
              <a:ext uri="{FF2B5EF4-FFF2-40B4-BE49-F238E27FC236}">
                <a16:creationId xmlns:a16="http://schemas.microsoft.com/office/drawing/2014/main" id="{D38C7C0A-A5A7-0201-6678-CD2C863EF7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2668" y="3207853"/>
            <a:ext cx="3992266" cy="28394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FBD8E0-CBF9-0CE5-B3FD-031DC1FC7B08}"/>
              </a:ext>
            </a:extLst>
          </p:cNvPr>
          <p:cNvSpPr txBox="1"/>
          <p:nvPr/>
        </p:nvSpPr>
        <p:spPr>
          <a:xfrm>
            <a:off x="1516220" y="3866354"/>
            <a:ext cx="1311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3.4-kg plutonium oxide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B5E972-58DD-89AC-F2A8-D8C5D276E8D6}"/>
              </a:ext>
            </a:extLst>
          </p:cNvPr>
          <p:cNvSpPr txBox="1"/>
          <p:nvPr/>
        </p:nvSpPr>
        <p:spPr>
          <a:xfrm>
            <a:off x="3499362" y="3527052"/>
            <a:ext cx="1311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4.5-kg plutonium metal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B3BC45-59FD-CAAE-C509-A0C8F14DE06A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59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F7545-386A-1D44-B443-CE325C142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79" y="165411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dirty="0">
                <a:cs typeface="Calibri" panose="020F0502020204030204" pitchFamily="34" charset="0"/>
              </a:rPr>
              <a:t>Motivation </a:t>
            </a:r>
            <a:br>
              <a:rPr lang="en-US" sz="3600" b="1" dirty="0">
                <a:cs typeface="Calibri" panose="020F0502020204030204" pitchFamily="34" charset="0"/>
              </a:rPr>
            </a:br>
            <a:endParaRPr lang="en-US" sz="3600" b="1" dirty="0"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58F17-B233-704F-8FB7-FF0F68EFF28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9379" y="1156147"/>
            <a:ext cx="4468813" cy="3657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013"/>
              </a:spcAft>
            </a:pPr>
            <a:r>
              <a:rPr lang="en-US" sz="1850" dirty="0">
                <a:latin typeface="+mn-lt"/>
              </a:rPr>
              <a:t>Preventing the further spread of nuclear weapons and related technology is paramount to our national security </a:t>
            </a:r>
          </a:p>
          <a:p>
            <a:pPr>
              <a:spcBef>
                <a:spcPts val="0"/>
              </a:spcBef>
              <a:spcAft>
                <a:spcPts val="1013"/>
              </a:spcAft>
            </a:pPr>
            <a:r>
              <a:rPr lang="en-US" sz="1850" dirty="0">
                <a:latin typeface="+mn-lt"/>
              </a:rPr>
              <a:t>Recent world events have significant </a:t>
            </a:r>
            <a:r>
              <a:rPr lang="en-US" sz="1850" dirty="0"/>
              <a:t>impact on the nonproliferation landscape</a:t>
            </a:r>
          </a:p>
          <a:p>
            <a:pPr lvl="1">
              <a:spcBef>
                <a:spcPts val="0"/>
              </a:spcBef>
              <a:spcAft>
                <a:spcPts val="1013"/>
              </a:spcAft>
            </a:pPr>
            <a:r>
              <a:rPr lang="en-US" sz="1850" dirty="0"/>
              <a:t>North Korea nuclear weapons program and recent rocket tests</a:t>
            </a:r>
          </a:p>
          <a:p>
            <a:pPr lvl="1">
              <a:spcBef>
                <a:spcPts val="0"/>
              </a:spcBef>
              <a:spcAft>
                <a:spcPts val="1013"/>
              </a:spcAft>
            </a:pPr>
            <a:r>
              <a:rPr lang="en-US" sz="1850" dirty="0"/>
              <a:t>Possible revival of the Joint Comprehensive Plan of Action with Iran</a:t>
            </a:r>
          </a:p>
          <a:p>
            <a:pPr lvl="1">
              <a:spcBef>
                <a:spcPts val="0"/>
              </a:spcBef>
              <a:spcAft>
                <a:spcPts val="1013"/>
              </a:spcAft>
            </a:pPr>
            <a:r>
              <a:rPr lang="en-US" sz="1850" dirty="0"/>
              <a:t>Russia/Ukraine war putting nuclear facilities and nonproliferation at risk</a:t>
            </a:r>
          </a:p>
          <a:p>
            <a:pPr>
              <a:spcBef>
                <a:spcPts val="0"/>
              </a:spcBef>
              <a:spcAft>
                <a:spcPts val="1013"/>
              </a:spcAft>
            </a:pPr>
            <a:r>
              <a:rPr lang="en-US" sz="1850" dirty="0"/>
              <a:t>Timely detection of nuclear proliferation requires a deep understanding of the associated signatures and technology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32"/>
          <a:stretch/>
        </p:blipFill>
        <p:spPr>
          <a:xfrm>
            <a:off x="4657060" y="2907036"/>
            <a:ext cx="2877879" cy="312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8"/>
          <a:stretch/>
        </p:blipFill>
        <p:spPr bwMode="auto">
          <a:xfrm>
            <a:off x="8474904" y="1615206"/>
            <a:ext cx="3022063" cy="2128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Image result for iran nuclear weapon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328" y="828192"/>
            <a:ext cx="3183034" cy="1888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 korea nuclear weapon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975" y="3867653"/>
            <a:ext cx="3307992" cy="2071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445ACD-F31C-3B22-93E4-C5290606B158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30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6958F-2F13-72B8-39C3-7E57B90F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442" y="2454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Imaging into Augmented Reality</a:t>
            </a:r>
            <a:br>
              <a:rPr lang="en-US" sz="3600" b="1" dirty="0"/>
            </a:br>
            <a:endParaRPr lang="en-US" sz="3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DB89BC-9EC3-0E3B-C87F-9706EE385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442" y="1571053"/>
            <a:ext cx="4980603" cy="14205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90CC8B-D750-DD48-5054-0705319F31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397" y="3151087"/>
            <a:ext cx="4980603" cy="12958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1EC408-C311-679C-1515-FF2AB9C15A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0512" y="4383936"/>
            <a:ext cx="4982090" cy="1325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FFC4FC-FFB9-37B7-1E2E-56F40F0C18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0793" y="296384"/>
            <a:ext cx="4243125" cy="27710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B56758-B50C-E461-14F4-DE7B3EB44644}"/>
              </a:ext>
            </a:extLst>
          </p:cNvPr>
          <p:cNvSpPr txBox="1"/>
          <p:nvPr/>
        </p:nvSpPr>
        <p:spPr>
          <a:xfrm>
            <a:off x="454378" y="5825914"/>
            <a:ext cx="744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O.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Pakari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R. Lopez, et al., “Real-time mixed reality display of dual particle radiation detector data”, Sci Rep 13, 362 (2023).</a:t>
            </a:r>
          </a:p>
        </p:txBody>
      </p:sp>
      <p:pic>
        <p:nvPicPr>
          <p:cNvPr id="8" name="Picture 2" descr="https://cvt.engin.umich.edu/wp-content/uploads/sites/173/2018/10/Outreach-20180628-5-1024x683.jpg">
            <a:extLst>
              <a:ext uri="{FF2B5EF4-FFF2-40B4-BE49-F238E27FC236}">
                <a16:creationId xmlns:a16="http://schemas.microsoft.com/office/drawing/2014/main" id="{56AC7DFC-4D14-D2C6-0B43-7DDDF545D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0793" y="3187756"/>
            <a:ext cx="4243125" cy="263782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5D166A-CD11-29DE-E468-5C24B8C99F22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793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8186D-9D5A-B147-D301-493C77B4D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184" y="15512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/>
              <a:t>Imaging into Augmented Reality</a:t>
            </a:r>
            <a:br>
              <a:rPr lang="en-US" sz="3600" b="1"/>
            </a:br>
            <a:endParaRPr lang="en-US" sz="3600" b="1" dirty="0"/>
          </a:p>
        </p:txBody>
      </p:sp>
      <p:pic>
        <p:nvPicPr>
          <p:cNvPr id="3" name="holo_vid_looping.mp4">
            <a:hlinkClick r:id="" action="ppaction://media"/>
            <a:extLst>
              <a:ext uri="{FF2B5EF4-FFF2-40B4-BE49-F238E27FC236}">
                <a16:creationId xmlns:a16="http://schemas.microsoft.com/office/drawing/2014/main" id="{BDE41D69-CB6E-C4EF-67E4-B36BF77D7E2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3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69561-7962-5A4B-611D-7FFAA280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60" y="26450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Areas of Impact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460D2B-C2B0-21B4-A05F-C88D29F65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A handheld dual-particle imaging system has been developed based on organic-glass and cerium-bromide scintillators</a:t>
            </a:r>
          </a:p>
          <a:p>
            <a:r>
              <a:rPr lang="en-US" dirty="0"/>
              <a:t>Results demonstrate the capability of a compact dual particle imager based on an active volume of OGS</a:t>
            </a:r>
          </a:p>
          <a:p>
            <a:pPr lvl="1"/>
            <a:r>
              <a:rPr lang="en-US" dirty="0"/>
              <a:t>Localized kg quantities of plutonium using neutrons imaging</a:t>
            </a:r>
            <a:endParaRPr lang="el-GR" dirty="0"/>
          </a:p>
          <a:p>
            <a:pPr lvl="1"/>
            <a:r>
              <a:rPr lang="en-US" dirty="0"/>
              <a:t>Performed simultaneous gamma-ray imaging and spectroscopy to distinguish HEU from plutonium</a:t>
            </a:r>
          </a:p>
          <a:p>
            <a:r>
              <a:rPr lang="en-US" dirty="0"/>
              <a:t>A real-time augmented reality interface has been </a:t>
            </a:r>
            <a:br>
              <a:rPr lang="en-US" dirty="0"/>
            </a:br>
            <a:r>
              <a:rPr lang="en-US" dirty="0"/>
              <a:t>developed for dual-particle imaging and spectroscopy</a:t>
            </a:r>
          </a:p>
          <a:p>
            <a:r>
              <a:rPr lang="en-US" dirty="0"/>
              <a:t>Applications include treaty monitoring and verification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E3453-35F8-F75A-3771-EDB6A3ACB3C7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990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B69A7D6-ABEA-694A-8244-A945DF3AEAFB}"/>
              </a:ext>
            </a:extLst>
          </p:cNvPr>
          <p:cNvSpPr txBox="1">
            <a:spLocks/>
          </p:cNvSpPr>
          <p:nvPr/>
        </p:nvSpPr>
        <p:spPr>
          <a:xfrm>
            <a:off x="1971550" y="2134214"/>
            <a:ext cx="8229600" cy="30868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ea typeface="Avenir Book" charset="0"/>
                <a:cs typeface="Avenir Book" charset="0"/>
              </a:rPr>
              <a:t>The Consortium for Monitoring, Technology, and Verification would like to thank the DOE/NNSA for the continued support of these research activities. </a:t>
            </a:r>
          </a:p>
          <a:p>
            <a:pPr marL="0" indent="0">
              <a:buNone/>
            </a:pPr>
            <a:endParaRPr lang="en-US" sz="1800" dirty="0">
              <a:ea typeface="Avenir Book" charset="0"/>
              <a:cs typeface="Avenir Book" charset="0"/>
            </a:endParaRPr>
          </a:p>
          <a:p>
            <a:pPr marL="400050" lvl="1" indent="0">
              <a:buNone/>
            </a:pPr>
            <a:r>
              <a:rPr lang="en-US" sz="1800" dirty="0">
                <a:ea typeface="Avenir Book" charset="0"/>
                <a:cs typeface="Avenir Book" charset="0"/>
              </a:rPr>
              <a:t>This work was funded by the Consortium for Monitoring, Technology, and Verification under Department of Energy National Nuclear Security Administration award number DE-NA0003920</a:t>
            </a:r>
            <a:endParaRPr lang="en-US" sz="1800" b="1" dirty="0">
              <a:ea typeface="Avenir Book" charset="0"/>
              <a:cs typeface="Avenir Book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9240E8F-9F2A-6F4A-A6C0-107EDB6840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11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cs typeface="Calibri" panose="020F0502020204030204" pitchFamily="34" charset="0"/>
              </a:rPr>
              <a:t>Acknowledgements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C8E2AC-3397-A44F-9B1F-8415F95B2B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67" y="3066800"/>
            <a:ext cx="761995" cy="7619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FAEA5A-D2B7-4A48-8538-156F2AB0C9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505" y="2126809"/>
            <a:ext cx="781314" cy="6419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B0508B-3E4E-F74C-B2DB-4C52B60F4E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65" y="979675"/>
            <a:ext cx="849124" cy="8491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016AA1-ABC7-CB45-A1E5-4D47A5462B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488" y="5161312"/>
            <a:ext cx="684982" cy="6792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1DFC12-FFC7-4440-8C21-0B8B5770BD6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877" y="1060210"/>
            <a:ext cx="724383" cy="679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2C1939-846E-8D41-816C-823ABA0152D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8772" y="3240644"/>
            <a:ext cx="1092419" cy="5188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7F18DD3-5860-1541-A7B8-0E02B306227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7213" y="2060507"/>
            <a:ext cx="955532" cy="9555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1CC9771-4385-CC45-B3A9-82B2A3906D5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1128" y="859460"/>
            <a:ext cx="1080770" cy="10807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8E012FC-B375-9A45-943D-EB09E1CC1C2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61" y="1018850"/>
            <a:ext cx="761995" cy="7619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16E8108-D65F-F34D-98A7-410FB3AD5E2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518" y="4017525"/>
            <a:ext cx="642952" cy="9739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3B47395-E56D-F546-8F45-353B18E79F5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6893" y="1009989"/>
            <a:ext cx="1039311" cy="770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AFF356-D2AD-9641-9E6D-B25A68660320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17" y="4865368"/>
            <a:ext cx="1180275" cy="11802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C2B4AD2-8638-084D-9978-47BD3EDA1632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56" y="4062087"/>
            <a:ext cx="1220135" cy="9258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9BF85A8-BB3D-0545-9529-CCC5FC9919BB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151" y="1019623"/>
            <a:ext cx="1000772" cy="75057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468137B-2484-7248-84A3-71CBFEC8CB7C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154" y="5101378"/>
            <a:ext cx="2190750" cy="84444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5F6B0C1-9689-D641-87C3-6CCB25DF08BD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100" y="5199157"/>
            <a:ext cx="758873" cy="7505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EFB961-54C2-156B-4208-B46A7BA0EC79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84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6FD5BB-A35B-CCD1-B60D-625828634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280" y="21400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Dual Use Technology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28726" y="4577467"/>
            <a:ext cx="1193454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 tension exists between the pursuit of nuclear energy and the effort to prevent the spread of nuclear weapons.</a:t>
            </a:r>
          </a:p>
        </p:txBody>
      </p:sp>
      <p:sp>
        <p:nvSpPr>
          <p:cNvPr id="14338" name="AutoShape 2" descr="data:image/jpeg;base64,/9j/4AAQSkZJRgABAQAAAQABAAD/2wCEAAkGBhQSEBQUExMVFRUVFxYYFBUXFBQVFxUVFxcXFRQVFxQXHCceFxkjHBUUHy8gIycpLCwsFR4xNTAqNSYrLCkBCQoKDgwOGg8PGiwcHBwpKSwsKSksLCwsLCwpLCwsLCwsLCwpKSkpLCwsKSwpLCksKSwpKSwsLCwsLCwsLCwpLP/AABEIALQBGAMBIgACEQEDEQH/xAAbAAACAgMBAAAAAAAAAAAAAAADBAIFAAEGB//EAD8QAAEDAgMFBwMCBQMCBwEAAAEAAhEDIQQSMQVBUWHwBiJxgZGxwROh0TLhBxQjQvFScqIVgjM0U2KSstIW/8QAGgEAAgMBAQAAAAAAAAAAAAAAAAECAwQFBv/EACURAAICAgICAgMBAQEAAAAAAAABAhEDIRIxBEETUSIycWHRBf/aAAwDAQACEQMRAD8AaJRWoQK2HLaUBAoErbCtOakM3nU21ULKthyKAaD1iXzogqpUMYaERiFTeCOaOyyixhsqK2mCl2uUXVoURh6xgJcOWGtKBUqp0BJzgFn1LJY1FjSpUKxlguiVam5Liy08pARc262DFkN1SFtr5UhBgUzSYlmtTAdCQIOXwsbUJSrqklHomEhjLAmqLeAlAw1IvcAF0dLDBrMu+LlVydEkito4RzhIU/5J4iVZYWnkEBEcFDkSoq/owUUU53KzpUW6nVDxLWgSErArnjLqhlyyqboRcppCJkLWVaa5SNYJiMDltDzraAOEY6VMhRYxY90LSUks6iXILqiiHp0FjeZbzWQaNRTcojs08qWeyGtOTEMU6l06yoqykbhWGSyhJEkGzqFRaYFuqVEkLOrQoCrIKhWGqCHKxIi2MsKlmgoLallvMigsa+pZY6pZLNepF6VBZjrlWeE2US2SYPCElggS4RxXS4bQSoTlRKKsr27MLQZKDVpGNFf5JUX0BGirUyXE5xlO66HAbKZAJM8dw/cJF+Fk8B6Dkmf+qUaQAfWYORe0ceJ5H0RKQKJdCgxneAifhbw+IkqlZtmk8Q2ox3g5p9jzHqpUsURMDXeq+yRdVsfFkr/OEpelRc65TgwPBAG21itGre6BVdFkIVI1KAC4ioNyTc9br1BuKAXqxIiyResBQHV0Jzyd6lQrGXVoWJFwWJ0KzlhiFlWsUmwhTJnetfEosn9RTa2yBMLRrIoBoPhTZVSQei0yk0OxkvUYQwURplRGbpvurTD1bKobqn8M+FGSJRY19RBrVUHFYiNEp9UuUVEbYxnlDLVEFEapEQMlSbVRMiC9il2IK+pZbw4LjA1St1Y7MowcxmNPVKWkNbZcbP2flgk/uVbtKBRFghY/aDaNN1R5hrBJ/A5kwPNY27L0hnG7Tp0KZqVXhjRvO88AN55LhdqfxIqVHFuFYGt/9R9yeeXcuV23tupi6uepYaU6c91g/PE71HDtERrHppPwqJSLEh+pUdUvWq1Kp4ZjGn+kQNymMIy2WmL+G8cm8ioUzH7cinKT9NbHjwP4KpbLEDbQYR3qLfQcQ43jxTuzcbWw781B5ewfqw9Vxc06Tkdqw3N1Frt0H18W+xUS0EjcYPsD7n7JJtdDqz1XYu36eLw4qMGSDD2O/XTeIljhxuDOhBBCPUrmF592RrObiC2f1svzLDLSeYDnDzHBd9TcIWmLtWUyVMSxFaPFKOfKPjqkmxn4SRqK9IrZt1RDe9QfUQnOlWURCGqtZzuUG00cMQI01qxEBCxIZ566rCG2tJUq2H1goLWWW8yj9Iym24SVX4Z0G6tA85ZChK0SQCphY3oBdG9axj3b0iSZTSBse+upYfEiYKQARaOHLiALlDSCxutjQ08Vtu1RHDkp4fs7UqXMNG7fKZodjnSQ4+BH7qtyh7ZJKRWvxhcbo9HEboTVXs1UpkaEE6/lFZgDTMOHohyjWg4v2Aw4l0G3NWdHZZP91txhSo4ccPJWVJsD4VM5/RZGJTYig5pykeY3pdzYV3iaYc0qnfSTjKxSVAWU5Nh57lZh5AAbHNCpNhumvJGpttKJOxpFpRxNlyn8RMcfpUmbnOc488gED1fPkFfMqTZc729w2bDteNabr/7XwD9w1Z5x0WpnDMdf1VrhmT5jTrxVXhWXCusK0WgTz3abh5LJIuiM0KNhw/Nj1CdpUtx3x9xHwl6TLGTx87yPdM0qwkef5HyqmyxILTp6X19yPHkpGl17f/b7LYqDgbGfvmHypkj8cupHoo2OhrYT8mIbwIIHmD8hdWcY64Gi4ym6C1wvlIPOxv7fddWdPbmtmB2qM+Tsx1aUGo5QfUQpkrWkU2FLlgctOFkKCmIYD1sGUKm1GBSAkCsUViAPM2Y3ipOrTvSoapkjgunRksL/ADPBO4THu8lVQi03wk42FnQuxIcIhDp4EOMEgDiq+lVga/dNMxJi0zyGnmqnGuidj1bZDW3a4kcxb1S//WMLSdYvqPFiKYzX5us37pLauLqmkWwQHFoJvME39QCPNAwuFgACAuf5GWUPxs1YoKWzocP21jTDOjnUYD6AH3VjQ7c0/wC+jVZzAa8bv9BJ+y5VtLmePxw5hTbSdP6p5Edb3fZYflkaeCO7we3aFf8ARUa472mzh4tNwi4gjgF51iA0jvs00cNRwIIuP2T2ze0j6BH1CatLfN3sHEH+8Dgb+Ksjlvsi4fR2GaUGtiI3pwOY9gewgtcJDgZBB3hUG0MRlcYK1wXJlEnRZMeDPNJVKBCHQxNlM1C4i3grEqIXZJzrXU2GdFCrRcGmRJRsPh3ASeEwlqhkTTi5KQ288Ow1VsasPqO8PuArN9EPHcffgePBJ19mOjvRBBHK4hGmthtdHnOH19PMzCs6TtOR+T+VV4Z1/RWdBus8fwuXNmyKGqQk9eHwmaIMA8I/BQ6VMzYbvn90zTw5giRv/KpbLaGGNM+XtY+6KAY8P8eyF9PQ+B9be6IGdeFj9oSsKNwR6+/7q6wmLmmBvFvT9oVM0/g+349U1hKsHx9xwWjx51On7KssbiWMqYCEKi0ay6lGKw2dSa5LhymKyKCxpqm0pRuICO18pNDsNCxDzc1pIDy+FuFPKshdUxg8qK2iCdfNYAptfCTAtsDsinYuc4zwbA9ZXWbNwNOmIZlv6lcNR2m9u8ndqU7Q7RvBk5bcvssmXFOXsuhOKLrtrEUWAXLnOMcAIH3d9lQMw/XjomauLdiHB7rQ0AeEk/JRm4QHfzN/RcTK/wAmvo6MOrFm4eUT6XX7eaYGCA3n165+ixtMiL879c1UWCGIbbz9lVVj+/XkrbF17X/OqqMQbSOuvlSiJnRdjtoZcO+mTAzu+nyBAJHhmLkXGMJMG6pMFV+m0Drmiv2k4m9hyXcx4XFHMnk5Dza0QDoulwWGpwCDMXC5agQ4XN112x6ADBOscdVDPpEsWwofmMR5qv2uS1ojoKwqAtdZh53Vb2gqmAQbaERKph+yLZdFK3GwRFoMlEO1XutJjgkDC3TqQRotvBGXkzlcDTlxPNXmHo2MDqAqvZrbg8Sugwwsety8/N7OtHoM2iff2B+EYUYJvwPwVNrRPn8IgGm6W+HWqqJmMw8iL7x63C1Tb+fgo4F9dwOvDX4QzThxvz9eigBSoMj4vBRxpO8dSsxmGltjcW+QoYSoTqOuvhHQdhRiVIVylq7IPXkVLcu9hmskFI5WSLhKhoVVMVUh9RbDldxK+RZMqo1OueKrabk5RdGqg0STLBpWJYV1iross4VYiZVrKukY7IQsyqeVZlTCweVbp0pIHFTyqyobMew98QYFt4BvfgdLc1n8jKsUHL36LcUOckg1JsCOuoRWuHH/AB17qTKHXyiCiOuvALzDZ2aB55369flbB1vy69Vt9Dh1Nvyhmlpz6/CVjoDjWyNFTVKUeBkK4revv6rMDlDwXRlAJuN9o91fh3NL/SvJqLIDs84UTUeYO5kX8zNlX5oPXurfa+2PqNyt03qlnkvR4+TVyORPinoawjwXtvC7bYuZ1yLbiNIXI7I2Ia15gTBPLevQ8DQaxga3QCFk8qUel2X4Yvs1i6kCyqsS0Ftzr7q4xdGRaxCpNpzkJd/bwWWHZfI5bEOglK13w0m9gT9kZ1bNvWY3Dj6TjNyI9SG/K6UnxjbMMVyZT4FsOYOA/Cv8NT7vXCFUYZn9TwCu6BsPNebltnaXQ0xt/MKf0wYBAN99+fwogXPly4IobfzUQJt3cjHX2W3s0ty/HXNbI5/YdbltzBx1uOvRAEmMkbr29NCk3U4ce7z/AP0naYE6631GvXspvpg3Guo01GoSARqsDhv4H8/PmqyoHNcQd3txV6KWvA6SPT3+6Rx2Els3lvnZbPEzfHOn0zP5GPnG12hFr5R6YSrAToCVf7F7O1KjgagcymROa0nkBuPiu3NqKtnMim3oSY7gitdxXUU+y9AA3qHxLR7BLYjs20foLjysVm+aLL/jkUmZaXWU+zNDeXX8oWKPzRH8cjy3ItZFZv2Q8bku7COGoPouipp9MxtNCmRW2B7OOeJe7IDpvJ8twUsDstxh0Dzn1hWxxDmjQLLmztaiX48V7kL4LYVOjNSoc5bdrdBM93xOnJAIc8lztSZJU62JLtVJjo3LjeTmeSW30dLDjUFoynQ8OuvuinCn069z9lNjTy9D1qpvfAm3tyH3lZS4rqzDJ65LRtxHX7BSYSTodfHRMOiPte3Bv5SGV1VnnuSGIN/JXL6Y4KGC2eyoXh02Aggwea0+K1HKmyrMm8bSKDKoVzDXEagEjyCucTsrIdZnQHVV20MOWMfP+l2l9y9F8icdHH4tPZTfXe6k4ucYg2mALbhorqngoA7o9G+6qmUf6J4kRpPLRdCxvh915vJJnZgiFGvUp3Y97PBxjzaZafRO19qvqUDNnTDiNHAAEGN3PzS5p2t1YJRpsQtXgpyyfwo8p8YEKNGSoYk2DZ3i3hf8IsqGSXDkur5T44pMw4Fc0awje8T1orbDDujwVfSZDSrKkbLzbOyNHetObrfctEre/RIA1plSaRA5GPLT8IYFh1yUqbZzCdfm3wgQS3DS/r0Udkbt9x49e5QGjQ8bHTf+/uiMb9tNOuSYEn0hqPEfIUHU94PjzG7rkjAfkX39e6wN69wgA2xKIYXBoALjM8uA63q2di4tP3VCCQbeIPXWqHUxhEyFuwyeTT7M2RKG/RfU8bxTX86zjdcmzaYjmonGZt8LUsD9mf5UXWI2uc9jbmsVfRpjeVifGKFykwrsM+9/IWspCqCLgHd0VpxcN4QDihvAUKbJ2kFbhw8kAloHOUpjMBluXW3DeeJTf88ALJOrVzuk/wCFRlyPGv8AWW44KYGkzl7el0ywDgfULTCFMVR191z7NhJrgBMdbkDG1Rlt0AjOqDRCrgHWOrlIAWDoCNRu5c0d9M239ErdIANHnxWncj1EIAUq0bbx4fhS2MW5nZvL7z4I1Sb70jRpSTBgi6uwbyJFeXUGWOMwVIg/qB3EkrmdsUctN44gD1IHyr9mGrb2mPsqPbtQy1u9zx/xEn3C67k4Qlu9HOpSktVsQFCKYEauYLyP7grdhHBKVWmaYv8AqmwtAB14bvsrB7LC/uuIzqIzLZIuZdPjyUH4cSbgLf8A+e6yP+f8MfmK4L+iRYhhtynHMCUpmfMz8rZ58/wS+2Z/Ej+TYbJaE7SASjDomWFcU6Y1mWsyG1ykAkASbHrmpNdcKDVm7w+EAMCbj8ojXGx/KGBfr8KUa9dXQAW/yNVIE+unihA2B4dFbE/I661TALM9b94QcVTLm215b+SIH/f7FbB69/ypwk4NSXojKKkqZUMpngm6WH/9qbZQBPV09RwlrD1K668hSjaOb8Di6YhRw5G77rE86pBiFii52TUaKg4lCqVJ0Ra5Yf0AiOJmVBtC91N5IRjyKeEpPiaos4plrVKlSCMxm/qVxsk3kk5M6sIqEaRAUvVYGeP7eiORy5a+pWOAj9/VVkwA1QyASjOnTqFEU+uvNIZv6SG+kmfp896G+nZACr2laweJFN8kTYj1RHsMpZ7CSBxKnj/df0jP9WWrdpscIdI5rltt1W1MU1rB3abb8S5xkk8TAarR1EjXdqqnANzFz4u4k+WgHot/kJQjp9mPA3J7XQMU81UW/S0nW4mBpwsU49pkdcefgtYBk1KjjBjKNL27xk/9wTdKnJ3WELns2gjaP3WPYmnUpaDbcpGgtPiS45UZ/JjyxsrMVZjjy97D3SVCmrDasBgBtJH2/eEtSgK/zJ8pJfRV4seMb+ydNt0xT8D7KNM2RHkhpIsYMeMWWE1hGm8Rw56qeU2/C4jZW36gqd5wN+9JO4OB8NZ8hwXcC4B49XCVCTs2GmdevVb+nzU8ht1z4LVV2QEkmwk2O69hxhFDNtZbXTmN3+FPJoeuSjg6weJaZaQCCOYBCLTFo4eHl8J0BsU1AsjyTGoB3+Xn8qv2/tL6OHfVAkgRu3mASOAJ+6BGsHtKnUqVGNJJYQHaRJnQ+R9E292UEk2GuloEzqvJKG3HNqGoJlxDiZIIykuMSeN+iD6Tszb7cXScaYIe0MJaXZZJExIm0yN9ipONEVKw+zttUqxIpvzEDMe69sCdQXAApypi3i0riGUMZRxDAfpgEloBLyyHjMAXBgkiBum3Bd1RptDWtqFsgCY7ttJaCTZX4pLHLe0VZIua12LGs7isRquFLb7t3gsXS5RMPGZzeA7UOqPALKbRqXDOIAEzdxHBXeHxLXCzgYMHffevMMZtHJTDAIzRndNzH9gtYT6nwT2xO07qLCBTLs5JvUIDALAzFy4mI5blyJ85KjqOUFLSPRKm0GNc1pcMziABvuCRbh3Smm1RxXjD9tl9X6jzmIMxIvckDSwk6ALq8X2/IoBwo5ajiRBfmDbAgmwv3hbnyIVbxy9AsiO+FYHQoOKxrabS97gGgTJ+OJ09V5j2e7Xuov7wfVzDKBnjvOIlxLpB/SPvzRu1valtctY0OAbBmf1Zmhwkb92twj45B8iqzv8AZu2GVwSzcd9jG4+/omMRjG02ue4gNaCTfcASfHevP+zHa2lSGV7HkkfqGUiGybkkRAiwHqg9r+1dOu1tNjXjK92YuAaCW92xBOYEF32R8crHzVWdhsHtYzFPe0DLEZAT3nC+Yx6WV2XcivHOzG0W08Qx7icrD3iAXWuLgSYkj1Xo7O1OGOX+oRmMAZKgMzEHu284RKDT0ghNNbN7R7T06dYUzMz3jpl09f1Ap3EVobm1gTHGBMLy7aG0i7EPL3EnMd/OwvNogC/Beh0NpscwS9sx3hmaYMXFt4SacQjLlZSN/iAKzXsbR+n3TLy/NE2AgN36arfZbbRqZ2viWgEQAABoRzuQubrbKdTw7wwEuNQkwdGMkDxGp9EHss9/1AWCwILjBM5ZOWwvPkr5/lsqj+Lo9M2cCWF0jvOcRaIA7oH/ABXO9p+0zqL3UmAZu6c0gxN9PT1XQYKsW02AmTAnuxciTZeb9sARinl5dqCDAbI3emiqirdFs3S0ekbE2iK+HD224iRYjUJzE4gU2Oe5pIYC4hoBMDWBNzCov4e4NzcMWutnJc3Pmb3YaLyNTr4LoK8d5rhOrTAcQQbGCBfVJNxlr0Orjs867T9oTiMjmB1NmVzYOskjNMWizYT3ZbbAqDI8k1BmM8ROn3PouR2phnUXljwREkTIkaAwQDCZ2LTrOeH0mPcGnMcjCRaYByiB4K6Sctszx/FnpdNwVV2tx5pYYwP1kMNtzg7lyVJhaWP+u8vGJNMuytEPADS+M1gNGt15hVLdhY17HfUp13klgaHio4XkuJnSIHqkoE3IQp13ZpJvrrz9TqvQ+ym1nV2vzFvdLQ0WAAy3AM/a8W4rzQ4KtnLTTfnBIIyOmQJdMDUWTeH7NYiuAWUKjmyO9kMXiTPmpOFkE6PWa2JaP1PYII1e0cuKS2xlq0SG4htO4OdtRto1EgiNRPiuH2z2VxdZxd/L1LVKgb3dabnF7fQl3/yRsJ2QxX0W0jQdBNYP/To8U8jrnc6m0+SSgvss5HT9l61KlTyfzLHnM7Wo3QAWAJ0Ab4aq1ftrDscQ7EURxBqskEbiF57sjsRjGVWONAwM18zNHMI/1cStYzsJjKmR30e/lDXy+nfKAGunNvbAPNs703BN9i5aPR/+t4doDnV6Qa79Li9sHwO/RIbW23Qfhqwp4iiXZbEPMNJIaC7JeJMXte9pXL//AMRizSZTdTGX6Za7v0+65r3upvHevGcg8i4IGz/4f4xn1AWNh9Nzf/EZYy1zDY/6mhHBfYcjlRXjQ6HWR9o8Toug7J7bbh6we5xg91wGhDjcn/aBYcYWq/8ADnGNEhjHby0VGyLxoTB4oOF7FYx78gpaFwLye5LHFpGfTUEeSk0mV9HoWMxVBwqtNekCXB7AajGnusaG5ZIgyHD/AAsq1GYqg3JWY2q0271Mlw/uZldJyuABBi1uELlz/DrEVabC51NrgJGZziWumIs090gNtuI5ldxt3Y9Ovgy3+nTrNDHNeG/oqMdMggTlMOHgVHiWchR205pPZ9UNc1hLal390Cc7mj+4b2/GuKiPYJ5Lj9ZjQ8gkBroDxbMLiLWI33WKRBnXVX5nta4NI71iJFsoFjyc5NzyG4RujorFiQAsPSaRnytzGb5RMTpOsaegWY9gLHAtaQQAQQCIcYNisWJgG+k0AANEeASG18DTqfTa+mxwNQC40ADnW4foCxYkAzgtm0qUinTa0QLAfnwWsfH0andae44wWgiQJBg7wbrFiBkXtDKbsgDYFoAGhgaeClh8WXOqNMQ2I43E/KxYl7AymwF7yQCQ5sEgf2sa4ehJ9UzmvHLr2WLEwIvMNJ4A+0oeBpBlNoaALDQATA1MarFiACl1j4fCT2th2vawPa1w+pTs4Ax328VixADdQ28x7hBe6Gt8WrFiQxXb2FZUw9TOxrstOoWyAcpyOuJ0K1gtgUKJBp0wyJiHOiSIJgm5ItPIcAsWIAsQVjdOuK0sQIUrf+Zpf7K0cr0dOGidJv6/CxYgZp/XqtysWJgaGnr7qLj3h4H4W1iQBFAO08FpYgRF7u+PD3/wlNnn+pXG4VZH/dSpPd/yc4+axYmA835/f5QKje8RuIv7fCxYgAWEH9MeHtb4WLFiQH/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AutoShape 4" descr="data:image/jpeg;base64,/9j/4AAQSkZJRgABAQAAAQABAAD/2wCEAAkGBhQSEBQUExMVFRUVFxYYFBUXFBQVFxUVFxcXFRQVFxQXHCceFxkjHBUUHy8gIycpLCwsFR4xNTAqNSYrLCkBCQoKDgwOGg8PGiwcHBwpKSwsKSksLCwsLCwpLCwsLCwsLCwpKSkpLCwsKSwpLCksKSwpKSwsLCwsLCwsLCwpLP/AABEIALQBGAMBIgACEQEDEQH/xAAbAAACAgMBAAAAAAAAAAAAAAADBAIFAAEGB//EAD8QAAEDAgMFBwMCBQMCBwEAAAEAAhEDIQQSMQVBUWHwBiJxgZGxwROh0TLhBxQjQvFScqIVgjM0U2KSstIW/8QAGgEAAgMBAQAAAAAAAAAAAAAAAAECAwQFBv/EACURAAICAgICAgMBAQEAAAAAAAABAhEDIRIxBEETUSIycWHRBf/aAAwDAQACEQMRAD8AaJRWoQK2HLaUBAoErbCtOakM3nU21ULKthyKAaD1iXzogqpUMYaERiFTeCOaOyyixhsqK2mCl2uUXVoURh6xgJcOWGtKBUqp0BJzgFn1LJY1FjSpUKxlguiVam5Liy08pARc262DFkN1SFtr5UhBgUzSYlmtTAdCQIOXwsbUJSrqklHomEhjLAmqLeAlAw1IvcAF0dLDBrMu+LlVydEkito4RzhIU/5J4iVZYWnkEBEcFDkSoq/owUUU53KzpUW6nVDxLWgSErArnjLqhlyyqboRcppCJkLWVaa5SNYJiMDltDzraAOEY6VMhRYxY90LSUks6iXILqiiHp0FjeZbzWQaNRTcojs08qWeyGtOTEMU6l06yoqykbhWGSyhJEkGzqFRaYFuqVEkLOrQoCrIKhWGqCHKxIi2MsKlmgoLallvMigsa+pZY6pZLNepF6VBZjrlWeE2US2SYPCElggS4RxXS4bQSoTlRKKsr27MLQZKDVpGNFf5JUX0BGirUyXE5xlO66HAbKZAJM8dw/cJF+Fk8B6Dkmf+qUaQAfWYORe0ceJ5H0RKQKJdCgxneAifhbw+IkqlZtmk8Q2ox3g5p9jzHqpUsURMDXeq+yRdVsfFkr/OEpelRc65TgwPBAG21itGre6BVdFkIVI1KAC4ioNyTc9br1BuKAXqxIiyResBQHV0Jzyd6lQrGXVoWJFwWJ0KzlhiFlWsUmwhTJnetfEosn9RTa2yBMLRrIoBoPhTZVSQei0yk0OxkvUYQwURplRGbpvurTD1bKobqn8M+FGSJRY19RBrVUHFYiNEp9UuUVEbYxnlDLVEFEapEQMlSbVRMiC9il2IK+pZbw4LjA1St1Y7MowcxmNPVKWkNbZcbP2flgk/uVbtKBRFghY/aDaNN1R5hrBJ/A5kwPNY27L0hnG7Tp0KZqVXhjRvO88AN55LhdqfxIqVHFuFYGt/9R9yeeXcuV23tupi6uepYaU6c91g/PE71HDtERrHppPwqJSLEh+pUdUvWq1Kp4ZjGn+kQNymMIy2WmL+G8cm8ioUzH7cinKT9NbHjwP4KpbLEDbQYR3qLfQcQ43jxTuzcbWw781B5ewfqw9Vxc06Tkdqw3N1Frt0H18W+xUS0EjcYPsD7n7JJtdDqz1XYu36eLw4qMGSDD2O/XTeIljhxuDOhBBCPUrmF592RrObiC2f1svzLDLSeYDnDzHBd9TcIWmLtWUyVMSxFaPFKOfKPjqkmxn4SRqK9IrZt1RDe9QfUQnOlWURCGqtZzuUG00cMQI01qxEBCxIZ566rCG2tJUq2H1goLWWW8yj9Iym24SVX4Z0G6tA85ZChK0SQCphY3oBdG9axj3b0iSZTSBse+upYfEiYKQARaOHLiALlDSCxutjQ08Vtu1RHDkp4fs7UqXMNG7fKZodjnSQ4+BH7qtyh7ZJKRWvxhcbo9HEboTVXs1UpkaEE6/lFZgDTMOHohyjWg4v2Aw4l0G3NWdHZZP91txhSo4ccPJWVJsD4VM5/RZGJTYig5pykeY3pdzYV3iaYc0qnfSTjKxSVAWU5Nh57lZh5AAbHNCpNhumvJGpttKJOxpFpRxNlyn8RMcfpUmbnOc488gED1fPkFfMqTZc729w2bDteNabr/7XwD9w1Z5x0WpnDMdf1VrhmT5jTrxVXhWXCusK0WgTz3abh5LJIuiM0KNhw/Nj1CdpUtx3x9xHwl6TLGTx87yPdM0qwkef5HyqmyxILTp6X19yPHkpGl17f/b7LYqDgbGfvmHypkj8cupHoo2OhrYT8mIbwIIHmD8hdWcY64Gi4ym6C1wvlIPOxv7fddWdPbmtmB2qM+Tsx1aUGo5QfUQpkrWkU2FLlgctOFkKCmIYD1sGUKm1GBSAkCsUViAPM2Y3ipOrTvSoapkjgunRksL/ADPBO4THu8lVQi03wk42FnQuxIcIhDp4EOMEgDiq+lVga/dNMxJi0zyGnmqnGuidj1bZDW3a4kcxb1S//WMLSdYvqPFiKYzX5us37pLauLqmkWwQHFoJvME39QCPNAwuFgACAuf5GWUPxs1YoKWzocP21jTDOjnUYD6AH3VjQ7c0/wC+jVZzAa8bv9BJ+y5VtLmePxw5hTbSdP6p5Edb3fZYflkaeCO7we3aFf8ARUa472mzh4tNwi4gjgF51iA0jvs00cNRwIIuP2T2ze0j6BH1CatLfN3sHEH+8Dgb+Ksjlvsi4fR2GaUGtiI3pwOY9gewgtcJDgZBB3hUG0MRlcYK1wXJlEnRZMeDPNJVKBCHQxNlM1C4i3grEqIXZJzrXU2GdFCrRcGmRJRsPh3ASeEwlqhkTTi5KQ288Ow1VsasPqO8PuArN9EPHcffgePBJ19mOjvRBBHK4hGmthtdHnOH19PMzCs6TtOR+T+VV4Z1/RWdBus8fwuXNmyKGqQk9eHwmaIMA8I/BQ6VMzYbvn90zTw5giRv/KpbLaGGNM+XtY+6KAY8P8eyF9PQ+B9be6IGdeFj9oSsKNwR6+/7q6wmLmmBvFvT9oVM0/g+349U1hKsHx9xwWjx51On7KssbiWMqYCEKi0ay6lGKw2dSa5LhymKyKCxpqm0pRuICO18pNDsNCxDzc1pIDy+FuFPKshdUxg8qK2iCdfNYAptfCTAtsDsinYuc4zwbA9ZXWbNwNOmIZlv6lcNR2m9u8ndqU7Q7RvBk5bcvssmXFOXsuhOKLrtrEUWAXLnOMcAIH3d9lQMw/XjomauLdiHB7rQ0AeEk/JRm4QHfzN/RcTK/wAmvo6MOrFm4eUT6XX7eaYGCA3n165+ixtMiL879c1UWCGIbbz9lVVj+/XkrbF17X/OqqMQbSOuvlSiJnRdjtoZcO+mTAzu+nyBAJHhmLkXGMJMG6pMFV+m0Drmiv2k4m9hyXcx4XFHMnk5Dza0QDoulwWGpwCDMXC5agQ4XN112x6ADBOscdVDPpEsWwofmMR5qv2uS1ojoKwqAtdZh53Vb2gqmAQbaERKph+yLZdFK3GwRFoMlEO1XutJjgkDC3TqQRotvBGXkzlcDTlxPNXmHo2MDqAqvZrbg8Sugwwsety8/N7OtHoM2iff2B+EYUYJvwPwVNrRPn8IgGm6W+HWqqJmMw8iL7x63C1Tb+fgo4F9dwOvDX4QzThxvz9eigBSoMj4vBRxpO8dSsxmGltjcW+QoYSoTqOuvhHQdhRiVIVylq7IPXkVLcu9hmskFI5WSLhKhoVVMVUh9RbDldxK+RZMqo1OueKrabk5RdGqg0STLBpWJYV1iross4VYiZVrKukY7IQsyqeVZlTCweVbp0pIHFTyqyobMew98QYFt4BvfgdLc1n8jKsUHL36LcUOckg1JsCOuoRWuHH/AB17qTKHXyiCiOuvALzDZ2aB55369flbB1vy69Vt9Dh1Nvyhmlpz6/CVjoDjWyNFTVKUeBkK4revv6rMDlDwXRlAJuN9o91fh3NL/SvJqLIDs84UTUeYO5kX8zNlX5oPXurfa+2PqNyt03qlnkvR4+TVyORPinoawjwXtvC7bYuZ1yLbiNIXI7I2Ia15gTBPLevQ8DQaxga3QCFk8qUel2X4Yvs1i6kCyqsS0Ftzr7q4xdGRaxCpNpzkJd/bwWWHZfI5bEOglK13w0m9gT9kZ1bNvWY3Dj6TjNyI9SG/K6UnxjbMMVyZT4FsOYOA/Cv8NT7vXCFUYZn9TwCu6BsPNebltnaXQ0xt/MKf0wYBAN99+fwogXPly4IobfzUQJt3cjHX2W3s0ty/HXNbI5/YdbltzBx1uOvRAEmMkbr29NCk3U4ce7z/AP0naYE6631GvXspvpg3Guo01GoSARqsDhv4H8/PmqyoHNcQd3txV6KWvA6SPT3+6Rx2Els3lvnZbPEzfHOn0zP5GPnG12hFr5R6YSrAToCVf7F7O1KjgagcymROa0nkBuPiu3NqKtnMim3oSY7gitdxXUU+y9AA3qHxLR7BLYjs20foLjysVm+aLL/jkUmZaXWU+zNDeXX8oWKPzRH8cjy3ItZFZv2Q8bku7COGoPouipp9MxtNCmRW2B7OOeJe7IDpvJ8twUsDstxh0Dzn1hWxxDmjQLLmztaiX48V7kL4LYVOjNSoc5bdrdBM93xOnJAIc8lztSZJU62JLtVJjo3LjeTmeSW30dLDjUFoynQ8OuvuinCn069z9lNjTy9D1qpvfAm3tyH3lZS4rqzDJ65LRtxHX7BSYSTodfHRMOiPte3Bv5SGV1VnnuSGIN/JXL6Y4KGC2eyoXh02Aggwea0+K1HKmyrMm8bSKDKoVzDXEagEjyCucTsrIdZnQHVV20MOWMfP+l2l9y9F8icdHH4tPZTfXe6k4ucYg2mALbhorqngoA7o9G+6qmUf6J4kRpPLRdCxvh915vJJnZgiFGvUp3Y97PBxjzaZafRO19qvqUDNnTDiNHAAEGN3PzS5p2t1YJRpsQtXgpyyfwo8p8YEKNGSoYk2DZ3i3hf8IsqGSXDkur5T44pMw4Fc0awje8T1orbDDujwVfSZDSrKkbLzbOyNHetObrfctEre/RIA1plSaRA5GPLT8IYFh1yUqbZzCdfm3wgQS3DS/r0Udkbt9x49e5QGjQ8bHTf+/uiMb9tNOuSYEn0hqPEfIUHU94PjzG7rkjAfkX39e6wN69wgA2xKIYXBoALjM8uA63q2di4tP3VCCQbeIPXWqHUxhEyFuwyeTT7M2RKG/RfU8bxTX86zjdcmzaYjmonGZt8LUsD9mf5UXWI2uc9jbmsVfRpjeVifGKFykwrsM+9/IWspCqCLgHd0VpxcN4QDihvAUKbJ2kFbhw8kAloHOUpjMBluXW3DeeJTf88ALJOrVzuk/wCFRlyPGv8AWW44KYGkzl7el0ywDgfULTCFMVR191z7NhJrgBMdbkDG1Rlt0AjOqDRCrgHWOrlIAWDoCNRu5c0d9M239ErdIANHnxWncj1EIAUq0bbx4fhS2MW5nZvL7z4I1Sb70jRpSTBgi6uwbyJFeXUGWOMwVIg/qB3EkrmdsUctN44gD1IHyr9mGrb2mPsqPbtQy1u9zx/xEn3C67k4Qlu9HOpSktVsQFCKYEauYLyP7grdhHBKVWmaYv8AqmwtAB14bvsrB7LC/uuIzqIzLZIuZdPjyUH4cSbgLf8A+e6yP+f8MfmK4L+iRYhhtynHMCUpmfMz8rZ58/wS+2Z/Ej+TYbJaE7SASjDomWFcU6Y1mWsyG1ykAkASbHrmpNdcKDVm7w+EAMCbj8ojXGx/KGBfr8KUa9dXQAW/yNVIE+unihA2B4dFbE/I661TALM9b94QcVTLm215b+SIH/f7FbB69/ypwk4NSXojKKkqZUMpngm6WH/9qbZQBPV09RwlrD1K668hSjaOb8Di6YhRw5G77rE86pBiFii52TUaKg4lCqVJ0Ra5Yf0AiOJmVBtC91N5IRjyKeEpPiaos4plrVKlSCMxm/qVxsk3kk5M6sIqEaRAUvVYGeP7eiORy5a+pWOAj9/VVkwA1QyASjOnTqFEU+uvNIZv6SG+kmfp896G+nZACr2laweJFN8kTYj1RHsMpZ7CSBxKnj/df0jP9WWrdpscIdI5rltt1W1MU1rB3abb8S5xkk8TAarR1EjXdqqnANzFz4u4k+WgHot/kJQjp9mPA3J7XQMU81UW/S0nW4mBpwsU49pkdcefgtYBk1KjjBjKNL27xk/9wTdKnJ3WELns2gjaP3WPYmnUpaDbcpGgtPiS45UZ/JjyxsrMVZjjy97D3SVCmrDasBgBtJH2/eEtSgK/zJ8pJfRV4seMb+ydNt0xT8D7KNM2RHkhpIsYMeMWWE1hGm8Rw56qeU2/C4jZW36gqd5wN+9JO4OB8NZ8hwXcC4B49XCVCTs2GmdevVb+nzU8ht1z4LVV2QEkmwk2O69hxhFDNtZbXTmN3+FPJoeuSjg6weJaZaQCCOYBCLTFo4eHl8J0BsU1AsjyTGoB3+Xn8qv2/tL6OHfVAkgRu3mASOAJ+6BGsHtKnUqVGNJJYQHaRJnQ+R9E292UEk2GuloEzqvJKG3HNqGoJlxDiZIIykuMSeN+iD6Tszb7cXScaYIe0MJaXZZJExIm0yN9ipONEVKw+zttUqxIpvzEDMe69sCdQXAApypi3i0riGUMZRxDAfpgEloBLyyHjMAXBgkiBum3Bd1RptDWtqFsgCY7ttJaCTZX4pLHLe0VZIua12LGs7isRquFLb7t3gsXS5RMPGZzeA7UOqPALKbRqXDOIAEzdxHBXeHxLXCzgYMHffevMMZtHJTDAIzRndNzH9gtYT6nwT2xO07qLCBTLs5JvUIDALAzFy4mI5blyJ85KjqOUFLSPRKm0GNc1pcMziABvuCRbh3Smm1RxXjD9tl9X6jzmIMxIvckDSwk6ALq8X2/IoBwo5ajiRBfmDbAgmwv3hbnyIVbxy9AsiO+FYHQoOKxrabS97gGgTJ+OJ09V5j2e7Xuov7wfVzDKBnjvOIlxLpB/SPvzRu1valtctY0OAbBmf1Zmhwkb92twj45B8iqzv8AZu2GVwSzcd9jG4+/omMRjG02ue4gNaCTfcASfHevP+zHa2lSGV7HkkfqGUiGybkkRAiwHqg9r+1dOu1tNjXjK92YuAaCW92xBOYEF32R8crHzVWdhsHtYzFPe0DLEZAT3nC+Yx6WV2XcivHOzG0W08Qx7icrD3iAXWuLgSYkj1Xo7O1OGOX+oRmMAZKgMzEHu284RKDT0ghNNbN7R7T06dYUzMz3jpl09f1Ap3EVobm1gTHGBMLy7aG0i7EPL3EnMd/OwvNogC/Beh0NpscwS9sx3hmaYMXFt4SacQjLlZSN/iAKzXsbR+n3TLy/NE2AgN36arfZbbRqZ2viWgEQAABoRzuQubrbKdTw7wwEuNQkwdGMkDxGp9EHss9/1AWCwILjBM5ZOWwvPkr5/lsqj+Lo9M2cCWF0jvOcRaIA7oH/ABXO9p+0zqL3UmAZu6c0gxN9PT1XQYKsW02AmTAnuxciTZeb9sARinl5dqCDAbI3emiqirdFs3S0ekbE2iK+HD224iRYjUJzE4gU2Oe5pIYC4hoBMDWBNzCov4e4NzcMWutnJc3Pmb3YaLyNTr4LoK8d5rhOrTAcQQbGCBfVJNxlr0Orjs867T9oTiMjmB1NmVzYOskjNMWizYT3ZbbAqDI8k1BmM8ROn3PouR2phnUXljwREkTIkaAwQDCZ2LTrOeH0mPcGnMcjCRaYByiB4K6Sctszx/FnpdNwVV2tx5pYYwP1kMNtzg7lyVJhaWP+u8vGJNMuytEPADS+M1gNGt15hVLdhY17HfUp13klgaHio4XkuJnSIHqkoE3IQp13ZpJvrrz9TqvQ+ym1nV2vzFvdLQ0WAAy3AM/a8W4rzQ4KtnLTTfnBIIyOmQJdMDUWTeH7NYiuAWUKjmyO9kMXiTPmpOFkE6PWa2JaP1PYII1e0cuKS2xlq0SG4htO4OdtRto1EgiNRPiuH2z2VxdZxd/L1LVKgb3dabnF7fQl3/yRsJ2QxX0W0jQdBNYP/To8U8jrnc6m0+SSgvss5HT9l61KlTyfzLHnM7Wo3QAWAJ0Ab4aq1ftrDscQ7EURxBqskEbiF57sjsRjGVWONAwM18zNHMI/1cStYzsJjKmR30e/lDXy+nfKAGunNvbAPNs703BN9i5aPR/+t4doDnV6Qa79Li9sHwO/RIbW23Qfhqwp4iiXZbEPMNJIaC7JeJMXte9pXL//AMRizSZTdTGX6Za7v0+65r3upvHevGcg8i4IGz/4f4xn1AWNh9Nzf/EZYy1zDY/6mhHBfYcjlRXjQ6HWR9o8Toug7J7bbh6we5xg91wGhDjcn/aBYcYWq/8ADnGNEhjHby0VGyLxoTB4oOF7FYx78gpaFwLye5LHFpGfTUEeSk0mV9HoWMxVBwqtNekCXB7AajGnusaG5ZIgyHD/AAsq1GYqg3JWY2q0271Mlw/uZldJyuABBi1uELlz/DrEVabC51NrgJGZziWumIs090gNtuI5ldxt3Y9Ovgy3+nTrNDHNeG/oqMdMggTlMOHgVHiWchR205pPZ9UNc1hLal390Cc7mj+4b2/GuKiPYJ5Lj9ZjQ8gkBroDxbMLiLWI33WKRBnXVX5nta4NI71iJFsoFjyc5NzyG4RujorFiQAsPSaRnytzGb5RMTpOsaegWY9gLHAtaQQAQQCIcYNisWJgG+k0AANEeASG18DTqfTa+mxwNQC40ADnW4foCxYkAzgtm0qUinTa0QLAfnwWsfH0andae44wWgiQJBg7wbrFiBkXtDKbsgDYFoAGhgaeClh8WXOqNMQ2I43E/KxYl7AymwF7yQCQ5sEgf2sa4ehJ9UzmvHLr2WLEwIvMNJ4A+0oeBpBlNoaALDQATA1MarFiACl1j4fCT2th2vawPa1w+pTs4Ax328VixADdQ28x7hBe6Gt8WrFiQxXb2FZUw9TOxrstOoWyAcpyOuJ0K1gtgUKJBp0wyJiHOiSIJgm5ItPIcAsWIAsQVjdOuK0sQIUrf+Zpf7K0cr0dOGidJv6/CxYgZp/XqtysWJgaGnr7qLj3h4H4W1iQBFAO08FpYgRF7u+PD3/wlNnn+pXG4VZH/dSpPd/yc4+axYmA835/f5QKje8RuIv7fCxYgAWEH9MeHtb4WLFiQH/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AutoShape 6" descr="data:image/jpeg;base64,/9j/4AAQSkZJRgABAQAAAQABAAD/2wCEAAkGBhQSERQUEhQWFRUWFhcVFxgXGBcXFhcXFBQXFRYYGBUYHCYfFxojGhcUHy8gIycpLCwsFR4xNTAqNSYrLCkBCQoKDgwOFA8PGikkHBwsLCkpKSwsKSwpKSwsLCkpLCwsKSkpLCwsKSkpLCwsKSwpKSkpKSwsKSkpLCksLCwpLP/AABEIAMoA+QMBIgACEQEDEQH/xAAbAAABBQEBAAAAAAAAAAAAAAACAQMEBQYAB//EAEMQAAEDAgQDBQQIBAQFBQAAAAEAAhEDIQQSMUEFUWEGEyJxgTKRobEUI0JSwdHh8AdicpIVgqLxFjNDU7Jzk6PC0v/EABkBAQEBAQEBAAAAAAAAAAAAAAABAgMFBP/EAB4RAQEBAQADAQEBAQAAAAAAAAABERICIUExUXFh/9oADAMBAAIRAxEAPwCx+khccUFTHFDcwnWnqPf+i9PI+NZ/Swl+lBU7qkb+4ST8ky7GEG9vMAfimQX30hd9KVEMWJ1n0/IFK/Fcp/t/EwmC7OLQuxyoBiydiT6BGK9Q2gDzI/NMRdHHeabPEFUkPPL+4fg1Nw4ESbdAD8wnpV2cWf2QgON8veFTVcSBo426AfMBCzGE+zLoF4yj5hBdfTf3/shOO6/NUz8U77rrdR+iB2OLbOt7jtbdBdHHfzBIcZ1VSzFOcLNef6QPyTrKNQ/YfbXxgR6Kasid9LJ0lNvxThsfiopa/d8c5e2fcCmn12bv9MxCdHKa3HEmN+tvmjdWI1Lf7go9LDcm67kgp36ONyweql841PARxJ2E+h+a76VGtvQoHNESHNI0tz10lRHwNC6erh8oTo5TTiBzPuI/BA6qf2f0UN8xpv8AeaPmEw4Xu6OmcfC6dJythX8/iunnI96qTUaLZviF1SuCIDwD/Vr7k0xZ1Hcj8CUy+r5+igB1YmABHwPrzRto1yfsiP3snS4dfiBOseZXB4N5t0lA6hVGsHnA/cp/IQBnhvRynbU8Efvr2Dvd+qXMfun9+qN7282nydHzSd83+X+4fmnZyeYyrqGOvzBOvqVIbhKseyPWR8ED8cZF3GNnO1vzau+kEmcrI5EOd5SSec/vWdVPRRRqjU0m+pP4BAw1SfCKZkwLxpvB0UunXYfssHkLz6jRLWxgLC2YOoLS5t46HTp1WemsiFXw+IGob6Geu1uaj1n1ho2SeQD+moB5IH0RN2tfbcv2/qJn4J6iSLDKxsWAE3PkAr0zkN0vpJsQWjqGjfrCV1Fx9uofQD55hKltcY1kyNot/anjUiJcNDMzH/iFO1yKrGUGtAyB7+ckD3Aaj1TDMs3pP95Vg/M4+FoPk522mumgT7m1REggATMggX+adnERG0RtRPqHR8Akq13M/wCm6OjXAfL9wiFJrnERc3MSZ2mw1UfG4ZrTqROmUE8hqCU6OTv0y0wCOvXnbzRO4nT0uHEGCduWkz+qYZTa2wNccoMC+m/wTraroAcXPvPjDjeRezo0G6mphpuIfny+0ZBs3nOul9EeKwTqYzOI5aW5gRvpqVO+ktdNnNJ1IEfEJmoGHWpP9QBFtNuW/Ra0MVcDABgzGwA/NB3jwbPfA5kj3QPNWTKgygl7SI1292yRhD7tLCOhHLTTqs7WpIr3415M5ibGx0v56povNrfF34KeaD59keZPv00TNLCB5h7nMDoEQ4gdZaCR8+iaGKuKv7dzB326GYCaFUiBmcZ2kx8GqfU4dTpsBBBJPs+PMOpzNy7bGdEyzMfZY4i56WMG4tqmiDXwr/aYHG95uNNLiQU62iC0HKQRz+I6o6+N2OxHtGYvyUtvEGuAEGdJzDLOgmwhTqpJKj0mMGrMx5z+wn/pFsrKfxt7h5BRzjRsxpuRrJJBg6lBjMaWQHtLJEgEEEg7idQprpyk1MQ+LtAjq/8AApplZu4LT0J/Mqs/xIfeCmU2bkxHS88tldMiS7ENjY+dzzTDccCbXnlG2umuo96fohrhDtNfavy0bJAS4oMaPat5GP7ohZ1rEd9eTG45gR7yLpr6Q77rPh+Sadi2pz6VS/m/tH5q6z6XlSq4e02o30SjFs++f8zLfNQP8SrTlbUIm3t5WzyzEqMaT3ON5ExmIdDjvEiSoxt+Ln6Q02lh8xE+SQVBP/Lb8PyVX/hx3c30B/JSMLhC0nx6jTLNzN4J5lS1vx37Frh8Ix5giJ6n5NKnY7srmpjuqjmuBuADB6El0+qi4bFZSCLANAgWzEaud4tT0gdFZ/TmlsBok9RHqSVzvlXXmX4zmKoupgZqXQk1SR0i1/I9VEZixA8LWG0xJHLWy01TD5/BAIN4JpkAWnxEZh/coeL4NTAOVk2uc7TyNodbRWebF8f4rC4WzOH+oj0gomOozcNO+l/3snaOAablkcgT8YnVc3BUwZDRJEcz8k7XnUSnjqIN+7m5iJiPepz+JsDg1rdQfZYIEAG5y9VHxNJoHgaM2gIgEBxAJk7b+iKjRDRArfLZOjmwBx838cDoR8ICbdjCXQGui+jSdidvd6p80gSSarjvq0AWiwA6qI4ZTas/fQCNbeaaYdbWcQJa4TsWEX5ShOFFT2qYHnI1udOpPqm6ladXuPp+qaJ/md8PzTTE/uGEZco9XDa+pF7gbqLiaAa4HLm8UtAbIb4g4yGBuhB9CFc8D4E6r4icrbXi58lZcX4U2iTUaQZF85Eegi61Nc7jLP4o8NEMfItmIsep3jRdS4tDRmBJnoLHlHuVdi+LPG3mNhyVc7iDleqxf+NQOLsNiY87fOykUMSxxhjmuI8Vtr6+9Y01C7efh+K0fZDs+6tVkF7coJzR4TtExdWedVLfgWTOUe2H6au5nn69UwODtaSbiTMWgAmSAI0KuOI4F9B5NQgU4nNMD0solbi7MrSXNDZygm19YutaqsqcPNNzHUWt8JJM76wLC3tG/lyXP4F3xL6hAdAhrbMF4ibnTeNQpbeI0nGz2n1CAcTpw4h4husLOqqu5LSGjDgyScxaHRbLvaLzEdVHr5qNiHAG2mYEmDbadFdU+L0zlOcAkSATe/yT76gP2m8tR5orMU8UMzmuBGUSTGmnK83G6kjF6d2/PJi2YkWJv6A21KuzSkk6ymvorR9kazpvzUa1UPxUF4q0gCz2jobwNtdRum/p1D7p9/6q9fh2umQLxPWIj5BB9FHJBRt4kWEtZleNGuAcJHMNJHxCc/xt+WHOvyvaE5hcC4MMtvsNz6/qq2phH3luUa+nQTdTMc/c/Fzw/iLHlrS05zp90nzKtjQcRIbfzAWVpYhjAcv6qThuOkWMnpPksNePn/WgpYwtIaSAScoBNyeWt1LfXc25IvMBpaCY1u4xbfl8DmhxqkbuBBGkAZjeDDvs+aj1uKsfqJEAaAgAGYAnnfzTGu2jPEXCTNtIkAH43hR6naAtFxl2u5UbuMDkTy0t+SrsdXNQi8ACAIHqmJfOT8XtXjw5/En5BM/47H2mj/K4rPmmEobyA+KYx3WmwvG85DQ4SdPqyB78yk1S46u/0/qsk2s5pBEAiDp15FSjxmqdXH3NHyUxqec+r5zHf93/AEgRr0UDFPeC05iRnaDpEEnYBRMNWeTmfUgAEnNJ+AV62k5uFzPZdz25D4TLQxxMba5Lm8yn4bKl8OwRrPDWi5+C2mA7FUmA96c88pCyvYJpYX1arzJOVrTpa5OvWFs6nFREzbmt+Ph9Y0zxDGtotyU8oy6Au0Hr6LLcT4zUqWfGXly/f4qLxfjmHLzLryZHi1n3EwJVBjOMU/s+KL6ybm3wI9ynlViwJGkN/fRC6qwai/Jrfx9FRDH1nGWAjT7O3mdVKbhcQ7Kc1iARaD6rGLredneDUK7M7mhrSDF/FykiBlV/ieJU8LSOTRrZgfBeU8GoOGJIdrIEN3nQD0hegdoeCgcOqwYe405jQDvGjKOYAldPxf1neLdqO/HiBgTNgPgVmeIcYpvptp5CQJMXHrO6cdwJ2UgvOoNhy9VzeAi2ZziPQKbUxRFhabS3UxM/ikY8iw/ZK01HgjAIc5xGmo/JNYjh+HpRnmDp7R08kyilw/EMsxTbNjNzEDkSQtFwvG065yVabWvcJblAFouQYveSn2cLoOAcGNMjWJkevmptOk1sQAMultOcclcqpOFwzabcrRaZuZ2A/BE8App1ZAay1i651Jd3aA1V3eIaGjYDQWvHNQ+KsZ4XPfEbW8Q8tSpT8S1vUzFvx5Kh4q8EucZmY6ADa/W6vlcZRa4p2yh03F4iPQymZjYaofiuc+R+X4lctZL+iIUwhbTm4vvt+5UuhgD/ALn0lRMRvSUuUfv8k+/Cm2k+iZOEdN8o5R8kXkJjySSf91acP7J16pGUQDu7wj0B8R9Ar3HdhG4VneVy5wiTlIaBA0ucztRyU1Z41j6bDIABJ5QZN9rK0pdmK5bmLQydA7Ux/Lt6wrSjiC5oyDILSIgEf1C7j5lSabQNh5wJ9OSslpkQsJgG0PEB3hifGKeWdJa0zMdfdydxJfUfmqOzWgQMsAaCBAFrQJT/AHQRQNFrifVUWJaadVoY5zcw+8ecLW8K4eModWeTJAa0mQ7nvooHD+FCtiJdoxg95JP5LT8M4Q52KAeIaBLRtaNvJW3PS4xlThbMxOUTJuddSl/w9syGgHoArXtBh3sxVem1hMOlv8wf4hExoCmMNwrFVAcrA3QAnQcydvip14mVFbRA6KL/AIq2HQHEg5RF5PmNFK412dxrAx7GNqmQDDmWktgZdwTyO5Ub/hnGPGanUpPMy5jABUE2LmzJcLESDtonX8MWnYrh+eq6uW6uJb02+S9A4hgzUw1VkGchjzb4h8Qqjs1w7u2NbEQALjktfhm2WL5e2seOliQsWg4/2ZFGqAKjsri54DYzMAObxNMy3YaTpuoFTh5zNAq02kG7KoNGobGwDpGsb7Lp3GeVaWoH0gRBEg7G6nVqWUw4EbSdP7hZNuorXSYiYXDMpghoiTMXj9E9nSmkgLE1cFnQOKWU25NBZ0WdNSivyTVQDSc2zWzN7Xnr+irsRMnn+Suzhm3uwEC3icbE30agZhGl7Re42vfSIJBlY/SqAAdfwTraItbrrstNQ7EVX+xRqROrsrBHm7r1V7hP4dOEZ+5Z/dVd7jIWTlh6NFpIytJ6Cb+gunqr33hpAEeHe69PwfYCnDZc+o2PsltNseUEnRXGH7JYdvsUmSOYzn/XMKLI8hp4CpVp5WU3F5I9kWFv5ZJv5aK44H2TxlNxfkIdFi7KIkbB15XrVHChoyxEbafKyao5S98dLERBi9vci8vO8FWx7aubMH82kMAInSRp5p7tRwvFYjwktyPbGUTIOtnRe/l6rcYvh4PiBcIMkN6bxt5j4JitVLmxkdGxn3HMdFlceZs7MVmANJLYBEZmT5xqnXcAqkgTBIyxmFzz0t5rZ4suDSSJnU6kdbfMKBWOamBm1mwbmzzp5eoV6sOIx9fg1aleq8NpgGXOe6TEzZrFVt4nSaczGvqNGrmMeYjXxPgWXomH4J3oyvYMkRlNwBuBm3Pl1nZZ3gXHKeFp561PuvHVwppZSWgNDKkOJuJzwTeYlXxv9S+K17GUQ5pqAGHkEZozRAAmLSt5Qog5TuDNvKL81iuFdqsC0Qx5aBtmpkDpOYH4K7HbvBtH/MH91P8A/alXE3j2HeCKlOmXmIdlIDoGltXb2H4rOYXHVKrfCGgEm+YucP8AK71sIuE7xD+J9OIo3PMAvPpIDQfMnyWeFCrWbmp07NkkmHXMk+I6vJk20lTPSrvG4TvKeStVGragOYNINNwcNAcrgR9oQsFU7IVqBP0XGtc2ZDXyPgA5s9bK8xNKs0APpgg2GvwghQ/pUWyO00Djp0BBKk2fh6dhOKcWbZrmv8qgP/2Cl1+N8TDfrXBoifaBMc4zGyZqNcWF4LmRYZrEk8ryY1mIUEUZkuJcTczzVm/xEoV6jj4i595JbAaP5gRAJE7rT43tjRs19MPbF8wa8DodfeCsSWJ1opggVHloPISY38vx+K3ZPrMrVMxNF/1lFvd3iplaC4RFjN4023G0LsVw+hXE0n928A3aModH3mxlPoJHVMcP4jhKdMsY7vHPgEQ8vebQIiAIA05KvxXF24YuByl2jabZIZF5eZ8vD7435OiHjadWj7TqT4mYJa4EGIvr6BRDxxgHjlvxHvCqOIcXc95e65cZtaD5Kqx/FHRZrp58lrquetceL0YBLwJ0H+yOliWPBLHBwGsbLzttSXQRf3HnqpGHc4AtzFo1PXkJGo0WuhtqOPpuMNeCZi3TWFJyrFYTDuHiYNJuNASNzsne+qf90f8AuFXpXu1DsdhmRlpZz/O4nSxEafBW3D+CU2ggAAE3bAgGbRbSyPCudkHeAB8CQ2SA7p029yEcRaxwI+0YtJveRA6ptaPYvBZWSwCRzBNgDoOeiZw4LmEQMzRYaFxGl5Nr7ypf07MDq0yLEXjW4Gk3Ueq2nmJkgm5tE87x+5VRIwmOiW1IaRuJixi5PWUGM49Qpme8bmBggXMluYAx7JI0mJVTSwxxNPEUsQMoc6DrdsNILCI/MRpZJxfhrPodSlSbBNEtBs1wIYcpMeLNIBjmsri0Z2po1BMO0keE5uejh81Ed2rpE+w4N3dIt1LRtEnVeT8H4rjcQHAOcXNIBILW6AZSTbXXrdWp7O1KhzVqxcZuBJ2g3Nh7lcV63Qe1wBBEWIM6g8ioWKw4mGmDfQ23v0KznC+Jig1rXhuUANLiYsBAJ5GNSPcFpMNVDjLQC0gEGb32I35qZgq8XiTTiYA0lxcLnoGn5qr+sIgd3GxGaD1LytTUoSCItfqNdII5qqxPAGwS3NmFw0mW+m/xUq6iPxFSkM58ce1Ds0dZ/RReIcIpYmBUo03hzs2ZrnQXFsZnAR4oAEm9kTzUBEZaexJLQfUak2TGJfVpFpYHnMS4Gn7Fp9oEjITe4PuUFXiP4c4M3bSqjUHLU0IsRleC4lQKnZ3AUdW1ydYecke5srZVqhbThzGMk5s0ZgCdTa+bqUgosq0nOcWPABBy+OBIJkEcwJaZ02T2YzXC6uF/6WGBI5nP0vJj3o8V2iacwJAAiBDXETqGhgy255grT/hV7Wuc2i0tc1wOgLmkWH3gRaCD6FZfiHZ8sLchBLsxDCRnhu8GJGu1oSeO/rNtN4zjRe0N9sAyO8a2AebWt095VficY9/tOtyENaP8rYCCpSIMOBB5Gyacuk8ZHPaJjrqTmsoL6zWXcQ0cyoVbtKADkHi+9yj7o5kbnSbc1m+lWGMxAYCNX/d2b/V1/l9/JQuHcMdXeYMNAl73HwtG5c7ZUx4rAdmnSwEDXn0T9LjJLBSLiGA58ujSSNT96OqxbaL1/H6VA93g5Jgh9dw8TgdRTb9hvWJt6qsq1Gjn1ufml4dh6lYlrBIAzOdEBg0kna6kYfhVOnWdTxDjUYBOag5rg48sxtrzH4K5q7VHiMaD4QNTqEuE4XXrn6mm99ruDfCIMSXaD3q34lh6BMUqAY20Fzi6pI1JIgXgWiBdO18bUe0NqPc5oAAaT4QBYeAW+CYnpEq9mBSOZ2Ipl9vBTl5HOXt8IPqnjRpxApCd3OOYnyGjfcfNEkJWuV6wTKe021jaT0Tncjoo+ZH3i1PFOnur3CQypUMOIbYQJcDbytqOaLE0KbAAyN5+0bCdOdtU3T4YagfDhAs4nxOFgZ2ix5b7KwdwBoEgwdRA1I0k/vVRr1KpsBnqNMOIOx8MG5AF45IcRxAUiG1HkuicuWSQTHpoU/hWOpOyQ0ZjMul0eQt1G2ixvbzFiniaIp1PrgCHNLYaaVSNZEOuNSTcK/Wmifxxwd9Swxoe8LQI8m3+WyruLcUY8RXcyJnKCQPVou7yMhU7+C4l1qr8gO36NgfFSeF9heeZ/n4Rrz3t1UMdR4i2PqKLni92sytsJPiUY8QxVX2KeQcyPxd+S1WE7GsbAdkbmvAlwMDWCcsxvG3RWVPhdINJgvIeGnMf5wCYHQymmx5+OzVaq4F9STBEAF0XGgsNlu+F0jTptaQWOa0NE/bDQATE28v2O4nisge1hABaA3LsSDOm+hWa+n/SmspVA4ViSAd+9AHip3gAggi3MahMNad9djS+o29SpkbkdUcGPc2QAIMAxm0jS6lV64iGuDA1wBvmNxOXpYj36rOYXsFiRP13dUoBhwD6gIEOIO02O0HRayl2cotDTXqmoTYZ3BrSel5+KM1Dp0e8ElhEEiHASQNDoqTiJfSqFzmENENDhOUgiIe2Y/8AHTdW447SZWeKQbUpNgfVtJqUi1oBGUmXNJadLg8xoeE4v3xP1TmNI1db0IIgz7lKstqmwdRrWZTYGfaeHB5knw1OQ5HSOiZY6nLnUmuFRsB9M2MXmB9ry0VkOA0/rBlim+zqZALPMCfASP0S1MLlAy0w4NFpLRG8AuOY22DYvqstCoCm8RUaJ8yB7xYKPxXstRr0yx7LkhwqAyWOAiWuDmlluUdVT8fwGMGbu3wHXbHgyiLAwbu6mfRQML2vDoo41opVGmM5Dsh2IdBmnPO4TDSY3s7iGnuy5uIpWyOfAqtnm4e352PmqPi/Ce5FXI5tTuh4wCGwbwDmMy6JAAK02P4VVOHz4I0mPdeQ7OHTu2ppPUtB5c1XcAwFTDMq1Me8NFSc53JAygZhD3dA0JtSyPL8VWe+oXRY7agCLRKfwHZ+q90sDnC+1huSToOa2mM7QYYEijh2GPZfVaDJ6sEdNfVVmJx9Sr7by4HbRv8AYLfBMrGK9nA6dKuwVHtr0yCKopSCI2D3AAzzGis62Iw4aG0sJSETD6s1al+ejT5EEKKGriFqeKbn4I1nOEOPhGjRAYI5MbDR7kLyEiEwtz0zdoXFCUVkJVRyBxSkptxQclzFNyllFe6s4m6jiGGlTLhUaabwTlEt8TCTBiJeJgyHaWCs+/ru9qrTpAaCm3O4D/1Klv8A41O7lpFxPTb37hRjgmTpkH8pj5FYdfSFxClAbckfaqPdJzGBmJFmiwsALxAuvPe3WEBcJDi9oLqb7QWkwWm/kehjVelYrhzXMyFxe02hwDhrIvaLgKm47wEVKOUkZ5OSZsR13BuFPfxTHYXE97gaTol7X924m7obUEi+ngMeis39p8KyXurMAc1sNcYcSC4SGamcw0GywjOK1cFTyue1rQ8GoymQaoBADnS0GCABYGYCuKVOm0MNNheCCWFrTUJBEk5rwN5JASXfbK7bxcd2w0mTlEAvkO8ILDLbX1EKmxfEHl2Z7j3cgmAAGFujoGreesa84be54c1sZA43iKjmw2QS1pLGgkR7R6jnIp9m+8AsXzc5yTLrz4RDI0+ztrda/wAU1isQAWklpZJlz3ZY0iG7zJ/ZXVaBBp12UKju5ex7HEd02czRAfUIzNMwcoNvJS8Ji2UKGai2n9Wxzs7WjOQ0Ex3haXCwi3LRDwXi2GxrWvAd35cW1A8Fz2HKXAl0eyctnWk21CXYeltje3lNlMNquZnc0yKcuaLloEmDoW7BVfDm0sW6o4EHK+DmklsEwQQ7QgG413VSz+Grw6oe9L2OJcwkAPkm7XTeJkzHotTwHs6MNTIHtOjMeeWSPmsrkZbjvaR9Ctkp0XE5jncQJsLHL9ppO87KXw7ieOquD2tgbhzQxsHl9r3SrTjHaXA4YzVqNdUEwB43ibxaSFk+JfxZeZGGoho+9U1/tH5rHNv1b5SR6NUaSASckDWRvBNtI29VX47juFpXqV2MBvGa8f0iXFeO8T7SYrEEmrWdH3W+FvuH4qvB/e66Yx3Hp2L7X4Nrj3dYukj2mPOUE3h2WTHKyzPabjlCqHlp72o8sAdkcxtJrCSYzGS4zE8lly5CU5ZvmkUeI1GCGPewcmvc0e4GE1iMa+o6Xvc883OLj8TZN5UmVaxjqkyo2OjdN5l2ZBJbXRd8FDzLsyLqWXjmhzhRsyTMiakFyTMo2ZJmRUkuQEprvEJqIHSV2YJnMilB7Fh8ZUiWlwix6GASLakAiYU88Zcw5e+c4wXAtLsoDfa9odRrGsLKnhjJL2EtsXOY13gc6CQSJaBPORIJlXfCce0Pa4t8J1aSCCJymADMAzqBMbhSupcRxqo+frHTtGWQJt5kp7h+JxDjDye7jfWx3uQYg3sr53AmiXhrTfM0CB4T16EzHJVPamjiGU2nDUu+dq5maNIyx9738lNFNx3hdGpUFTPlLnNa60sM2BdJGWYyzPJQ8F3WGpGiKr6zQ4loYJ7sHVucGA2ZNzaYWrp9nHVWTXe2mHgE02NNV8EDwuLwGsPMZSp+H7LUKcZWAxBBqgOdYaw7wt/ytCnr4POXcTxD3BlIQDfLh2XvoS8ZndJBFwVpOw/C8bSdV77w03Pc5jajs7hmiPAHEg2+1C0eP4lQw4L6tQCwBlxuGyQIOsSbdVkcf/FumLYaiXGYBd4QB0Gqst+JcajBdl6dNrg8ue12YQ7wth7iSIaZi8TKZq8awOAblz0qI+6wAE/5W3PrdeW8Y7ZYvEyH1cjT9mn4fedf91QBrR589T70zf1nqR6Lxr+LZuMLRn+eoYHmGi59VkOL9q8Vif8AnVjl+4zwN8jFyqd1VBmVxm+RwADb9+a7Mm8yTMqzoy9JnTZK6UDmddnTcriUDgqIXPQSlhAmZdmXLgoFlISiaE24opJXShlISgIlDmSSklApchLkpSAKqVrkcpuEUIPXsK3umgOOYCTLQdzIaKbbWmNJNtUzgK0TTph3dS+oLggucQBl5AgOtAi3NR3YEtMtDnl3iD/aaJOUTBmR10nkpODcTUyNl9QkTlktYBtJMC0b7aXUdXoXCW1BRaKgAc32ZOo5H0/BPZWtFyABJ1sN9T+iyvaftM3AUc58VR/s05u49eTRe/6LyniXaTEYok1qjiCZDASGDoG6e9ZzWb6er8b/AIjYWhLWuNV3Knz61Jj3LC8Z/iNiK0hkUW9PE/1cfwCyQMJXVFrGejlesXmXuLjzcST8U2XJpz0Mqs6cc9NuchKGUQWZJKElcgKUhKElJKAiV2ZCkUBZl2ZCkQFmR7JlKCijJXIEmZAedBKQuRAoBKVpSOckQOEjZc2mEAKcD0AmmkLEYckJRTSJI4LkHvNDg9stXwsnwsYIdzlxaYA36XlUvaHtvTw+enhiwu2yXDTfPJyxmnz15rMdoO3NSqCyk94pkmS4w5/u9lvTVZfMma3bh/HYx9Z5qVXF7uZ0A5AbBMlyCUjit456UvQlyAlJKgKUsoJSSiDlASuhdCBAulLCRQKXJHOSSkQdKSV0oUBSuSJMyKJcgzImiUCSkJXEISVAq4lDK5FElCQJYQEF0IQiRBLoXNRgqhtzUkJx4SQins67MkXKhcyElHCFwU1AoZRkJEUMrpSwlhTQgKVcAlATQJKQoiEICAQuRwkQAkKOF0IGiUichFGimhkBGx8GUcISE1Tb3SgTpCSEDSWUcLgFDAhECnAEUJoaSgJ2EoCuhoFKHJ0hcAmphsFLKcARZU1X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AutoShape 8" descr="data:image/jpeg;base64,/9j/4AAQSkZJRgABAQAAAQABAAD/2wCEAAkGBhQSERQUEhQWFRUWFhcVFxgXGBcXFhcXFBQXFRYYGBUYHCYfFxojGhcUHy8gIycpLCwsFR4xNTAqNSYrLCkBCQoKDgwOFA8PGikkHBwsLCkpKSwsKSwpKSwsLCkpLCwsKSkpLCwsKSkpLCwsKSwpKSkpKSwsKSkpLCksLCwpLP/AABEIAMoA+QMBIgACEQEDEQH/xAAbAAABBQEBAAAAAAAAAAAAAAACAQMEBQYAB//EAEMQAAEDAgQDBQQIBAQFBQAAAAEAAhEDIQQSMUEFUWEGEyJxgTKRobEUI0JSwdHh8AdicpIVgqLxFjNDU7Jzk6PC0v/EABkBAQEBAQEBAAAAAAAAAAAAAAABAgMFBP/EAB4RAQEBAQADAQEBAQAAAAAAAAABERICIUExUXFh/9oADAMBAAIRAxEAPwCx+khccUFTHFDcwnWnqPf+i9PI+NZ/Swl+lBU7qkb+4ST8ky7GEG9vMAfimQX30hd9KVEMWJ1n0/IFK/Fcp/t/EwmC7OLQuxyoBiydiT6BGK9Q2gDzI/NMRdHHeabPEFUkPPL+4fg1Nw4ESbdAD8wnpV2cWf2QgON8veFTVcSBo426AfMBCzGE+zLoF4yj5hBdfTf3/shOO6/NUz8U77rrdR+iB2OLbOt7jtbdBdHHfzBIcZ1VSzFOcLNef6QPyTrKNQ/YfbXxgR6Kasid9LJ0lNvxThsfiopa/d8c5e2fcCmn12bv9MxCdHKa3HEmN+tvmjdWI1Lf7go9LDcm67kgp36ONyweql841PARxJ2E+h+a76VGtvQoHNESHNI0tz10lRHwNC6erh8oTo5TTiBzPuI/BA6qf2f0UN8xpv8AeaPmEw4Xu6OmcfC6dJythX8/iunnI96qTUaLZviF1SuCIDwD/Vr7k0xZ1Hcj8CUy+r5+igB1YmABHwPrzRto1yfsiP3snS4dfiBOseZXB4N5t0lA6hVGsHnA/cp/IQBnhvRynbU8Efvr2Dvd+qXMfun9+qN7282nydHzSd83+X+4fmnZyeYyrqGOvzBOvqVIbhKseyPWR8ED8cZF3GNnO1vzau+kEmcrI5EOd5SSec/vWdVPRRRqjU0m+pP4BAw1SfCKZkwLxpvB0UunXYfssHkLz6jRLWxgLC2YOoLS5t46HTp1WemsiFXw+IGob6Geu1uaj1n1ho2SeQD+moB5IH0RN2tfbcv2/qJn4J6iSLDKxsWAE3PkAr0zkN0vpJsQWjqGjfrCV1Fx9uofQD55hKltcY1kyNot/anjUiJcNDMzH/iFO1yKrGUGtAyB7+ckD3Aaj1TDMs3pP95Vg/M4+FoPk522mumgT7m1REggATMggX+adnERG0RtRPqHR8Akq13M/wCm6OjXAfL9wiFJrnERc3MSZ2mw1UfG4ZrTqROmUE8hqCU6OTv0y0wCOvXnbzRO4nT0uHEGCduWkz+qYZTa2wNccoMC+m/wTraroAcXPvPjDjeRezo0G6mphpuIfny+0ZBs3nOul9EeKwTqYzOI5aW5gRvpqVO+ktdNnNJ1IEfEJmoGHWpP9QBFtNuW/Ra0MVcDABgzGwA/NB3jwbPfA5kj3QPNWTKgygl7SI1292yRhD7tLCOhHLTTqs7WpIr3415M5ibGx0v56povNrfF34KeaD59keZPv00TNLCB5h7nMDoEQ4gdZaCR8+iaGKuKv7dzB326GYCaFUiBmcZ2kx8GqfU4dTpsBBBJPs+PMOpzNy7bGdEyzMfZY4i56WMG4tqmiDXwr/aYHG95uNNLiQU62iC0HKQRz+I6o6+N2OxHtGYvyUtvEGuAEGdJzDLOgmwhTqpJKj0mMGrMx5z+wn/pFsrKfxt7h5BRzjRsxpuRrJJBg6lBjMaWQHtLJEgEEEg7idQprpyk1MQ+LtAjq/8AApplZu4LT0J/Mqs/xIfeCmU2bkxHS88tldMiS7ENjY+dzzTDccCbXnlG2umuo96fohrhDtNfavy0bJAS4oMaPat5GP7ohZ1rEd9eTG45gR7yLpr6Q77rPh+Sadi2pz6VS/m/tH5q6z6XlSq4e02o30SjFs++f8zLfNQP8SrTlbUIm3t5WzyzEqMaT3ON5ExmIdDjvEiSoxt+Ln6Q02lh8xE+SQVBP/Lb8PyVX/hx3c30B/JSMLhC0nx6jTLNzN4J5lS1vx37Frh8Ix5giJ6n5NKnY7srmpjuqjmuBuADB6El0+qi4bFZSCLANAgWzEaud4tT0gdFZ/TmlsBok9RHqSVzvlXXmX4zmKoupgZqXQk1SR0i1/I9VEZixA8LWG0xJHLWy01TD5/BAIN4JpkAWnxEZh/coeL4NTAOVk2uc7TyNodbRWebF8f4rC4WzOH+oj0gomOozcNO+l/3snaOAablkcgT8YnVc3BUwZDRJEcz8k7XnUSnjqIN+7m5iJiPepz+JsDg1rdQfZYIEAG5y9VHxNJoHgaM2gIgEBxAJk7b+iKjRDRArfLZOjmwBx838cDoR8ICbdjCXQGui+jSdidvd6p80gSSarjvq0AWiwA6qI4ZTas/fQCNbeaaYdbWcQJa4TsWEX5ShOFFT2qYHnI1udOpPqm6ladXuPp+qaJ/md8PzTTE/uGEZco9XDa+pF7gbqLiaAa4HLm8UtAbIb4g4yGBuhB9CFc8D4E6r4icrbXi58lZcX4U2iTUaQZF85Eegi61Nc7jLP4o8NEMfItmIsep3jRdS4tDRmBJnoLHlHuVdi+LPG3mNhyVc7iDleqxf+NQOLsNiY87fOykUMSxxhjmuI8Vtr6+9Y01C7efh+K0fZDs+6tVkF7coJzR4TtExdWedVLfgWTOUe2H6au5nn69UwODtaSbiTMWgAmSAI0KuOI4F9B5NQgU4nNMD0solbi7MrSXNDZygm19YutaqsqcPNNzHUWt8JJM76wLC3tG/lyXP4F3xL6hAdAhrbMF4ibnTeNQpbeI0nGz2n1CAcTpw4h4husLOqqu5LSGjDgyScxaHRbLvaLzEdVHr5qNiHAG2mYEmDbadFdU+L0zlOcAkSATe/yT76gP2m8tR5orMU8UMzmuBGUSTGmnK83G6kjF6d2/PJi2YkWJv6A21KuzSkk6ymvorR9kazpvzUa1UPxUF4q0gCz2jobwNtdRum/p1D7p9/6q9fh2umQLxPWIj5BB9FHJBRt4kWEtZleNGuAcJHMNJHxCc/xt+WHOvyvaE5hcC4MMtvsNz6/qq2phH3luUa+nQTdTMc/c/Fzw/iLHlrS05zp90nzKtjQcRIbfzAWVpYhjAcv6qThuOkWMnpPksNePn/WgpYwtIaSAScoBNyeWt1LfXc25IvMBpaCY1u4xbfl8DmhxqkbuBBGkAZjeDDvs+aj1uKsfqJEAaAgAGYAnnfzTGu2jPEXCTNtIkAH43hR6naAtFxl2u5UbuMDkTy0t+SrsdXNQi8ACAIHqmJfOT8XtXjw5/En5BM/47H2mj/K4rPmmEobyA+KYx3WmwvG85DQ4SdPqyB78yk1S46u/0/qsk2s5pBEAiDp15FSjxmqdXH3NHyUxqec+r5zHf93/AEgRr0UDFPeC05iRnaDpEEnYBRMNWeTmfUgAEnNJ+AV62k5uFzPZdz25D4TLQxxMba5Lm8yn4bKl8OwRrPDWi5+C2mA7FUmA96c88pCyvYJpYX1arzJOVrTpa5OvWFs6nFREzbmt+Ph9Y0zxDGtotyU8oy6Au0Hr6LLcT4zUqWfGXly/f4qLxfjmHLzLryZHi1n3EwJVBjOMU/s+KL6ybm3wI9ynlViwJGkN/fRC6qwai/Jrfx9FRDH1nGWAjT7O3mdVKbhcQ7Kc1iARaD6rGLredneDUK7M7mhrSDF/FykiBlV/ieJU8LSOTRrZgfBeU8GoOGJIdrIEN3nQD0hegdoeCgcOqwYe405jQDvGjKOYAldPxf1neLdqO/HiBgTNgPgVmeIcYpvptp5CQJMXHrO6cdwJ2UgvOoNhy9VzeAi2ZziPQKbUxRFhabS3UxM/ikY8iw/ZK01HgjAIc5xGmo/JNYjh+HpRnmDp7R08kyilw/EMsxTbNjNzEDkSQtFwvG065yVabWvcJblAFouQYveSn2cLoOAcGNMjWJkevmptOk1sQAMultOcclcqpOFwzabcrRaZuZ2A/BE8App1ZAay1i651Jd3aA1V3eIaGjYDQWvHNQ+KsZ4XPfEbW8Q8tSpT8S1vUzFvx5Kh4q8EucZmY6ADa/W6vlcZRa4p2yh03F4iPQymZjYaofiuc+R+X4lctZL+iIUwhbTm4vvt+5UuhgD/ALn0lRMRvSUuUfv8k+/Cm2k+iZOEdN8o5R8kXkJjySSf91acP7J16pGUQDu7wj0B8R9Ar3HdhG4VneVy5wiTlIaBA0ucztRyU1Z41j6bDIABJ5QZN9rK0pdmK5bmLQydA7Ux/Lt6wrSjiC5oyDILSIgEf1C7j5lSabQNh5wJ9OSslpkQsJgG0PEB3hifGKeWdJa0zMdfdydxJfUfmqOzWgQMsAaCBAFrQJT/AHQRQNFrifVUWJaadVoY5zcw+8ecLW8K4eModWeTJAa0mQ7nvooHD+FCtiJdoxg95JP5LT8M4Q52KAeIaBLRtaNvJW3PS4xlThbMxOUTJuddSl/w9syGgHoArXtBh3sxVem1hMOlv8wf4hExoCmMNwrFVAcrA3QAnQcydvip14mVFbRA6KL/AIq2HQHEg5RF5PmNFK412dxrAx7GNqmQDDmWktgZdwTyO5Ub/hnGPGanUpPMy5jABUE2LmzJcLESDtonX8MWnYrh+eq6uW6uJb02+S9A4hgzUw1VkGchjzb4h8Qqjs1w7u2NbEQALjktfhm2WL5e2seOliQsWg4/2ZFGqAKjsri54DYzMAObxNMy3YaTpuoFTh5zNAq02kG7KoNGobGwDpGsb7Lp3GeVaWoH0gRBEg7G6nVqWUw4EbSdP7hZNuorXSYiYXDMpghoiTMXj9E9nSmkgLE1cFnQOKWU25NBZ0WdNSivyTVQDSc2zWzN7Xnr+irsRMnn+Suzhm3uwEC3icbE30agZhGl7Re42vfSIJBlY/SqAAdfwTraItbrrstNQ7EVX+xRqROrsrBHm7r1V7hP4dOEZ+5Z/dVd7jIWTlh6NFpIytJ6Cb+gunqr33hpAEeHe69PwfYCnDZc+o2PsltNseUEnRXGH7JYdvsUmSOYzn/XMKLI8hp4CpVp5WU3F5I9kWFv5ZJv5aK44H2TxlNxfkIdFi7KIkbB15XrVHChoyxEbafKyao5S98dLERBi9vci8vO8FWx7aubMH82kMAInSRp5p7tRwvFYjwktyPbGUTIOtnRe/l6rcYvh4PiBcIMkN6bxt5j4JitVLmxkdGxn3HMdFlceZs7MVmANJLYBEZmT5xqnXcAqkgTBIyxmFzz0t5rZ4suDSSJnU6kdbfMKBWOamBm1mwbmzzp5eoV6sOIx9fg1aleq8NpgGXOe6TEzZrFVt4nSaczGvqNGrmMeYjXxPgWXomH4J3oyvYMkRlNwBuBm3Pl1nZZ3gXHKeFp561PuvHVwppZSWgNDKkOJuJzwTeYlXxv9S+K17GUQ5pqAGHkEZozRAAmLSt5Qog5TuDNvKL81iuFdqsC0Qx5aBtmpkDpOYH4K7HbvBtH/MH91P8A/alXE3j2HeCKlOmXmIdlIDoGltXb2H4rOYXHVKrfCGgEm+YucP8AK71sIuE7xD+J9OIo3PMAvPpIDQfMnyWeFCrWbmp07NkkmHXMk+I6vJk20lTPSrvG4TvKeStVGragOYNINNwcNAcrgR9oQsFU7IVqBP0XGtc2ZDXyPgA5s9bK8xNKs0APpgg2GvwghQ/pUWyO00Djp0BBKk2fh6dhOKcWbZrmv8qgP/2Cl1+N8TDfrXBoifaBMc4zGyZqNcWF4LmRYZrEk8ryY1mIUEUZkuJcTczzVm/xEoV6jj4i595JbAaP5gRAJE7rT43tjRs19MPbF8wa8DodfeCsSWJ1opggVHloPISY38vx+K3ZPrMrVMxNF/1lFvd3iplaC4RFjN4023G0LsVw+hXE0n928A3aModH3mxlPoJHVMcP4jhKdMsY7vHPgEQ8vebQIiAIA05KvxXF24YuByl2jabZIZF5eZ8vD7435OiHjadWj7TqT4mYJa4EGIvr6BRDxxgHjlvxHvCqOIcXc95e65cZtaD5Kqx/FHRZrp58lrquetceL0YBLwJ0H+yOliWPBLHBwGsbLzttSXQRf3HnqpGHc4AtzFo1PXkJGo0WuhtqOPpuMNeCZi3TWFJyrFYTDuHiYNJuNASNzsne+qf90f8AuFXpXu1DsdhmRlpZz/O4nSxEafBW3D+CU2ggAAE3bAgGbRbSyPCudkHeAB8CQ2SA7p029yEcRaxwI+0YtJveRA6ptaPYvBZWSwCRzBNgDoOeiZw4LmEQMzRYaFxGl5Nr7ypf07MDq0yLEXjW4Gk3Ueq2nmJkgm5tE87x+5VRIwmOiW1IaRuJixi5PWUGM49Qpme8bmBggXMluYAx7JI0mJVTSwxxNPEUsQMoc6DrdsNILCI/MRpZJxfhrPodSlSbBNEtBs1wIYcpMeLNIBjmsri0Z2po1BMO0keE5uejh81Ed2rpE+w4N3dIt1LRtEnVeT8H4rjcQHAOcXNIBILW6AZSTbXXrdWp7O1KhzVqxcZuBJ2g3Nh7lcV63Qe1wBBEWIM6g8ioWKw4mGmDfQ23v0KznC+Jig1rXhuUANLiYsBAJ5GNSPcFpMNVDjLQC0gEGb32I35qZgq8XiTTiYA0lxcLnoGn5qr+sIgd3GxGaD1LytTUoSCItfqNdII5qqxPAGwS3NmFw0mW+m/xUq6iPxFSkM58ce1Ds0dZ/RReIcIpYmBUo03hzs2ZrnQXFsZnAR4oAEm9kTzUBEZaexJLQfUak2TGJfVpFpYHnMS4Gn7Fp9oEjITe4PuUFXiP4c4M3bSqjUHLU0IsRleC4lQKnZ3AUdW1ydYecke5srZVqhbThzGMk5s0ZgCdTa+bqUgosq0nOcWPABBy+OBIJkEcwJaZ02T2YzXC6uF/6WGBI5nP0vJj3o8V2iacwJAAiBDXETqGhgy255grT/hV7Wuc2i0tc1wOgLmkWH3gRaCD6FZfiHZ8sLchBLsxDCRnhu8GJGu1oSeO/rNtN4zjRe0N9sAyO8a2AebWt095VficY9/tOtyENaP8rYCCpSIMOBB5Gyacuk8ZHPaJjrqTmsoL6zWXcQ0cyoVbtKADkHi+9yj7o5kbnSbc1m+lWGMxAYCNX/d2b/V1/l9/JQuHcMdXeYMNAl73HwtG5c7ZUx4rAdmnSwEDXn0T9LjJLBSLiGA58ujSSNT96OqxbaL1/H6VA93g5Jgh9dw8TgdRTb9hvWJt6qsq1Gjn1ufml4dh6lYlrBIAzOdEBg0kna6kYfhVOnWdTxDjUYBOag5rg48sxtrzH4K5q7VHiMaD4QNTqEuE4XXrn6mm99ruDfCIMSXaD3q34lh6BMUqAY20Fzi6pI1JIgXgWiBdO18bUe0NqPc5oAAaT4QBYeAW+CYnpEq9mBSOZ2Ipl9vBTl5HOXt8IPqnjRpxApCd3OOYnyGjfcfNEkJWuV6wTKe021jaT0Tncjoo+ZH3i1PFOnur3CQypUMOIbYQJcDbytqOaLE0KbAAyN5+0bCdOdtU3T4YagfDhAs4nxOFgZ2ix5b7KwdwBoEgwdRA1I0k/vVRr1KpsBnqNMOIOx8MG5AF45IcRxAUiG1HkuicuWSQTHpoU/hWOpOyQ0ZjMul0eQt1G2ixvbzFiniaIp1PrgCHNLYaaVSNZEOuNSTcK/Wmifxxwd9Swxoe8LQI8m3+WyruLcUY8RXcyJnKCQPVou7yMhU7+C4l1qr8gO36NgfFSeF9heeZ/n4Rrz3t1UMdR4i2PqKLni92sytsJPiUY8QxVX2KeQcyPxd+S1WE7GsbAdkbmvAlwMDWCcsxvG3RWVPhdINJgvIeGnMf5wCYHQymmx5+OzVaq4F9STBEAF0XGgsNlu+F0jTptaQWOa0NE/bDQATE28v2O4nisge1hABaA3LsSDOm+hWa+n/SmspVA4ViSAd+9AHip3gAggi3MahMNad9djS+o29SpkbkdUcGPc2QAIMAxm0jS6lV64iGuDA1wBvmNxOXpYj36rOYXsFiRP13dUoBhwD6gIEOIO02O0HRayl2cotDTXqmoTYZ3BrSel5+KM1Dp0e8ElhEEiHASQNDoqTiJfSqFzmENENDhOUgiIe2Y/8AHTdW447SZWeKQbUpNgfVtJqUi1oBGUmXNJadLg8xoeE4v3xP1TmNI1db0IIgz7lKstqmwdRrWZTYGfaeHB5knw1OQ5HSOiZY6nLnUmuFRsB9M2MXmB9ry0VkOA0/rBlim+zqZALPMCfASP0S1MLlAy0w4NFpLRG8AuOY22DYvqstCoCm8RUaJ8yB7xYKPxXstRr0yx7LkhwqAyWOAiWuDmlluUdVT8fwGMGbu3wHXbHgyiLAwbu6mfRQML2vDoo41opVGmM5Dsh2IdBmnPO4TDSY3s7iGnuy5uIpWyOfAqtnm4e352PmqPi/Ce5FXI5tTuh4wCGwbwDmMy6JAAK02P4VVOHz4I0mPdeQ7OHTu2ppPUtB5c1XcAwFTDMq1Me8NFSc53JAygZhD3dA0JtSyPL8VWe+oXRY7agCLRKfwHZ+q90sDnC+1huSToOa2mM7QYYEijh2GPZfVaDJ6sEdNfVVmJx9Sr7by4HbRv8AYLfBMrGK9nA6dKuwVHtr0yCKopSCI2D3AAzzGis62Iw4aG0sJSETD6s1al+ejT5EEKKGriFqeKbn4I1nOEOPhGjRAYI5MbDR7kLyEiEwtz0zdoXFCUVkJVRyBxSkptxQclzFNyllFe6s4m6jiGGlTLhUaabwTlEt8TCTBiJeJgyHaWCs+/ru9qrTpAaCm3O4D/1Klv8A41O7lpFxPTb37hRjgmTpkH8pj5FYdfSFxClAbckfaqPdJzGBmJFmiwsALxAuvPe3WEBcJDi9oLqb7QWkwWm/kehjVelYrhzXMyFxe02hwDhrIvaLgKm47wEVKOUkZ5OSZsR13BuFPfxTHYXE97gaTol7X924m7obUEi+ngMeis39p8KyXurMAc1sNcYcSC4SGamcw0GywjOK1cFTyue1rQ8GoymQaoBADnS0GCABYGYCuKVOm0MNNheCCWFrTUJBEk5rwN5JASXfbK7bxcd2w0mTlEAvkO8ILDLbX1EKmxfEHl2Z7j3cgmAAGFujoGreesa84be54c1sZA43iKjmw2QS1pLGgkR7R6jnIp9m+8AsXzc5yTLrz4RDI0+ztrda/wAU1isQAWklpZJlz3ZY0iG7zJ/ZXVaBBp12UKju5ex7HEd02czRAfUIzNMwcoNvJS8Ji2UKGai2n9Wxzs7WjOQ0Ex3haXCwi3LRDwXi2GxrWvAd35cW1A8Fz2HKXAl0eyctnWk21CXYeltje3lNlMNquZnc0yKcuaLloEmDoW7BVfDm0sW6o4EHK+DmklsEwQQ7QgG413VSz+Grw6oe9L2OJcwkAPkm7XTeJkzHotTwHs6MNTIHtOjMeeWSPmsrkZbjvaR9Ctkp0XE5jncQJsLHL9ppO87KXw7ieOquD2tgbhzQxsHl9r3SrTjHaXA4YzVqNdUEwB43ibxaSFk+JfxZeZGGoho+9U1/tH5rHNv1b5SR6NUaSASckDWRvBNtI29VX47juFpXqV2MBvGa8f0iXFeO8T7SYrEEmrWdH3W+FvuH4qvB/e66Yx3Hp2L7X4Nrj3dYukj2mPOUE3h2WTHKyzPabjlCqHlp72o8sAdkcxtJrCSYzGS4zE8lly5CU5ZvmkUeI1GCGPewcmvc0e4GE1iMa+o6Xvc883OLj8TZN5UmVaxjqkyo2OjdN5l2ZBJbXRd8FDzLsyLqWXjmhzhRsyTMiakFyTMo2ZJmRUkuQEprvEJqIHSV2YJnMilB7Fh8ZUiWlwix6GASLakAiYU88Zcw5e+c4wXAtLsoDfa9odRrGsLKnhjJL2EtsXOY13gc6CQSJaBPORIJlXfCce0Pa4t8J1aSCCJymADMAzqBMbhSupcRxqo+frHTtGWQJt5kp7h+JxDjDye7jfWx3uQYg3sr53AmiXhrTfM0CB4T16EzHJVPamjiGU2nDUu+dq5maNIyx9738lNFNx3hdGpUFTPlLnNa60sM2BdJGWYyzPJQ8F3WGpGiKr6zQ4loYJ7sHVucGA2ZNzaYWrp9nHVWTXe2mHgE02NNV8EDwuLwGsPMZSp+H7LUKcZWAxBBqgOdYaw7wt/ytCnr4POXcTxD3BlIQDfLh2XvoS8ZndJBFwVpOw/C8bSdV77w03Pc5jajs7hmiPAHEg2+1C0eP4lQw4L6tQCwBlxuGyQIOsSbdVkcf/FumLYaiXGYBd4QB0Gqst+JcajBdl6dNrg8ue12YQ7wth7iSIaZi8TKZq8awOAblz0qI+6wAE/5W3PrdeW8Y7ZYvEyH1cjT9mn4fedf91QBrR589T70zf1nqR6Lxr+LZuMLRn+eoYHmGi59VkOL9q8Vif8AnVjl+4zwN8jFyqd1VBmVxm+RwADb9+a7Mm8yTMqzoy9JnTZK6UDmddnTcriUDgqIXPQSlhAmZdmXLgoFlISiaE24opJXShlISgIlDmSSklApchLkpSAKqVrkcpuEUIPXsK3umgOOYCTLQdzIaKbbWmNJNtUzgK0TTph3dS+oLggucQBl5AgOtAi3NR3YEtMtDnl3iD/aaJOUTBmR10nkpODcTUyNl9QkTlktYBtJMC0b7aXUdXoXCW1BRaKgAc32ZOo5H0/BPZWtFyABJ1sN9T+iyvaftM3AUc58VR/s05u49eTRe/6LyniXaTEYok1qjiCZDASGDoG6e9ZzWb6er8b/AIjYWhLWuNV3Knz61Jj3LC8Z/iNiK0hkUW9PE/1cfwCyQMJXVFrGejlesXmXuLjzcST8U2XJpz0Mqs6cc9NuchKGUQWZJKElcgKUhKElJKAiV2ZCkUBZl2ZCkQFmR7JlKCijJXIEmZAedBKQuRAoBKVpSOckQOEjZc2mEAKcD0AmmkLEYckJRTSJI4LkHvNDg9stXwsnwsYIdzlxaYA36XlUvaHtvTw+enhiwu2yXDTfPJyxmnz15rMdoO3NSqCyk94pkmS4w5/u9lvTVZfMma3bh/HYx9Z5qVXF7uZ0A5AbBMlyCUjit456UvQlyAlJKgKUsoJSSiDlASuhdCBAulLCRQKXJHOSSkQdKSV0oUBSuSJMyKJcgzImiUCSkJXEISVAq4lDK5FElCQJYQEF0IQiRBLoXNRgqhtzUkJx4SQins67MkXKhcyElHCFwU1AoZRkJEUMrpSwlhTQgKVcAlATQJKQoiEICAQuRwkQAkKOF0IGiUichFGimhkBGx8GUcISE1Tb3SgTpCSEDSWUcLgFDAhECnAEUJoaSgJ2EoCuhoFKHJ0hcAmphsFLKcARZU1X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44978" y="4458915"/>
            <a:ext cx="3754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Enrico Fermi Nuclear Power Plant, Michigan, USA</a:t>
            </a: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893" y="1263626"/>
            <a:ext cx="4799787" cy="312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he USA detonated Ivy Mike, the first successful hydrogen bomb, in 1952  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921" y="1271648"/>
            <a:ext cx="4696566" cy="313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92470" y="4458915"/>
            <a:ext cx="425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Ivy Mike, the first successful hydrogen bomb, USA, 1952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D91A80-2A84-29E6-0D00-7708C2A9528C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7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3EAE1-A7BC-FC35-6022-1E7EC733A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38" y="24699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Special Nuclear Material (SNM)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70788-FDCB-4DD2-C045-BC5AFE767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362" y="1344865"/>
            <a:ext cx="4493859" cy="4351338"/>
          </a:xfrm>
        </p:spPr>
        <p:txBody>
          <a:bodyPr>
            <a:normAutofit/>
          </a:bodyPr>
          <a:lstStyle/>
          <a:p>
            <a:r>
              <a:rPr lang="en-US" dirty="0"/>
              <a:t>plutonium</a:t>
            </a:r>
          </a:p>
          <a:p>
            <a:r>
              <a:rPr lang="en-US" dirty="0"/>
              <a:t>uranium-233</a:t>
            </a:r>
          </a:p>
          <a:p>
            <a:r>
              <a:rPr lang="en-US" dirty="0"/>
              <a:t>uranium enriched in the isotope 235 by more than 20%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Necessary component of nuclear weapons</a:t>
            </a:r>
          </a:p>
          <a:p>
            <a:endParaRPr lang="en-US" sz="2400" dirty="0"/>
          </a:p>
        </p:txBody>
      </p:sp>
      <p:pic>
        <p:nvPicPr>
          <p:cNvPr id="5" name="Picture 4" descr="A measuring tool and a set of round objects&#10;&#10;Description automatically generated">
            <a:extLst>
              <a:ext uri="{FF2B5EF4-FFF2-40B4-BE49-F238E27FC236}">
                <a16:creationId xmlns:a16="http://schemas.microsoft.com/office/drawing/2014/main" id="{F24A2C2C-90C0-9DCA-3FB6-A410EE73C9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1247688"/>
            <a:ext cx="2816168" cy="21383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9F8F48-EB21-EC19-36EB-D59EE80138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12" t="38157" r="45449" b="47151"/>
          <a:stretch/>
        </p:blipFill>
        <p:spPr>
          <a:xfrm>
            <a:off x="9354156" y="1311874"/>
            <a:ext cx="1898323" cy="18612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5F767174-F69D-0278-E8A6-7CC26D83CC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34" r="-774" b="-1"/>
          <a:stretch/>
        </p:blipFill>
        <p:spPr bwMode="auto">
          <a:xfrm>
            <a:off x="5942047" y="3448431"/>
            <a:ext cx="4725336" cy="261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4B233A-928D-28C9-E1AC-C6C0E0B2B2BF}"/>
              </a:ext>
            </a:extLst>
          </p:cNvPr>
          <p:cNvSpPr txBox="1"/>
          <p:nvPr/>
        </p:nvSpPr>
        <p:spPr>
          <a:xfrm>
            <a:off x="9236344" y="956083"/>
            <a:ext cx="1849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Plutonium sphere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CA8273-9A4E-E2D2-7904-F9E0D7828636}"/>
              </a:ext>
            </a:extLst>
          </p:cNvPr>
          <p:cNvSpPr txBox="1"/>
          <p:nvPr/>
        </p:nvSpPr>
        <p:spPr>
          <a:xfrm>
            <a:off x="5505567" y="1023672"/>
            <a:ext cx="207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Plutonium assembly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CB1E6D-E012-6EFF-9D18-5B66AE1A92EB}"/>
              </a:ext>
            </a:extLst>
          </p:cNvPr>
          <p:cNvSpPr txBox="1"/>
          <p:nvPr/>
        </p:nvSpPr>
        <p:spPr>
          <a:xfrm>
            <a:off x="9864799" y="4275720"/>
            <a:ext cx="185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Highly-enriched uranium shells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76691A-00BC-1017-4522-A844AD5A52CE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21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A1932-C286-7CAC-1007-9B45C19F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Energy Spectra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17CE-FD95-F9FF-742D-FA22D71D2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3976085"/>
          </a:xfrm>
        </p:spPr>
        <p:txBody>
          <a:bodyPr/>
          <a:lstStyle/>
          <a:p>
            <a:r>
              <a:rPr lang="en-US" dirty="0"/>
              <a:t>Various nuclear material forms can be distinguished by their neutron energy spectra</a:t>
            </a:r>
          </a:p>
          <a:p>
            <a:endParaRPr lang="en-US" dirty="0"/>
          </a:p>
          <a:p>
            <a:r>
              <a:rPr lang="en-US" dirty="0"/>
              <a:t>Neutron emitted from industrial sources such as </a:t>
            </a:r>
            <a:r>
              <a:rPr lang="en-US" dirty="0" err="1"/>
              <a:t>AmBe</a:t>
            </a:r>
            <a:r>
              <a:rPr lang="en-US" dirty="0"/>
              <a:t> or </a:t>
            </a:r>
            <a:r>
              <a:rPr lang="en-US" dirty="0" err="1"/>
              <a:t>PuBe</a:t>
            </a:r>
            <a:r>
              <a:rPr lang="en-US" dirty="0"/>
              <a:t> (alpha, n) reactions have a higher average energy than those from fission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FEEF05-B88E-4658-3EE2-81B2E50BF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67366"/>
            <a:ext cx="5621915" cy="4471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D47AF5-2263-285B-0E61-9A3697A43D33}"/>
              </a:ext>
            </a:extLst>
          </p:cNvPr>
          <p:cNvSpPr txBox="1"/>
          <p:nvPr/>
        </p:nvSpPr>
        <p:spPr>
          <a:xfrm>
            <a:off x="10355195" y="369929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Fission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96F8E-DDBA-60A5-6DC9-50597D341098}"/>
              </a:ext>
            </a:extLst>
          </p:cNvPr>
          <p:cNvSpPr txBox="1"/>
          <p:nvPr/>
        </p:nvSpPr>
        <p:spPr>
          <a:xfrm>
            <a:off x="9281451" y="2845480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(alpha, 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A488B-EA99-B6D6-B519-B36A5A9C23D8}"/>
              </a:ext>
            </a:extLst>
          </p:cNvPr>
          <p:cNvSpPr txBox="1"/>
          <p:nvPr/>
        </p:nvSpPr>
        <p:spPr>
          <a:xfrm>
            <a:off x="7693349" y="3105834"/>
            <a:ext cx="1292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E1E01"/>
                </a:solidFill>
              </a:rPr>
              <a:t>Fission and (alpha, n)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493A4-DA86-BC7E-B0E8-D6F6B0BB497A}"/>
              </a:ext>
            </a:extLst>
          </p:cNvPr>
          <p:cNvSpPr txBox="1"/>
          <p:nvPr/>
        </p:nvSpPr>
        <p:spPr>
          <a:xfrm>
            <a:off x="7324504" y="1388826"/>
            <a:ext cx="3164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Emitted neutron energy spectra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08C02E-1F7E-8BD8-0934-148751335547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7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6">
            <a:extLst>
              <a:ext uri="{FF2B5EF4-FFF2-40B4-BE49-F238E27FC236}">
                <a16:creationId xmlns:a16="http://schemas.microsoft.com/office/drawing/2014/main" id="{C05CD155-2286-CB4E-B6CE-255F1359D1EF}"/>
              </a:ext>
            </a:extLst>
          </p:cNvPr>
          <p:cNvSpPr txBox="1">
            <a:spLocks/>
          </p:cNvSpPr>
          <p:nvPr/>
        </p:nvSpPr>
        <p:spPr>
          <a:xfrm>
            <a:off x="304800" y="1544638"/>
            <a:ext cx="3581400" cy="4779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900" dirty="0"/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90CAB0A6-804B-9342-B611-01D05FCE1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131" y="1703216"/>
            <a:ext cx="5440879" cy="394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9">
            <a:extLst>
              <a:ext uri="{FF2B5EF4-FFF2-40B4-BE49-F238E27FC236}">
                <a16:creationId xmlns:a16="http://schemas.microsoft.com/office/drawing/2014/main" id="{0348BA48-61FF-F947-A389-B5A551908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255" y="1548340"/>
            <a:ext cx="44958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100" dirty="0">
                <a:latin typeface="+mn-lt"/>
              </a:rPr>
              <a:t>* Measurements  using liquid scintillators at INL(2009) and JRC-</a:t>
            </a:r>
            <a:r>
              <a:rPr lang="en-US" sz="1100" dirty="0" err="1">
                <a:latin typeface="+mn-lt"/>
              </a:rPr>
              <a:t>Ispra</a:t>
            </a:r>
            <a:r>
              <a:rPr lang="en-US" sz="1100" dirty="0">
                <a:latin typeface="+mn-lt"/>
              </a:rPr>
              <a:t> (2010)</a:t>
            </a:r>
          </a:p>
        </p:txBody>
      </p:sp>
      <p:pic>
        <p:nvPicPr>
          <p:cNvPr id="7" name="Picture 1" descr="C:\Users\jldolan\Documents\Documents and Settings_JLDolan\INL\INL Measurements\INL Measurement Photos\IMG_3909.JPG">
            <a:extLst>
              <a:ext uri="{FF2B5EF4-FFF2-40B4-BE49-F238E27FC236}">
                <a16:creationId xmlns:a16="http://schemas.microsoft.com/office/drawing/2014/main" id="{37581454-D6CF-0A4F-971F-F53B45899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864" y="3457671"/>
            <a:ext cx="2845727" cy="21342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F:\Ispra\Ispra Pics\P1000669.JPG">
            <a:extLst>
              <a:ext uri="{FF2B5EF4-FFF2-40B4-BE49-F238E27FC236}">
                <a16:creationId xmlns:a16="http://schemas.microsoft.com/office/drawing/2014/main" id="{69E72C69-946D-854D-BC2A-79F38C9D5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42" y="1746347"/>
            <a:ext cx="2880360" cy="187849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024D26-CBA0-3144-8AA5-7287FD01BB88}"/>
              </a:ext>
            </a:extLst>
          </p:cNvPr>
          <p:cNvSpPr/>
          <p:nvPr/>
        </p:nvSpPr>
        <p:spPr>
          <a:xfrm>
            <a:off x="1464898" y="4119264"/>
            <a:ext cx="194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Idaho National Laboratory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B0FB39-D4E1-D249-A0DE-AC49DA37A06C}"/>
              </a:ext>
            </a:extLst>
          </p:cNvPr>
          <p:cNvSpPr/>
          <p:nvPr/>
        </p:nvSpPr>
        <p:spPr>
          <a:xfrm>
            <a:off x="3798009" y="2139439"/>
            <a:ext cx="2333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Joint Research Centre, </a:t>
            </a:r>
            <a:r>
              <a:rPr lang="en-US" dirty="0" err="1"/>
              <a:t>Ispra</a:t>
            </a:r>
            <a:r>
              <a:rPr lang="en-US" dirty="0"/>
              <a:t> Italy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7E6A0-52A1-CA41-ACE1-8A8688CB07BC}"/>
              </a:ext>
            </a:extLst>
          </p:cNvPr>
          <p:cNvSpPr txBox="1"/>
          <p:nvPr/>
        </p:nvSpPr>
        <p:spPr>
          <a:xfrm>
            <a:off x="398089" y="5665123"/>
            <a:ext cx="7553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J. L. Dolan, M.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Flaska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Poitrasson-Riviere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Enqvist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P.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Peerani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D. L.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Chichester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S. A. Pozzi, “Plutonium measurements with a </a:t>
            </a:r>
          </a:p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fast-neutron multiplicity counter for nuclear safeguards applications”, </a:t>
            </a:r>
            <a:r>
              <a:rPr lang="en-US" sz="1000" i="1" dirty="0" err="1">
                <a:latin typeface="Avenir Book" charset="0"/>
                <a:ea typeface="Avenir Book" charset="0"/>
                <a:cs typeface="Avenir Book" charset="0"/>
              </a:rPr>
              <a:t>Nucl</a:t>
            </a:r>
            <a:r>
              <a:rPr lang="en-US" sz="1000" i="1" dirty="0">
                <a:latin typeface="Avenir Book" charset="0"/>
                <a:ea typeface="Avenir Book" charset="0"/>
                <a:cs typeface="Avenir Book" charset="0"/>
              </a:rPr>
              <a:t>. Instr. Meth. 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 763, 565-574 (2014).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9990F74-0C74-E486-C2E2-0606AA142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Detecting SNM Signatures</a:t>
            </a:r>
            <a:br>
              <a:rPr lang="en-US" sz="3600" b="1" dirty="0"/>
            </a:br>
            <a:r>
              <a:rPr lang="en-US" sz="3600" b="1" dirty="0"/>
              <a:t>Distinguishing Pu Metal from Other Neutron 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9339D2-C2D0-04BB-16B9-3423EF61FB2B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40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6B1F-B4CC-4640-A7B7-9D64F34FA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6435642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Organic Glass Scintillators for Radiation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B77B0-C014-624E-BADF-C83DBA2C7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71" y="1872097"/>
            <a:ext cx="8073774" cy="4351338"/>
          </a:xfrm>
        </p:spPr>
        <p:txBody>
          <a:bodyPr>
            <a:noAutofit/>
          </a:bodyPr>
          <a:lstStyle/>
          <a:p>
            <a:r>
              <a:rPr lang="en-US" sz="2400" dirty="0"/>
              <a:t>Novel organic glass (OGS) compound recently developed by Sandia National Labs and a casting facility has been developed at UM</a:t>
            </a:r>
          </a:p>
          <a:p>
            <a:r>
              <a:rPr lang="en-US" sz="2400" dirty="0"/>
              <a:t>This OGS has demonstrated high light-output and excellent detection efficiency relative to other organic scintillators, such is stilbene</a:t>
            </a:r>
          </a:p>
          <a:p>
            <a:r>
              <a:rPr lang="en-US" sz="2400" dirty="0"/>
              <a:t>The OGS can be melt-cast into a variety of shapes and sizes, making it suitable for a wide variety of applications</a:t>
            </a:r>
          </a:p>
          <a:p>
            <a:r>
              <a:rPr lang="en-US" sz="2400" dirty="0"/>
              <a:t>A prototype neutron and gamma-ray imaging system has been developed and tested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59AE9A5-4CAE-969F-1DCC-5B0BDED45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578" y="113550"/>
            <a:ext cx="2587058" cy="17204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Sandia National Laboratories - Wikipedia">
            <a:extLst>
              <a:ext uri="{FF2B5EF4-FFF2-40B4-BE49-F238E27FC236}">
                <a16:creationId xmlns:a16="http://schemas.microsoft.com/office/drawing/2014/main" id="{8296F6D8-9037-351D-64A1-F8C530790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8107" y="2506689"/>
            <a:ext cx="1100040" cy="44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5C0E1043-CE14-6C27-40B8-A38EA3D339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86656" y="1054920"/>
            <a:ext cx="2587059" cy="258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6B241A-E6E2-6FF5-CF0B-A3C6D2C3CBA2}"/>
              </a:ext>
            </a:extLst>
          </p:cNvPr>
          <p:cNvSpPr txBox="1"/>
          <p:nvPr/>
        </p:nvSpPr>
        <p:spPr>
          <a:xfrm>
            <a:off x="9486656" y="702372"/>
            <a:ext cx="258705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/>
              <a:t>Glass heating and degassing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991C87-B0CC-4D80-18B2-40557FF51E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3620" y="4021311"/>
            <a:ext cx="3494364" cy="20510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E3248-399E-5183-D7A1-F714F651341B}"/>
              </a:ext>
            </a:extLst>
          </p:cNvPr>
          <p:cNvSpPr txBox="1"/>
          <p:nvPr/>
        </p:nvSpPr>
        <p:spPr>
          <a:xfrm>
            <a:off x="8466745" y="3686709"/>
            <a:ext cx="333228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/>
              <a:t>Glass bars used in out imaging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30FAE1-D3EC-5DF6-A5D7-5B95BC167F90}"/>
              </a:ext>
            </a:extLst>
          </p:cNvPr>
          <p:cNvSpPr txBox="1"/>
          <p:nvPr/>
        </p:nvSpPr>
        <p:spPr>
          <a:xfrm>
            <a:off x="577010" y="5672288"/>
            <a:ext cx="7692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N. P.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Giha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W. M. Steinberger, L. Q. Nguyen, J. S. Carlson, P. L. Feng, S. D. Clarke, S.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Pozzi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“Organic glass scintillator bars with dual-ended readout”, </a:t>
            </a:r>
            <a:r>
              <a:rPr lang="en-US" sz="1000" i="1" dirty="0" err="1">
                <a:latin typeface="Avenir Book" charset="0"/>
                <a:ea typeface="Avenir Book" charset="0"/>
                <a:cs typeface="Avenir Book" charset="0"/>
              </a:rPr>
              <a:t>Nucl</a:t>
            </a:r>
            <a:r>
              <a:rPr lang="en-US" sz="1000" i="1" dirty="0">
                <a:latin typeface="Avenir Book" charset="0"/>
                <a:ea typeface="Avenir Book" charset="0"/>
                <a:cs typeface="Avenir Book" charset="0"/>
              </a:rPr>
              <a:t>. Instr. Meth. 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 1014, 165676, ISSN 0168-9002 (2021).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6799F0-B44F-7300-18C7-067FB8EDEE42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19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139" y="152400"/>
            <a:ext cx="7467601" cy="1325563"/>
          </a:xfrm>
        </p:spPr>
        <p:txBody>
          <a:bodyPr>
            <a:noAutofit/>
          </a:bodyPr>
          <a:lstStyle/>
          <a:p>
            <a:pPr marL="9525" indent="-9525"/>
            <a:r>
              <a:rPr lang="en-US" altLang="en-US" sz="3600" b="1" dirty="0">
                <a:solidFill>
                  <a:schemeClr val="tx1"/>
                </a:solidFill>
              </a:rPr>
              <a:t>Handheld Dual-Particle Imaging System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85" y="1825625"/>
            <a:ext cx="7567247" cy="3778006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Handheld system to detect, localize, characterize neutrons and gamma rays from special nuclear material (SNM)</a:t>
            </a:r>
          </a:p>
          <a:p>
            <a:r>
              <a:rPr lang="en-US" altLang="en-US" sz="3200" dirty="0"/>
              <a:t>Detectors are solid scintillation pillars coupled to silicon photomultipliers (</a:t>
            </a:r>
            <a:r>
              <a:rPr lang="en-US" altLang="en-US" sz="3200" dirty="0" err="1"/>
              <a:t>SiPMs</a:t>
            </a:r>
            <a:r>
              <a:rPr lang="en-US" altLang="en-US" sz="3200" dirty="0"/>
              <a:t>)</a:t>
            </a:r>
          </a:p>
          <a:p>
            <a:pPr lvl="1"/>
            <a:r>
              <a:rPr lang="en-US" altLang="en-US" sz="2800" dirty="0"/>
              <a:t>Combination of inorganic (</a:t>
            </a:r>
            <a:r>
              <a:rPr lang="en-US" altLang="en-US" sz="2800" dirty="0" err="1"/>
              <a:t>CeBr</a:t>
            </a:r>
            <a:r>
              <a:rPr lang="en-US" altLang="en-US" sz="2800" dirty="0"/>
              <a:t>) and organic (stilbene or organic glass) scintillators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7BC93-C813-4C22-D2BC-B28E157E1F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5801" y="152400"/>
            <a:ext cx="3406060" cy="2860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2A75CC-1D74-EB48-AE79-0A09D0A670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1607" y="3147766"/>
            <a:ext cx="3400254" cy="28604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C5BD0B-1439-AE8C-7448-27849D326B12}"/>
              </a:ext>
            </a:extLst>
          </p:cNvPr>
          <p:cNvSpPr txBox="1"/>
          <p:nvPr/>
        </p:nvSpPr>
        <p:spPr>
          <a:xfrm>
            <a:off x="886540" y="5603631"/>
            <a:ext cx="706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W. M. Steinberger, M. L. Ruch, N. P.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Giha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A. Di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Fulvio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P.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Marleau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S. D. Clarke, S. A. </a:t>
            </a:r>
            <a:r>
              <a:rPr lang="en-US" sz="1000" dirty="0" err="1">
                <a:latin typeface="Avenir Book" charset="0"/>
                <a:ea typeface="Avenir Book" charset="0"/>
                <a:cs typeface="Avenir Book" charset="0"/>
              </a:rPr>
              <a:t>Pozzi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“Imaging of special nuclear material using a handheld dual particle imager”, </a:t>
            </a:r>
            <a:r>
              <a:rPr lang="en-US" sz="1000" i="1" dirty="0">
                <a:latin typeface="Avenir Book" charset="0"/>
                <a:ea typeface="Avenir Book" charset="0"/>
                <a:cs typeface="Avenir Book" charset="0"/>
              </a:rPr>
              <a:t>Sci. Rep. 10</a:t>
            </a:r>
            <a:r>
              <a:rPr lang="en-US" sz="1000" dirty="0">
                <a:latin typeface="Avenir Book" charset="0"/>
                <a:ea typeface="Avenir Book" charset="0"/>
                <a:cs typeface="Avenir Book" charset="0"/>
              </a:rPr>
              <a:t>, 1855 (2020).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67D572-748A-4FEF-B680-60E3F2E22B3E}"/>
              </a:ext>
            </a:extLst>
          </p:cNvPr>
          <p:cNvSpPr txBox="1"/>
          <p:nvPr/>
        </p:nvSpPr>
        <p:spPr>
          <a:xfrm>
            <a:off x="3436198" y="6335136"/>
            <a:ext cx="5319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S. A.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Pozzi</a:t>
            </a:r>
            <a:r>
              <a:rPr lang="en-US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en-US" sz="1400" b="1" i="1" dirty="0">
                <a:solidFill>
                  <a:schemeClr val="bg2"/>
                </a:solidFill>
                <a:latin typeface="+mj-lt"/>
              </a:rPr>
              <a:t>Applications in Security and Environmental Imaging</a:t>
            </a:r>
            <a:endParaRPr lang="en-US" sz="1400" b="1" i="1" dirty="0">
              <a:solidFill>
                <a:schemeClr val="bg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24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TV H2DP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11221</TotalTime>
  <Words>1747</Words>
  <Application>Microsoft Macintosh PowerPoint</Application>
  <PresentationFormat>Widescreen</PresentationFormat>
  <Paragraphs>177</Paragraphs>
  <Slides>23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Wingdings</vt:lpstr>
      <vt:lpstr>Calibri Light</vt:lpstr>
      <vt:lpstr>Arial</vt:lpstr>
      <vt:lpstr>Avenir Book</vt:lpstr>
      <vt:lpstr>Times New Roman</vt:lpstr>
      <vt:lpstr>Calibri</vt:lpstr>
      <vt:lpstr>Cambria Math</vt:lpstr>
      <vt:lpstr>Office Theme</vt:lpstr>
      <vt:lpstr>PowerPoint Presentation</vt:lpstr>
      <vt:lpstr>Motivation  </vt:lpstr>
      <vt:lpstr>Dual Use Technology </vt:lpstr>
      <vt:lpstr>Special Nuclear Material (SNM) </vt:lpstr>
      <vt:lpstr>Neutron Energy Spectra </vt:lpstr>
      <vt:lpstr>Detecting SNM Signatures Distinguishing Pu Metal from Other Neutron Sources</vt:lpstr>
      <vt:lpstr>Organic Glass Scintillators for Radiation Detection</vt:lpstr>
      <vt:lpstr>Handheld Dual-Particle Imaging System</vt:lpstr>
      <vt:lpstr>PowerPoint Presentation</vt:lpstr>
      <vt:lpstr>Technical Approach – Imaging </vt:lpstr>
      <vt:lpstr>Neutron Imaging – Simple Backprojection </vt:lpstr>
      <vt:lpstr>Technical Approach – Data Acquisition </vt:lpstr>
      <vt:lpstr>Detecting Neutrons and Gamma Rays</vt:lpstr>
      <vt:lpstr>Imaging Multiple Neutron Sources </vt:lpstr>
      <vt:lpstr>Neutron Spectrometry </vt:lpstr>
      <vt:lpstr>Experiments with Special Nuclear Material National Criticality Experiments Research Center</vt:lpstr>
      <vt:lpstr>Imaging Special Nuclear Material – Plutonium </vt:lpstr>
      <vt:lpstr>Characterizing SNM: Plutonium vs. Uranium </vt:lpstr>
      <vt:lpstr>Characterizing SNM Multiple Plutonium Objects</vt:lpstr>
      <vt:lpstr>Imaging into Augmented Reality </vt:lpstr>
      <vt:lpstr>Imaging into Augmented Reality </vt:lpstr>
      <vt:lpstr>Areas of Impact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DNNG</dc:creator>
  <cp:lastModifiedBy>Clarke, Shaun</cp:lastModifiedBy>
  <cp:revision>384</cp:revision>
  <dcterms:created xsi:type="dcterms:W3CDTF">2019-02-11T21:15:40Z</dcterms:created>
  <dcterms:modified xsi:type="dcterms:W3CDTF">2023-09-01T15:58:06Z</dcterms:modified>
</cp:coreProperties>
</file>