
<file path=[Content_Types].xml><?xml version="1.0" encoding="utf-8"?>
<Types xmlns="http://schemas.openxmlformats.org/package/2006/content-types">
  <Default Extension="avi" ContentType="video/x-msvideo"/>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60" r:id="rId2"/>
    <p:sldMasterId id="2147483726" r:id="rId3"/>
  </p:sldMasterIdLst>
  <p:notesMasterIdLst>
    <p:notesMasterId r:id="rId34"/>
  </p:notesMasterIdLst>
  <p:sldIdLst>
    <p:sldId id="256" r:id="rId4"/>
    <p:sldId id="342" r:id="rId5"/>
    <p:sldId id="281" r:id="rId6"/>
    <p:sldId id="259" r:id="rId7"/>
    <p:sldId id="258" r:id="rId8"/>
    <p:sldId id="314" r:id="rId9"/>
    <p:sldId id="269" r:id="rId10"/>
    <p:sldId id="316" r:id="rId11"/>
    <p:sldId id="312" r:id="rId12"/>
    <p:sldId id="313" r:id="rId13"/>
    <p:sldId id="270" r:id="rId14"/>
    <p:sldId id="343" r:id="rId15"/>
    <p:sldId id="328" r:id="rId16"/>
    <p:sldId id="327" r:id="rId17"/>
    <p:sldId id="331" r:id="rId18"/>
    <p:sldId id="336" r:id="rId19"/>
    <p:sldId id="352" r:id="rId20"/>
    <p:sldId id="356" r:id="rId21"/>
    <p:sldId id="353" r:id="rId22"/>
    <p:sldId id="354" r:id="rId23"/>
    <p:sldId id="355" r:id="rId24"/>
    <p:sldId id="321" r:id="rId25"/>
    <p:sldId id="322" r:id="rId26"/>
    <p:sldId id="319" r:id="rId27"/>
    <p:sldId id="262" r:id="rId28"/>
    <p:sldId id="264" r:id="rId29"/>
    <p:sldId id="358" r:id="rId30"/>
    <p:sldId id="357" r:id="rId31"/>
    <p:sldId id="359" r:id="rId32"/>
    <p:sldId id="360"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1C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6088F2-12A0-4FEC-A899-D7BFD8CCD2A5}" type="datetimeFigureOut">
              <a:rPr lang="en-US" smtClean="0"/>
              <a:t>9/6/2023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C6C11-FB11-4881-A7A1-62780B24B1C6}" type="slidenum">
              <a:rPr lang="en-US" smtClean="0"/>
              <a:t>‹#›</a:t>
            </a:fld>
            <a:endParaRPr lang="en-US" dirty="0"/>
          </a:p>
        </p:txBody>
      </p:sp>
    </p:spTree>
    <p:extLst>
      <p:ext uri="{BB962C8B-B14F-4D97-AF65-F5344CB8AC3E}">
        <p14:creationId xmlns:p14="http://schemas.microsoft.com/office/powerpoint/2010/main" val="2369139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0639D-EA47-A275-AA9D-705DEDF99E1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0B4EBC-761E-832D-3FA2-0C3E311532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4A8923-B97F-A430-66CC-A938358C0671}"/>
              </a:ext>
            </a:extLst>
          </p:cNvPr>
          <p:cNvSpPr>
            <a:spLocks noGrp="1"/>
          </p:cNvSpPr>
          <p:nvPr>
            <p:ph type="dt" sz="half" idx="10"/>
          </p:nvPr>
        </p:nvSpPr>
        <p:spPr/>
        <p:txBody>
          <a:bodyPr/>
          <a:lstStyle/>
          <a:p>
            <a:fld id="{B9DE26CF-F144-4903-A104-E32B14408C72}" type="datetime1">
              <a:rPr lang="en-US" smtClean="0"/>
              <a:t>9/6/2023</a:t>
            </a:fld>
            <a:endParaRPr lang="en-US" dirty="0"/>
          </a:p>
        </p:txBody>
      </p:sp>
      <p:sp>
        <p:nvSpPr>
          <p:cNvPr id="5" name="Footer Placeholder 4">
            <a:extLst>
              <a:ext uri="{FF2B5EF4-FFF2-40B4-BE49-F238E27FC236}">
                <a16:creationId xmlns:a16="http://schemas.microsoft.com/office/drawing/2014/main" id="{F926E98C-F206-8E35-0691-2CE740323E7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27D6447-50A1-4CAE-B730-9E7C7DF86E13}"/>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3290049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EB80F-337B-D0D8-4C87-02955F9053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78CEFB-83E8-B716-42DF-8423E89229C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04E3AA-6C6F-9439-7223-B94894DCBC16}"/>
              </a:ext>
            </a:extLst>
          </p:cNvPr>
          <p:cNvSpPr>
            <a:spLocks noGrp="1"/>
          </p:cNvSpPr>
          <p:nvPr>
            <p:ph type="dt" sz="half" idx="10"/>
          </p:nvPr>
        </p:nvSpPr>
        <p:spPr/>
        <p:txBody>
          <a:bodyPr/>
          <a:lstStyle/>
          <a:p>
            <a:fld id="{0DA5DEBC-B27E-420D-91E7-B18F5CFFADEE}" type="datetime1">
              <a:rPr lang="en-US" smtClean="0"/>
              <a:t>9/6/2023</a:t>
            </a:fld>
            <a:endParaRPr lang="en-US" dirty="0"/>
          </a:p>
        </p:txBody>
      </p:sp>
      <p:sp>
        <p:nvSpPr>
          <p:cNvPr id="5" name="Footer Placeholder 4">
            <a:extLst>
              <a:ext uri="{FF2B5EF4-FFF2-40B4-BE49-F238E27FC236}">
                <a16:creationId xmlns:a16="http://schemas.microsoft.com/office/drawing/2014/main" id="{6685A7D5-34B8-5905-9DC3-E48ACA733CC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D1106D7-128D-2045-1393-5630A59714B6}"/>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241913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48CF42D-A4D6-68D2-1E1D-1A13B520A20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D522E0-521C-211E-221F-5DF0DA3CD34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0D3C6E-A996-26AA-3B02-C3B90D5EDCBA}"/>
              </a:ext>
            </a:extLst>
          </p:cNvPr>
          <p:cNvSpPr>
            <a:spLocks noGrp="1"/>
          </p:cNvSpPr>
          <p:nvPr>
            <p:ph type="dt" sz="half" idx="10"/>
          </p:nvPr>
        </p:nvSpPr>
        <p:spPr/>
        <p:txBody>
          <a:bodyPr/>
          <a:lstStyle/>
          <a:p>
            <a:fld id="{39AA9152-20AA-4AF6-B0F4-BBE632AB6D50}" type="datetime1">
              <a:rPr lang="en-US" smtClean="0"/>
              <a:t>9/6/2023</a:t>
            </a:fld>
            <a:endParaRPr lang="en-US" dirty="0"/>
          </a:p>
        </p:txBody>
      </p:sp>
      <p:sp>
        <p:nvSpPr>
          <p:cNvPr id="5" name="Footer Placeholder 4">
            <a:extLst>
              <a:ext uri="{FF2B5EF4-FFF2-40B4-BE49-F238E27FC236}">
                <a16:creationId xmlns:a16="http://schemas.microsoft.com/office/drawing/2014/main" id="{20903F33-283D-D06E-D6C9-7FFCCC2765A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23378D4-8DC5-9E5E-0397-D2BE81A4B028}"/>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1687247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BBDA0-580E-6926-C0F9-B80751B88E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5648D9-492E-4E58-2B9D-97877F3F6D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EE4E75-7322-2373-2076-B7A40983A2FA}"/>
              </a:ext>
            </a:extLst>
          </p:cNvPr>
          <p:cNvSpPr>
            <a:spLocks noGrp="1"/>
          </p:cNvSpPr>
          <p:nvPr>
            <p:ph type="dt" sz="half" idx="10"/>
          </p:nvPr>
        </p:nvSpPr>
        <p:spPr/>
        <p:txBody>
          <a:bodyPr/>
          <a:lstStyle/>
          <a:p>
            <a:fld id="{82853160-84AD-48C2-AEF1-C528BAEE2567}" type="datetime1">
              <a:rPr lang="en-US" smtClean="0"/>
              <a:t>9/6/2023</a:t>
            </a:fld>
            <a:endParaRPr lang="en-US" dirty="0"/>
          </a:p>
        </p:txBody>
      </p:sp>
      <p:sp>
        <p:nvSpPr>
          <p:cNvPr id="5" name="Footer Placeholder 4">
            <a:extLst>
              <a:ext uri="{FF2B5EF4-FFF2-40B4-BE49-F238E27FC236}">
                <a16:creationId xmlns:a16="http://schemas.microsoft.com/office/drawing/2014/main" id="{A891F1CC-9734-E55C-F818-D812F459C0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4CB099F-C2DA-9EEF-D8BD-EEAD210F463E}"/>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2184002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3C374-4B1B-714D-0E6A-FA7AFDA84A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35AC25-7616-7422-62ED-CD61E8D179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FBF8A7-0E11-C4F3-6286-7F5D9DFBF523}"/>
              </a:ext>
            </a:extLst>
          </p:cNvPr>
          <p:cNvSpPr>
            <a:spLocks noGrp="1"/>
          </p:cNvSpPr>
          <p:nvPr>
            <p:ph type="dt" sz="half" idx="10"/>
          </p:nvPr>
        </p:nvSpPr>
        <p:spPr/>
        <p:txBody>
          <a:bodyPr/>
          <a:lstStyle/>
          <a:p>
            <a:fld id="{A82F9749-B554-46F0-BCAD-BC935C570F76}" type="datetime1">
              <a:rPr lang="en-US" smtClean="0"/>
              <a:t>9/6/2023</a:t>
            </a:fld>
            <a:endParaRPr lang="en-US" dirty="0"/>
          </a:p>
        </p:txBody>
      </p:sp>
      <p:sp>
        <p:nvSpPr>
          <p:cNvPr id="5" name="Footer Placeholder 4">
            <a:extLst>
              <a:ext uri="{FF2B5EF4-FFF2-40B4-BE49-F238E27FC236}">
                <a16:creationId xmlns:a16="http://schemas.microsoft.com/office/drawing/2014/main" id="{2D345099-798A-577F-B395-D053AC65825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8F8A277-B0C9-5947-9CCE-549993C8879C}"/>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4291297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3F1B7-7EF3-8F86-9322-1054E5B1D3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94CBD5-0364-4A7D-2F5C-B44F66320C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BCE6A8-7ABD-6FE9-072E-D478E54596F9}"/>
              </a:ext>
            </a:extLst>
          </p:cNvPr>
          <p:cNvSpPr>
            <a:spLocks noGrp="1"/>
          </p:cNvSpPr>
          <p:nvPr>
            <p:ph type="dt" sz="half" idx="10"/>
          </p:nvPr>
        </p:nvSpPr>
        <p:spPr/>
        <p:txBody>
          <a:bodyPr/>
          <a:lstStyle/>
          <a:p>
            <a:fld id="{79B9F894-C877-4FCD-B3E6-5320FFA1A99A}" type="datetime1">
              <a:rPr lang="en-US" smtClean="0"/>
              <a:t>9/6/2023</a:t>
            </a:fld>
            <a:endParaRPr lang="en-US" dirty="0"/>
          </a:p>
        </p:txBody>
      </p:sp>
      <p:sp>
        <p:nvSpPr>
          <p:cNvPr id="5" name="Footer Placeholder 4">
            <a:extLst>
              <a:ext uri="{FF2B5EF4-FFF2-40B4-BE49-F238E27FC236}">
                <a16:creationId xmlns:a16="http://schemas.microsoft.com/office/drawing/2014/main" id="{67EB822F-0DA6-8D4E-3F94-3225EB67E69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F15628F-6D02-E08A-C409-957C66B31BB8}"/>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1337084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62539-7148-970D-F93A-62E05AEA2B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E39E306-9453-312E-A4E0-E3F9D244F03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6A42CF-F86B-5DE8-2857-A2A783B609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A045F2-35FB-BC29-6086-BBF776079226}"/>
              </a:ext>
            </a:extLst>
          </p:cNvPr>
          <p:cNvSpPr>
            <a:spLocks noGrp="1"/>
          </p:cNvSpPr>
          <p:nvPr>
            <p:ph type="dt" sz="half" idx="10"/>
          </p:nvPr>
        </p:nvSpPr>
        <p:spPr/>
        <p:txBody>
          <a:bodyPr/>
          <a:lstStyle/>
          <a:p>
            <a:fld id="{38A37DEC-6740-410E-AA17-4D3FFD8DEDFB}" type="datetime1">
              <a:rPr lang="en-US" smtClean="0"/>
              <a:t>9/6/2023</a:t>
            </a:fld>
            <a:endParaRPr lang="en-US" dirty="0"/>
          </a:p>
        </p:txBody>
      </p:sp>
      <p:sp>
        <p:nvSpPr>
          <p:cNvPr id="6" name="Footer Placeholder 5">
            <a:extLst>
              <a:ext uri="{FF2B5EF4-FFF2-40B4-BE49-F238E27FC236}">
                <a16:creationId xmlns:a16="http://schemas.microsoft.com/office/drawing/2014/main" id="{2938D639-C415-5BE9-8B03-2C2CB1F3BF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A730380-6D44-F2AE-F5ED-B8FEB75B476D}"/>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1073751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8A32B-73CF-E049-98C8-7E27FCC24E1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0A1DCA-0EC0-3A88-5F42-80A297D655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BF28B0-66FD-EB50-3B8C-2D729D135DC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38913B-21F4-944C-6B17-EAEB370EC4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23E95C-C989-8EBB-D33F-3847BCD403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D165DC7-999B-9D6C-6A26-BEF6DBB1191A}"/>
              </a:ext>
            </a:extLst>
          </p:cNvPr>
          <p:cNvSpPr>
            <a:spLocks noGrp="1"/>
          </p:cNvSpPr>
          <p:nvPr>
            <p:ph type="dt" sz="half" idx="10"/>
          </p:nvPr>
        </p:nvSpPr>
        <p:spPr/>
        <p:txBody>
          <a:bodyPr/>
          <a:lstStyle/>
          <a:p>
            <a:fld id="{E7775A41-A1F0-46FC-9D0B-3597CBE12284}" type="datetime1">
              <a:rPr lang="en-US" smtClean="0"/>
              <a:t>9/6/2023</a:t>
            </a:fld>
            <a:endParaRPr lang="en-US" dirty="0"/>
          </a:p>
        </p:txBody>
      </p:sp>
      <p:sp>
        <p:nvSpPr>
          <p:cNvPr id="8" name="Footer Placeholder 7">
            <a:extLst>
              <a:ext uri="{FF2B5EF4-FFF2-40B4-BE49-F238E27FC236}">
                <a16:creationId xmlns:a16="http://schemas.microsoft.com/office/drawing/2014/main" id="{F5943AAE-8421-77AF-FC12-7937FE24FE7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481AF4D-4FDF-B915-951D-B457D929A63D}"/>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13588015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2A5CF-6596-6105-A2FD-43831617FD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1C1066-97F6-B564-D6D9-DD8EA4D76AA1}"/>
              </a:ext>
            </a:extLst>
          </p:cNvPr>
          <p:cNvSpPr>
            <a:spLocks noGrp="1"/>
          </p:cNvSpPr>
          <p:nvPr>
            <p:ph type="dt" sz="half" idx="10"/>
          </p:nvPr>
        </p:nvSpPr>
        <p:spPr/>
        <p:txBody>
          <a:bodyPr/>
          <a:lstStyle/>
          <a:p>
            <a:fld id="{64A5EA93-EE93-418A-8661-78603B3ACDE5}" type="datetime1">
              <a:rPr lang="en-US" smtClean="0"/>
              <a:t>9/6/2023</a:t>
            </a:fld>
            <a:endParaRPr lang="en-US" dirty="0"/>
          </a:p>
        </p:txBody>
      </p:sp>
      <p:sp>
        <p:nvSpPr>
          <p:cNvPr id="4" name="Footer Placeholder 3">
            <a:extLst>
              <a:ext uri="{FF2B5EF4-FFF2-40B4-BE49-F238E27FC236}">
                <a16:creationId xmlns:a16="http://schemas.microsoft.com/office/drawing/2014/main" id="{78D9227A-AAA9-4ED9-38BD-AD6953C1DCF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C1AB9D4-C4C0-AA3A-D2AD-8D09B2DC2E96}"/>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423703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4C579C-3BFE-00D8-254C-0D21C4EB9A1A}"/>
              </a:ext>
            </a:extLst>
          </p:cNvPr>
          <p:cNvSpPr>
            <a:spLocks noGrp="1"/>
          </p:cNvSpPr>
          <p:nvPr>
            <p:ph type="dt" sz="half" idx="10"/>
          </p:nvPr>
        </p:nvSpPr>
        <p:spPr/>
        <p:txBody>
          <a:bodyPr/>
          <a:lstStyle/>
          <a:p>
            <a:fld id="{14053E07-542C-420C-9CFA-993B050B50EE}" type="datetime1">
              <a:rPr lang="en-US" smtClean="0"/>
              <a:t>9/6/2023</a:t>
            </a:fld>
            <a:endParaRPr lang="en-US" dirty="0"/>
          </a:p>
        </p:txBody>
      </p:sp>
      <p:sp>
        <p:nvSpPr>
          <p:cNvPr id="3" name="Footer Placeholder 2">
            <a:extLst>
              <a:ext uri="{FF2B5EF4-FFF2-40B4-BE49-F238E27FC236}">
                <a16:creationId xmlns:a16="http://schemas.microsoft.com/office/drawing/2014/main" id="{B2B10A73-EBC7-B96B-8230-B98086AB8F5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347197B-B169-B733-4D1A-7CE02E3A337C}"/>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21121274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0525D-08B3-905B-9D66-5CAB4BDED6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1A97FA-540D-7A6C-C9FC-5FF58D69EF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F50637-75A2-0A0D-13FD-54DAEE8B79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B01F4E-0EDA-D514-2B2A-24B31B74A7C7}"/>
              </a:ext>
            </a:extLst>
          </p:cNvPr>
          <p:cNvSpPr>
            <a:spLocks noGrp="1"/>
          </p:cNvSpPr>
          <p:nvPr>
            <p:ph type="dt" sz="half" idx="10"/>
          </p:nvPr>
        </p:nvSpPr>
        <p:spPr/>
        <p:txBody>
          <a:bodyPr/>
          <a:lstStyle/>
          <a:p>
            <a:fld id="{112AE23E-4502-416D-A4A2-0DFDBFFBDA33}" type="datetime1">
              <a:rPr lang="en-US" smtClean="0"/>
              <a:t>9/6/2023</a:t>
            </a:fld>
            <a:endParaRPr lang="en-US" dirty="0"/>
          </a:p>
        </p:txBody>
      </p:sp>
      <p:sp>
        <p:nvSpPr>
          <p:cNvPr id="6" name="Footer Placeholder 5">
            <a:extLst>
              <a:ext uri="{FF2B5EF4-FFF2-40B4-BE49-F238E27FC236}">
                <a16:creationId xmlns:a16="http://schemas.microsoft.com/office/drawing/2014/main" id="{BF0041A2-3F34-AC04-5673-750184AEA49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3F2056-5D1B-F5A7-1980-50C32A54E364}"/>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246092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3FCCC-BCFE-BD98-0D4F-7EA0BC62D7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C22139-6F44-36FA-69F7-F73F5C6A31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10DCC-BDD5-7714-112C-7CC4D573A620}"/>
              </a:ext>
            </a:extLst>
          </p:cNvPr>
          <p:cNvSpPr>
            <a:spLocks noGrp="1"/>
          </p:cNvSpPr>
          <p:nvPr>
            <p:ph type="dt" sz="half" idx="10"/>
          </p:nvPr>
        </p:nvSpPr>
        <p:spPr/>
        <p:txBody>
          <a:bodyPr/>
          <a:lstStyle/>
          <a:p>
            <a:fld id="{10126A4C-D91A-4DE0-B73E-794D35603138}" type="datetime1">
              <a:rPr lang="en-US" smtClean="0"/>
              <a:t>9/6/2023</a:t>
            </a:fld>
            <a:endParaRPr lang="en-US" dirty="0"/>
          </a:p>
        </p:txBody>
      </p:sp>
      <p:sp>
        <p:nvSpPr>
          <p:cNvPr id="5" name="Footer Placeholder 4">
            <a:extLst>
              <a:ext uri="{FF2B5EF4-FFF2-40B4-BE49-F238E27FC236}">
                <a16:creationId xmlns:a16="http://schemas.microsoft.com/office/drawing/2014/main" id="{DC31B30B-71ED-62E6-C7A9-1B56442DC5B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57C47E-6636-142E-DD2A-44D8EC90C2C1}"/>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769238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3B4D1-CC90-D567-1B4A-FBEC43D257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D60D04-6659-EE1C-E871-96EE0F5916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C8253CED-C576-1786-5BEE-61DB816281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F58A8-BD66-FF67-C0C7-7BB11C37FD01}"/>
              </a:ext>
            </a:extLst>
          </p:cNvPr>
          <p:cNvSpPr>
            <a:spLocks noGrp="1"/>
          </p:cNvSpPr>
          <p:nvPr>
            <p:ph type="dt" sz="half" idx="10"/>
          </p:nvPr>
        </p:nvSpPr>
        <p:spPr/>
        <p:txBody>
          <a:bodyPr/>
          <a:lstStyle/>
          <a:p>
            <a:fld id="{42DDD39F-04E1-4895-88DC-1DE28441C2A0}" type="datetime1">
              <a:rPr lang="en-US" smtClean="0"/>
              <a:t>9/6/2023</a:t>
            </a:fld>
            <a:endParaRPr lang="en-US" dirty="0"/>
          </a:p>
        </p:txBody>
      </p:sp>
      <p:sp>
        <p:nvSpPr>
          <p:cNvPr id="6" name="Footer Placeholder 5">
            <a:extLst>
              <a:ext uri="{FF2B5EF4-FFF2-40B4-BE49-F238E27FC236}">
                <a16:creationId xmlns:a16="http://schemas.microsoft.com/office/drawing/2014/main" id="{E708F9A1-A08A-E3C1-A439-2136B476854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49C344A-18EC-F4CE-BAC0-CCFE05FBC54B}"/>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3512405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D1005-8A9B-D7BE-9210-6BD2C922FE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04CE83-07E7-4A1C-85FE-98486AB128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480DD8-47F5-5DBB-6539-11937606D829}"/>
              </a:ext>
            </a:extLst>
          </p:cNvPr>
          <p:cNvSpPr>
            <a:spLocks noGrp="1"/>
          </p:cNvSpPr>
          <p:nvPr>
            <p:ph type="dt" sz="half" idx="10"/>
          </p:nvPr>
        </p:nvSpPr>
        <p:spPr/>
        <p:txBody>
          <a:bodyPr/>
          <a:lstStyle/>
          <a:p>
            <a:fld id="{C357895B-C20B-4993-A80B-C7B906A90FD8}" type="datetime1">
              <a:rPr lang="en-US" smtClean="0"/>
              <a:t>9/6/2023</a:t>
            </a:fld>
            <a:endParaRPr lang="en-US" dirty="0"/>
          </a:p>
        </p:txBody>
      </p:sp>
      <p:sp>
        <p:nvSpPr>
          <p:cNvPr id="5" name="Footer Placeholder 4">
            <a:extLst>
              <a:ext uri="{FF2B5EF4-FFF2-40B4-BE49-F238E27FC236}">
                <a16:creationId xmlns:a16="http://schemas.microsoft.com/office/drawing/2014/main" id="{0B5216C5-BB3E-BE73-8542-D653E167A56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1FB717B-D31C-192F-FDB8-29BE9E7FC380}"/>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1762071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D6BC60-DC63-EF03-3E38-72546C10C2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319ED46-C8AB-26BA-3F3E-6470059AC5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5C345D-8588-1C69-39B8-2CDC60C597B4}"/>
              </a:ext>
            </a:extLst>
          </p:cNvPr>
          <p:cNvSpPr>
            <a:spLocks noGrp="1"/>
          </p:cNvSpPr>
          <p:nvPr>
            <p:ph type="dt" sz="half" idx="10"/>
          </p:nvPr>
        </p:nvSpPr>
        <p:spPr/>
        <p:txBody>
          <a:bodyPr/>
          <a:lstStyle/>
          <a:p>
            <a:fld id="{91B35299-E6B8-4FEA-9194-ADEFE6AF6AAB}" type="datetime1">
              <a:rPr lang="en-US" smtClean="0"/>
              <a:t>9/6/2023</a:t>
            </a:fld>
            <a:endParaRPr lang="en-US" dirty="0"/>
          </a:p>
        </p:txBody>
      </p:sp>
      <p:sp>
        <p:nvSpPr>
          <p:cNvPr id="5" name="Footer Placeholder 4">
            <a:extLst>
              <a:ext uri="{FF2B5EF4-FFF2-40B4-BE49-F238E27FC236}">
                <a16:creationId xmlns:a16="http://schemas.microsoft.com/office/drawing/2014/main" id="{567E12A4-F24F-1EE4-331A-B8AB5AD717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D5B5986-2AD5-A0C2-E674-34A893F9D3F3}"/>
              </a:ext>
            </a:extLst>
          </p:cNvPr>
          <p:cNvSpPr>
            <a:spLocks noGrp="1"/>
          </p:cNvSpPr>
          <p:nvPr>
            <p:ph type="sldNum" sz="quarter" idx="12"/>
          </p:nvPr>
        </p:nvSpPr>
        <p:spPr/>
        <p:txBody>
          <a:bodyPr/>
          <a:lstStyle/>
          <a:p>
            <a:fld id="{EECFD446-C909-40BD-80FD-DA55DCA220D0}" type="slidenum">
              <a:rPr lang="en-US" smtClean="0"/>
              <a:t>‹#›</a:t>
            </a:fld>
            <a:endParaRPr lang="en-US" dirty="0"/>
          </a:p>
        </p:txBody>
      </p:sp>
    </p:spTree>
    <p:extLst>
      <p:ext uri="{BB962C8B-B14F-4D97-AF65-F5344CB8AC3E}">
        <p14:creationId xmlns:p14="http://schemas.microsoft.com/office/powerpoint/2010/main" val="33075814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554482" y="1549400"/>
            <a:ext cx="9285817" cy="685800"/>
          </a:xfrm>
        </p:spPr>
        <p:txBody>
          <a:bodyPr/>
          <a:lstStyle>
            <a:lvl1pPr algn="ctr">
              <a:defRPr>
                <a:solidFill>
                  <a:schemeClr val="bg1"/>
                </a:solidFill>
              </a:defRPr>
            </a:lvl1pPr>
          </a:lstStyle>
          <a:p>
            <a:r>
              <a:rPr lang="en-US" dirty="0"/>
              <a:t>Click to edit Master title style</a:t>
            </a:r>
          </a:p>
        </p:txBody>
      </p:sp>
      <p:sp>
        <p:nvSpPr>
          <p:cNvPr id="14339" name="Rectangle 3"/>
          <p:cNvSpPr>
            <a:spLocks noGrp="1" noChangeArrowheads="1"/>
          </p:cNvSpPr>
          <p:nvPr>
            <p:ph type="subTitle" idx="1"/>
          </p:nvPr>
        </p:nvSpPr>
        <p:spPr>
          <a:xfrm>
            <a:off x="1910082" y="2860040"/>
            <a:ext cx="9285817" cy="685800"/>
          </a:xfrm>
        </p:spPr>
        <p:txBody>
          <a:bodyPr/>
          <a:lstStyle>
            <a:lvl1pPr marL="0" indent="0" algn="ctr">
              <a:buFontTx/>
              <a:buNone/>
              <a:defRPr sz="2667" b="1">
                <a:solidFill>
                  <a:srgbClr val="CAC2AD"/>
                </a:solidFill>
              </a:defRPr>
            </a:lvl1pPr>
          </a:lstStyle>
          <a:p>
            <a:r>
              <a:rPr lang="en-US" dirty="0"/>
              <a:t>Click to edit Master subtitle style</a:t>
            </a:r>
          </a:p>
        </p:txBody>
      </p:sp>
      <p:sp>
        <p:nvSpPr>
          <p:cNvPr id="2" name="Rectangle 1">
            <a:extLst>
              <a:ext uri="{FF2B5EF4-FFF2-40B4-BE49-F238E27FC236}">
                <a16:creationId xmlns:a16="http://schemas.microsoft.com/office/drawing/2014/main" id="{AD14A0AB-FEA4-57BC-F36A-6C349AB8C428}"/>
              </a:ext>
            </a:extLst>
          </p:cNvPr>
          <p:cNvSpPr/>
          <p:nvPr userDrawn="1"/>
        </p:nvSpPr>
        <p:spPr>
          <a:xfrm>
            <a:off x="0" y="6356350"/>
            <a:ext cx="12192000" cy="501650"/>
          </a:xfrm>
          <a:prstGeom prst="rect">
            <a:avLst/>
          </a:prstGeom>
          <a:solidFill>
            <a:srgbClr val="901C3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0" dirty="0">
                <a:solidFill>
                  <a:schemeClr val="bg1"/>
                </a:solidFill>
              </a:rPr>
              <a:t>PSD13: 13th International Conference on Position Sensitive Detectors, September 3-8, 2023</a:t>
            </a:r>
          </a:p>
        </p:txBody>
      </p:sp>
    </p:spTree>
    <p:extLst>
      <p:ext uri="{BB962C8B-B14F-4D97-AF65-F5344CB8AC3E}">
        <p14:creationId xmlns:p14="http://schemas.microsoft.com/office/powerpoint/2010/main" val="7615941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42609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366395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16376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253374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78935" y="1531937"/>
            <a:ext cx="52197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1835" y="1531937"/>
            <a:ext cx="52197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53869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01509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26116421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979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44A85-CC1C-A459-AC59-950AADD9BE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F522309-D58D-3DE9-4486-369DE84119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A0BCA1-86F3-F23B-0F49-4B570B42F98C}"/>
              </a:ext>
            </a:extLst>
          </p:cNvPr>
          <p:cNvSpPr>
            <a:spLocks noGrp="1"/>
          </p:cNvSpPr>
          <p:nvPr>
            <p:ph type="dt" sz="half" idx="10"/>
          </p:nvPr>
        </p:nvSpPr>
        <p:spPr/>
        <p:txBody>
          <a:bodyPr/>
          <a:lstStyle/>
          <a:p>
            <a:fld id="{77F2F1A2-0DF7-4B44-8F12-ED54CF7D9352}" type="datetime1">
              <a:rPr lang="en-US" smtClean="0"/>
              <a:t>9/6/2023</a:t>
            </a:fld>
            <a:endParaRPr lang="en-US" dirty="0"/>
          </a:p>
        </p:txBody>
      </p:sp>
      <p:sp>
        <p:nvSpPr>
          <p:cNvPr id="5" name="Footer Placeholder 4">
            <a:extLst>
              <a:ext uri="{FF2B5EF4-FFF2-40B4-BE49-F238E27FC236}">
                <a16:creationId xmlns:a16="http://schemas.microsoft.com/office/drawing/2014/main" id="{E2D07EE0-546E-9884-FA52-6E29D404552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021B361-CB79-4EB0-9FB1-7C22EA2E6FE1}"/>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6945561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950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sp>
        <p:nvSpPr>
          <p:cNvPr id="32" name="Google Shape;32;p5"/>
          <p:cNvSpPr/>
          <p:nvPr/>
        </p:nvSpPr>
        <p:spPr>
          <a:xfrm>
            <a:off x="0" y="0"/>
            <a:ext cx="12192000" cy="65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grpSp>
        <p:nvGrpSpPr>
          <p:cNvPr id="33" name="Google Shape;33;p5"/>
          <p:cNvGrpSpPr/>
          <p:nvPr/>
        </p:nvGrpSpPr>
        <p:grpSpPr>
          <a:xfrm>
            <a:off x="1107190" y="1588342"/>
            <a:ext cx="994351" cy="61101"/>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dirty="0"/>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dirty="0"/>
            </a:p>
          </p:txBody>
        </p:sp>
      </p:grpSp>
      <p:sp>
        <p:nvSpPr>
          <p:cNvPr id="36" name="Google Shape;36;p5"/>
          <p:cNvSpPr txBox="1">
            <a:spLocks noGrp="1"/>
          </p:cNvSpPr>
          <p:nvPr>
            <p:ph type="title"/>
          </p:nvPr>
        </p:nvSpPr>
        <p:spPr>
          <a:xfrm>
            <a:off x="972600" y="1758200"/>
            <a:ext cx="10251200" cy="713600"/>
          </a:xfrm>
          <a:prstGeom prst="rect">
            <a:avLst/>
          </a:prstGeom>
        </p:spPr>
        <p:txBody>
          <a:bodyPr spcFirstLastPara="1" wrap="square" lIns="91425" tIns="91425" rIns="91425" bIns="91425" anchor="t" anchorCtr="0">
            <a:noAutofit/>
          </a:bodyPr>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r>
              <a:rPr lang="en-US"/>
              <a:t>Click to edit Master title style</a:t>
            </a:r>
            <a:endParaRPr/>
          </a:p>
        </p:txBody>
      </p:sp>
      <p:sp>
        <p:nvSpPr>
          <p:cNvPr id="37" name="Google Shape;37;p5"/>
          <p:cNvSpPr txBox="1">
            <a:spLocks noGrp="1"/>
          </p:cNvSpPr>
          <p:nvPr>
            <p:ph type="body" idx="1"/>
          </p:nvPr>
        </p:nvSpPr>
        <p:spPr>
          <a:xfrm>
            <a:off x="972433" y="2771833"/>
            <a:ext cx="5032400" cy="3014800"/>
          </a:xfrm>
          <a:prstGeom prst="rect">
            <a:avLst/>
          </a:prstGeom>
        </p:spPr>
        <p:txBody>
          <a:bodyPr spcFirstLastPara="1" wrap="square" lIns="91425" tIns="91425" rIns="91425" bIns="91425" anchor="t" anchorCtr="0">
            <a:noAutofit/>
          </a:bodyPr>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pPr lvl="0"/>
            <a:r>
              <a:rPr lang="en-US"/>
              <a:t>Click to edit Master text styles</a:t>
            </a:r>
          </a:p>
        </p:txBody>
      </p:sp>
      <p:sp>
        <p:nvSpPr>
          <p:cNvPr id="38" name="Google Shape;38;p5"/>
          <p:cNvSpPr txBox="1">
            <a:spLocks noGrp="1"/>
          </p:cNvSpPr>
          <p:nvPr>
            <p:ph type="body" idx="2"/>
          </p:nvPr>
        </p:nvSpPr>
        <p:spPr>
          <a:xfrm>
            <a:off x="6191472" y="2771833"/>
            <a:ext cx="5032400" cy="3014800"/>
          </a:xfrm>
          <a:prstGeom prst="rect">
            <a:avLst/>
          </a:prstGeom>
        </p:spPr>
        <p:txBody>
          <a:bodyPr spcFirstLastPara="1" wrap="square" lIns="91425" tIns="91425" rIns="91425" bIns="91425" anchor="t" anchorCtr="0">
            <a:noAutofit/>
          </a:bodyPr>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pPr lvl="0"/>
            <a:r>
              <a:rPr lang="en-US"/>
              <a:t>Click to edit Master text styles</a:t>
            </a:r>
          </a:p>
        </p:txBody>
      </p:sp>
      <p:sp>
        <p:nvSpPr>
          <p:cNvPr id="39" name="Google Shape;39;p5"/>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BEC72E3-AF4D-40F7-8670-BF2DFB3921AD}" type="slidenum">
              <a:rPr lang="en-US" smtClean="0"/>
              <a:t>‹#›</a:t>
            </a:fld>
            <a:endParaRPr lang="en-US" dirty="0"/>
          </a:p>
        </p:txBody>
      </p:sp>
    </p:spTree>
    <p:extLst>
      <p:ext uri="{BB962C8B-B14F-4D97-AF65-F5344CB8AC3E}">
        <p14:creationId xmlns:p14="http://schemas.microsoft.com/office/powerpoint/2010/main" val="29751344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554482" y="1549400"/>
            <a:ext cx="9285817" cy="685800"/>
          </a:xfrm>
        </p:spPr>
        <p:txBody>
          <a:bodyPr/>
          <a:lstStyle>
            <a:lvl1pPr algn="ctr">
              <a:defRPr>
                <a:solidFill>
                  <a:schemeClr val="bg1"/>
                </a:solidFill>
              </a:defRPr>
            </a:lvl1pPr>
          </a:lstStyle>
          <a:p>
            <a:r>
              <a:rPr lang="en-US" dirty="0"/>
              <a:t>Click to edit Master title style</a:t>
            </a:r>
          </a:p>
        </p:txBody>
      </p:sp>
      <p:sp>
        <p:nvSpPr>
          <p:cNvPr id="14339" name="Rectangle 3"/>
          <p:cNvSpPr>
            <a:spLocks noGrp="1" noChangeArrowheads="1"/>
          </p:cNvSpPr>
          <p:nvPr>
            <p:ph type="subTitle" idx="1"/>
          </p:nvPr>
        </p:nvSpPr>
        <p:spPr>
          <a:xfrm>
            <a:off x="1910082" y="2860040"/>
            <a:ext cx="9285817" cy="685800"/>
          </a:xfrm>
        </p:spPr>
        <p:txBody>
          <a:bodyPr/>
          <a:lstStyle>
            <a:lvl1pPr marL="0" indent="0" algn="ctr">
              <a:buFontTx/>
              <a:buNone/>
              <a:defRPr sz="2667" b="1">
                <a:solidFill>
                  <a:srgbClr val="CAC2AD"/>
                </a:solidFill>
              </a:defRPr>
            </a:lvl1pPr>
          </a:lstStyle>
          <a:p>
            <a:r>
              <a:rPr lang="en-US" dirty="0"/>
              <a:t>Click to edit Master subtitle style</a:t>
            </a:r>
          </a:p>
        </p:txBody>
      </p:sp>
      <p:sp>
        <p:nvSpPr>
          <p:cNvPr id="2" name="Rectangle 1">
            <a:extLst>
              <a:ext uri="{FF2B5EF4-FFF2-40B4-BE49-F238E27FC236}">
                <a16:creationId xmlns:a16="http://schemas.microsoft.com/office/drawing/2014/main" id="{AD14A0AB-FEA4-57BC-F36A-6C349AB8C428}"/>
              </a:ext>
            </a:extLst>
          </p:cNvPr>
          <p:cNvSpPr/>
          <p:nvPr userDrawn="1"/>
        </p:nvSpPr>
        <p:spPr>
          <a:xfrm>
            <a:off x="0" y="6356350"/>
            <a:ext cx="12192000" cy="501650"/>
          </a:xfrm>
          <a:prstGeom prst="rect">
            <a:avLst/>
          </a:prstGeom>
          <a:solidFill>
            <a:srgbClr val="901C3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0" dirty="0">
                <a:solidFill>
                  <a:schemeClr val="bg1"/>
                </a:solidFill>
              </a:rPr>
              <a:t>PSD13: 13th International Conference on Position Sensitive Detectors, September 3-8, 2023</a:t>
            </a:r>
          </a:p>
        </p:txBody>
      </p:sp>
    </p:spTree>
    <p:extLst>
      <p:ext uri="{BB962C8B-B14F-4D97-AF65-F5344CB8AC3E}">
        <p14:creationId xmlns:p14="http://schemas.microsoft.com/office/powerpoint/2010/main" val="39633248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4"/>
            <a:ext cx="10972800" cy="1139825"/>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ED0B46E2-FF65-4691-9098-799BABB853E6}" type="datetime1">
              <a:rPr lang="en-US" altLang="en-US" smtClean="0"/>
              <a:t>9/6/2023</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DC4DA9E-BF09-4792-85F4-B17220049A88}" type="slidenum">
              <a:rPr lang="en-US" altLang="en-US"/>
              <a:pPr>
                <a:defRPr/>
              </a:pPr>
              <a:t>‹#›</a:t>
            </a:fld>
            <a:endParaRPr lang="en-US" altLang="en-US" dirty="0"/>
          </a:p>
        </p:txBody>
      </p:sp>
    </p:spTree>
    <p:extLst>
      <p:ext uri="{BB962C8B-B14F-4D97-AF65-F5344CB8AC3E}">
        <p14:creationId xmlns:p14="http://schemas.microsoft.com/office/powerpoint/2010/main" val="2013179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5A7C7-D2FF-8055-CF8F-EBF516625F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B2743C-943E-CDBF-F59A-14C39DE9A3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A0BC1E-AAC6-A666-9F36-498E1D01B3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D9D6256-1732-49DA-6BAA-CE14DA3EFDB7}"/>
              </a:ext>
            </a:extLst>
          </p:cNvPr>
          <p:cNvSpPr>
            <a:spLocks noGrp="1"/>
          </p:cNvSpPr>
          <p:nvPr>
            <p:ph type="dt" sz="half" idx="10"/>
          </p:nvPr>
        </p:nvSpPr>
        <p:spPr/>
        <p:txBody>
          <a:bodyPr/>
          <a:lstStyle/>
          <a:p>
            <a:fld id="{F84B46D1-395A-4E50-B3A3-1125C82D2986}" type="datetime1">
              <a:rPr lang="en-US" smtClean="0"/>
              <a:t>9/6/2023</a:t>
            </a:fld>
            <a:endParaRPr lang="en-US" dirty="0"/>
          </a:p>
        </p:txBody>
      </p:sp>
      <p:sp>
        <p:nvSpPr>
          <p:cNvPr id="6" name="Footer Placeholder 5">
            <a:extLst>
              <a:ext uri="{FF2B5EF4-FFF2-40B4-BE49-F238E27FC236}">
                <a16:creationId xmlns:a16="http://schemas.microsoft.com/office/drawing/2014/main" id="{748300E8-C11E-672C-2761-2DE5DB6BE2E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FFDC130-9251-1E74-B47A-9AEB57FE34E9}"/>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1244599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0D7A4-43B5-6F91-1D5C-E6C9ACA926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682E850-6C79-7EA5-A0F4-AC807D8864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30C4678-0EDA-BEA8-9B88-D943819C3D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0BAA6D2-A7F5-45AA-254A-1E39CAFE47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0E8B41-D9C5-434B-ED5C-53E7E3AAB1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1964E1B-135F-A293-D2BA-561FD3B877B9}"/>
              </a:ext>
            </a:extLst>
          </p:cNvPr>
          <p:cNvSpPr>
            <a:spLocks noGrp="1"/>
          </p:cNvSpPr>
          <p:nvPr>
            <p:ph type="dt" sz="half" idx="10"/>
          </p:nvPr>
        </p:nvSpPr>
        <p:spPr/>
        <p:txBody>
          <a:bodyPr/>
          <a:lstStyle/>
          <a:p>
            <a:fld id="{7E0C7CCB-1AF5-4AC1-A239-266AA7404743}" type="datetime1">
              <a:rPr lang="en-US" smtClean="0"/>
              <a:t>9/6/2023</a:t>
            </a:fld>
            <a:endParaRPr lang="en-US" dirty="0"/>
          </a:p>
        </p:txBody>
      </p:sp>
      <p:sp>
        <p:nvSpPr>
          <p:cNvPr id="8" name="Footer Placeholder 7">
            <a:extLst>
              <a:ext uri="{FF2B5EF4-FFF2-40B4-BE49-F238E27FC236}">
                <a16:creationId xmlns:a16="http://schemas.microsoft.com/office/drawing/2014/main" id="{A4B0FD1A-82BA-053A-94F1-38E050AF22D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4E3D8C6-11C3-AE18-72FB-F2C9B51BDD81}"/>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72867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FCCE0-0171-A790-AE66-204BAE4599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C15562-A45B-00D3-39E3-7C1BDFC75829}"/>
              </a:ext>
            </a:extLst>
          </p:cNvPr>
          <p:cNvSpPr>
            <a:spLocks noGrp="1"/>
          </p:cNvSpPr>
          <p:nvPr>
            <p:ph type="dt" sz="half" idx="10"/>
          </p:nvPr>
        </p:nvSpPr>
        <p:spPr/>
        <p:txBody>
          <a:bodyPr/>
          <a:lstStyle/>
          <a:p>
            <a:fld id="{4E0AB463-187C-475C-A6F4-A04E6494957E}" type="datetime1">
              <a:rPr lang="en-US" smtClean="0"/>
              <a:t>9/6/2023</a:t>
            </a:fld>
            <a:endParaRPr lang="en-US" dirty="0"/>
          </a:p>
        </p:txBody>
      </p:sp>
      <p:sp>
        <p:nvSpPr>
          <p:cNvPr id="4" name="Footer Placeholder 3">
            <a:extLst>
              <a:ext uri="{FF2B5EF4-FFF2-40B4-BE49-F238E27FC236}">
                <a16:creationId xmlns:a16="http://schemas.microsoft.com/office/drawing/2014/main" id="{B37C4BD1-BC5B-B121-07BA-6E222DB5B61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2BAA8A4-6D80-F7FE-2BC5-85A39020ACAA}"/>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3982024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0B0CBD-7B54-BE7D-F69B-011F914A898B}"/>
              </a:ext>
            </a:extLst>
          </p:cNvPr>
          <p:cNvSpPr>
            <a:spLocks noGrp="1"/>
          </p:cNvSpPr>
          <p:nvPr>
            <p:ph type="dt" sz="half" idx="10"/>
          </p:nvPr>
        </p:nvSpPr>
        <p:spPr/>
        <p:txBody>
          <a:bodyPr/>
          <a:lstStyle/>
          <a:p>
            <a:fld id="{CE198337-FEF3-4CA0-8DA2-E08B5EFD61F8}" type="datetime1">
              <a:rPr lang="en-US" smtClean="0"/>
              <a:t>9/6/2023</a:t>
            </a:fld>
            <a:endParaRPr lang="en-US" dirty="0"/>
          </a:p>
        </p:txBody>
      </p:sp>
      <p:sp>
        <p:nvSpPr>
          <p:cNvPr id="3" name="Footer Placeholder 2">
            <a:extLst>
              <a:ext uri="{FF2B5EF4-FFF2-40B4-BE49-F238E27FC236}">
                <a16:creationId xmlns:a16="http://schemas.microsoft.com/office/drawing/2014/main" id="{73D6314D-A19C-5D89-F726-8F80479D1A9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EAD6E6F-C02B-52F6-CBBD-2EF6B3D47010}"/>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3014424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241C4-CF85-7010-EA18-88B58AE61E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ABA58B6-E8DF-670A-78CC-880F70A03A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4881AE-C024-6F22-43DE-50839CF714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9827AA-B883-3D26-98E1-D4931DFCB8F8}"/>
              </a:ext>
            </a:extLst>
          </p:cNvPr>
          <p:cNvSpPr>
            <a:spLocks noGrp="1"/>
          </p:cNvSpPr>
          <p:nvPr>
            <p:ph type="dt" sz="half" idx="10"/>
          </p:nvPr>
        </p:nvSpPr>
        <p:spPr/>
        <p:txBody>
          <a:bodyPr/>
          <a:lstStyle/>
          <a:p>
            <a:fld id="{FCCDF518-C9A0-4DC7-A518-F9EF05DFAEF5}" type="datetime1">
              <a:rPr lang="en-US" smtClean="0"/>
              <a:t>9/6/2023</a:t>
            </a:fld>
            <a:endParaRPr lang="en-US" dirty="0"/>
          </a:p>
        </p:txBody>
      </p:sp>
      <p:sp>
        <p:nvSpPr>
          <p:cNvPr id="6" name="Footer Placeholder 5">
            <a:extLst>
              <a:ext uri="{FF2B5EF4-FFF2-40B4-BE49-F238E27FC236}">
                <a16:creationId xmlns:a16="http://schemas.microsoft.com/office/drawing/2014/main" id="{F63A7ED0-113B-09E5-7B12-910887FFAD4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0FD408-C097-ED09-F617-0F5EF0D56947}"/>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488806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D86C8-5E3D-4F50-B0FA-2DF44B88D6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837D70-89D7-9381-255E-490B4B888B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A4448E5-7D67-6F13-62FD-8BCE373DF6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25D85E-B717-8E50-97A0-837AF11A9CCD}"/>
              </a:ext>
            </a:extLst>
          </p:cNvPr>
          <p:cNvSpPr>
            <a:spLocks noGrp="1"/>
          </p:cNvSpPr>
          <p:nvPr>
            <p:ph type="dt" sz="half" idx="10"/>
          </p:nvPr>
        </p:nvSpPr>
        <p:spPr/>
        <p:txBody>
          <a:bodyPr/>
          <a:lstStyle/>
          <a:p>
            <a:fld id="{4C9C12AD-F29D-4B3A-8FAF-EC5A3EA4DDAF}" type="datetime1">
              <a:rPr lang="en-US" smtClean="0"/>
              <a:t>9/6/2023</a:t>
            </a:fld>
            <a:endParaRPr lang="en-US" dirty="0"/>
          </a:p>
        </p:txBody>
      </p:sp>
      <p:sp>
        <p:nvSpPr>
          <p:cNvPr id="6" name="Footer Placeholder 5">
            <a:extLst>
              <a:ext uri="{FF2B5EF4-FFF2-40B4-BE49-F238E27FC236}">
                <a16:creationId xmlns:a16="http://schemas.microsoft.com/office/drawing/2014/main" id="{C6C80245-68BB-9658-EE70-8322864B1B3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6B459B4-F69D-F199-8FEF-81FFA10361BF}"/>
              </a:ext>
            </a:extLst>
          </p:cNvPr>
          <p:cNvSpPr>
            <a:spLocks noGrp="1"/>
          </p:cNvSpPr>
          <p:nvPr>
            <p:ph type="sldNum" sz="quarter" idx="12"/>
          </p:nvPr>
        </p:nvSpPr>
        <p:spPr/>
        <p:txBody>
          <a:bodyPr/>
          <a:lstStyle/>
          <a:p>
            <a:fld id="{A9AFB3CE-E2EC-4A16-92CF-EE636E809424}" type="slidenum">
              <a:rPr lang="en-US" smtClean="0"/>
              <a:t>‹#›</a:t>
            </a:fld>
            <a:endParaRPr lang="en-US" dirty="0"/>
          </a:p>
        </p:txBody>
      </p:sp>
    </p:spTree>
    <p:extLst>
      <p:ext uri="{BB962C8B-B14F-4D97-AF65-F5344CB8AC3E}">
        <p14:creationId xmlns:p14="http://schemas.microsoft.com/office/powerpoint/2010/main" val="180062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1.emf"/><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theme" Target="../theme/theme3.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E9855C-CEF5-2F2F-3E6A-A084425806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EC2449-FA2B-90A3-BB30-FA74782A89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D63BB8-F33E-1FBA-3FED-D34DFB570EC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F4F357-A723-486F-B4A4-84B16E1D5637}" type="datetime1">
              <a:rPr lang="en-US" smtClean="0"/>
              <a:t>9/6/2023</a:t>
            </a:fld>
            <a:endParaRPr lang="en-US" dirty="0"/>
          </a:p>
        </p:txBody>
      </p:sp>
      <p:sp>
        <p:nvSpPr>
          <p:cNvPr id="5" name="Footer Placeholder 4">
            <a:extLst>
              <a:ext uri="{FF2B5EF4-FFF2-40B4-BE49-F238E27FC236}">
                <a16:creationId xmlns:a16="http://schemas.microsoft.com/office/drawing/2014/main" id="{53E1944C-397F-D526-D851-DBC2033971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CAC9ACE-4F28-0371-6D2F-BD14F99B39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AFB3CE-E2EC-4A16-92CF-EE636E809424}" type="slidenum">
              <a:rPr lang="en-US" smtClean="0"/>
              <a:t>‹#›</a:t>
            </a:fld>
            <a:endParaRPr lang="en-US" dirty="0"/>
          </a:p>
        </p:txBody>
      </p:sp>
    </p:spTree>
    <p:extLst>
      <p:ext uri="{BB962C8B-B14F-4D97-AF65-F5344CB8AC3E}">
        <p14:creationId xmlns:p14="http://schemas.microsoft.com/office/powerpoint/2010/main" val="32967685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941A54-6DB4-E289-8C3B-C710A0D29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D2E3E88-AF37-7534-64E9-BB03BD4AA3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97FB40-612B-1A60-CD15-33222180BD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F2BB82-B5AD-4377-AFBA-B346D43E9B2F}" type="datetime1">
              <a:rPr lang="en-US" smtClean="0"/>
              <a:t>9/6/2023</a:t>
            </a:fld>
            <a:endParaRPr lang="en-US" dirty="0"/>
          </a:p>
        </p:txBody>
      </p:sp>
      <p:sp>
        <p:nvSpPr>
          <p:cNvPr id="5" name="Footer Placeholder 4">
            <a:extLst>
              <a:ext uri="{FF2B5EF4-FFF2-40B4-BE49-F238E27FC236}">
                <a16:creationId xmlns:a16="http://schemas.microsoft.com/office/drawing/2014/main" id="{0A20602D-CECE-9116-79ED-9547BF6BF8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2A456FD-2114-9CDF-0D1C-710F6FE15D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CFD446-C909-40BD-80FD-DA55DCA220D0}" type="slidenum">
              <a:rPr lang="en-US" smtClean="0"/>
              <a:t>‹#›</a:t>
            </a:fld>
            <a:endParaRPr lang="en-US" dirty="0"/>
          </a:p>
        </p:txBody>
      </p:sp>
    </p:spTree>
    <p:extLst>
      <p:ext uri="{BB962C8B-B14F-4D97-AF65-F5344CB8AC3E}">
        <p14:creationId xmlns:p14="http://schemas.microsoft.com/office/powerpoint/2010/main" val="12970372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27"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78933" y="321733"/>
            <a:ext cx="10642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778933" y="1532467"/>
            <a:ext cx="10642600" cy="4639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pic>
        <p:nvPicPr>
          <p:cNvPr id="1028" name="Picture 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0" y="6409267"/>
            <a:ext cx="1219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B78F96DB-9B89-1B8E-A13D-56E93DF5A5A8}"/>
              </a:ext>
            </a:extLst>
          </p:cNvPr>
          <p:cNvSpPr/>
          <p:nvPr userDrawn="1"/>
        </p:nvSpPr>
        <p:spPr>
          <a:xfrm>
            <a:off x="0" y="6356350"/>
            <a:ext cx="12192000" cy="501650"/>
          </a:xfrm>
          <a:prstGeom prst="rect">
            <a:avLst/>
          </a:prstGeom>
          <a:solidFill>
            <a:srgbClr val="901C3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b="0" dirty="0">
                <a:solidFill>
                  <a:schemeClr val="bg1"/>
                </a:solidFill>
              </a:rPr>
              <a:t>PSD13: 13th International Conference on Position Sensitive Detectors, September 3-8, 2023</a:t>
            </a:r>
          </a:p>
        </p:txBody>
      </p:sp>
    </p:spTree>
    <p:extLst>
      <p:ext uri="{BB962C8B-B14F-4D97-AF65-F5344CB8AC3E}">
        <p14:creationId xmlns:p14="http://schemas.microsoft.com/office/powerpoint/2010/main" val="365518139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Lst>
  <p:hf sldNum="0" hdr="0" ftr="0" dt="0"/>
  <p:txStyles>
    <p:titleStyle>
      <a:lvl1pPr algn="l" rtl="0" eaLnBrk="1" fontAlgn="base" hangingPunct="1">
        <a:lnSpc>
          <a:spcPts val="5333"/>
        </a:lnSpc>
        <a:spcBef>
          <a:spcPct val="0"/>
        </a:spcBef>
        <a:spcAft>
          <a:spcPct val="0"/>
        </a:spcAft>
        <a:defRPr sz="4800">
          <a:solidFill>
            <a:srgbClr val="901C3B"/>
          </a:solidFill>
          <a:latin typeface="+mj-lt"/>
          <a:ea typeface="+mj-ea"/>
          <a:cs typeface="+mj-cs"/>
        </a:defRPr>
      </a:lvl1pPr>
      <a:lvl2pPr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2pPr>
      <a:lvl3pPr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3pPr>
      <a:lvl4pPr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4pPr>
      <a:lvl5pPr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5pPr>
      <a:lvl6pPr marL="609585"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6pPr>
      <a:lvl7pPr marL="1219170"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7pPr>
      <a:lvl8pPr marL="1828754"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8pPr>
      <a:lvl9pPr marL="2438339" algn="l" rtl="0" eaLnBrk="1" fontAlgn="base" hangingPunct="1">
        <a:lnSpc>
          <a:spcPts val="5333"/>
        </a:lnSpc>
        <a:spcBef>
          <a:spcPct val="0"/>
        </a:spcBef>
        <a:spcAft>
          <a:spcPct val="0"/>
        </a:spcAft>
        <a:defRPr sz="4800">
          <a:solidFill>
            <a:srgbClr val="901C3B"/>
          </a:solidFill>
          <a:latin typeface="Arial" pitchFamily="-107" charset="0"/>
          <a:ea typeface="Osaka" pitchFamily="-107" charset="-128"/>
          <a:cs typeface="Osaka" pitchFamily="-107" charset="-128"/>
        </a:defRPr>
      </a:lvl9pPr>
    </p:titleStyle>
    <p:bodyStyle>
      <a:lvl1pPr marL="226478" indent="-226478" algn="l" rtl="0" eaLnBrk="1" fontAlgn="base" hangingPunct="1">
        <a:spcBef>
          <a:spcPct val="20000"/>
        </a:spcBef>
        <a:spcAft>
          <a:spcPct val="0"/>
        </a:spcAft>
        <a:buClr>
          <a:srgbClr val="901C3B"/>
        </a:buClr>
        <a:buChar char="»"/>
        <a:defRPr sz="2667">
          <a:solidFill>
            <a:schemeClr val="tx1"/>
          </a:solidFill>
          <a:latin typeface="+mn-lt"/>
          <a:ea typeface="+mn-ea"/>
          <a:cs typeface="+mn-cs"/>
        </a:defRPr>
      </a:lvl1pPr>
      <a:lvl2pPr marL="687900" indent="-309026" algn="l" rtl="0" eaLnBrk="1" fontAlgn="base" hangingPunct="1">
        <a:spcBef>
          <a:spcPct val="20000"/>
        </a:spcBef>
        <a:spcAft>
          <a:spcPct val="0"/>
        </a:spcAft>
        <a:buClr>
          <a:schemeClr val="tx1"/>
        </a:buClr>
        <a:buChar char="~"/>
        <a:defRPr sz="2667">
          <a:solidFill>
            <a:schemeClr val="tx1"/>
          </a:solidFill>
          <a:latin typeface="+mn-lt"/>
          <a:ea typeface="+mn-ea"/>
          <a:cs typeface="+mn-cs"/>
        </a:defRPr>
      </a:lvl2pPr>
      <a:lvl3pPr marL="1073124" indent="-232828" algn="l" rtl="0" eaLnBrk="1" fontAlgn="base" hangingPunct="1">
        <a:spcBef>
          <a:spcPct val="20000"/>
        </a:spcBef>
        <a:spcAft>
          <a:spcPct val="0"/>
        </a:spcAft>
        <a:buClr>
          <a:schemeClr val="tx1"/>
        </a:buClr>
        <a:buFont typeface="Times" panose="02020603050405020304" pitchFamily="18" charset="0"/>
        <a:buChar char="•"/>
        <a:defRPr sz="2667">
          <a:solidFill>
            <a:schemeClr val="tx1"/>
          </a:solidFill>
          <a:latin typeface="+mn-lt"/>
          <a:ea typeface="+mn-ea"/>
          <a:cs typeface="+mn-cs"/>
        </a:defRPr>
      </a:lvl3pPr>
      <a:lvl4pPr marL="1523962" indent="-298443" algn="l" rtl="0" eaLnBrk="1" fontAlgn="base" hangingPunct="1">
        <a:spcBef>
          <a:spcPct val="20000"/>
        </a:spcBef>
        <a:spcAft>
          <a:spcPct val="0"/>
        </a:spcAft>
        <a:buClr>
          <a:schemeClr val="tx1"/>
        </a:buClr>
        <a:buChar char="~"/>
        <a:defRPr sz="2667">
          <a:solidFill>
            <a:schemeClr val="tx1"/>
          </a:solidFill>
          <a:latin typeface="+mn-lt"/>
          <a:ea typeface="+mn-ea"/>
          <a:cs typeface="+mn-cs"/>
        </a:defRPr>
      </a:lvl4pPr>
      <a:lvl5pPr marL="1907070" indent="-224361" algn="l" rtl="0" eaLnBrk="1" fontAlgn="base" hangingPunct="1">
        <a:spcBef>
          <a:spcPct val="20000"/>
        </a:spcBef>
        <a:spcAft>
          <a:spcPct val="0"/>
        </a:spcAft>
        <a:buClr>
          <a:schemeClr val="tx1"/>
        </a:buClr>
        <a:buFont typeface="Times" panose="02020603050405020304" pitchFamily="18" charset="0"/>
        <a:buChar char="•"/>
        <a:defRPr sz="2667">
          <a:solidFill>
            <a:schemeClr val="tx1"/>
          </a:solidFill>
          <a:latin typeface="+mn-lt"/>
          <a:ea typeface="+mn-ea"/>
          <a:cs typeface="+mn-cs"/>
        </a:defRPr>
      </a:lvl5pPr>
      <a:lvl6pPr marL="2516654" indent="-224361" algn="l" rtl="0" eaLnBrk="1" fontAlgn="base" hangingPunct="1">
        <a:spcBef>
          <a:spcPct val="20000"/>
        </a:spcBef>
        <a:spcAft>
          <a:spcPct val="0"/>
        </a:spcAft>
        <a:buClr>
          <a:schemeClr val="tx1"/>
        </a:buClr>
        <a:buFont typeface="Times" pitchFamily="-107" charset="0"/>
        <a:buChar char="•"/>
        <a:defRPr>
          <a:solidFill>
            <a:schemeClr val="tx1"/>
          </a:solidFill>
          <a:latin typeface="+mn-lt"/>
          <a:ea typeface="+mn-ea"/>
          <a:cs typeface="+mn-cs"/>
        </a:defRPr>
      </a:lvl6pPr>
      <a:lvl7pPr marL="3126239" indent="-224361" algn="l" rtl="0" eaLnBrk="1" fontAlgn="base" hangingPunct="1">
        <a:spcBef>
          <a:spcPct val="20000"/>
        </a:spcBef>
        <a:spcAft>
          <a:spcPct val="0"/>
        </a:spcAft>
        <a:buClr>
          <a:schemeClr val="tx1"/>
        </a:buClr>
        <a:buFont typeface="Times" pitchFamily="-107" charset="0"/>
        <a:buChar char="•"/>
        <a:defRPr>
          <a:solidFill>
            <a:schemeClr val="tx1"/>
          </a:solidFill>
          <a:latin typeface="+mn-lt"/>
          <a:ea typeface="+mn-ea"/>
          <a:cs typeface="+mn-cs"/>
        </a:defRPr>
      </a:lvl7pPr>
      <a:lvl8pPr marL="3735824" indent="-224361" algn="l" rtl="0" eaLnBrk="1" fontAlgn="base" hangingPunct="1">
        <a:spcBef>
          <a:spcPct val="20000"/>
        </a:spcBef>
        <a:spcAft>
          <a:spcPct val="0"/>
        </a:spcAft>
        <a:buClr>
          <a:schemeClr val="tx1"/>
        </a:buClr>
        <a:buFont typeface="Times" pitchFamily="-107" charset="0"/>
        <a:buChar char="•"/>
        <a:defRPr>
          <a:solidFill>
            <a:schemeClr val="tx1"/>
          </a:solidFill>
          <a:latin typeface="+mn-lt"/>
          <a:ea typeface="+mn-ea"/>
          <a:cs typeface="+mn-cs"/>
        </a:defRPr>
      </a:lvl8pPr>
      <a:lvl9pPr marL="4345409" indent="-224361" algn="l" rtl="0" eaLnBrk="1" fontAlgn="base" hangingPunct="1">
        <a:spcBef>
          <a:spcPct val="20000"/>
        </a:spcBef>
        <a:spcAft>
          <a:spcPct val="0"/>
        </a:spcAft>
        <a:buClr>
          <a:schemeClr val="tx1"/>
        </a:buClr>
        <a:buFont typeface="Times" pitchFamily="-107" charset="0"/>
        <a:buChar char="•"/>
        <a:defRPr>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3.xml"/><Relationship Id="rId5" Type="http://schemas.openxmlformats.org/officeDocument/2006/relationships/image" Target="../media/image23.pn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4.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hyperlink" Target="mailto:rschulte@llu.edu"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6.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98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B6C82-1176-1D06-66EE-FEE04C149EEF}"/>
              </a:ext>
            </a:extLst>
          </p:cNvPr>
          <p:cNvSpPr>
            <a:spLocks noGrp="1"/>
          </p:cNvSpPr>
          <p:nvPr>
            <p:ph type="ctrTitle"/>
          </p:nvPr>
        </p:nvSpPr>
        <p:spPr>
          <a:xfrm>
            <a:off x="913976" y="781050"/>
            <a:ext cx="10364049" cy="1962150"/>
          </a:xfrm>
        </p:spPr>
        <p:txBody>
          <a:bodyPr>
            <a:noAutofit/>
          </a:bodyPr>
          <a:lstStyle/>
          <a:p>
            <a:r>
              <a:rPr lang="en-US" sz="3600" b="1" dirty="0">
                <a:solidFill>
                  <a:srgbClr val="901C3B"/>
                </a:solidFill>
              </a:rPr>
              <a:t>Applications of Position Sensitive Detectors in Life Sciences, Biology &amp; Medicine</a:t>
            </a:r>
            <a:endParaRPr lang="en-US" sz="3600" dirty="0"/>
          </a:p>
        </p:txBody>
      </p:sp>
      <p:sp>
        <p:nvSpPr>
          <p:cNvPr id="3" name="Subtitle 2">
            <a:extLst>
              <a:ext uri="{FF2B5EF4-FFF2-40B4-BE49-F238E27FC236}">
                <a16:creationId xmlns:a16="http://schemas.microsoft.com/office/drawing/2014/main" id="{A4119E2D-61E7-81CF-1F49-F226A4FDD29E}"/>
              </a:ext>
            </a:extLst>
          </p:cNvPr>
          <p:cNvSpPr>
            <a:spLocks noGrp="1"/>
          </p:cNvSpPr>
          <p:nvPr>
            <p:ph type="subTitle" idx="1"/>
          </p:nvPr>
        </p:nvSpPr>
        <p:spPr>
          <a:xfrm>
            <a:off x="1453092" y="3555365"/>
            <a:ext cx="9285817" cy="685800"/>
          </a:xfrm>
        </p:spPr>
        <p:txBody>
          <a:bodyPr/>
          <a:lstStyle/>
          <a:p>
            <a:r>
              <a:rPr lang="en-US" dirty="0">
                <a:solidFill>
                  <a:srgbClr val="901C3B"/>
                </a:solidFill>
              </a:rPr>
              <a:t>Reinhard W. Schulte, MD, MS</a:t>
            </a:r>
          </a:p>
          <a:p>
            <a:r>
              <a:rPr lang="en-US" dirty="0">
                <a:solidFill>
                  <a:srgbClr val="901C3B"/>
                </a:solidFill>
              </a:rPr>
              <a:t>Loma Linda University</a:t>
            </a:r>
          </a:p>
          <a:p>
            <a:r>
              <a:rPr lang="en-US" dirty="0">
                <a:solidFill>
                  <a:srgbClr val="901C3B"/>
                </a:solidFill>
              </a:rPr>
              <a:t>On Behalf of the </a:t>
            </a:r>
            <a:r>
              <a:rPr lang="en-US" dirty="0">
                <a:solidFill>
                  <a:srgbClr val="0070C0"/>
                </a:solidFill>
              </a:rPr>
              <a:t>US pCT Collaboration</a:t>
            </a:r>
            <a:r>
              <a:rPr lang="en-US" dirty="0">
                <a:solidFill>
                  <a:srgbClr val="901C3B"/>
                </a:solidFill>
              </a:rPr>
              <a:t> (UC Santa Cruz, Baylor University, NIU, Haifa University)</a:t>
            </a:r>
          </a:p>
        </p:txBody>
      </p:sp>
    </p:spTree>
    <p:extLst>
      <p:ext uri="{BB962C8B-B14F-4D97-AF65-F5344CB8AC3E}">
        <p14:creationId xmlns:p14="http://schemas.microsoft.com/office/powerpoint/2010/main" val="3938439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8D196-6E13-4086-D158-5C48138BA421}"/>
              </a:ext>
            </a:extLst>
          </p:cNvPr>
          <p:cNvSpPr>
            <a:spLocks noGrp="1"/>
          </p:cNvSpPr>
          <p:nvPr>
            <p:ph type="title"/>
          </p:nvPr>
        </p:nvSpPr>
        <p:spPr>
          <a:xfrm>
            <a:off x="963084" y="3444876"/>
            <a:ext cx="10363200" cy="1362075"/>
          </a:xfrm>
        </p:spPr>
        <p:txBody>
          <a:bodyPr/>
          <a:lstStyle/>
          <a:p>
            <a:r>
              <a:rPr lang="en-US" dirty="0"/>
              <a:t>Develop Successive phases of </a:t>
            </a:r>
            <a:r>
              <a:rPr lang="en-US" cap="none" dirty="0"/>
              <a:t>p</a:t>
            </a:r>
            <a:r>
              <a:rPr lang="en-US" dirty="0"/>
              <a:t>CT scanners and learn from their performance</a:t>
            </a:r>
          </a:p>
        </p:txBody>
      </p:sp>
      <p:sp>
        <p:nvSpPr>
          <p:cNvPr id="3" name="Text Placeholder 2">
            <a:extLst>
              <a:ext uri="{FF2B5EF4-FFF2-40B4-BE49-F238E27FC236}">
                <a16:creationId xmlns:a16="http://schemas.microsoft.com/office/drawing/2014/main" id="{3EF9A430-FF46-074F-8FEA-0B21A2C5ADA3}"/>
              </a:ext>
            </a:extLst>
          </p:cNvPr>
          <p:cNvSpPr>
            <a:spLocks noGrp="1"/>
          </p:cNvSpPr>
          <p:nvPr>
            <p:ph type="body" idx="1"/>
          </p:nvPr>
        </p:nvSpPr>
        <p:spPr>
          <a:xfrm>
            <a:off x="963084" y="1944688"/>
            <a:ext cx="10363200" cy="1500187"/>
          </a:xfrm>
        </p:spPr>
        <p:txBody>
          <a:bodyPr/>
          <a:lstStyle/>
          <a:p>
            <a:r>
              <a:rPr lang="en-US" dirty="0"/>
              <a:t>Project 1</a:t>
            </a:r>
          </a:p>
        </p:txBody>
      </p:sp>
    </p:spTree>
    <p:extLst>
      <p:ext uri="{BB962C8B-B14F-4D97-AF65-F5344CB8AC3E}">
        <p14:creationId xmlns:p14="http://schemas.microsoft.com/office/powerpoint/2010/main" val="1909273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302C9E-55B7-1EAF-145E-2A88B778B8DF}"/>
              </a:ext>
            </a:extLst>
          </p:cNvPr>
          <p:cNvSpPr>
            <a:spLocks noGrp="1"/>
          </p:cNvSpPr>
          <p:nvPr>
            <p:ph type="title"/>
          </p:nvPr>
        </p:nvSpPr>
        <p:spPr/>
        <p:txBody>
          <a:bodyPr/>
          <a:lstStyle/>
          <a:p>
            <a:r>
              <a:rPr lang="en-US" dirty="0"/>
              <a:t>Phase I </a:t>
            </a:r>
            <a:r>
              <a:rPr lang="en-US" cap="none" dirty="0"/>
              <a:t>p</a:t>
            </a:r>
            <a:r>
              <a:rPr lang="en-US" dirty="0"/>
              <a:t>CT (US </a:t>
            </a:r>
            <a:r>
              <a:rPr lang="en-US" cap="none" dirty="0"/>
              <a:t>p</a:t>
            </a:r>
            <a:r>
              <a:rPr lang="en-US" dirty="0"/>
              <a:t>CT Collaboration)</a:t>
            </a:r>
          </a:p>
        </p:txBody>
      </p:sp>
      <p:sp>
        <p:nvSpPr>
          <p:cNvPr id="6" name="Text Placeholder 5">
            <a:extLst>
              <a:ext uri="{FF2B5EF4-FFF2-40B4-BE49-F238E27FC236}">
                <a16:creationId xmlns:a16="http://schemas.microsoft.com/office/drawing/2014/main" id="{673C48C0-3581-3126-2119-3FF3CC718569}"/>
              </a:ext>
            </a:extLst>
          </p:cNvPr>
          <p:cNvSpPr>
            <a:spLocks noGrp="1"/>
          </p:cNvSpPr>
          <p:nvPr>
            <p:ph type="body" idx="1"/>
          </p:nvPr>
        </p:nvSpPr>
        <p:spPr/>
        <p:txBody>
          <a:bodyPr/>
          <a:lstStyle/>
          <a:p>
            <a:r>
              <a:rPr lang="en-US" dirty="0"/>
              <a:t>2008 - 2010</a:t>
            </a:r>
          </a:p>
        </p:txBody>
      </p:sp>
    </p:spTree>
    <p:extLst>
      <p:ext uri="{BB962C8B-B14F-4D97-AF65-F5344CB8AC3E}">
        <p14:creationId xmlns:p14="http://schemas.microsoft.com/office/powerpoint/2010/main" val="1129379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CT principl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410200" y="2363207"/>
            <a:ext cx="5334000" cy="2117725"/>
          </a:xfrm>
          <a:noFill/>
        </p:spPr>
      </p:pic>
      <p:sp>
        <p:nvSpPr>
          <p:cNvPr id="7171" name="Rectangle 3"/>
          <p:cNvSpPr>
            <a:spLocks noGrp="1" noChangeArrowheads="1"/>
          </p:cNvSpPr>
          <p:nvPr>
            <p:ph type="title"/>
          </p:nvPr>
        </p:nvSpPr>
        <p:spPr>
          <a:xfrm>
            <a:off x="304801" y="87313"/>
            <a:ext cx="10972800" cy="1139825"/>
          </a:xfrm>
        </p:spPr>
        <p:txBody>
          <a:bodyPr/>
          <a:lstStyle/>
          <a:p>
            <a:pPr eaLnBrk="1" hangingPunct="1"/>
            <a:r>
              <a:rPr lang="en-US" sz="3800" dirty="0"/>
              <a:t>Proton CT Scanner: Design Principle</a:t>
            </a:r>
          </a:p>
        </p:txBody>
      </p:sp>
      <p:sp>
        <p:nvSpPr>
          <p:cNvPr id="7172" name="Rectangle 4"/>
          <p:cNvSpPr>
            <a:spLocks noGrp="1" noChangeArrowheads="1"/>
          </p:cNvSpPr>
          <p:nvPr>
            <p:ph type="body" sz="half" idx="1"/>
          </p:nvPr>
        </p:nvSpPr>
        <p:spPr>
          <a:xfrm>
            <a:off x="1676400" y="1364670"/>
            <a:ext cx="3200400" cy="4495800"/>
          </a:xfrm>
        </p:spPr>
        <p:txBody>
          <a:bodyPr/>
          <a:lstStyle/>
          <a:p>
            <a:pPr eaLnBrk="1" hangingPunct="1">
              <a:lnSpc>
                <a:spcPct val="90000"/>
              </a:lnSpc>
            </a:pPr>
            <a:r>
              <a:rPr lang="en-US" sz="2000" dirty="0"/>
              <a:t>Protons of sufficient energy can penetrate the human body</a:t>
            </a:r>
          </a:p>
          <a:p>
            <a:pPr eaLnBrk="1" hangingPunct="1">
              <a:lnSpc>
                <a:spcPct val="90000"/>
              </a:lnSpc>
            </a:pPr>
            <a:r>
              <a:rPr lang="en-US" sz="2000" dirty="0"/>
              <a:t>Protons can be tracked on the entry and exit side using modern Si detectors</a:t>
            </a:r>
          </a:p>
          <a:p>
            <a:pPr eaLnBrk="1" hangingPunct="1">
              <a:lnSpc>
                <a:spcPct val="90000"/>
              </a:lnSpc>
            </a:pPr>
            <a:r>
              <a:rPr lang="en-US" sz="2000" dirty="0"/>
              <a:t>Residual energy detector to measure energy loss of individual protons</a:t>
            </a:r>
          </a:p>
          <a:p>
            <a:pPr eaLnBrk="1" hangingPunct="1">
              <a:lnSpc>
                <a:spcPct val="90000"/>
              </a:lnSpc>
            </a:pPr>
            <a:r>
              <a:rPr lang="en-US" sz="2000" dirty="0"/>
              <a:t>Rotational detector arrangement in synchrony with proton gantry</a:t>
            </a:r>
          </a:p>
        </p:txBody>
      </p:sp>
      <p:sp>
        <p:nvSpPr>
          <p:cNvPr id="78853" name="Oval 5"/>
          <p:cNvSpPr>
            <a:spLocks noChangeArrowheads="1"/>
          </p:cNvSpPr>
          <p:nvPr/>
        </p:nvSpPr>
        <p:spPr bwMode="auto">
          <a:xfrm>
            <a:off x="5486400" y="365067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8854" name="Oval 6"/>
          <p:cNvSpPr>
            <a:spLocks noChangeArrowheads="1"/>
          </p:cNvSpPr>
          <p:nvPr/>
        </p:nvSpPr>
        <p:spPr bwMode="auto">
          <a:xfrm>
            <a:off x="6629400" y="337762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8855" name="Oval 7"/>
          <p:cNvSpPr>
            <a:spLocks noChangeArrowheads="1"/>
          </p:cNvSpPr>
          <p:nvPr/>
        </p:nvSpPr>
        <p:spPr bwMode="auto">
          <a:xfrm>
            <a:off x="7543800" y="326967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8856" name="Oval 8"/>
          <p:cNvSpPr>
            <a:spLocks noChangeArrowheads="1"/>
          </p:cNvSpPr>
          <p:nvPr/>
        </p:nvSpPr>
        <p:spPr bwMode="auto">
          <a:xfrm>
            <a:off x="8077200" y="334587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8857" name="Oval 9"/>
          <p:cNvSpPr>
            <a:spLocks noChangeArrowheads="1"/>
          </p:cNvSpPr>
          <p:nvPr/>
        </p:nvSpPr>
        <p:spPr bwMode="auto">
          <a:xfrm>
            <a:off x="9220200" y="349827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8858" name="Oval 10"/>
          <p:cNvSpPr>
            <a:spLocks noChangeArrowheads="1"/>
          </p:cNvSpPr>
          <p:nvPr/>
        </p:nvSpPr>
        <p:spPr bwMode="auto">
          <a:xfrm>
            <a:off x="10134600" y="3650670"/>
            <a:ext cx="76200" cy="76200"/>
          </a:xfrm>
          <a:prstGeom prst="ellipse">
            <a:avLst/>
          </a:prstGeom>
          <a:solidFill>
            <a:schemeClr val="bg2"/>
          </a:solidFill>
          <a:ln w="9525">
            <a:solidFill>
              <a:schemeClr val="bg2"/>
            </a:solidFill>
            <a:round/>
            <a:headEnd/>
            <a:tailEnd/>
          </a:ln>
        </p:spPr>
        <p:txBody>
          <a:bodyPr wrap="none" anchor="ctr"/>
          <a:lstStyle/>
          <a:p>
            <a:pPr algn="ctr"/>
            <a:endParaRPr lang="en-US" dirty="0">
              <a:solidFill>
                <a:srgbClr val="FF0000"/>
              </a:solidFill>
            </a:endParaRPr>
          </a:p>
        </p:txBody>
      </p:sp>
      <p:sp>
        <p:nvSpPr>
          <p:cNvPr id="7179" name="Text Box 11"/>
          <p:cNvSpPr txBox="1">
            <a:spLocks noChangeArrowheads="1"/>
          </p:cNvSpPr>
          <p:nvPr/>
        </p:nvSpPr>
        <p:spPr bwMode="auto">
          <a:xfrm>
            <a:off x="5410200" y="5022270"/>
            <a:ext cx="5029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dirty="0"/>
              <a:t>Design of a Proton CT Scanner rotating with the proton gantry</a:t>
            </a:r>
          </a:p>
        </p:txBody>
      </p:sp>
      <p:sp>
        <p:nvSpPr>
          <p:cNvPr id="7180" name="AutoShape 12"/>
          <p:cNvSpPr>
            <a:spLocks noChangeArrowheads="1"/>
          </p:cNvSpPr>
          <p:nvPr/>
        </p:nvSpPr>
        <p:spPr bwMode="auto">
          <a:xfrm rot="10800000">
            <a:off x="6629400" y="1745670"/>
            <a:ext cx="1600200" cy="1143000"/>
          </a:xfrm>
          <a:prstGeom prst="curvedLeftArrow">
            <a:avLst>
              <a:gd name="adj1" fmla="val 20000"/>
              <a:gd name="adj2" fmla="val 40000"/>
              <a:gd name="adj3" fmla="val 46667"/>
            </a:avLst>
          </a:prstGeom>
          <a:solidFill>
            <a:schemeClr val="accent1"/>
          </a:solidFill>
          <a:ln w="9525">
            <a:solidFill>
              <a:schemeClr val="tx1"/>
            </a:solidFill>
            <a:miter lim="800000"/>
            <a:headEnd/>
            <a:tailEnd/>
          </a:ln>
        </p:spPr>
        <p:txBody>
          <a:bodyPr wrap="none" anchor="ctr"/>
          <a:lstStyle/>
          <a:p>
            <a:endParaRPr lang="en-US" dirty="0"/>
          </a:p>
        </p:txBody>
      </p:sp>
      <p:sp>
        <p:nvSpPr>
          <p:cNvPr id="7181" name="Line 13"/>
          <p:cNvSpPr>
            <a:spLocks noChangeShapeType="1"/>
          </p:cNvSpPr>
          <p:nvPr/>
        </p:nvSpPr>
        <p:spPr bwMode="auto">
          <a:xfrm>
            <a:off x="7467600" y="1593270"/>
            <a:ext cx="0" cy="990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2" name="Line 14"/>
          <p:cNvSpPr>
            <a:spLocks noChangeShapeType="1"/>
          </p:cNvSpPr>
          <p:nvPr/>
        </p:nvSpPr>
        <p:spPr bwMode="auto">
          <a:xfrm>
            <a:off x="7467600" y="2812470"/>
            <a:ext cx="0" cy="1905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3" name="AutoShape 15"/>
          <p:cNvSpPr>
            <a:spLocks noChangeArrowheads="1"/>
          </p:cNvSpPr>
          <p:nvPr/>
        </p:nvSpPr>
        <p:spPr bwMode="auto">
          <a:xfrm>
            <a:off x="4953000" y="3498270"/>
            <a:ext cx="457200" cy="304800"/>
          </a:xfrm>
          <a:prstGeom prst="rightArrow">
            <a:avLst>
              <a:gd name="adj1" fmla="val 50000"/>
              <a:gd name="adj2" fmla="val 37500"/>
            </a:avLst>
          </a:prstGeom>
          <a:solidFill>
            <a:schemeClr val="bg2"/>
          </a:solidFill>
          <a:ln w="9525">
            <a:solidFill>
              <a:schemeClr val="bg2"/>
            </a:solidFill>
            <a:miter lim="800000"/>
            <a:headEnd/>
            <a:tailEnd/>
          </a:ln>
        </p:spPr>
        <p:txBody>
          <a:bodyPr wrap="none" anchor="ctr"/>
          <a:lstStyle/>
          <a:p>
            <a:endParaRPr lang="en-US" dirty="0"/>
          </a:p>
        </p:txBody>
      </p:sp>
      <p:sp>
        <p:nvSpPr>
          <p:cNvPr id="7184" name="Text Box 16"/>
          <p:cNvSpPr txBox="1">
            <a:spLocks noChangeArrowheads="1"/>
          </p:cNvSpPr>
          <p:nvPr/>
        </p:nvSpPr>
        <p:spPr bwMode="auto">
          <a:xfrm>
            <a:off x="4953000" y="2482487"/>
            <a:ext cx="2057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dirty="0">
                <a:solidFill>
                  <a:srgbClr val="002060"/>
                </a:solidFill>
              </a:rPr>
              <a:t>Low intensity proton beam</a:t>
            </a:r>
          </a:p>
        </p:txBody>
      </p:sp>
      <p:sp>
        <p:nvSpPr>
          <p:cNvPr id="7185" name="Text Box 17"/>
          <p:cNvSpPr txBox="1">
            <a:spLocks noChangeArrowheads="1"/>
          </p:cNvSpPr>
          <p:nvPr/>
        </p:nvSpPr>
        <p:spPr bwMode="auto">
          <a:xfrm>
            <a:off x="8915400" y="3999920"/>
            <a:ext cx="1600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dirty="0">
                <a:solidFill>
                  <a:schemeClr val="bg2"/>
                </a:solidFill>
              </a:rPr>
              <a:t>Tracking of individual protons</a:t>
            </a:r>
          </a:p>
        </p:txBody>
      </p:sp>
    </p:spTree>
    <p:extLst>
      <p:ext uri="{BB962C8B-B14F-4D97-AF65-F5344CB8AC3E}">
        <p14:creationId xmlns:p14="http://schemas.microsoft.com/office/powerpoint/2010/main" val="35339257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1" nodeType="clickEffect">
                                  <p:stCondLst>
                                    <p:cond delay="0"/>
                                  </p:stCondLst>
                                  <p:childTnLst>
                                    <p:set>
                                      <p:cBhvr>
                                        <p:cTn id="6" dur="1" fill="hold">
                                          <p:stCondLst>
                                            <p:cond delay="0"/>
                                          </p:stCondLst>
                                        </p:cTn>
                                        <p:tgtEl>
                                          <p:spTgt spid="78853"/>
                                        </p:tgtEl>
                                        <p:attrNameLst>
                                          <p:attrName>style.visibility</p:attrName>
                                        </p:attrNameLst>
                                      </p:cBhvr>
                                      <p:to>
                                        <p:strVal val="visible"/>
                                      </p:to>
                                    </p:set>
                                  </p:childTnLst>
                                </p:cTn>
                              </p:par>
                            </p:childTnLst>
                          </p:cTn>
                        </p:par>
                        <p:par>
                          <p:cTn id="7" fill="hold" nodeType="afterGroup">
                            <p:stCondLst>
                              <p:cond delay="0"/>
                            </p:stCondLst>
                            <p:childTnLst>
                              <p:par>
                                <p:cTn id="8" presetID="10" presetClass="exit" presetSubtype="0" fill="hold" grpId="0" nodeType="afterEffect">
                                  <p:stCondLst>
                                    <p:cond delay="0"/>
                                  </p:stCondLst>
                                  <p:childTnLst>
                                    <p:animEffect transition="out" filter="fade">
                                      <p:cBhvr>
                                        <p:cTn id="9" dur="500"/>
                                        <p:tgtEl>
                                          <p:spTgt spid="78853"/>
                                        </p:tgtEl>
                                      </p:cBhvr>
                                    </p:animEffect>
                                    <p:set>
                                      <p:cBhvr>
                                        <p:cTn id="10" dur="1" fill="hold">
                                          <p:stCondLst>
                                            <p:cond delay="499"/>
                                          </p:stCondLst>
                                        </p:cTn>
                                        <p:tgtEl>
                                          <p:spTgt spid="78853"/>
                                        </p:tgtEl>
                                        <p:attrNameLst>
                                          <p:attrName>style.visibility</p:attrName>
                                        </p:attrNameLst>
                                      </p:cBhvr>
                                      <p:to>
                                        <p:strVal val="hidden"/>
                                      </p:to>
                                    </p:se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8854"/>
                                        </p:tgtEl>
                                        <p:attrNameLst>
                                          <p:attrName>style.visibility</p:attrName>
                                        </p:attrNameLst>
                                      </p:cBhvr>
                                      <p:to>
                                        <p:strVal val="visible"/>
                                      </p:to>
                                    </p:set>
                                    <p:animEffect transition="in" filter="fade">
                                      <p:cBhvr>
                                        <p:cTn id="14" dur="500"/>
                                        <p:tgtEl>
                                          <p:spTgt spid="78854"/>
                                        </p:tgtEl>
                                      </p:cBhvr>
                                    </p:animEffect>
                                  </p:childTnLst>
                                </p:cTn>
                              </p:par>
                            </p:childTnLst>
                          </p:cTn>
                        </p:par>
                        <p:par>
                          <p:cTn id="15" fill="hold" nodeType="afterGroup">
                            <p:stCondLst>
                              <p:cond delay="1000"/>
                            </p:stCondLst>
                            <p:childTnLst>
                              <p:par>
                                <p:cTn id="16" presetID="10" presetClass="exit" presetSubtype="0" fill="hold" grpId="1" nodeType="afterEffect">
                                  <p:stCondLst>
                                    <p:cond delay="0"/>
                                  </p:stCondLst>
                                  <p:childTnLst>
                                    <p:animEffect transition="out" filter="fade">
                                      <p:cBhvr>
                                        <p:cTn id="17" dur="500"/>
                                        <p:tgtEl>
                                          <p:spTgt spid="78854"/>
                                        </p:tgtEl>
                                      </p:cBhvr>
                                    </p:animEffect>
                                    <p:set>
                                      <p:cBhvr>
                                        <p:cTn id="18" dur="1" fill="hold">
                                          <p:stCondLst>
                                            <p:cond delay="499"/>
                                          </p:stCondLst>
                                        </p:cTn>
                                        <p:tgtEl>
                                          <p:spTgt spid="78854"/>
                                        </p:tgtEl>
                                        <p:attrNameLst>
                                          <p:attrName>style.visibility</p:attrName>
                                        </p:attrNameLst>
                                      </p:cBhvr>
                                      <p:to>
                                        <p:strVal val="hidden"/>
                                      </p:to>
                                    </p:set>
                                  </p:childTnLst>
                                </p:cTn>
                              </p:par>
                            </p:childTnLst>
                          </p:cTn>
                        </p:par>
                        <p:par>
                          <p:cTn id="19" fill="hold" nodeType="afterGroup">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8855"/>
                                        </p:tgtEl>
                                        <p:attrNameLst>
                                          <p:attrName>style.visibility</p:attrName>
                                        </p:attrNameLst>
                                      </p:cBhvr>
                                      <p:to>
                                        <p:strVal val="visible"/>
                                      </p:to>
                                    </p:set>
                                    <p:animEffect transition="in" filter="fade">
                                      <p:cBhvr>
                                        <p:cTn id="22" dur="500"/>
                                        <p:tgtEl>
                                          <p:spTgt spid="78855"/>
                                        </p:tgtEl>
                                      </p:cBhvr>
                                    </p:animEffect>
                                  </p:childTnLst>
                                </p:cTn>
                              </p:par>
                            </p:childTnLst>
                          </p:cTn>
                        </p:par>
                        <p:par>
                          <p:cTn id="23" fill="hold" nodeType="afterGroup">
                            <p:stCondLst>
                              <p:cond delay="2000"/>
                            </p:stCondLst>
                            <p:childTnLst>
                              <p:par>
                                <p:cTn id="24" presetID="10" presetClass="exit" presetSubtype="0" fill="hold" grpId="1" nodeType="afterEffect">
                                  <p:stCondLst>
                                    <p:cond delay="0"/>
                                  </p:stCondLst>
                                  <p:childTnLst>
                                    <p:animEffect transition="out" filter="fade">
                                      <p:cBhvr>
                                        <p:cTn id="25" dur="500"/>
                                        <p:tgtEl>
                                          <p:spTgt spid="78855"/>
                                        </p:tgtEl>
                                      </p:cBhvr>
                                    </p:animEffect>
                                    <p:set>
                                      <p:cBhvr>
                                        <p:cTn id="26" dur="1" fill="hold">
                                          <p:stCondLst>
                                            <p:cond delay="499"/>
                                          </p:stCondLst>
                                        </p:cTn>
                                        <p:tgtEl>
                                          <p:spTgt spid="78855"/>
                                        </p:tgtEl>
                                        <p:attrNameLst>
                                          <p:attrName>style.visibility</p:attrName>
                                        </p:attrNameLst>
                                      </p:cBhvr>
                                      <p:to>
                                        <p:strVal val="hidden"/>
                                      </p:to>
                                    </p:set>
                                  </p:childTnLst>
                                </p:cTn>
                              </p:par>
                            </p:childTnLst>
                          </p:cTn>
                        </p:par>
                        <p:par>
                          <p:cTn id="27" fill="hold" nodeType="afterGroup">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78856"/>
                                        </p:tgtEl>
                                        <p:attrNameLst>
                                          <p:attrName>style.visibility</p:attrName>
                                        </p:attrNameLst>
                                      </p:cBhvr>
                                      <p:to>
                                        <p:strVal val="visible"/>
                                      </p:to>
                                    </p:set>
                                    <p:animEffect transition="in" filter="fade">
                                      <p:cBhvr>
                                        <p:cTn id="30" dur="500"/>
                                        <p:tgtEl>
                                          <p:spTgt spid="78856"/>
                                        </p:tgtEl>
                                      </p:cBhvr>
                                    </p:animEffect>
                                  </p:childTnLst>
                                </p:cTn>
                              </p:par>
                            </p:childTnLst>
                          </p:cTn>
                        </p:par>
                        <p:par>
                          <p:cTn id="31" fill="hold" nodeType="afterGroup">
                            <p:stCondLst>
                              <p:cond delay="3000"/>
                            </p:stCondLst>
                            <p:childTnLst>
                              <p:par>
                                <p:cTn id="32" presetID="10" presetClass="exit" presetSubtype="0" fill="hold" grpId="1" nodeType="afterEffect">
                                  <p:stCondLst>
                                    <p:cond delay="0"/>
                                  </p:stCondLst>
                                  <p:childTnLst>
                                    <p:animEffect transition="out" filter="fade">
                                      <p:cBhvr>
                                        <p:cTn id="33" dur="500"/>
                                        <p:tgtEl>
                                          <p:spTgt spid="78856"/>
                                        </p:tgtEl>
                                      </p:cBhvr>
                                    </p:animEffect>
                                    <p:set>
                                      <p:cBhvr>
                                        <p:cTn id="34" dur="1" fill="hold">
                                          <p:stCondLst>
                                            <p:cond delay="499"/>
                                          </p:stCondLst>
                                        </p:cTn>
                                        <p:tgtEl>
                                          <p:spTgt spid="78856"/>
                                        </p:tgtEl>
                                        <p:attrNameLst>
                                          <p:attrName>style.visibility</p:attrName>
                                        </p:attrNameLst>
                                      </p:cBhvr>
                                      <p:to>
                                        <p:strVal val="hidden"/>
                                      </p:to>
                                    </p:set>
                                  </p:childTnLst>
                                </p:cTn>
                              </p:par>
                            </p:childTnLst>
                          </p:cTn>
                        </p:par>
                        <p:par>
                          <p:cTn id="35" fill="hold" nodeType="afterGroup">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8857"/>
                                        </p:tgtEl>
                                        <p:attrNameLst>
                                          <p:attrName>style.visibility</p:attrName>
                                        </p:attrNameLst>
                                      </p:cBhvr>
                                      <p:to>
                                        <p:strVal val="visible"/>
                                      </p:to>
                                    </p:set>
                                    <p:animEffect transition="in" filter="fade">
                                      <p:cBhvr>
                                        <p:cTn id="38" dur="500"/>
                                        <p:tgtEl>
                                          <p:spTgt spid="78857"/>
                                        </p:tgtEl>
                                      </p:cBhvr>
                                    </p:animEffect>
                                  </p:childTnLst>
                                </p:cTn>
                              </p:par>
                            </p:childTnLst>
                          </p:cTn>
                        </p:par>
                        <p:par>
                          <p:cTn id="39" fill="hold" nodeType="afterGroup">
                            <p:stCondLst>
                              <p:cond delay="4000"/>
                            </p:stCondLst>
                            <p:childTnLst>
                              <p:par>
                                <p:cTn id="40" presetID="10" presetClass="exit" presetSubtype="0" fill="hold" grpId="1" nodeType="afterEffect">
                                  <p:stCondLst>
                                    <p:cond delay="0"/>
                                  </p:stCondLst>
                                  <p:childTnLst>
                                    <p:animEffect transition="out" filter="fade">
                                      <p:cBhvr>
                                        <p:cTn id="41" dur="500"/>
                                        <p:tgtEl>
                                          <p:spTgt spid="78857"/>
                                        </p:tgtEl>
                                      </p:cBhvr>
                                    </p:animEffect>
                                    <p:set>
                                      <p:cBhvr>
                                        <p:cTn id="42" dur="1" fill="hold">
                                          <p:stCondLst>
                                            <p:cond delay="499"/>
                                          </p:stCondLst>
                                        </p:cTn>
                                        <p:tgtEl>
                                          <p:spTgt spid="78857"/>
                                        </p:tgtEl>
                                        <p:attrNameLst>
                                          <p:attrName>style.visibility</p:attrName>
                                        </p:attrNameLst>
                                      </p:cBhvr>
                                      <p:to>
                                        <p:strVal val="hidden"/>
                                      </p:to>
                                    </p:set>
                                  </p:childTnLst>
                                </p:cTn>
                              </p:par>
                            </p:childTnLst>
                          </p:cTn>
                        </p:par>
                        <p:par>
                          <p:cTn id="43" fill="hold" nodeType="afterGroup">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78858"/>
                                        </p:tgtEl>
                                        <p:attrNameLst>
                                          <p:attrName>style.visibility</p:attrName>
                                        </p:attrNameLst>
                                      </p:cBhvr>
                                      <p:to>
                                        <p:strVal val="visible"/>
                                      </p:to>
                                    </p:set>
                                    <p:animEffect transition="in" filter="fade">
                                      <p:cBhvr>
                                        <p:cTn id="46" dur="500"/>
                                        <p:tgtEl>
                                          <p:spTgt spid="788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animBg="1"/>
      <p:bldP spid="78853" grpId="1" animBg="1"/>
      <p:bldP spid="78854" grpId="0" animBg="1"/>
      <p:bldP spid="78854" grpId="1" animBg="1"/>
      <p:bldP spid="78855" grpId="0" animBg="1"/>
      <p:bldP spid="78855" grpId="1" animBg="1"/>
      <p:bldP spid="78856" grpId="0" animBg="1"/>
      <p:bldP spid="78856" grpId="1" animBg="1"/>
      <p:bldP spid="78857" grpId="0" animBg="1"/>
      <p:bldP spid="78857" grpId="1" animBg="1"/>
      <p:bldP spid="7885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Single Particle Concept: Advantages and Challenges</a:t>
            </a:r>
          </a:p>
        </p:txBody>
      </p:sp>
      <p:sp>
        <p:nvSpPr>
          <p:cNvPr id="3" name="Content Placeholder 2"/>
          <p:cNvSpPr>
            <a:spLocks noGrp="1"/>
          </p:cNvSpPr>
          <p:nvPr>
            <p:ph idx="1"/>
          </p:nvPr>
        </p:nvSpPr>
        <p:spPr/>
        <p:txBody>
          <a:bodyPr>
            <a:normAutofit/>
          </a:bodyPr>
          <a:lstStyle/>
          <a:p>
            <a:r>
              <a:rPr lang="en-US" dirty="0"/>
              <a:t>Single particle detection allows for</a:t>
            </a:r>
          </a:p>
          <a:p>
            <a:pPr lvl="1"/>
            <a:r>
              <a:rPr lang="en-US" dirty="0"/>
              <a:t>rejection of unsuitable events (“data cuts”)</a:t>
            </a:r>
          </a:p>
          <a:p>
            <a:pPr lvl="1"/>
            <a:r>
              <a:rPr lang="en-US" dirty="0"/>
              <a:t>estimation of individual proton paths</a:t>
            </a:r>
          </a:p>
          <a:p>
            <a:pPr lvl="1"/>
            <a:r>
              <a:rPr lang="en-US" dirty="0"/>
              <a:t>use of iterative reconstruction algorithms based on single proton histories</a:t>
            </a:r>
          </a:p>
          <a:p>
            <a:r>
              <a:rPr lang="en-US" dirty="0"/>
              <a:t>Challenges of single particle detection</a:t>
            </a:r>
          </a:p>
          <a:p>
            <a:pPr lvl="1"/>
            <a:r>
              <a:rPr lang="en-US" dirty="0"/>
              <a:t>Requires high data rates (fast DAQ systems)</a:t>
            </a:r>
          </a:p>
          <a:p>
            <a:pPr lvl="1"/>
            <a:r>
              <a:rPr lang="en-US" dirty="0"/>
              <a:t>Requires computation tools exploiting sparsity and massive parallelism</a:t>
            </a:r>
          </a:p>
          <a:p>
            <a:endParaRPr lang="en-US" dirty="0"/>
          </a:p>
        </p:txBody>
      </p:sp>
    </p:spTree>
    <p:extLst>
      <p:ext uri="{BB962C8B-B14F-4D97-AF65-F5344CB8AC3E}">
        <p14:creationId xmlns:p14="http://schemas.microsoft.com/office/powerpoint/2010/main" val="2171258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8638F43-1E9E-2C08-C2DD-AFF39A8CC41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80495" y="1311634"/>
            <a:ext cx="3669610" cy="4418296"/>
          </a:xfrm>
        </p:spPr>
      </p:pic>
      <p:pic>
        <p:nvPicPr>
          <p:cNvPr id="12" name="Picture 7" descr="pCT prototype"/>
          <p:cNvPicPr>
            <a:picLocks noChangeAspect="1" noChangeArrowheads="1"/>
          </p:cNvPicPr>
          <p:nvPr/>
        </p:nvPicPr>
        <p:blipFill>
          <a:blip r:embed="rId3" cstate="print"/>
          <a:srcRect/>
          <a:stretch>
            <a:fillRect/>
          </a:stretch>
        </p:blipFill>
        <p:spPr>
          <a:xfrm>
            <a:off x="6096000" y="1373981"/>
            <a:ext cx="4038600" cy="4110037"/>
          </a:xfrm>
          <a:prstGeom prst="rect">
            <a:avLst/>
          </a:prstGeom>
        </p:spPr>
      </p:pic>
      <p:sp>
        <p:nvSpPr>
          <p:cNvPr id="7" name="Title 6"/>
          <p:cNvSpPr>
            <a:spLocks noGrp="1"/>
          </p:cNvSpPr>
          <p:nvPr>
            <p:ph type="title"/>
          </p:nvPr>
        </p:nvSpPr>
        <p:spPr/>
        <p:txBody>
          <a:bodyPr>
            <a:normAutofit fontScale="90000"/>
          </a:bodyPr>
          <a:lstStyle/>
          <a:p>
            <a:r>
              <a:rPr lang="en-US" dirty="0"/>
              <a:t>A Prototype Proton CT with Single Particle Detection (Phase 1)</a:t>
            </a:r>
          </a:p>
        </p:txBody>
      </p:sp>
      <p:sp>
        <p:nvSpPr>
          <p:cNvPr id="8" name="Content Placeholder 7"/>
          <p:cNvSpPr>
            <a:spLocks noGrp="1"/>
          </p:cNvSpPr>
          <p:nvPr>
            <p:ph sz="half" idx="1"/>
          </p:nvPr>
        </p:nvSpPr>
        <p:spPr/>
        <p:txBody>
          <a:bodyPr>
            <a:normAutofit fontScale="77500" lnSpcReduction="20000"/>
          </a:bodyPr>
          <a:lstStyle/>
          <a:p>
            <a:pPr>
              <a:lnSpc>
                <a:spcPct val="120000"/>
              </a:lnSpc>
              <a:spcBef>
                <a:spcPts val="0"/>
              </a:spcBef>
              <a:spcAft>
                <a:spcPts val="1200"/>
              </a:spcAft>
            </a:pPr>
            <a:r>
              <a:rPr lang="en-US" dirty="0"/>
              <a:t>The initial concept was derived from proton radiography systems developed at PSI</a:t>
            </a:r>
          </a:p>
          <a:p>
            <a:pPr>
              <a:spcBef>
                <a:spcPts val="0"/>
              </a:spcBef>
              <a:spcAft>
                <a:spcPts val="1200"/>
              </a:spcAft>
            </a:pPr>
            <a:r>
              <a:rPr lang="en-US" dirty="0"/>
              <a:t>Fully developed concept of pCT (IEEE NSS/MIC 2003)</a:t>
            </a:r>
          </a:p>
          <a:p>
            <a:pPr>
              <a:spcBef>
                <a:spcPts val="0"/>
              </a:spcBef>
              <a:spcAft>
                <a:spcPts val="1200"/>
              </a:spcAft>
            </a:pPr>
            <a:r>
              <a:rPr lang="en-US" dirty="0"/>
              <a:t>This pCT concept is realized in the Phase 1 scanner</a:t>
            </a:r>
          </a:p>
        </p:txBody>
      </p:sp>
    </p:spTree>
    <p:extLst>
      <p:ext uri="{BB962C8B-B14F-4D97-AF65-F5344CB8AC3E}">
        <p14:creationId xmlns:p14="http://schemas.microsoft.com/office/powerpoint/2010/main" val="2245088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ppt_x"/>
                                          </p:val>
                                        </p:tav>
                                        <p:tav tm="100000">
                                          <p:val>
                                            <p:strVal val="#ppt_x"/>
                                          </p:val>
                                        </p:tav>
                                      </p:tavLst>
                                    </p:anim>
                                    <p:anim calcmode="lin" valueType="num">
                                      <p:cBhvr additive="base">
                                        <p:cTn id="1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4" name="Picture 8" descr="P1030611"/>
          <p:cNvPicPr>
            <a:picLocks noChangeAspect="1" noChangeArrowheads="1"/>
          </p:cNvPicPr>
          <p:nvPr/>
        </p:nvPicPr>
        <p:blipFill>
          <a:blip r:embed="rId2" cstate="print"/>
          <a:srcRect/>
          <a:stretch>
            <a:fillRect/>
          </a:stretch>
        </p:blipFill>
        <p:spPr bwMode="auto">
          <a:xfrm>
            <a:off x="6172200" y="1981200"/>
            <a:ext cx="4038600" cy="3028950"/>
          </a:xfrm>
          <a:prstGeom prst="rect">
            <a:avLst/>
          </a:prstGeom>
          <a:noFill/>
          <a:ln w="9525">
            <a:noFill/>
            <a:miter lim="800000"/>
            <a:headEnd/>
            <a:tailEnd/>
          </a:ln>
        </p:spPr>
      </p:pic>
      <p:sp>
        <p:nvSpPr>
          <p:cNvPr id="2051" name="Rectangle 2"/>
          <p:cNvSpPr>
            <a:spLocks noGrp="1" noChangeArrowheads="1"/>
          </p:cNvSpPr>
          <p:nvPr>
            <p:ph type="title"/>
          </p:nvPr>
        </p:nvSpPr>
        <p:spPr>
          <a:xfrm>
            <a:off x="2057400" y="152400"/>
            <a:ext cx="8229600" cy="1371600"/>
          </a:xfrm>
        </p:spPr>
        <p:txBody>
          <a:bodyPr>
            <a:normAutofit/>
          </a:bodyPr>
          <a:lstStyle/>
          <a:p>
            <a:r>
              <a:rPr lang="en-US" dirty="0"/>
              <a:t>Phase I pCT Tracker</a:t>
            </a:r>
          </a:p>
        </p:txBody>
      </p:sp>
      <p:sp>
        <p:nvSpPr>
          <p:cNvPr id="3076" name="Rectangle 4"/>
          <p:cNvSpPr>
            <a:spLocks noGrp="1" noChangeArrowheads="1"/>
          </p:cNvSpPr>
          <p:nvPr>
            <p:ph type="body" sz="half" idx="1"/>
          </p:nvPr>
        </p:nvSpPr>
        <p:spPr>
          <a:xfrm>
            <a:off x="1752600" y="1600203"/>
            <a:ext cx="4343400" cy="4525963"/>
          </a:xfrm>
        </p:spPr>
        <p:txBody>
          <a:bodyPr>
            <a:normAutofit/>
          </a:bodyPr>
          <a:lstStyle/>
          <a:p>
            <a:pPr>
              <a:lnSpc>
                <a:spcPct val="80000"/>
              </a:lnSpc>
            </a:pPr>
            <a:r>
              <a:rPr lang="en-US" sz="2000" dirty="0"/>
              <a:t>The Phase 1 pCT tracker consists of front and rear module for location and direction measurements</a:t>
            </a:r>
          </a:p>
          <a:p>
            <a:pPr>
              <a:lnSpc>
                <a:spcPct val="80000"/>
              </a:lnSpc>
            </a:pPr>
            <a:r>
              <a:rPr lang="en-US" sz="2000" dirty="0"/>
              <a:t>Modules: two detector boards measuring the X-Y position in two locations =&gt; direction</a:t>
            </a:r>
          </a:p>
          <a:p>
            <a:pPr>
              <a:lnSpc>
                <a:spcPct val="80000"/>
              </a:lnSpc>
            </a:pPr>
            <a:r>
              <a:rPr lang="en-US" sz="2000" dirty="0"/>
              <a:t>Detector boards: 4 Si Strip Detectors (SSDs), 9 cm x 9 cm, 384 strips, 0.23 mm pitch</a:t>
            </a:r>
          </a:p>
          <a:p>
            <a:pPr>
              <a:lnSpc>
                <a:spcPct val="80000"/>
              </a:lnSpc>
            </a:pPr>
            <a:r>
              <a:rPr lang="en-US" sz="2000" dirty="0"/>
              <a:t>Strips of one SSD oriented in either vertical or horizontal direction (X and Y sensitivity)</a:t>
            </a:r>
          </a:p>
          <a:p>
            <a:pPr>
              <a:lnSpc>
                <a:spcPct val="80000"/>
              </a:lnSpc>
            </a:pPr>
            <a:r>
              <a:rPr lang="en-US" sz="2000" dirty="0"/>
              <a:t>Total sensitive area 9 cm x 18 cm</a:t>
            </a:r>
          </a:p>
          <a:p>
            <a:pPr>
              <a:lnSpc>
                <a:spcPct val="80000"/>
              </a:lnSpc>
            </a:pPr>
            <a:r>
              <a:rPr lang="en-US" sz="2000" dirty="0"/>
              <a:t>Modified GLAST/Fermi readout chip, max rate 200 kHz</a:t>
            </a:r>
          </a:p>
          <a:p>
            <a:pPr>
              <a:lnSpc>
                <a:spcPct val="80000"/>
              </a:lnSpc>
              <a:buFontTx/>
              <a:buNone/>
            </a:pPr>
            <a:endParaRPr lang="en-US" sz="2000" dirty="0"/>
          </a:p>
        </p:txBody>
      </p:sp>
      <p:grpSp>
        <p:nvGrpSpPr>
          <p:cNvPr id="2" name="Group 9"/>
          <p:cNvGrpSpPr>
            <a:grpSpLocks/>
          </p:cNvGrpSpPr>
          <p:nvPr/>
        </p:nvGrpSpPr>
        <p:grpSpPr bwMode="auto">
          <a:xfrm>
            <a:off x="6172200" y="2057403"/>
            <a:ext cx="4114800" cy="3629025"/>
            <a:chOff x="2928" y="1479"/>
            <a:chExt cx="2592" cy="2286"/>
          </a:xfrm>
        </p:grpSpPr>
        <p:pic>
          <p:nvPicPr>
            <p:cNvPr id="2057" name="Picture 6" descr="front_telescope_02"/>
            <p:cNvPicPr>
              <a:picLocks noChangeAspect="1" noChangeArrowheads="1"/>
            </p:cNvPicPr>
            <p:nvPr/>
          </p:nvPicPr>
          <p:blipFill>
            <a:blip r:embed="rId3" cstate="print"/>
            <a:srcRect/>
            <a:stretch>
              <a:fillRect/>
            </a:stretch>
          </p:blipFill>
          <p:spPr bwMode="auto">
            <a:xfrm>
              <a:off x="2928" y="1479"/>
              <a:ext cx="2544" cy="1908"/>
            </a:xfrm>
            <a:prstGeom prst="rect">
              <a:avLst/>
            </a:prstGeom>
            <a:noFill/>
            <a:ln w="9525">
              <a:noFill/>
              <a:miter lim="800000"/>
              <a:headEnd/>
              <a:tailEnd/>
            </a:ln>
          </p:spPr>
        </p:pic>
        <p:sp>
          <p:nvSpPr>
            <p:cNvPr id="2058" name="Text Box 7"/>
            <p:cNvSpPr txBox="1">
              <a:spLocks noChangeArrowheads="1"/>
            </p:cNvSpPr>
            <p:nvPr/>
          </p:nvSpPr>
          <p:spPr bwMode="auto">
            <a:xfrm>
              <a:off x="2928" y="3552"/>
              <a:ext cx="2592" cy="213"/>
            </a:xfrm>
            <a:prstGeom prst="rect">
              <a:avLst/>
            </a:prstGeom>
            <a:noFill/>
            <a:ln w="9525">
              <a:noFill/>
              <a:miter lim="800000"/>
              <a:headEnd/>
              <a:tailEnd/>
            </a:ln>
          </p:spPr>
          <p:txBody>
            <a:bodyPr>
              <a:spAutoFit/>
            </a:bodyPr>
            <a:lstStyle/>
            <a:p>
              <a:pPr>
                <a:spcBef>
                  <a:spcPct val="50000"/>
                </a:spcBef>
              </a:pPr>
              <a:endParaRPr lang="en-US" sz="1600" dirty="0"/>
            </a:p>
          </p:txBody>
        </p:sp>
      </p:grpSp>
      <p:sp>
        <p:nvSpPr>
          <p:cNvPr id="9" name="TextBox 8"/>
          <p:cNvSpPr txBox="1">
            <a:spLocks noChangeArrowheads="1"/>
          </p:cNvSpPr>
          <p:nvPr/>
        </p:nvSpPr>
        <p:spPr bwMode="auto">
          <a:xfrm>
            <a:off x="6096000" y="5334001"/>
            <a:ext cx="4191000" cy="369332"/>
          </a:xfrm>
          <a:prstGeom prst="rect">
            <a:avLst/>
          </a:prstGeom>
          <a:noFill/>
          <a:ln w="9525">
            <a:noFill/>
            <a:miter lim="800000"/>
            <a:headEnd/>
            <a:tailEnd/>
          </a:ln>
        </p:spPr>
        <p:txBody>
          <a:bodyPr>
            <a:spAutoFit/>
          </a:bodyPr>
          <a:lstStyle/>
          <a:p>
            <a:r>
              <a:rPr lang="en-US" dirty="0"/>
              <a:t>Phase I pCT scanner front module</a:t>
            </a:r>
          </a:p>
        </p:txBody>
      </p:sp>
      <p:sp>
        <p:nvSpPr>
          <p:cNvPr id="10" name="TextBox 9"/>
          <p:cNvSpPr txBox="1">
            <a:spLocks noChangeArrowheads="1"/>
          </p:cNvSpPr>
          <p:nvPr/>
        </p:nvSpPr>
        <p:spPr bwMode="auto">
          <a:xfrm>
            <a:off x="6172200" y="5105402"/>
            <a:ext cx="3505200" cy="923330"/>
          </a:xfrm>
          <a:prstGeom prst="rect">
            <a:avLst/>
          </a:prstGeom>
          <a:noFill/>
          <a:ln w="9525">
            <a:noFill/>
            <a:miter lim="800000"/>
            <a:headEnd/>
            <a:tailEnd/>
          </a:ln>
        </p:spPr>
        <p:txBody>
          <a:bodyPr>
            <a:spAutoFit/>
          </a:bodyPr>
          <a:lstStyle/>
          <a:p>
            <a:r>
              <a:rPr lang="en-US" dirty="0"/>
              <a:t>Detector board with 2 SSDs in the front (visible) and 2 SSDs in the back of the board</a:t>
            </a:r>
          </a:p>
        </p:txBody>
      </p:sp>
    </p:spTree>
    <p:extLst>
      <p:ext uri="{BB962C8B-B14F-4D97-AF65-F5344CB8AC3E}">
        <p14:creationId xmlns:p14="http://schemas.microsoft.com/office/powerpoint/2010/main" val="382203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2000"/>
                                        <p:tgtEl>
                                          <p:spTgt spid="9"/>
                                        </p:tgtEl>
                                      </p:cBhvr>
                                    </p:animEffect>
                                    <p:set>
                                      <p:cBhvr>
                                        <p:cTn id="10" dur="1" fill="hold">
                                          <p:stCondLst>
                                            <p:cond delay="1999"/>
                                          </p:stCondLst>
                                        </p:cTn>
                                        <p:tgtEl>
                                          <p:spTgt spid="9"/>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29704"/>
                                        </p:tgtEl>
                                        <p:attrNameLst>
                                          <p:attrName>style.visibility</p:attrName>
                                        </p:attrNameLst>
                                      </p:cBhvr>
                                      <p:to>
                                        <p:strVal val="visible"/>
                                      </p:to>
                                    </p:set>
                                    <p:animEffect transition="in" filter="fade">
                                      <p:cBhvr>
                                        <p:cTn id="13" dur="2000"/>
                                        <p:tgtEl>
                                          <p:spTgt spid="29704"/>
                                        </p:tgtEl>
                                      </p:cBhvr>
                                    </p:animEffect>
                                  </p:childTnLst>
                                </p:cTn>
                              </p:par>
                              <p:par>
                                <p:cTn id="14" presetID="10" presetClass="entr" presetSubtype="0" fill="hold" nodeType="withEffect">
                                  <p:stCondLst>
                                    <p:cond delay="0"/>
                                  </p:stCondLst>
                                  <p:childTnLst>
                                    <p:set>
                                      <p:cBhvr>
                                        <p:cTn id="15" dur="1" fill="hold">
                                          <p:stCondLst>
                                            <p:cond delay="0"/>
                                          </p:stCondLst>
                                        </p:cTn>
                                        <p:tgtEl>
                                          <p:spTgt spid="3076">
                                            <p:txEl>
                                              <p:pRg st="2" end="2"/>
                                            </p:txEl>
                                          </p:spTgt>
                                        </p:tgtEl>
                                        <p:attrNameLst>
                                          <p:attrName>style.visibility</p:attrName>
                                        </p:attrNameLst>
                                      </p:cBhvr>
                                      <p:to>
                                        <p:strVal val="visible"/>
                                      </p:to>
                                    </p:set>
                                    <p:animEffect transition="in" filter="fade">
                                      <p:cBhvr>
                                        <p:cTn id="16" dur="2000"/>
                                        <p:tgtEl>
                                          <p:spTgt spid="307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3076">
                                            <p:txEl>
                                              <p:pRg st="3" end="3"/>
                                            </p:txEl>
                                          </p:spTgt>
                                        </p:tgtEl>
                                        <p:attrNameLst>
                                          <p:attrName>style.visibility</p:attrName>
                                        </p:attrNameLst>
                                      </p:cBhvr>
                                      <p:to>
                                        <p:strVal val="visible"/>
                                      </p:to>
                                    </p:set>
                                    <p:animEffect transition="in" filter="fade">
                                      <p:cBhvr>
                                        <p:cTn id="22" dur="2000"/>
                                        <p:tgtEl>
                                          <p:spTgt spid="3076">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076">
                                            <p:txEl>
                                              <p:pRg st="4" end="4"/>
                                            </p:txEl>
                                          </p:spTgt>
                                        </p:tgtEl>
                                        <p:attrNameLst>
                                          <p:attrName>style.visibility</p:attrName>
                                        </p:attrNameLst>
                                      </p:cBhvr>
                                      <p:to>
                                        <p:strVal val="visible"/>
                                      </p:to>
                                    </p:set>
                                    <p:animEffect transition="in" filter="fade">
                                      <p:cBhvr>
                                        <p:cTn id="25" dur="2000"/>
                                        <p:tgtEl>
                                          <p:spTgt spid="3076">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076">
                                            <p:txEl>
                                              <p:pRg st="5" end="5"/>
                                            </p:txEl>
                                          </p:spTgt>
                                        </p:tgtEl>
                                        <p:attrNameLst>
                                          <p:attrName>style.visibility</p:attrName>
                                        </p:attrNameLst>
                                      </p:cBhvr>
                                      <p:to>
                                        <p:strVal val="visible"/>
                                      </p:to>
                                    </p:set>
                                    <p:animEffect transition="in" filter="fade">
                                      <p:cBhvr>
                                        <p:cTn id="28" dur="2000"/>
                                        <p:tgtEl>
                                          <p:spTgt spid="30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Rear detector open.jpg"/>
          <p:cNvPicPr>
            <a:picLocks noChangeAspect="1"/>
          </p:cNvPicPr>
          <p:nvPr/>
        </p:nvPicPr>
        <p:blipFill>
          <a:blip r:embed="rId2" cstate="print"/>
          <a:stretch>
            <a:fillRect/>
          </a:stretch>
        </p:blipFill>
        <p:spPr>
          <a:xfrm>
            <a:off x="6400800" y="2819400"/>
            <a:ext cx="3759200" cy="2819400"/>
          </a:xfrm>
          <a:prstGeom prst="rect">
            <a:avLst/>
          </a:prstGeom>
        </p:spPr>
      </p:pic>
      <p:pic>
        <p:nvPicPr>
          <p:cNvPr id="31755" name="Picture 11"/>
          <p:cNvPicPr>
            <a:picLocks noChangeAspect="1" noChangeArrowheads="1"/>
          </p:cNvPicPr>
          <p:nvPr/>
        </p:nvPicPr>
        <p:blipFill>
          <a:blip r:embed="rId3" cstate="print"/>
          <a:srcRect/>
          <a:stretch>
            <a:fillRect/>
          </a:stretch>
        </p:blipFill>
        <p:spPr bwMode="auto">
          <a:xfrm>
            <a:off x="6096002" y="3048000"/>
            <a:ext cx="4238625" cy="2647950"/>
          </a:xfrm>
          <a:prstGeom prst="rect">
            <a:avLst/>
          </a:prstGeom>
          <a:noFill/>
          <a:ln w="9525">
            <a:noFill/>
            <a:miter lim="800000"/>
            <a:headEnd/>
            <a:tailEnd/>
          </a:ln>
        </p:spPr>
      </p:pic>
      <p:pic>
        <p:nvPicPr>
          <p:cNvPr id="31754" name="Picture 10" descr="matrix_assembled2"/>
          <p:cNvPicPr>
            <a:picLocks noChangeAspect="1" noChangeArrowheads="1"/>
          </p:cNvPicPr>
          <p:nvPr/>
        </p:nvPicPr>
        <p:blipFill>
          <a:blip r:embed="rId4" cstate="print"/>
          <a:srcRect/>
          <a:stretch>
            <a:fillRect/>
          </a:stretch>
        </p:blipFill>
        <p:spPr bwMode="auto">
          <a:xfrm>
            <a:off x="6705600" y="1676400"/>
            <a:ext cx="3759200" cy="2819400"/>
          </a:xfrm>
          <a:prstGeom prst="rect">
            <a:avLst/>
          </a:prstGeom>
          <a:noFill/>
          <a:ln w="9525">
            <a:noFill/>
            <a:miter lim="800000"/>
            <a:headEnd/>
            <a:tailEnd/>
          </a:ln>
        </p:spPr>
      </p:pic>
      <p:sp>
        <p:nvSpPr>
          <p:cNvPr id="3076" name="Rectangle 4"/>
          <p:cNvSpPr>
            <a:spLocks noGrp="1" noChangeArrowheads="1"/>
          </p:cNvSpPr>
          <p:nvPr>
            <p:ph type="title"/>
          </p:nvPr>
        </p:nvSpPr>
        <p:spPr>
          <a:xfrm>
            <a:off x="1981200" y="228600"/>
            <a:ext cx="9144000" cy="1371600"/>
          </a:xfrm>
        </p:spPr>
        <p:txBody>
          <a:bodyPr>
            <a:noAutofit/>
          </a:bodyPr>
          <a:lstStyle/>
          <a:p>
            <a:r>
              <a:rPr lang="en-US" sz="3600" dirty="0"/>
              <a:t>Phase I Energy Detector: Crystal Calorimeter</a:t>
            </a:r>
          </a:p>
        </p:txBody>
      </p:sp>
      <p:sp>
        <p:nvSpPr>
          <p:cNvPr id="3079" name="Rectangle 5"/>
          <p:cNvSpPr>
            <a:spLocks noGrp="1" noChangeArrowheads="1"/>
          </p:cNvSpPr>
          <p:nvPr>
            <p:ph type="body" sz="half" idx="1"/>
          </p:nvPr>
        </p:nvSpPr>
        <p:spPr>
          <a:xfrm>
            <a:off x="1828800" y="1752601"/>
            <a:ext cx="4572000" cy="4525963"/>
          </a:xfrm>
        </p:spPr>
        <p:txBody>
          <a:bodyPr>
            <a:normAutofit/>
          </a:bodyPr>
          <a:lstStyle/>
          <a:p>
            <a:pPr>
              <a:lnSpc>
                <a:spcPct val="80000"/>
              </a:lnSpc>
            </a:pPr>
            <a:r>
              <a:rPr lang="en-US" sz="2400" dirty="0"/>
              <a:t>Crystal matrix with 18 thallium-doped cesium-iodide (CsI(Tl)) crystals (~3.6 cm x 3.6 cm x 12.5 cm)</a:t>
            </a:r>
          </a:p>
          <a:p>
            <a:pPr>
              <a:lnSpc>
                <a:spcPct val="80000"/>
              </a:lnSpc>
            </a:pPr>
            <a:r>
              <a:rPr lang="en-US" sz="2400" dirty="0"/>
              <a:t>Each crystal read out by area-matched Si photodiode</a:t>
            </a:r>
          </a:p>
          <a:p>
            <a:pPr>
              <a:lnSpc>
                <a:spcPct val="80000"/>
              </a:lnSpc>
            </a:pPr>
            <a:r>
              <a:rPr lang="en-US" sz="2400" dirty="0"/>
              <a:t>Si photodiode =&gt; preamp/shaper =&gt; ADC</a:t>
            </a:r>
          </a:p>
          <a:p>
            <a:pPr>
              <a:lnSpc>
                <a:spcPct val="80000"/>
              </a:lnSpc>
            </a:pPr>
            <a:r>
              <a:rPr lang="en-US" sz="2400" dirty="0"/>
              <a:t>Excellent linearity and energy resolution &lt; 1% above 40 MeV</a:t>
            </a:r>
          </a:p>
          <a:p>
            <a:pPr>
              <a:lnSpc>
                <a:spcPct val="80000"/>
              </a:lnSpc>
            </a:pPr>
            <a:r>
              <a:rPr lang="en-US" sz="2400" dirty="0"/>
              <a:t>Integrated with rear tracker module</a:t>
            </a:r>
          </a:p>
        </p:txBody>
      </p:sp>
      <p:pic>
        <p:nvPicPr>
          <p:cNvPr id="31753" name="Picture 9" descr="matrix_drawing2"/>
          <p:cNvPicPr>
            <a:picLocks noGrp="1" noChangeAspect="1" noChangeArrowheads="1"/>
          </p:cNvPicPr>
          <p:nvPr>
            <p:ph sz="half" idx="2"/>
          </p:nvPr>
        </p:nvPicPr>
        <p:blipFill>
          <a:blip r:embed="rId5" cstate="print"/>
          <a:srcRect/>
          <a:stretch>
            <a:fillRect/>
          </a:stretch>
        </p:blipFill>
        <p:spPr>
          <a:xfrm>
            <a:off x="6245227" y="1676400"/>
            <a:ext cx="4422775" cy="2971800"/>
          </a:xfrm>
        </p:spPr>
      </p:pic>
    </p:spTree>
    <p:extLst>
      <p:ext uri="{BB962C8B-B14F-4D97-AF65-F5344CB8AC3E}">
        <p14:creationId xmlns:p14="http://schemas.microsoft.com/office/powerpoint/2010/main" val="2319792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31753"/>
                                        </p:tgtEl>
                                      </p:cBhvr>
                                    </p:animEffect>
                                    <p:set>
                                      <p:cBhvr>
                                        <p:cTn id="7" dur="1" fill="hold">
                                          <p:stCondLst>
                                            <p:cond delay="1999"/>
                                          </p:stCondLst>
                                        </p:cTn>
                                        <p:tgtEl>
                                          <p:spTgt spid="3175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31754"/>
                                        </p:tgtEl>
                                        <p:attrNameLst>
                                          <p:attrName>style.visibility</p:attrName>
                                        </p:attrNameLst>
                                      </p:cBhvr>
                                      <p:to>
                                        <p:strVal val="visible"/>
                                      </p:to>
                                    </p:set>
                                    <p:animEffect transition="in" filter="fade">
                                      <p:cBhvr>
                                        <p:cTn id="10" dur="2000"/>
                                        <p:tgtEl>
                                          <p:spTgt spid="3175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000"/>
                                        <p:tgtEl>
                                          <p:spTgt spid="31754"/>
                                        </p:tgtEl>
                                      </p:cBhvr>
                                    </p:animEffect>
                                    <p:set>
                                      <p:cBhvr>
                                        <p:cTn id="15" dur="1" fill="hold">
                                          <p:stCondLst>
                                            <p:cond delay="1999"/>
                                          </p:stCondLst>
                                        </p:cTn>
                                        <p:tgtEl>
                                          <p:spTgt spid="31754"/>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31755"/>
                                        </p:tgtEl>
                                        <p:attrNameLst>
                                          <p:attrName>style.visibility</p:attrName>
                                        </p:attrNameLst>
                                      </p:cBhvr>
                                      <p:to>
                                        <p:strVal val="visible"/>
                                      </p:to>
                                    </p:set>
                                    <p:animEffect transition="in" filter="fade">
                                      <p:cBhvr>
                                        <p:cTn id="18" dur="2000"/>
                                        <p:tgtEl>
                                          <p:spTgt spid="3175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2000"/>
                                        <p:tgtEl>
                                          <p:spTgt spid="31755"/>
                                        </p:tgtEl>
                                      </p:cBhvr>
                                    </p:animEffect>
                                    <p:set>
                                      <p:cBhvr>
                                        <p:cTn id="23" dur="1" fill="hold">
                                          <p:stCondLst>
                                            <p:cond delay="1999"/>
                                          </p:stCondLst>
                                        </p:cTn>
                                        <p:tgtEl>
                                          <p:spTgt spid="31755"/>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1524000" y="478366"/>
            <a:ext cx="9144000" cy="1020234"/>
          </a:xfrm>
          <a:prstGeom prst="rect">
            <a:avLst/>
          </a:prstGeom>
          <a:gradFill flip="none" rotWithShape="1">
            <a:gsLst>
              <a:gs pos="0">
                <a:schemeClr val="bg1">
                  <a:alpha val="25000"/>
                </a:schemeClr>
              </a:gs>
              <a:gs pos="84000">
                <a:schemeClr val="bg1">
                  <a:alpha val="92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endParaRPr lang="en-US" dirty="0"/>
          </a:p>
        </p:txBody>
      </p:sp>
      <p:sp>
        <p:nvSpPr>
          <p:cNvPr id="2" name="Title 1"/>
          <p:cNvSpPr>
            <a:spLocks noGrp="1"/>
          </p:cNvSpPr>
          <p:nvPr>
            <p:ph type="title"/>
          </p:nvPr>
        </p:nvSpPr>
        <p:spPr>
          <a:xfrm>
            <a:off x="2133600" y="355600"/>
            <a:ext cx="8229600" cy="1143000"/>
          </a:xfrm>
        </p:spPr>
        <p:txBody>
          <a:bodyPr>
            <a:normAutofit fontScale="90000"/>
          </a:bodyPr>
          <a:lstStyle/>
          <a:p>
            <a:r>
              <a:rPr lang="en-US" sz="4000" dirty="0"/>
              <a:t>Phase I pCT Scanner at LLU (completed in 2010)</a:t>
            </a:r>
          </a:p>
        </p:txBody>
      </p:sp>
      <p:sp>
        <p:nvSpPr>
          <p:cNvPr id="3" name="Content Placeholder 2"/>
          <p:cNvSpPr>
            <a:spLocks noGrp="1"/>
          </p:cNvSpPr>
          <p:nvPr>
            <p:ph sz="half" idx="1"/>
          </p:nvPr>
        </p:nvSpPr>
        <p:spPr>
          <a:xfrm>
            <a:off x="1524000" y="1600200"/>
            <a:ext cx="4038600" cy="4267200"/>
          </a:xfrm>
        </p:spPr>
        <p:txBody>
          <a:bodyPr>
            <a:normAutofit fontScale="92500" lnSpcReduction="10000"/>
          </a:bodyPr>
          <a:lstStyle/>
          <a:p>
            <a:pPr eaLnBrk="1" hangingPunct="1"/>
            <a:r>
              <a:rPr lang="en-US" sz="2200" dirty="0"/>
              <a:t>System component integration &amp; mounting (April 2010)</a:t>
            </a:r>
          </a:p>
          <a:p>
            <a:pPr eaLnBrk="1" hangingPunct="1"/>
            <a:r>
              <a:rPr lang="en-US" sz="2200" dirty="0"/>
              <a:t>Tested initially with radioactive source and cosmic rays (muons)</a:t>
            </a:r>
          </a:p>
          <a:p>
            <a:pPr eaLnBrk="1" hangingPunct="1"/>
            <a:r>
              <a:rPr lang="en-US" sz="2200" dirty="0"/>
              <a:t>Installation on proton research beam line &amp; 1</a:t>
            </a:r>
            <a:r>
              <a:rPr lang="en-US" sz="2200" baseline="30000" dirty="0"/>
              <a:t>st</a:t>
            </a:r>
            <a:r>
              <a:rPr lang="en-US" sz="2200" dirty="0"/>
              <a:t> test runs (May 2010)</a:t>
            </a:r>
          </a:p>
          <a:p>
            <a:pPr eaLnBrk="1" hangingPunct="1"/>
            <a:r>
              <a:rPr lang="en-US" sz="2200" dirty="0"/>
              <a:t>Spill uniformity optimization (June 2010)</a:t>
            </a:r>
          </a:p>
          <a:p>
            <a:pPr eaLnBrk="1" hangingPunct="1"/>
            <a:r>
              <a:rPr lang="en-US" sz="2200" dirty="0"/>
              <a:t>Scanner calibration (July 2010)</a:t>
            </a:r>
          </a:p>
          <a:p>
            <a:pPr eaLnBrk="1" hangingPunct="1"/>
            <a:r>
              <a:rPr lang="en-US" sz="2200" dirty="0"/>
              <a:t>Experience collected with phantom scans since Dec 2010, leading to Phase II pCT scanner</a:t>
            </a:r>
          </a:p>
          <a:p>
            <a:endParaRPr lang="en-US" sz="2200" dirty="0"/>
          </a:p>
        </p:txBody>
      </p:sp>
      <p:pic>
        <p:nvPicPr>
          <p:cNvPr id="7" name="head_phantom.avi">
            <a:hlinkClick r:id="" action="ppaction://media"/>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4" cstate="print"/>
          <a:stretch>
            <a:fillRect/>
          </a:stretch>
        </p:blipFill>
        <p:spPr>
          <a:xfrm>
            <a:off x="6172200" y="1981201"/>
            <a:ext cx="4038600" cy="3028951"/>
          </a:xfrm>
        </p:spPr>
      </p:pic>
    </p:spTree>
    <p:extLst>
      <p:ext uri="{BB962C8B-B14F-4D97-AF65-F5344CB8AC3E}">
        <p14:creationId xmlns:p14="http://schemas.microsoft.com/office/powerpoint/2010/main" val="8544109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00000">
                <p:cTn id="7" fill="hold" display="0">
                  <p:stCondLst>
                    <p:cond delay="indefinite"/>
                  </p:st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302C9E-55B7-1EAF-145E-2A88B778B8DF}"/>
              </a:ext>
            </a:extLst>
          </p:cNvPr>
          <p:cNvSpPr>
            <a:spLocks noGrp="1"/>
          </p:cNvSpPr>
          <p:nvPr>
            <p:ph type="title"/>
          </p:nvPr>
        </p:nvSpPr>
        <p:spPr>
          <a:xfrm>
            <a:off x="963084" y="3663951"/>
            <a:ext cx="10508480" cy="1362075"/>
          </a:xfrm>
        </p:spPr>
        <p:txBody>
          <a:bodyPr/>
          <a:lstStyle/>
          <a:p>
            <a:r>
              <a:rPr lang="en-US" dirty="0"/>
              <a:t>Phase II </a:t>
            </a:r>
            <a:r>
              <a:rPr lang="en-US" cap="none" dirty="0"/>
              <a:t>p</a:t>
            </a:r>
            <a:r>
              <a:rPr lang="en-US" dirty="0"/>
              <a:t>CT (US </a:t>
            </a:r>
            <a:r>
              <a:rPr lang="en-US" cap="none" dirty="0"/>
              <a:t>p</a:t>
            </a:r>
            <a:r>
              <a:rPr lang="en-US" dirty="0"/>
              <a:t>CT Collaboration)</a:t>
            </a:r>
          </a:p>
        </p:txBody>
      </p:sp>
      <p:sp>
        <p:nvSpPr>
          <p:cNvPr id="6" name="Text Placeholder 5">
            <a:extLst>
              <a:ext uri="{FF2B5EF4-FFF2-40B4-BE49-F238E27FC236}">
                <a16:creationId xmlns:a16="http://schemas.microsoft.com/office/drawing/2014/main" id="{673C48C0-3581-3126-2119-3FF3CC718569}"/>
              </a:ext>
            </a:extLst>
          </p:cNvPr>
          <p:cNvSpPr>
            <a:spLocks noGrp="1"/>
          </p:cNvSpPr>
          <p:nvPr>
            <p:ph type="body" idx="1"/>
          </p:nvPr>
        </p:nvSpPr>
        <p:spPr/>
        <p:txBody>
          <a:bodyPr/>
          <a:lstStyle/>
          <a:p>
            <a:r>
              <a:rPr lang="en-US" dirty="0"/>
              <a:t>2011 - 2020</a:t>
            </a:r>
          </a:p>
        </p:txBody>
      </p:sp>
    </p:spTree>
    <p:extLst>
      <p:ext uri="{BB962C8B-B14F-4D97-AF65-F5344CB8AC3E}">
        <p14:creationId xmlns:p14="http://schemas.microsoft.com/office/powerpoint/2010/main" val="4122271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144510"/>
            <a:ext cx="10642600" cy="1143000"/>
          </a:xfrm>
        </p:spPr>
        <p:txBody>
          <a:bodyPr/>
          <a:lstStyle/>
          <a:p>
            <a:r>
              <a:rPr lang="en-US" dirty="0"/>
              <a:t>Phase II Preclinical pCT Scanner</a:t>
            </a:r>
          </a:p>
        </p:txBody>
      </p:sp>
      <p:sp>
        <p:nvSpPr>
          <p:cNvPr id="7" name="Content Placeholder 6"/>
          <p:cNvSpPr>
            <a:spLocks noGrp="1"/>
          </p:cNvSpPr>
          <p:nvPr>
            <p:ph sz="half" idx="1"/>
          </p:nvPr>
        </p:nvSpPr>
        <p:spPr>
          <a:xfrm>
            <a:off x="838200" y="1354978"/>
            <a:ext cx="5181600" cy="4709646"/>
          </a:xfrm>
        </p:spPr>
        <p:txBody>
          <a:bodyPr>
            <a:noAutofit/>
          </a:bodyPr>
          <a:lstStyle/>
          <a:p>
            <a:pPr>
              <a:spcBef>
                <a:spcPts val="600"/>
              </a:spcBef>
            </a:pPr>
            <a:r>
              <a:rPr lang="en-US" sz="2000" dirty="0"/>
              <a:t>The Phase II tracker had 8 planes of Si strip detectors: 4 for measuring the T coordinates and 4 for the V coordinates of each proton at a rate of ~1 MHz (1 M p per sec)</a:t>
            </a:r>
          </a:p>
          <a:p>
            <a:pPr>
              <a:spcBef>
                <a:spcPts val="600"/>
              </a:spcBef>
            </a:pPr>
            <a:r>
              <a:rPr lang="en-US" sz="2000" dirty="0"/>
              <a:t>Each p track was time-correlated to the angle of the rotational platform (not shown), which rotated at 1 RPM.</a:t>
            </a:r>
          </a:p>
          <a:p>
            <a:pPr>
              <a:spcBef>
                <a:spcPts val="600"/>
              </a:spcBef>
            </a:pPr>
            <a:r>
              <a:rPr lang="en-US" sz="2000" dirty="0"/>
              <a:t>The residual energy of each proton exiting the last tracker plane was measured with a 5-stage plastic scintillator with (PMT) readout. The energy of the ‘stopping stage’ was converted to WEPL</a:t>
            </a:r>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5625"/>
            <a:ext cx="5181600" cy="2823506"/>
          </a:xfrm>
        </p:spPr>
      </p:pic>
      <p:sp>
        <p:nvSpPr>
          <p:cNvPr id="10" name="TextBox 9"/>
          <p:cNvSpPr txBox="1"/>
          <p:nvPr/>
        </p:nvSpPr>
        <p:spPr>
          <a:xfrm>
            <a:off x="6172200" y="4784068"/>
            <a:ext cx="4724400" cy="646331"/>
          </a:xfrm>
          <a:prstGeom prst="rect">
            <a:avLst/>
          </a:prstGeom>
          <a:noFill/>
        </p:spPr>
        <p:txBody>
          <a:bodyPr wrap="square" rtlCol="0">
            <a:spAutoFit/>
          </a:bodyPr>
          <a:lstStyle/>
          <a:p>
            <a:r>
              <a:rPr lang="en-US" dirty="0"/>
              <a:t>Schematic of the Phase II preclinical pCT system with tracking and energy  detectors</a:t>
            </a:r>
          </a:p>
        </p:txBody>
      </p:sp>
    </p:spTree>
    <p:extLst>
      <p:ext uri="{BB962C8B-B14F-4D97-AF65-F5344CB8AC3E}">
        <p14:creationId xmlns:p14="http://schemas.microsoft.com/office/powerpoint/2010/main" val="2485220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4"/>
          <p:cNvSpPr>
            <a:spLocks noGrp="1"/>
          </p:cNvSpPr>
          <p:nvPr>
            <p:ph type="title"/>
          </p:nvPr>
        </p:nvSpPr>
        <p:spPr>
          <a:xfrm>
            <a:off x="774700" y="0"/>
            <a:ext cx="10642600" cy="1143000"/>
          </a:xfrm>
        </p:spPr>
        <p:txBody>
          <a:bodyPr/>
          <a:lstStyle/>
          <a:p>
            <a:r>
              <a:rPr lang="en-US" altLang="en-US" sz="4400" dirty="0"/>
              <a:t>My Profile: EU-US Physician Scientist </a:t>
            </a:r>
          </a:p>
        </p:txBody>
      </p:sp>
      <p:sp>
        <p:nvSpPr>
          <p:cNvPr id="11267" name="Content Placeholder 5"/>
          <p:cNvSpPr>
            <a:spLocks noGrp="1"/>
          </p:cNvSpPr>
          <p:nvPr>
            <p:ph idx="1"/>
          </p:nvPr>
        </p:nvSpPr>
        <p:spPr>
          <a:xfrm>
            <a:off x="778933" y="1295400"/>
            <a:ext cx="10642600" cy="4639733"/>
          </a:xfrm>
        </p:spPr>
        <p:txBody>
          <a:bodyPr/>
          <a:lstStyle/>
          <a:p>
            <a:pPr>
              <a:buFont typeface="Wingdings" panose="05000000000000000000" pitchFamily="2" charset="2"/>
              <a:buChar char="q"/>
            </a:pPr>
            <a:r>
              <a:rPr lang="en-US" altLang="en-US" sz="2400" dirty="0"/>
              <a:t>Educated as physicist (Diploma, CMOS detectors), and medical doctor (Dr. med. 1986), DFG Fellowship at Loma Linda University (1989-92)</a:t>
            </a:r>
          </a:p>
          <a:p>
            <a:pPr>
              <a:buFont typeface="Wingdings" panose="05000000000000000000" pitchFamily="2" charset="2"/>
              <a:buChar char="q"/>
            </a:pPr>
            <a:r>
              <a:rPr lang="en-US" altLang="en-US" sz="2400" dirty="0"/>
              <a:t>20+ years experience in proton therapy and R&amp;D (1990-2014)</a:t>
            </a:r>
          </a:p>
          <a:p>
            <a:pPr>
              <a:buFont typeface="Wingdings" panose="05000000000000000000" pitchFamily="2" charset="2"/>
              <a:buChar char="q"/>
            </a:pPr>
            <a:r>
              <a:rPr lang="en-US" altLang="en-US" sz="2400" dirty="0"/>
              <a:t>2014-present: researcher, teacher, collaborator, mentor, LLU, Basic Sciences (LLU)</a:t>
            </a:r>
          </a:p>
          <a:p>
            <a:pPr>
              <a:buFont typeface="Wingdings" panose="05000000000000000000" pitchFamily="2" charset="2"/>
              <a:buChar char="q"/>
            </a:pPr>
            <a:r>
              <a:rPr lang="en-US" altLang="en-US" sz="2400" dirty="0"/>
              <a:t>Grant Funding (excluding various SBIR, DOE, BSF grants)</a:t>
            </a:r>
          </a:p>
          <a:p>
            <a:pPr lvl="1">
              <a:buFont typeface="Wingdings" panose="05000000000000000000" pitchFamily="2" charset="2"/>
              <a:buChar char="q"/>
            </a:pPr>
            <a:r>
              <a:rPr lang="en-US" altLang="en-US" sz="2400" dirty="0"/>
              <a:t>1999-2003: Nanodosimetry (DOD, NMTB, R01-equivalent)</a:t>
            </a:r>
          </a:p>
          <a:p>
            <a:pPr lvl="1">
              <a:buFont typeface="Wingdings" panose="05000000000000000000" pitchFamily="2" charset="2"/>
              <a:buChar char="q"/>
            </a:pPr>
            <a:r>
              <a:rPr lang="en-US" altLang="en-US" sz="2400" dirty="0"/>
              <a:t>2011-2016: proton CT (NIBIB, R01)</a:t>
            </a:r>
          </a:p>
          <a:p>
            <a:pPr lvl="1">
              <a:buFont typeface="Wingdings" panose="05000000000000000000" pitchFamily="2" charset="2"/>
              <a:buChar char="q"/>
            </a:pPr>
            <a:r>
              <a:rPr lang="en-US" altLang="en-US" sz="2400" dirty="0"/>
              <a:t>2015-2017: NAPTA: Optimizing clinical trial design &amp; delivery of particle therapy for cancer (P20), LLU, UCSF, LBNL </a:t>
            </a:r>
          </a:p>
          <a:p>
            <a:pPr lvl="1">
              <a:buFont typeface="Wingdings" panose="05000000000000000000" pitchFamily="2" charset="2"/>
              <a:buChar char="q"/>
            </a:pPr>
            <a:r>
              <a:rPr lang="en-US" altLang="en-US" sz="2400" dirty="0"/>
              <a:t>2022-2026: Ionization Detail – Biologically based treatment planning for particle therapy beyond  (R01, 4</a:t>
            </a:r>
            <a:r>
              <a:rPr lang="en-US" altLang="en-US" sz="2400" baseline="30000" dirty="0"/>
              <a:t>th</a:t>
            </a:r>
            <a:r>
              <a:rPr lang="en-US" altLang="en-US" sz="2400" dirty="0"/>
              <a:t> percentile) </a:t>
            </a:r>
          </a:p>
          <a:p>
            <a:pPr lvl="1">
              <a:buFont typeface="Wingdings" panose="05000000000000000000" pitchFamily="2" charset="2"/>
              <a:buChar char="q"/>
            </a:pPr>
            <a:endParaRPr lang="en-US" altLang="en-US" sz="2400" dirty="0"/>
          </a:p>
          <a:p>
            <a:endParaRPr lang="en-US" altLang="en-US" sz="2400" dirty="0"/>
          </a:p>
        </p:txBody>
      </p:sp>
      <p:pic>
        <p:nvPicPr>
          <p:cNvPr id="5" name="Picture 4">
            <a:extLst>
              <a:ext uri="{FF2B5EF4-FFF2-40B4-BE49-F238E27FC236}">
                <a16:creationId xmlns:a16="http://schemas.microsoft.com/office/drawing/2014/main" id="{34F2D125-4328-B9CF-31DB-1A5309EEA095}"/>
              </a:ext>
            </a:extLst>
          </p:cNvPr>
          <p:cNvPicPr>
            <a:picLocks noChangeAspect="1"/>
          </p:cNvPicPr>
          <p:nvPr/>
        </p:nvPicPr>
        <p:blipFill>
          <a:blip r:embed="rId2"/>
          <a:stretch>
            <a:fillRect/>
          </a:stretch>
        </p:blipFill>
        <p:spPr>
          <a:xfrm>
            <a:off x="10923750" y="-76200"/>
            <a:ext cx="987100" cy="1219200"/>
          </a:xfrm>
          <a:prstGeom prst="rect">
            <a:avLst/>
          </a:prstGeom>
        </p:spPr>
      </p:pic>
    </p:spTree>
    <p:extLst>
      <p:ext uri="{BB962C8B-B14F-4D97-AF65-F5344CB8AC3E}">
        <p14:creationId xmlns:p14="http://schemas.microsoft.com/office/powerpoint/2010/main" val="38093263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39" y="122025"/>
            <a:ext cx="11956472" cy="928687"/>
          </a:xfrm>
        </p:spPr>
        <p:txBody>
          <a:bodyPr>
            <a:noAutofit/>
          </a:bodyPr>
          <a:lstStyle/>
          <a:p>
            <a:pPr>
              <a:lnSpc>
                <a:spcPct val="100000"/>
              </a:lnSpc>
            </a:pPr>
            <a:r>
              <a:rPr lang="en-US" sz="3200" dirty="0"/>
              <a:t>Phase II System at the NM Chicago Proton Center</a:t>
            </a:r>
          </a:p>
        </p:txBody>
      </p:sp>
      <p:sp>
        <p:nvSpPr>
          <p:cNvPr id="4" name="Content Placeholder 6">
            <a:extLst>
              <a:ext uri="{FF2B5EF4-FFF2-40B4-BE49-F238E27FC236}">
                <a16:creationId xmlns:a16="http://schemas.microsoft.com/office/drawing/2014/main" id="{8BE0C666-5107-4090-BDFD-56696D7DE5A9}"/>
              </a:ext>
            </a:extLst>
          </p:cNvPr>
          <p:cNvSpPr>
            <a:spLocks noGrp="1"/>
          </p:cNvSpPr>
          <p:nvPr>
            <p:ph sz="half" idx="1"/>
          </p:nvPr>
        </p:nvSpPr>
        <p:spPr>
          <a:xfrm>
            <a:off x="648566" y="1050712"/>
            <a:ext cx="4667046" cy="5303837"/>
          </a:xfrm>
        </p:spPr>
        <p:txBody>
          <a:bodyPr>
            <a:normAutofit fontScale="92500"/>
          </a:bodyPr>
          <a:lstStyle/>
          <a:p>
            <a:r>
              <a:rPr lang="en-US" b="0" dirty="0"/>
              <a:t>The experimental Phase II pCT scanner was used for testing at the Northwestern Medicine Chicago Proton Therapy Center from 2015-2020</a:t>
            </a:r>
          </a:p>
          <a:p>
            <a:r>
              <a:rPr lang="en-US" b="0" dirty="0"/>
              <a:t>The system was tested with standard QA phantoms (Catphan), custom phantoms and a CIRS head phantom</a:t>
            </a:r>
          </a:p>
          <a:p>
            <a:r>
              <a:rPr lang="en-US" dirty="0"/>
              <a:t>A</a:t>
            </a:r>
            <a:r>
              <a:rPr lang="en-US" b="0" dirty="0"/>
              <a:t> single pCT scan took 6 minutes and a pRad image acquisition about 10 seconds</a:t>
            </a:r>
          </a:p>
        </p:txBody>
      </p:sp>
      <p:sp>
        <p:nvSpPr>
          <p:cNvPr id="5" name="Text Box 13">
            <a:extLst>
              <a:ext uri="{FF2B5EF4-FFF2-40B4-BE49-F238E27FC236}">
                <a16:creationId xmlns:a16="http://schemas.microsoft.com/office/drawing/2014/main" id="{1A785646-416D-4465-912A-90CDC5EE4490}"/>
              </a:ext>
            </a:extLst>
          </p:cNvPr>
          <p:cNvSpPr txBox="1">
            <a:spLocks noChangeArrowheads="1"/>
          </p:cNvSpPr>
          <p:nvPr/>
        </p:nvSpPr>
        <p:spPr bwMode="auto">
          <a:xfrm>
            <a:off x="6010835" y="5004367"/>
            <a:ext cx="5002306" cy="1200329"/>
          </a:xfrm>
          <a:prstGeom prst="rect">
            <a:avLst/>
          </a:prstGeom>
          <a:noFill/>
          <a:ln w="9525">
            <a:noFill/>
            <a:miter lim="800000"/>
            <a:headEnd/>
            <a:tailEnd/>
          </a:ln>
        </p:spPr>
        <p:txBody>
          <a:bodyPr wrap="square">
            <a:spAutoFit/>
          </a:bodyPr>
          <a:lstStyle/>
          <a:p>
            <a:pPr>
              <a:spcBef>
                <a:spcPct val="50000"/>
              </a:spcBef>
            </a:pPr>
            <a:r>
              <a:rPr lang="en-US" dirty="0"/>
              <a:t>The pCT Phase II scanner at the Chicago Proton Treatment Center on the  horizontal uniform scanning (wobbling) beam line of the 235 MeV IBA cyclotron.</a:t>
            </a:r>
            <a:endParaRPr lang="en-US" sz="900" dirty="0"/>
          </a:p>
        </p:txBody>
      </p:sp>
      <p:pic>
        <p:nvPicPr>
          <p:cNvPr id="6" name="Content Placeholder 2">
            <a:extLst>
              <a:ext uri="{FF2B5EF4-FFF2-40B4-BE49-F238E27FC236}">
                <a16:creationId xmlns:a16="http://schemas.microsoft.com/office/drawing/2014/main" id="{9B7139D9-B9B3-4550-8DCF-1E2CDBD3DB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3911" y="1346767"/>
            <a:ext cx="5412907" cy="3657600"/>
          </a:xfrm>
          <a:prstGeom prst="rect">
            <a:avLst/>
          </a:prstGeom>
        </p:spPr>
      </p:pic>
      <p:cxnSp>
        <p:nvCxnSpPr>
          <p:cNvPr id="7" name="Straight Arrow Connector 6"/>
          <p:cNvCxnSpPr/>
          <p:nvPr/>
        </p:nvCxnSpPr>
        <p:spPr>
          <a:xfrm flipH="1" flipV="1">
            <a:off x="8227307" y="1906119"/>
            <a:ext cx="27816" cy="232151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Curved Left Arrow 7"/>
          <p:cNvSpPr/>
          <p:nvPr/>
        </p:nvSpPr>
        <p:spPr>
          <a:xfrm>
            <a:off x="8074907" y="2869995"/>
            <a:ext cx="304799" cy="19173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486569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730" y="-70173"/>
            <a:ext cx="10872740" cy="1143000"/>
          </a:xfrm>
        </p:spPr>
        <p:txBody>
          <a:bodyPr/>
          <a:lstStyle/>
          <a:p>
            <a:r>
              <a:rPr lang="en-US" dirty="0"/>
              <a:t>Ultra-Low Intensity Beam for p-Imaging</a:t>
            </a:r>
          </a:p>
        </p:txBody>
      </p:sp>
      <p:sp>
        <p:nvSpPr>
          <p:cNvPr id="6" name="Content Placeholder 5"/>
          <p:cNvSpPr>
            <a:spLocks noGrp="1"/>
          </p:cNvSpPr>
          <p:nvPr>
            <p:ph sz="half" idx="1"/>
          </p:nvPr>
        </p:nvSpPr>
        <p:spPr>
          <a:xfrm>
            <a:off x="703730" y="1253331"/>
            <a:ext cx="5307106" cy="4351338"/>
          </a:xfrm>
        </p:spPr>
        <p:txBody>
          <a:bodyPr>
            <a:noAutofit/>
          </a:bodyPr>
          <a:lstStyle/>
          <a:p>
            <a:pPr>
              <a:spcBef>
                <a:spcPts val="0"/>
              </a:spcBef>
              <a:spcAft>
                <a:spcPts val="600"/>
              </a:spcAft>
            </a:pPr>
            <a:r>
              <a:rPr lang="en-US" sz="2000" dirty="0"/>
              <a:t>The imaging beam intensity  was 10</a:t>
            </a:r>
            <a:r>
              <a:rPr lang="en-US" sz="2000" baseline="30000" dirty="0"/>
              <a:t>4</a:t>
            </a:r>
            <a:r>
              <a:rPr lang="en-US" sz="2000" dirty="0"/>
              <a:t> times lower than the clinical treatment intensity.</a:t>
            </a:r>
          </a:p>
          <a:p>
            <a:pPr>
              <a:spcBef>
                <a:spcPts val="0"/>
              </a:spcBef>
              <a:spcAft>
                <a:spcPts val="600"/>
              </a:spcAft>
            </a:pPr>
            <a:r>
              <a:rPr lang="en-US" sz="2000" dirty="0"/>
              <a:t>A protocol operating in (non-clinical) ‘service mode’ was established to lower the intensity for imaging by reducing the source current to 2 nA and narrowing the collimators (slits) of the Energy Selection System (ESS), so that that only 10</a:t>
            </a:r>
            <a:r>
              <a:rPr lang="en-US" sz="2000" baseline="30000" dirty="0"/>
              <a:t>6 </a:t>
            </a:r>
            <a:r>
              <a:rPr lang="en-US" sz="2000" dirty="0"/>
              <a:t>protons per second pass through at 200 MeV output energy.</a:t>
            </a:r>
          </a:p>
          <a:p>
            <a:pPr>
              <a:spcBef>
                <a:spcPts val="0"/>
              </a:spcBef>
              <a:spcAft>
                <a:spcPts val="600"/>
              </a:spcAft>
            </a:pPr>
            <a:r>
              <a:rPr lang="en-US" sz="2000" dirty="0"/>
              <a:t>This creates a very stable low-intensity beam monitored by the pCT detector.</a:t>
            </a:r>
          </a:p>
          <a:p>
            <a:pPr>
              <a:spcBef>
                <a:spcPts val="0"/>
              </a:spcBef>
              <a:spcAft>
                <a:spcPts val="600"/>
              </a:spcAft>
            </a:pPr>
            <a:r>
              <a:rPr lang="en-US" sz="2000" dirty="0"/>
              <a:t>The beam spot (4 cm FWHM)  was magnetically wobbled to a rectangular, pyramidal shape of 10 cm (in V) by 30 cm (in T).</a:t>
            </a:r>
          </a:p>
        </p:txBody>
      </p:sp>
      <p:pic>
        <p:nvPicPr>
          <p:cNvPr id="8" name="Content Placeholder 7"/>
          <p:cNvPicPr>
            <a:picLocks noGrp="1" noChangeAspect="1"/>
          </p:cNvPicPr>
          <p:nvPr>
            <p:ph sz="half" idx="2"/>
          </p:nvPr>
        </p:nvPicPr>
        <p:blipFill>
          <a:blip r:embed="rId2"/>
          <a:stretch>
            <a:fillRect/>
          </a:stretch>
        </p:blipFill>
        <p:spPr>
          <a:xfrm>
            <a:off x="6306670" y="1143192"/>
            <a:ext cx="5181600" cy="3732862"/>
          </a:xfrm>
          <a:prstGeom prst="rect">
            <a:avLst/>
          </a:prstGeom>
        </p:spPr>
      </p:pic>
      <p:sp>
        <p:nvSpPr>
          <p:cNvPr id="9" name="TextBox 8"/>
          <p:cNvSpPr txBox="1"/>
          <p:nvPr/>
        </p:nvSpPr>
        <p:spPr>
          <a:xfrm>
            <a:off x="6503894" y="4876054"/>
            <a:ext cx="5688106" cy="1754326"/>
          </a:xfrm>
          <a:prstGeom prst="rect">
            <a:avLst/>
          </a:prstGeom>
          <a:noFill/>
        </p:spPr>
        <p:txBody>
          <a:bodyPr wrap="square" rtlCol="0">
            <a:spAutoFit/>
          </a:bodyPr>
          <a:lstStyle/>
          <a:p>
            <a:r>
              <a:rPr lang="en-US" dirty="0"/>
              <a:t>Time structure of the proton rate, i.e., the trigger rate (blue) and the recorded event rate (red) over a time interval of 30 seconds, sampled approximately every 100 msec. The  recorded event rate was ~ 5% lower than the trigger rate due to dead time in the DAQ system.</a:t>
            </a:r>
          </a:p>
        </p:txBody>
      </p:sp>
    </p:spTree>
    <p:extLst>
      <p:ext uri="{BB962C8B-B14F-4D97-AF65-F5344CB8AC3E}">
        <p14:creationId xmlns:p14="http://schemas.microsoft.com/office/powerpoint/2010/main" val="2143393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Tracking Detector</a:t>
            </a:r>
          </a:p>
        </p:txBody>
      </p:sp>
      <p:sp>
        <p:nvSpPr>
          <p:cNvPr id="3" name="Content Placeholder 2"/>
          <p:cNvSpPr>
            <a:spLocks noGrp="1"/>
          </p:cNvSpPr>
          <p:nvPr>
            <p:ph sz="half" idx="1"/>
          </p:nvPr>
        </p:nvSpPr>
        <p:spPr>
          <a:xfrm>
            <a:off x="770467" y="1464733"/>
            <a:ext cx="5181600" cy="4752975"/>
          </a:xfrm>
        </p:spPr>
        <p:txBody>
          <a:bodyPr>
            <a:normAutofit/>
          </a:bodyPr>
          <a:lstStyle/>
          <a:p>
            <a:pPr>
              <a:lnSpc>
                <a:spcPct val="120000"/>
              </a:lnSpc>
              <a:spcBef>
                <a:spcPts val="0"/>
              </a:spcBef>
            </a:pPr>
            <a:r>
              <a:rPr lang="en-US" sz="1600" dirty="0"/>
              <a:t>The tracker consisted of  8 planes  with four 9 cm x 9 cm individual SSDs mounted with minimal gap (&lt; 0.5 mm); 2T and 2 V planes before and after the phantom in beam direction.</a:t>
            </a:r>
          </a:p>
          <a:p>
            <a:pPr>
              <a:lnSpc>
                <a:spcPct val="120000"/>
              </a:lnSpc>
              <a:spcBef>
                <a:spcPts val="0"/>
              </a:spcBef>
            </a:pPr>
            <a:r>
              <a:rPr lang="en-US" sz="1600" dirty="0"/>
              <a:t>Each tracker plane had an active area of 9 cm (vertically) by 36 cm (horizontally) with an rms spatial resolution of 70 </a:t>
            </a:r>
            <a:r>
              <a:rPr lang="el-GR" sz="1600" dirty="0"/>
              <a:t>μ</a:t>
            </a:r>
            <a:r>
              <a:rPr lang="en-US" sz="1600" dirty="0"/>
              <a:t>m.</a:t>
            </a:r>
          </a:p>
          <a:p>
            <a:pPr>
              <a:lnSpc>
                <a:spcPct val="120000"/>
              </a:lnSpc>
              <a:spcBef>
                <a:spcPts val="0"/>
              </a:spcBef>
            </a:pPr>
            <a:r>
              <a:rPr lang="en-US" sz="1600" dirty="0"/>
              <a:t>The four pairs of (T,V) tracking planes determined the entry and exit location and angle on the phantom’s surface for each proton. </a:t>
            </a:r>
          </a:p>
          <a:p>
            <a:pPr>
              <a:lnSpc>
                <a:spcPct val="120000"/>
              </a:lnSpc>
              <a:spcBef>
                <a:spcPts val="0"/>
              </a:spcBef>
            </a:pPr>
            <a:r>
              <a:rPr lang="en-US" sz="1600" dirty="0"/>
              <a:t>The innermost tracking planes were separated by 30 cm leaving enough room for QA and head phantoms. </a:t>
            </a:r>
          </a:p>
          <a:p>
            <a:pPr>
              <a:lnSpc>
                <a:spcPct val="120000"/>
              </a:lnSpc>
              <a:spcBef>
                <a:spcPts val="0"/>
              </a:spcBef>
            </a:pPr>
            <a:r>
              <a:rPr lang="en-US" sz="1600" dirty="0"/>
              <a:t>The detector strips were read out by FPGAs on the printed circuit boards that carry the detectors</a:t>
            </a:r>
          </a:p>
        </p:txBody>
      </p:sp>
      <p:pic>
        <p:nvPicPr>
          <p:cNvPr id="7" name="Content Placeholder 6"/>
          <p:cNvPicPr>
            <a:picLocks noGrp="1" noChangeAspect="1"/>
          </p:cNvPicPr>
          <p:nvPr>
            <p:ph sz="half" idx="2"/>
          </p:nvPr>
        </p:nvPicPr>
        <p:blipFill>
          <a:blip r:embed="rId2"/>
          <a:stretch>
            <a:fillRect/>
          </a:stretch>
        </p:blipFill>
        <p:spPr>
          <a:xfrm rot="5400000">
            <a:off x="7845621" y="726486"/>
            <a:ext cx="2398719" cy="4351338"/>
          </a:xfrm>
          <a:prstGeom prst="rect">
            <a:avLst/>
          </a:prstGeom>
        </p:spPr>
      </p:pic>
      <p:sp>
        <p:nvSpPr>
          <p:cNvPr id="8" name="TextBox 7"/>
          <p:cNvSpPr txBox="1"/>
          <p:nvPr/>
        </p:nvSpPr>
        <p:spPr>
          <a:xfrm>
            <a:off x="6414247" y="4339577"/>
            <a:ext cx="4939553" cy="2031325"/>
          </a:xfrm>
          <a:prstGeom prst="rect">
            <a:avLst/>
          </a:prstGeom>
          <a:noFill/>
        </p:spPr>
        <p:txBody>
          <a:bodyPr wrap="square" rtlCol="0">
            <a:spAutoFit/>
          </a:bodyPr>
          <a:lstStyle/>
          <a:p>
            <a:r>
              <a:rPr lang="en-US" dirty="0"/>
              <a:t>Example of a V- tracker plane with horizontal strip orientation. There are 4 individual Si strip detectors (SSD) mounted with minimal gap between them. The gaps are staggered in beam direction to allow for reconstruction of missing hits when the proton was detected in the other 3 planes.</a:t>
            </a:r>
          </a:p>
        </p:txBody>
      </p:sp>
    </p:spTree>
    <p:extLst>
      <p:ext uri="{BB962C8B-B14F-4D97-AF65-F5344CB8AC3E}">
        <p14:creationId xmlns:p14="http://schemas.microsoft.com/office/powerpoint/2010/main" val="4283184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Detector</a:t>
            </a:r>
          </a:p>
        </p:txBody>
      </p:sp>
      <p:sp>
        <p:nvSpPr>
          <p:cNvPr id="3" name="Content Placeholder 2"/>
          <p:cNvSpPr>
            <a:spLocks noGrp="1"/>
          </p:cNvSpPr>
          <p:nvPr>
            <p:ph sz="half" idx="1"/>
          </p:nvPr>
        </p:nvSpPr>
        <p:spPr>
          <a:xfrm>
            <a:off x="737370" y="1584554"/>
            <a:ext cx="5181600" cy="4845704"/>
          </a:xfrm>
        </p:spPr>
        <p:txBody>
          <a:bodyPr>
            <a:normAutofit fontScale="62500" lnSpcReduction="20000"/>
          </a:bodyPr>
          <a:lstStyle/>
          <a:p>
            <a:pPr>
              <a:lnSpc>
                <a:spcPct val="120000"/>
              </a:lnSpc>
              <a:spcBef>
                <a:spcPts val="0"/>
              </a:spcBef>
            </a:pPr>
            <a:r>
              <a:rPr lang="en-US" dirty="0"/>
              <a:t>The energy detector was assembled from 5 rectangular polystyrene scintillators with 10 cm x 40 cm cross-sectional area and 5.2 cm thickness and polished surfaces.</a:t>
            </a:r>
          </a:p>
          <a:p>
            <a:pPr>
              <a:lnSpc>
                <a:spcPct val="120000"/>
              </a:lnSpc>
              <a:spcBef>
                <a:spcPts val="0"/>
              </a:spcBef>
            </a:pPr>
            <a:r>
              <a:rPr lang="en-US" dirty="0"/>
              <a:t>Each scintillator was wrapped with light-tight reflective material for optical insulation and a PTM was attached to one end as shown. The material budget across the interfaces was kept minimal (~0.07 mm WET) to minimize insensitive areas for stopping protons. </a:t>
            </a:r>
          </a:p>
          <a:p>
            <a:pPr>
              <a:lnSpc>
                <a:spcPct val="120000"/>
              </a:lnSpc>
              <a:spcBef>
                <a:spcPts val="0"/>
              </a:spcBef>
            </a:pPr>
            <a:endParaRPr lang="en-US" dirty="0"/>
          </a:p>
        </p:txBody>
      </p:sp>
      <p:pic>
        <p:nvPicPr>
          <p:cNvPr id="7" name="Content Placeholder 6"/>
          <p:cNvPicPr>
            <a:picLocks noGrp="1" noChangeAspect="1"/>
          </p:cNvPicPr>
          <p:nvPr>
            <p:ph sz="half" idx="2"/>
          </p:nvPr>
        </p:nvPicPr>
        <p:blipFill>
          <a:blip r:embed="rId2"/>
          <a:stretch>
            <a:fillRect/>
          </a:stretch>
        </p:blipFill>
        <p:spPr>
          <a:xfrm>
            <a:off x="7444621" y="878591"/>
            <a:ext cx="3238613" cy="4351338"/>
          </a:xfrm>
          <a:prstGeom prst="rect">
            <a:avLst/>
          </a:prstGeom>
        </p:spPr>
      </p:pic>
      <p:sp>
        <p:nvSpPr>
          <p:cNvPr id="8" name="TextBox 7"/>
          <p:cNvSpPr txBox="1"/>
          <p:nvPr/>
        </p:nvSpPr>
        <p:spPr>
          <a:xfrm>
            <a:off x="6594764" y="5229929"/>
            <a:ext cx="4938329" cy="923330"/>
          </a:xfrm>
          <a:prstGeom prst="rect">
            <a:avLst/>
          </a:prstGeom>
          <a:noFill/>
        </p:spPr>
        <p:txBody>
          <a:bodyPr wrap="square" rtlCol="0">
            <a:spAutoFit/>
          </a:bodyPr>
          <a:lstStyle/>
          <a:p>
            <a:r>
              <a:rPr lang="en-US" dirty="0"/>
              <a:t>This is a preassembly photo of the energy detector before wrapping and placing them stacked inside the metal housing.</a:t>
            </a:r>
          </a:p>
        </p:txBody>
      </p:sp>
    </p:spTree>
    <p:extLst>
      <p:ext uri="{BB962C8B-B14F-4D97-AF65-F5344CB8AC3E}">
        <p14:creationId xmlns:p14="http://schemas.microsoft.com/office/powerpoint/2010/main" val="3919767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WEPL Calibration</a:t>
            </a:r>
          </a:p>
        </p:txBody>
      </p:sp>
      <p:sp>
        <p:nvSpPr>
          <p:cNvPr id="3" name="Content Placeholder 2"/>
          <p:cNvSpPr>
            <a:spLocks noGrp="1"/>
          </p:cNvSpPr>
          <p:nvPr>
            <p:ph sz="half" idx="1"/>
          </p:nvPr>
        </p:nvSpPr>
        <p:spPr/>
        <p:txBody>
          <a:bodyPr>
            <a:noAutofit/>
          </a:bodyPr>
          <a:lstStyle/>
          <a:p>
            <a:pPr>
              <a:lnSpc>
                <a:spcPct val="120000"/>
              </a:lnSpc>
              <a:spcBef>
                <a:spcPts val="0"/>
              </a:spcBef>
            </a:pPr>
            <a:r>
              <a:rPr lang="en-US" sz="1600" dirty="0"/>
              <a:t>Since we did not want to include detector components in the WEPL determination, the initial energy was not exactly known.</a:t>
            </a:r>
          </a:p>
          <a:p>
            <a:pPr>
              <a:lnSpc>
                <a:spcPct val="120000"/>
              </a:lnSpc>
              <a:spcBef>
                <a:spcPts val="0"/>
              </a:spcBef>
            </a:pPr>
            <a:r>
              <a:rPr lang="en-US" sz="1600" dirty="0"/>
              <a:t>Also the I-value of the Bethe-Bloch stopping power formula is not known with high enough accuracy.</a:t>
            </a:r>
          </a:p>
          <a:p>
            <a:pPr>
              <a:lnSpc>
                <a:spcPct val="120000"/>
              </a:lnSpc>
              <a:spcBef>
                <a:spcPts val="0"/>
              </a:spcBef>
            </a:pPr>
            <a:r>
              <a:rPr lang="en-US" sz="1600" dirty="0"/>
              <a:t>A simple, fast, and accurate </a:t>
            </a:r>
            <a:r>
              <a:rPr lang="en-US" sz="1600" dirty="0">
                <a:solidFill>
                  <a:srgbClr val="0070C0"/>
                </a:solidFill>
              </a:rPr>
              <a:t>WEPL calibration </a:t>
            </a:r>
            <a:r>
              <a:rPr lang="en-US" sz="1600" dirty="0"/>
              <a:t>was obtained at the beginning of a session by measuring the signal of the 5 stages to tracked protons that passed a polystyrene wedge with known WET geometry (calibration object, RSP = 1.030).</a:t>
            </a:r>
          </a:p>
          <a:p>
            <a:pPr>
              <a:lnSpc>
                <a:spcPct val="120000"/>
              </a:lnSpc>
              <a:spcBef>
                <a:spcPts val="0"/>
              </a:spcBef>
            </a:pPr>
            <a:r>
              <a:rPr lang="en-US" sz="1600" dirty="0"/>
              <a:t>Each stage covered a WEPL interval of ~5.3 cm. Divergent incidence is taken into account.</a:t>
            </a:r>
          </a:p>
          <a:p>
            <a:pPr>
              <a:lnSpc>
                <a:spcPct val="120000"/>
              </a:lnSpc>
              <a:spcBef>
                <a:spcPts val="0"/>
              </a:spcBef>
            </a:pPr>
            <a:r>
              <a:rPr lang="en-US" sz="1600" dirty="0"/>
              <a:t>Adjustments to PMT gain (due to warming) were made by measuring “empty” protons passing the phantom.</a:t>
            </a: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562021" y="633321"/>
            <a:ext cx="3612193" cy="2114733"/>
          </a:xfrm>
        </p:spPr>
      </p:pic>
      <p:pic>
        <p:nvPicPr>
          <p:cNvPr id="10" name="Picture 9"/>
          <p:cNvPicPr>
            <a:picLocks noChangeAspect="1"/>
          </p:cNvPicPr>
          <p:nvPr/>
        </p:nvPicPr>
        <p:blipFill>
          <a:blip r:embed="rId3"/>
          <a:stretch>
            <a:fillRect/>
          </a:stretch>
        </p:blipFill>
        <p:spPr>
          <a:xfrm>
            <a:off x="7607431" y="3063028"/>
            <a:ext cx="3566783" cy="2834640"/>
          </a:xfrm>
          <a:prstGeom prst="rect">
            <a:avLst/>
          </a:prstGeom>
        </p:spPr>
      </p:pic>
    </p:spTree>
    <p:extLst>
      <p:ext uri="{BB962C8B-B14F-4D97-AF65-F5344CB8AC3E}">
        <p14:creationId xmlns:p14="http://schemas.microsoft.com/office/powerpoint/2010/main" val="16889054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01356-6BAE-AEB9-5892-93A859A10DD9}"/>
              </a:ext>
            </a:extLst>
          </p:cNvPr>
          <p:cNvSpPr>
            <a:spLocks noGrp="1"/>
          </p:cNvSpPr>
          <p:nvPr>
            <p:ph type="title"/>
          </p:nvPr>
        </p:nvSpPr>
        <p:spPr/>
        <p:txBody>
          <a:bodyPr/>
          <a:lstStyle/>
          <a:p>
            <a:r>
              <a:rPr lang="en-US" dirty="0"/>
              <a:t>Develop and Evaluate </a:t>
            </a:r>
            <a:r>
              <a:rPr lang="en-US" cap="none" dirty="0"/>
              <a:t>p</a:t>
            </a:r>
            <a:r>
              <a:rPr lang="en-US" dirty="0"/>
              <a:t>CT for adaptive Proton Therapy Treatment Planning</a:t>
            </a:r>
            <a:br>
              <a:rPr lang="en-US" dirty="0"/>
            </a:br>
            <a:endParaRPr lang="en-US" dirty="0"/>
          </a:p>
        </p:txBody>
      </p:sp>
      <p:sp>
        <p:nvSpPr>
          <p:cNvPr id="3" name="Text Placeholder 2">
            <a:extLst>
              <a:ext uri="{FF2B5EF4-FFF2-40B4-BE49-F238E27FC236}">
                <a16:creationId xmlns:a16="http://schemas.microsoft.com/office/drawing/2014/main" id="{711610F5-2AE8-7BB5-3901-982E2DF85EE2}"/>
              </a:ext>
            </a:extLst>
          </p:cNvPr>
          <p:cNvSpPr>
            <a:spLocks noGrp="1"/>
          </p:cNvSpPr>
          <p:nvPr>
            <p:ph type="body" idx="1"/>
          </p:nvPr>
        </p:nvSpPr>
        <p:spPr/>
        <p:txBody>
          <a:bodyPr/>
          <a:lstStyle/>
          <a:p>
            <a:r>
              <a:rPr lang="en-US" dirty="0"/>
              <a:t>Project 2</a:t>
            </a:r>
          </a:p>
        </p:txBody>
      </p:sp>
    </p:spTree>
    <p:extLst>
      <p:ext uri="{BB962C8B-B14F-4D97-AF65-F5344CB8AC3E}">
        <p14:creationId xmlns:p14="http://schemas.microsoft.com/office/powerpoint/2010/main" val="1613160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A0B95-C53A-87A0-3B93-B59EBE01E999}"/>
              </a:ext>
            </a:extLst>
          </p:cNvPr>
          <p:cNvSpPr>
            <a:spLocks noGrp="1"/>
          </p:cNvSpPr>
          <p:nvPr>
            <p:ph type="title"/>
          </p:nvPr>
        </p:nvSpPr>
        <p:spPr/>
        <p:txBody>
          <a:bodyPr/>
          <a:lstStyle/>
          <a:p>
            <a:r>
              <a:rPr lang="en-US" sz="4400" dirty="0"/>
              <a:t>Online Adaptive Radiation Therapy (ART)</a:t>
            </a:r>
          </a:p>
        </p:txBody>
      </p:sp>
      <p:sp>
        <p:nvSpPr>
          <p:cNvPr id="4" name="Content Placeholder 3">
            <a:extLst>
              <a:ext uri="{FF2B5EF4-FFF2-40B4-BE49-F238E27FC236}">
                <a16:creationId xmlns:a16="http://schemas.microsoft.com/office/drawing/2014/main" id="{86DA40EF-DFF2-7D2B-6023-3837B03AA96F}"/>
              </a:ext>
            </a:extLst>
          </p:cNvPr>
          <p:cNvSpPr>
            <a:spLocks noGrp="1"/>
          </p:cNvSpPr>
          <p:nvPr>
            <p:ph sz="half" idx="1"/>
          </p:nvPr>
        </p:nvSpPr>
        <p:spPr/>
        <p:txBody>
          <a:bodyPr/>
          <a:lstStyle/>
          <a:p>
            <a:pPr>
              <a:spcBef>
                <a:spcPts val="0"/>
              </a:spcBef>
              <a:spcAft>
                <a:spcPts val="600"/>
              </a:spcAft>
            </a:pPr>
            <a:r>
              <a:rPr lang="en-US" sz="2400" dirty="0"/>
              <a:t>Online ART is an evolving technique that uses </a:t>
            </a:r>
            <a:r>
              <a:rPr lang="en-US" sz="2400" dirty="0">
                <a:solidFill>
                  <a:srgbClr val="0070C0"/>
                </a:solidFill>
              </a:rPr>
              <a:t>real-time imaging and data analysis </a:t>
            </a:r>
            <a:r>
              <a:rPr lang="en-US" sz="2400" dirty="0"/>
              <a:t>to adapt the radiation dose and shape to the patient’s daily condition</a:t>
            </a:r>
          </a:p>
          <a:p>
            <a:pPr>
              <a:spcBef>
                <a:spcPts val="0"/>
              </a:spcBef>
              <a:spcAft>
                <a:spcPts val="600"/>
              </a:spcAft>
            </a:pPr>
            <a:r>
              <a:rPr lang="en-US" sz="2400" dirty="0"/>
              <a:t>Online ART accounts for </a:t>
            </a:r>
            <a:r>
              <a:rPr lang="en-US" sz="2400" dirty="0">
                <a:solidFill>
                  <a:srgbClr val="0070C0"/>
                </a:solidFill>
              </a:rPr>
              <a:t>interfraction</a:t>
            </a:r>
            <a:r>
              <a:rPr lang="en-US" sz="2400" dirty="0"/>
              <a:t> </a:t>
            </a:r>
            <a:r>
              <a:rPr lang="en-US" sz="2400" dirty="0">
                <a:solidFill>
                  <a:srgbClr val="0070C0"/>
                </a:solidFill>
              </a:rPr>
              <a:t>changes in tumor size, shape, location, and biology</a:t>
            </a:r>
            <a:r>
              <a:rPr lang="en-US" sz="2400" dirty="0"/>
              <a:t>, as well as </a:t>
            </a:r>
            <a:r>
              <a:rPr lang="en-US" sz="2400" dirty="0">
                <a:solidFill>
                  <a:srgbClr val="0070C0"/>
                </a:solidFill>
              </a:rPr>
              <a:t>intrafraction patient movement and breathing motion</a:t>
            </a:r>
            <a:endParaRPr lang="en-US" sz="2400" dirty="0"/>
          </a:p>
          <a:p>
            <a:pPr>
              <a:spcBef>
                <a:spcPts val="0"/>
              </a:spcBef>
              <a:spcAft>
                <a:spcPts val="600"/>
              </a:spcAft>
            </a:pPr>
            <a:r>
              <a:rPr lang="en-US" sz="2400" dirty="0"/>
              <a:t>We are planning to develop a </a:t>
            </a:r>
            <a:r>
              <a:rPr lang="en-US" sz="2400" dirty="0">
                <a:solidFill>
                  <a:srgbClr val="0070C0"/>
                </a:solidFill>
              </a:rPr>
              <a:t>pCT based online pART system</a:t>
            </a:r>
          </a:p>
          <a:p>
            <a:pPr>
              <a:spcBef>
                <a:spcPts val="0"/>
              </a:spcBef>
              <a:spcAft>
                <a:spcPts val="600"/>
              </a:spcAft>
            </a:pPr>
            <a:endParaRPr lang="en-US" sz="2400" dirty="0"/>
          </a:p>
        </p:txBody>
      </p:sp>
      <p:pic>
        <p:nvPicPr>
          <p:cNvPr id="7" name="Content Placeholder 6">
            <a:extLst>
              <a:ext uri="{FF2B5EF4-FFF2-40B4-BE49-F238E27FC236}">
                <a16:creationId xmlns:a16="http://schemas.microsoft.com/office/drawing/2014/main" id="{FAF49371-A882-65A1-84E1-46B9946391D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02363" y="1849438"/>
            <a:ext cx="5219700" cy="3479800"/>
          </a:xfrm>
        </p:spPr>
      </p:pic>
      <p:sp>
        <p:nvSpPr>
          <p:cNvPr id="8" name="TextBox 7">
            <a:extLst>
              <a:ext uri="{FF2B5EF4-FFF2-40B4-BE49-F238E27FC236}">
                <a16:creationId xmlns:a16="http://schemas.microsoft.com/office/drawing/2014/main" id="{28E6BE14-5D81-669E-34A1-31AAF35BDAEA}"/>
              </a:ext>
            </a:extLst>
          </p:cNvPr>
          <p:cNvSpPr txBox="1"/>
          <p:nvPr/>
        </p:nvSpPr>
        <p:spPr>
          <a:xfrm>
            <a:off x="6096000" y="5390777"/>
            <a:ext cx="5325533" cy="646331"/>
          </a:xfrm>
          <a:prstGeom prst="rect">
            <a:avLst/>
          </a:prstGeom>
          <a:noFill/>
        </p:spPr>
        <p:txBody>
          <a:bodyPr wrap="square" rtlCol="0">
            <a:spAutoFit/>
          </a:bodyPr>
          <a:lstStyle/>
          <a:p>
            <a:r>
              <a:rPr lang="en-US" dirty="0"/>
              <a:t>A commercial system for online ART installed in a UK hospital</a:t>
            </a:r>
          </a:p>
        </p:txBody>
      </p:sp>
    </p:spTree>
    <p:extLst>
      <p:ext uri="{BB962C8B-B14F-4D97-AF65-F5344CB8AC3E}">
        <p14:creationId xmlns:p14="http://schemas.microsoft.com/office/powerpoint/2010/main" val="41848268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302C9E-55B7-1EAF-145E-2A88B778B8DF}"/>
              </a:ext>
            </a:extLst>
          </p:cNvPr>
          <p:cNvSpPr>
            <a:spLocks noGrp="1"/>
          </p:cNvSpPr>
          <p:nvPr>
            <p:ph type="title"/>
          </p:nvPr>
        </p:nvSpPr>
        <p:spPr/>
        <p:txBody>
          <a:bodyPr/>
          <a:lstStyle/>
          <a:p>
            <a:r>
              <a:rPr lang="en-US" dirty="0"/>
              <a:t>Phase Iii </a:t>
            </a:r>
            <a:r>
              <a:rPr lang="en-US" cap="none" dirty="0"/>
              <a:t>p</a:t>
            </a:r>
            <a:r>
              <a:rPr lang="en-US" dirty="0"/>
              <a:t>CT (EU-US </a:t>
            </a:r>
            <a:r>
              <a:rPr lang="en-US" cap="none" dirty="0"/>
              <a:t>p</a:t>
            </a:r>
            <a:r>
              <a:rPr lang="en-US" dirty="0"/>
              <a:t>CT Collaboration, llu, LMU, UCSC, Baylor, utsw, ucla-Cedars sinai)</a:t>
            </a:r>
          </a:p>
        </p:txBody>
      </p:sp>
      <p:sp>
        <p:nvSpPr>
          <p:cNvPr id="6" name="Text Placeholder 5">
            <a:extLst>
              <a:ext uri="{FF2B5EF4-FFF2-40B4-BE49-F238E27FC236}">
                <a16:creationId xmlns:a16="http://schemas.microsoft.com/office/drawing/2014/main" id="{673C48C0-3581-3126-2119-3FF3CC718569}"/>
              </a:ext>
            </a:extLst>
          </p:cNvPr>
          <p:cNvSpPr>
            <a:spLocks noGrp="1"/>
          </p:cNvSpPr>
          <p:nvPr>
            <p:ph type="body" idx="1"/>
          </p:nvPr>
        </p:nvSpPr>
        <p:spPr/>
        <p:txBody>
          <a:bodyPr/>
          <a:lstStyle/>
          <a:p>
            <a:r>
              <a:rPr lang="en-US" dirty="0"/>
              <a:t>2022 - 2032</a:t>
            </a:r>
          </a:p>
        </p:txBody>
      </p:sp>
    </p:spTree>
    <p:extLst>
      <p:ext uri="{BB962C8B-B14F-4D97-AF65-F5344CB8AC3E}">
        <p14:creationId xmlns:p14="http://schemas.microsoft.com/office/powerpoint/2010/main" val="402660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8C7A-C2C9-B316-CBE0-AABBD7087AC9}"/>
              </a:ext>
            </a:extLst>
          </p:cNvPr>
          <p:cNvSpPr>
            <a:spLocks noGrp="1"/>
          </p:cNvSpPr>
          <p:nvPr>
            <p:ph type="title"/>
          </p:nvPr>
        </p:nvSpPr>
        <p:spPr/>
        <p:txBody>
          <a:bodyPr/>
          <a:lstStyle/>
          <a:p>
            <a:r>
              <a:rPr lang="en-US" dirty="0"/>
              <a:t>Phase III </a:t>
            </a:r>
            <a:r>
              <a:rPr lang="en-US" dirty="0">
                <a:solidFill>
                  <a:srgbClr val="0070C0"/>
                </a:solidFill>
              </a:rPr>
              <a:t>Clinical</a:t>
            </a:r>
            <a:r>
              <a:rPr lang="en-US" dirty="0"/>
              <a:t> pCT Scanner</a:t>
            </a:r>
          </a:p>
        </p:txBody>
      </p:sp>
      <p:sp>
        <p:nvSpPr>
          <p:cNvPr id="3" name="Content Placeholder 2">
            <a:extLst>
              <a:ext uri="{FF2B5EF4-FFF2-40B4-BE49-F238E27FC236}">
                <a16:creationId xmlns:a16="http://schemas.microsoft.com/office/drawing/2014/main" id="{5BC7F6DC-C942-005E-E9E9-E67FE063F5D4}"/>
              </a:ext>
            </a:extLst>
          </p:cNvPr>
          <p:cNvSpPr>
            <a:spLocks noGrp="1"/>
          </p:cNvSpPr>
          <p:nvPr>
            <p:ph idx="1"/>
          </p:nvPr>
        </p:nvSpPr>
        <p:spPr/>
        <p:txBody>
          <a:bodyPr/>
          <a:lstStyle/>
          <a:p>
            <a:r>
              <a:rPr lang="en-US" sz="2400" dirty="0"/>
              <a:t>Phase III is the final and clinical phase of the pCT project, which aims to develop a new pCT system with improved performance and accuracy compared to previous phases</a:t>
            </a:r>
          </a:p>
          <a:p>
            <a:r>
              <a:rPr lang="en-US" sz="2400" dirty="0"/>
              <a:t>Phase III will consist of a pCT scanner micromegas for tracking and scintillators for measuring the water-equivalent path-length (WEPL) of individual protons. The scanner will have a clinically relevant active area of 40 x 40 cm² and complete a full pCT scan &lt; 1min</a:t>
            </a:r>
          </a:p>
          <a:p>
            <a:r>
              <a:rPr lang="en-US" sz="2400" dirty="0"/>
              <a:t>Phase III will feature a multi-channel readout electronics, FPGA-based event-building, and data-preprocessing system handling event rates </a:t>
            </a:r>
            <a:r>
              <a:rPr lang="en-US" sz="2400" u="sng" dirty="0"/>
              <a:t>&gt;</a:t>
            </a:r>
            <a:r>
              <a:rPr lang="en-US" sz="2400" dirty="0"/>
              <a:t>5-times higher than Phase II pCT</a:t>
            </a:r>
          </a:p>
          <a:p>
            <a:r>
              <a:rPr lang="en-US" sz="2400" dirty="0"/>
              <a:t>Phase III will be supported by a multilayer GEANT4-based  simulation platform for initial development and later serve as an open access platform</a:t>
            </a:r>
          </a:p>
        </p:txBody>
      </p:sp>
    </p:spTree>
    <p:extLst>
      <p:ext uri="{BB962C8B-B14F-4D97-AF65-F5344CB8AC3E}">
        <p14:creationId xmlns:p14="http://schemas.microsoft.com/office/powerpoint/2010/main" val="40912644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8C7A-C2C9-B316-CBE0-AABBD7087AC9}"/>
              </a:ext>
            </a:extLst>
          </p:cNvPr>
          <p:cNvSpPr>
            <a:spLocks noGrp="1"/>
          </p:cNvSpPr>
          <p:nvPr>
            <p:ph type="title"/>
          </p:nvPr>
        </p:nvSpPr>
        <p:spPr/>
        <p:txBody>
          <a:bodyPr/>
          <a:lstStyle/>
          <a:p>
            <a:r>
              <a:rPr lang="en-US" dirty="0"/>
              <a:t>Phase III pCT Project Timeline</a:t>
            </a:r>
          </a:p>
        </p:txBody>
      </p:sp>
      <p:sp>
        <p:nvSpPr>
          <p:cNvPr id="3" name="Content Placeholder 2">
            <a:extLst>
              <a:ext uri="{FF2B5EF4-FFF2-40B4-BE49-F238E27FC236}">
                <a16:creationId xmlns:a16="http://schemas.microsoft.com/office/drawing/2014/main" id="{5BC7F6DC-C942-005E-E9E9-E67FE063F5D4}"/>
              </a:ext>
            </a:extLst>
          </p:cNvPr>
          <p:cNvSpPr>
            <a:spLocks noGrp="1"/>
          </p:cNvSpPr>
          <p:nvPr>
            <p:ph idx="1"/>
          </p:nvPr>
        </p:nvSpPr>
        <p:spPr/>
        <p:txBody>
          <a:bodyPr/>
          <a:lstStyle/>
          <a:p>
            <a:r>
              <a:rPr lang="en-US" sz="2400" dirty="0"/>
              <a:t>The project will (hopefully) be funded by a P01 program grant from the US National Cancer Institute</a:t>
            </a:r>
          </a:p>
          <a:p>
            <a:r>
              <a:rPr lang="en-US" sz="2400" dirty="0"/>
              <a:t>The first 5 years will consist of technical development and testing of the Phase III pCT platform</a:t>
            </a:r>
          </a:p>
          <a:p>
            <a:r>
              <a:rPr lang="en-US" sz="2400" dirty="0"/>
              <a:t>The next 5 years will work with proton accelerator technology vendors to develop the clinical implementation, including a clinical delivery of a very low-intensity proton beam and rapid switching between imaging and treatment of online pART.</a:t>
            </a:r>
          </a:p>
        </p:txBody>
      </p:sp>
    </p:spTree>
    <p:extLst>
      <p:ext uri="{BB962C8B-B14F-4D97-AF65-F5344CB8AC3E}">
        <p14:creationId xmlns:p14="http://schemas.microsoft.com/office/powerpoint/2010/main" val="3521913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8424" y="452002"/>
            <a:ext cx="9455151" cy="1225640"/>
          </a:xfrm>
        </p:spPr>
        <p:txBody>
          <a:bodyPr>
            <a:noAutofit/>
          </a:bodyPr>
          <a:lstStyle/>
          <a:p>
            <a:pPr algn="ctr"/>
            <a:r>
              <a:rPr lang="en-US" sz="3600" i="1" dirty="0"/>
              <a:t>You shall not aim with a proton beam at an Organ at Risk</a:t>
            </a:r>
          </a:p>
        </p:txBody>
      </p:sp>
      <p:sp>
        <p:nvSpPr>
          <p:cNvPr id="5" name="TextBox 4">
            <a:extLst>
              <a:ext uri="{FF2B5EF4-FFF2-40B4-BE49-F238E27FC236}">
                <a16:creationId xmlns:a16="http://schemas.microsoft.com/office/drawing/2014/main" id="{9C77225E-1B52-41A2-AA90-8782D4A828B5}"/>
              </a:ext>
            </a:extLst>
          </p:cNvPr>
          <p:cNvSpPr txBox="1"/>
          <p:nvPr/>
        </p:nvSpPr>
        <p:spPr>
          <a:xfrm>
            <a:off x="3140943" y="5051260"/>
            <a:ext cx="6840393" cy="369332"/>
          </a:xfrm>
          <a:prstGeom prst="rect">
            <a:avLst/>
          </a:prstGeom>
          <a:noFill/>
        </p:spPr>
        <p:txBody>
          <a:bodyPr wrap="square" rtlCol="0">
            <a:spAutoFit/>
          </a:bodyPr>
          <a:lstStyle/>
          <a:p>
            <a:r>
              <a:rPr lang="en-US" dirty="0"/>
              <a:t>Courtesy C-A Collins Fekete, LLU Algorithm Workshop 2017</a:t>
            </a:r>
          </a:p>
        </p:txBody>
      </p:sp>
      <p:pic>
        <p:nvPicPr>
          <p:cNvPr id="6" name="Grafik 6">
            <a:extLst>
              <a:ext uri="{FF2B5EF4-FFF2-40B4-BE49-F238E27FC236}">
                <a16:creationId xmlns:a16="http://schemas.microsoft.com/office/drawing/2014/main" id="{1C5FB363-65B8-4CD4-BC61-BD00FA782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273425" y="1913805"/>
            <a:ext cx="2305690" cy="268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7" name="Gerade Verbindung mit Pfeil 21">
            <a:extLst>
              <a:ext uri="{FF2B5EF4-FFF2-40B4-BE49-F238E27FC236}">
                <a16:creationId xmlns:a16="http://schemas.microsoft.com/office/drawing/2014/main" id="{E8D20D37-6B89-4EC6-8CB2-43BEB6058232}"/>
              </a:ext>
            </a:extLst>
          </p:cNvPr>
          <p:cNvCxnSpPr>
            <a:cxnSpLocks noChangeShapeType="1"/>
          </p:cNvCxnSpPr>
          <p:nvPr/>
        </p:nvCxnSpPr>
        <p:spPr bwMode="auto">
          <a:xfrm flipV="1">
            <a:off x="3055465" y="3787055"/>
            <a:ext cx="1298575" cy="263525"/>
          </a:xfrm>
          <a:prstGeom prst="straightConnector1">
            <a:avLst/>
          </a:prstGeom>
          <a:noFill/>
          <a:ln w="28575">
            <a:solidFill>
              <a:srgbClr val="A8EABC"/>
            </a:solidFill>
            <a:round/>
            <a:headEnd/>
            <a:tailEnd type="triangle" w="med" len="med"/>
          </a:ln>
          <a:extLst>
            <a:ext uri="{909E8E84-426E-40dd-AFC4-6F175D3DCCD1}">
              <a14:hiddenFill xmlns:a14="http://schemas.microsoft.com/office/drawing/2010/main" xmlns="">
                <a:noFill/>
              </a14:hiddenFill>
            </a:ext>
          </a:extLst>
        </p:spPr>
      </p:cxnSp>
      <p:sp>
        <p:nvSpPr>
          <p:cNvPr id="8" name="Ellipse 10">
            <a:extLst>
              <a:ext uri="{FF2B5EF4-FFF2-40B4-BE49-F238E27FC236}">
                <a16:creationId xmlns:a16="http://schemas.microsoft.com/office/drawing/2014/main" id="{C3B69FF7-5957-48A9-B725-E22253A9D2DA}"/>
              </a:ext>
            </a:extLst>
          </p:cNvPr>
          <p:cNvSpPr>
            <a:spLocks noChangeArrowheads="1"/>
          </p:cNvSpPr>
          <p:nvPr/>
        </p:nvSpPr>
        <p:spPr bwMode="auto">
          <a:xfrm>
            <a:off x="4354040" y="3588617"/>
            <a:ext cx="290513" cy="269875"/>
          </a:xfrm>
          <a:prstGeom prst="ellipse">
            <a:avLst/>
          </a:prstGeom>
          <a:solidFill>
            <a:srgbClr val="A8EABC"/>
          </a:solidFill>
          <a:ln w="9525">
            <a:solidFill>
              <a:schemeClr val="tx1"/>
            </a:solidFill>
            <a:round/>
            <a:headEnd/>
            <a:tailEnd/>
          </a:ln>
        </p:spPr>
        <p:txBody>
          <a:bodyPr/>
          <a:lstStyle/>
          <a:p>
            <a:pPr eaLnBrk="1" hangingPunct="1"/>
            <a:endParaRPr lang="de-DE"/>
          </a:p>
        </p:txBody>
      </p:sp>
      <p:pic>
        <p:nvPicPr>
          <p:cNvPr id="9" name="Grafik 25">
            <a:extLst>
              <a:ext uri="{FF2B5EF4-FFF2-40B4-BE49-F238E27FC236}">
                <a16:creationId xmlns:a16="http://schemas.microsoft.com/office/drawing/2014/main" id="{79E43118-77C9-4865-9155-82BDB99BD14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8465" y="3367955"/>
            <a:ext cx="392113"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Straight Arrow Connector 37">
            <a:extLst>
              <a:ext uri="{FF2B5EF4-FFF2-40B4-BE49-F238E27FC236}">
                <a16:creationId xmlns:a16="http://schemas.microsoft.com/office/drawing/2014/main" id="{2777F3CD-C054-434C-A518-5C607DF43FEA}"/>
              </a:ext>
            </a:extLst>
          </p:cNvPr>
          <p:cNvCxnSpPr>
            <a:cxnSpLocks/>
          </p:cNvCxnSpPr>
          <p:nvPr/>
        </p:nvCxnSpPr>
        <p:spPr bwMode="auto">
          <a:xfrm>
            <a:off x="3049114" y="3663229"/>
            <a:ext cx="1106488" cy="0"/>
          </a:xfrm>
          <a:prstGeom prst="straightConnector1">
            <a:avLst/>
          </a:prstGeom>
          <a:noFill/>
          <a:ln w="28575">
            <a:solidFill>
              <a:srgbClr val="3C87FF"/>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cxnSp>
      <p:sp>
        <p:nvSpPr>
          <p:cNvPr id="11" name="TextBox 43">
            <a:extLst>
              <a:ext uri="{FF2B5EF4-FFF2-40B4-BE49-F238E27FC236}">
                <a16:creationId xmlns:a16="http://schemas.microsoft.com/office/drawing/2014/main" id="{96ECF304-B2B6-4120-BDB2-1B8E0FB5956D}"/>
              </a:ext>
            </a:extLst>
          </p:cNvPr>
          <p:cNvSpPr txBox="1">
            <a:spLocks noChangeArrowheads="1"/>
          </p:cNvSpPr>
          <p:nvPr/>
        </p:nvSpPr>
        <p:spPr bwMode="auto">
          <a:xfrm>
            <a:off x="2290289" y="3482254"/>
            <a:ext cx="78400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r>
              <a:rPr lang="de-DE" sz="1600">
                <a:latin typeface="CMU Bright Roman"/>
                <a:cs typeface="CMU Bright Roman"/>
              </a:rPr>
              <a:t>Tumor</a:t>
            </a:r>
            <a:endParaRPr lang="de-DE" sz="2000">
              <a:latin typeface="CMU Bright Roman"/>
              <a:cs typeface="CMU Bright Roman"/>
            </a:endParaRPr>
          </a:p>
        </p:txBody>
      </p:sp>
      <p:sp>
        <p:nvSpPr>
          <p:cNvPr id="12" name="Rectangle 11">
            <a:extLst>
              <a:ext uri="{FF2B5EF4-FFF2-40B4-BE49-F238E27FC236}">
                <a16:creationId xmlns:a16="http://schemas.microsoft.com/office/drawing/2014/main" id="{3F32995E-59C0-4EFC-AC20-451FB90EB51B}"/>
              </a:ext>
            </a:extLst>
          </p:cNvPr>
          <p:cNvSpPr/>
          <p:nvPr/>
        </p:nvSpPr>
        <p:spPr bwMode="auto">
          <a:xfrm rot="1980000">
            <a:off x="2592415" y="2992550"/>
            <a:ext cx="1876127" cy="225216"/>
          </a:xfrm>
          <a:prstGeom prst="rect">
            <a:avLst/>
          </a:prstGeom>
          <a:gradFill>
            <a:gsLst>
              <a:gs pos="44000">
                <a:srgbClr val="FB7A7D">
                  <a:alpha val="70000"/>
                </a:srgbClr>
              </a:gs>
              <a:gs pos="20000">
                <a:schemeClr val="bg2">
                  <a:alpha val="50000"/>
                </a:schemeClr>
              </a:gs>
              <a:gs pos="72000">
                <a:srgbClr val="FF4447">
                  <a:alpha val="85000"/>
                </a:srgbClr>
              </a:gs>
              <a:gs pos="100000">
                <a:srgbClr val="FF0000"/>
              </a:gs>
            </a:gsLst>
            <a:lin ang="1200000" scaled="0"/>
          </a:gradFill>
          <a:ln w="9525" cap="flat" cmpd="sng" algn="ctr">
            <a:noFill/>
            <a:prstDash val="solid"/>
            <a:round/>
            <a:headEnd type="none" w="med" len="med"/>
            <a:tailEnd type="none" w="med" len="med"/>
          </a:ln>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sp>
        <p:nvSpPr>
          <p:cNvPr id="13" name="Rectangle 12">
            <a:extLst>
              <a:ext uri="{FF2B5EF4-FFF2-40B4-BE49-F238E27FC236}">
                <a16:creationId xmlns:a16="http://schemas.microsoft.com/office/drawing/2014/main" id="{37C30F15-9EB1-45F1-8902-52491C5BDBD8}"/>
              </a:ext>
            </a:extLst>
          </p:cNvPr>
          <p:cNvSpPr/>
          <p:nvPr/>
        </p:nvSpPr>
        <p:spPr bwMode="auto">
          <a:xfrm rot="1980000">
            <a:off x="2695406" y="2848319"/>
            <a:ext cx="1908000" cy="183600"/>
          </a:xfrm>
          <a:prstGeom prst="rect">
            <a:avLst/>
          </a:prstGeom>
          <a:gradFill flip="none" rotWithShape="1">
            <a:gsLst>
              <a:gs pos="21000">
                <a:schemeClr val="bg2">
                  <a:alpha val="50000"/>
                </a:schemeClr>
              </a:gs>
              <a:gs pos="44000">
                <a:schemeClr val="accent1">
                  <a:tint val="66000"/>
                  <a:satMod val="160000"/>
                  <a:alpha val="70000"/>
                </a:schemeClr>
              </a:gs>
              <a:gs pos="72000">
                <a:srgbClr val="FF4447">
                  <a:alpha val="85000"/>
                </a:srgbClr>
              </a:gs>
              <a:gs pos="100000">
                <a:srgbClr val="FF0000"/>
              </a:gs>
            </a:gsLst>
            <a:lin ang="21594000" scaled="0"/>
            <a:tileRect/>
          </a:gradFill>
          <a:ln w="9525" cap="flat" cmpd="sng" algn="ctr">
            <a:noFill/>
            <a:prstDash val="solid"/>
            <a:round/>
            <a:headEnd type="none" w="med" len="med"/>
            <a:tailEnd type="none" w="med" len="med"/>
          </a:ln>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pic>
        <p:nvPicPr>
          <p:cNvPr id="14" name="Picture 2" descr="C:\Users\niebuhr\Documents\Sonstiges\BewerbungPhDProgram\7minVortrag\Radioactive.svg.png">
            <a:extLst>
              <a:ext uri="{FF2B5EF4-FFF2-40B4-BE49-F238E27FC236}">
                <a16:creationId xmlns:a16="http://schemas.microsoft.com/office/drawing/2014/main" id="{90B23F48-2A90-4EA9-B9AB-77E5972D926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03039" y="2274167"/>
            <a:ext cx="438150"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Grafik 21">
            <a:extLst>
              <a:ext uri="{FF2B5EF4-FFF2-40B4-BE49-F238E27FC236}">
                <a16:creationId xmlns:a16="http://schemas.microsoft.com/office/drawing/2014/main" id="{2AEA16D0-651E-49FF-80AC-8672595AF55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8465" y="3369541"/>
            <a:ext cx="392113" cy="34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2">
            <a:extLst>
              <a:ext uri="{FF2B5EF4-FFF2-40B4-BE49-F238E27FC236}">
                <a16:creationId xmlns:a16="http://schemas.microsoft.com/office/drawing/2014/main" id="{15907303-2969-4552-B526-6C9BF7B8DF1A}"/>
              </a:ext>
            </a:extLst>
          </p:cNvPr>
          <p:cNvSpPr txBox="1"/>
          <p:nvPr/>
        </p:nvSpPr>
        <p:spPr>
          <a:xfrm>
            <a:off x="1778868" y="3898674"/>
            <a:ext cx="1362075" cy="584200"/>
          </a:xfrm>
          <a:prstGeom prst="rect">
            <a:avLst/>
          </a:prstGeom>
          <a:noFill/>
        </p:spPr>
        <p:txBody>
          <a:bodyPr wrap="none">
            <a:spAutoFit/>
          </a:bodyPr>
          <a:lstStyle/>
          <a:p>
            <a:pPr eaLnBrk="1" hangingPunct="1">
              <a:defRPr/>
            </a:pPr>
            <a:r>
              <a:rPr lang="de-DE" sz="1600" dirty="0">
                <a:latin typeface="CMU Bright Roman"/>
                <a:ea typeface="MS PGothic" pitchFamily="34" charset="-128"/>
                <a:cs typeface="CMU Bright Roman"/>
              </a:rPr>
              <a:t>Organ at risk</a:t>
            </a:r>
          </a:p>
          <a:p>
            <a:pPr eaLnBrk="1" hangingPunct="1">
              <a:defRPr/>
            </a:pPr>
            <a:r>
              <a:rPr lang="de-DE" sz="1600" dirty="0">
                <a:latin typeface="CMU Bright Roman"/>
                <a:ea typeface="MS PGothic" pitchFamily="34" charset="-128"/>
                <a:cs typeface="CMU Bright Roman"/>
              </a:rPr>
              <a:t>(Brain stem)</a:t>
            </a:r>
          </a:p>
        </p:txBody>
      </p:sp>
      <p:pic>
        <p:nvPicPr>
          <p:cNvPr id="50" name="Grafik 6">
            <a:extLst>
              <a:ext uri="{FF2B5EF4-FFF2-40B4-BE49-F238E27FC236}">
                <a16:creationId xmlns:a16="http://schemas.microsoft.com/office/drawing/2014/main" id="{CBF1A4A6-E811-4FFD-B25C-A8A473714C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569039" y="1913805"/>
            <a:ext cx="2305690" cy="268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1" name="Gerade Verbindung mit Pfeil 21">
            <a:extLst>
              <a:ext uri="{FF2B5EF4-FFF2-40B4-BE49-F238E27FC236}">
                <a16:creationId xmlns:a16="http://schemas.microsoft.com/office/drawing/2014/main" id="{D62512DA-162C-42E5-B249-4FCF2680B193}"/>
              </a:ext>
            </a:extLst>
          </p:cNvPr>
          <p:cNvCxnSpPr>
            <a:cxnSpLocks noChangeShapeType="1"/>
          </p:cNvCxnSpPr>
          <p:nvPr/>
        </p:nvCxnSpPr>
        <p:spPr bwMode="auto">
          <a:xfrm flipV="1">
            <a:off x="7351079" y="3787055"/>
            <a:ext cx="1298575" cy="263525"/>
          </a:xfrm>
          <a:prstGeom prst="straightConnector1">
            <a:avLst/>
          </a:prstGeom>
          <a:noFill/>
          <a:ln w="28575">
            <a:solidFill>
              <a:srgbClr val="A8EABC"/>
            </a:solidFill>
            <a:round/>
            <a:headEnd/>
            <a:tailEnd type="triangle" w="med" len="med"/>
          </a:ln>
          <a:extLst>
            <a:ext uri="{909E8E84-426E-40dd-AFC4-6F175D3DCCD1}">
              <a14:hiddenFill xmlns:a14="http://schemas.microsoft.com/office/drawing/2010/main" xmlns="">
                <a:noFill/>
              </a14:hiddenFill>
            </a:ext>
          </a:extLst>
        </p:spPr>
      </p:cxnSp>
      <p:sp>
        <p:nvSpPr>
          <p:cNvPr id="52" name="Ellipse 10">
            <a:extLst>
              <a:ext uri="{FF2B5EF4-FFF2-40B4-BE49-F238E27FC236}">
                <a16:creationId xmlns:a16="http://schemas.microsoft.com/office/drawing/2014/main" id="{981C2116-0ABA-4E97-9D48-08913FAA025A}"/>
              </a:ext>
            </a:extLst>
          </p:cNvPr>
          <p:cNvSpPr>
            <a:spLocks noChangeArrowheads="1"/>
          </p:cNvSpPr>
          <p:nvPr/>
        </p:nvSpPr>
        <p:spPr bwMode="auto">
          <a:xfrm>
            <a:off x="8649654" y="3588617"/>
            <a:ext cx="290513" cy="269875"/>
          </a:xfrm>
          <a:prstGeom prst="ellipse">
            <a:avLst/>
          </a:prstGeom>
          <a:solidFill>
            <a:srgbClr val="A8EABC"/>
          </a:solidFill>
          <a:ln w="9525">
            <a:solidFill>
              <a:schemeClr val="tx1"/>
            </a:solidFill>
            <a:round/>
            <a:headEnd/>
            <a:tailEnd/>
          </a:ln>
        </p:spPr>
        <p:txBody>
          <a:bodyPr/>
          <a:lstStyle/>
          <a:p>
            <a:pPr eaLnBrk="1" hangingPunct="1"/>
            <a:endParaRPr lang="de-DE"/>
          </a:p>
        </p:txBody>
      </p:sp>
      <p:pic>
        <p:nvPicPr>
          <p:cNvPr id="53" name="Grafik 25">
            <a:extLst>
              <a:ext uri="{FF2B5EF4-FFF2-40B4-BE49-F238E27FC236}">
                <a16:creationId xmlns:a16="http://schemas.microsoft.com/office/drawing/2014/main" id="{3A63BF7E-1883-4089-9A72-288814E68BA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4079" y="3367955"/>
            <a:ext cx="392113"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4" name="Straight Arrow Connector 37">
            <a:extLst>
              <a:ext uri="{FF2B5EF4-FFF2-40B4-BE49-F238E27FC236}">
                <a16:creationId xmlns:a16="http://schemas.microsoft.com/office/drawing/2014/main" id="{0D46E044-FC3C-429D-8476-6111BA0E2C5F}"/>
              </a:ext>
            </a:extLst>
          </p:cNvPr>
          <p:cNvCxnSpPr>
            <a:cxnSpLocks/>
          </p:cNvCxnSpPr>
          <p:nvPr/>
        </p:nvCxnSpPr>
        <p:spPr bwMode="auto">
          <a:xfrm>
            <a:off x="7344728" y="3663229"/>
            <a:ext cx="1106488" cy="0"/>
          </a:xfrm>
          <a:prstGeom prst="straightConnector1">
            <a:avLst/>
          </a:prstGeom>
          <a:noFill/>
          <a:ln w="28575">
            <a:solidFill>
              <a:srgbClr val="3C87FF"/>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cxnSp>
      <p:sp>
        <p:nvSpPr>
          <p:cNvPr id="55" name="TextBox 43">
            <a:extLst>
              <a:ext uri="{FF2B5EF4-FFF2-40B4-BE49-F238E27FC236}">
                <a16:creationId xmlns:a16="http://schemas.microsoft.com/office/drawing/2014/main" id="{2DCF9EF3-549F-4E66-A1A4-0552DC777BBE}"/>
              </a:ext>
            </a:extLst>
          </p:cNvPr>
          <p:cNvSpPr txBox="1">
            <a:spLocks noChangeArrowheads="1"/>
          </p:cNvSpPr>
          <p:nvPr/>
        </p:nvSpPr>
        <p:spPr bwMode="auto">
          <a:xfrm>
            <a:off x="6585903" y="3482254"/>
            <a:ext cx="784004"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charset="0"/>
                <a:cs typeface="MS PGothic" charset="0"/>
              </a:defRPr>
            </a:lvl1pPr>
            <a:lvl2pPr marL="742950" indent="-285750">
              <a:defRPr sz="2400">
                <a:solidFill>
                  <a:schemeClr val="tx1"/>
                </a:solidFill>
                <a:latin typeface="Times" charset="0"/>
                <a:ea typeface="MS PGothic" charset="0"/>
                <a:cs typeface="MS PGothic" charset="0"/>
              </a:defRPr>
            </a:lvl2pPr>
            <a:lvl3pPr marL="1143000" indent="-228600">
              <a:defRPr sz="2400">
                <a:solidFill>
                  <a:schemeClr val="tx1"/>
                </a:solidFill>
                <a:latin typeface="Times" charset="0"/>
                <a:ea typeface="MS PGothic" charset="0"/>
                <a:cs typeface="MS PGothic" charset="0"/>
              </a:defRPr>
            </a:lvl3pPr>
            <a:lvl4pPr marL="1600200" indent="-228600">
              <a:defRPr sz="2400">
                <a:solidFill>
                  <a:schemeClr val="tx1"/>
                </a:solidFill>
                <a:latin typeface="Times" charset="0"/>
                <a:ea typeface="MS PGothic" charset="0"/>
                <a:cs typeface="MS PGothic" charset="0"/>
              </a:defRPr>
            </a:lvl4pPr>
            <a:lvl5pPr marL="2057400" indent="-228600">
              <a:defRPr sz="2400">
                <a:solidFill>
                  <a:schemeClr val="tx1"/>
                </a:solidFill>
                <a:latin typeface="Times"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Times"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Times"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Times"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Times" charset="0"/>
                <a:ea typeface="MS PGothic" charset="0"/>
                <a:cs typeface="MS PGothic" charset="0"/>
              </a:defRPr>
            </a:lvl9pPr>
          </a:lstStyle>
          <a:p>
            <a:pPr eaLnBrk="1" hangingPunct="1"/>
            <a:r>
              <a:rPr lang="de-DE" sz="1600">
                <a:latin typeface="CMU Bright Roman"/>
                <a:cs typeface="CMU Bright Roman"/>
              </a:rPr>
              <a:t>Tumor</a:t>
            </a:r>
            <a:endParaRPr lang="de-DE" sz="2000">
              <a:latin typeface="CMU Bright Roman"/>
              <a:cs typeface="CMU Bright Roman"/>
            </a:endParaRPr>
          </a:p>
        </p:txBody>
      </p:sp>
      <p:sp>
        <p:nvSpPr>
          <p:cNvPr id="56" name="Rectangle 55">
            <a:extLst>
              <a:ext uri="{FF2B5EF4-FFF2-40B4-BE49-F238E27FC236}">
                <a16:creationId xmlns:a16="http://schemas.microsoft.com/office/drawing/2014/main" id="{6AE69A02-4886-44C1-BC00-9994A4F54AE8}"/>
              </a:ext>
            </a:extLst>
          </p:cNvPr>
          <p:cNvSpPr/>
          <p:nvPr/>
        </p:nvSpPr>
        <p:spPr bwMode="auto">
          <a:xfrm rot="1980000">
            <a:off x="6888029" y="2992550"/>
            <a:ext cx="1876127" cy="225216"/>
          </a:xfrm>
          <a:prstGeom prst="rect">
            <a:avLst/>
          </a:prstGeom>
          <a:gradFill>
            <a:gsLst>
              <a:gs pos="44000">
                <a:srgbClr val="FB7A7D">
                  <a:alpha val="70000"/>
                </a:srgbClr>
              </a:gs>
              <a:gs pos="20000">
                <a:schemeClr val="bg2">
                  <a:alpha val="50000"/>
                </a:schemeClr>
              </a:gs>
              <a:gs pos="72000">
                <a:srgbClr val="FF4447">
                  <a:alpha val="85000"/>
                </a:srgbClr>
              </a:gs>
              <a:gs pos="100000">
                <a:srgbClr val="FF0000"/>
              </a:gs>
            </a:gsLst>
            <a:lin ang="1200000" scaled="0"/>
          </a:gradFill>
          <a:ln w="9525" cap="flat" cmpd="sng" algn="ctr">
            <a:noFill/>
            <a:prstDash val="solid"/>
            <a:round/>
            <a:headEnd type="none" w="med" len="med"/>
            <a:tailEnd type="none" w="med" len="med"/>
          </a:ln>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sp>
        <p:nvSpPr>
          <p:cNvPr id="57" name="Rectangle 56">
            <a:extLst>
              <a:ext uri="{FF2B5EF4-FFF2-40B4-BE49-F238E27FC236}">
                <a16:creationId xmlns:a16="http://schemas.microsoft.com/office/drawing/2014/main" id="{C9BE9330-3B46-4553-B58C-915F3FAA43E3}"/>
              </a:ext>
            </a:extLst>
          </p:cNvPr>
          <p:cNvSpPr/>
          <p:nvPr/>
        </p:nvSpPr>
        <p:spPr bwMode="auto">
          <a:xfrm rot="1980000">
            <a:off x="6991020" y="2848319"/>
            <a:ext cx="1908000" cy="183600"/>
          </a:xfrm>
          <a:prstGeom prst="rect">
            <a:avLst/>
          </a:prstGeom>
          <a:gradFill flip="none" rotWithShape="1">
            <a:gsLst>
              <a:gs pos="21000">
                <a:schemeClr val="bg2">
                  <a:alpha val="50000"/>
                </a:schemeClr>
              </a:gs>
              <a:gs pos="44000">
                <a:schemeClr val="accent1">
                  <a:tint val="66000"/>
                  <a:satMod val="160000"/>
                  <a:alpha val="70000"/>
                </a:schemeClr>
              </a:gs>
              <a:gs pos="72000">
                <a:srgbClr val="FF4447">
                  <a:alpha val="85000"/>
                </a:srgbClr>
              </a:gs>
              <a:gs pos="100000">
                <a:srgbClr val="FF0000"/>
              </a:gs>
            </a:gsLst>
            <a:lin ang="21594000" scaled="0"/>
            <a:tileRect/>
          </a:gradFill>
          <a:ln w="9525" cap="flat" cmpd="sng" algn="ctr">
            <a:noFill/>
            <a:prstDash val="solid"/>
            <a:round/>
            <a:headEnd type="none" w="med" len="med"/>
            <a:tailEnd type="none" w="med" len="med"/>
          </a:ln>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pic>
        <p:nvPicPr>
          <p:cNvPr id="58" name="Picture 2" descr="C:\Users\niebuhr\Documents\Sonstiges\BewerbungPhDProgram\7minVortrag\Radioactive.svg.png">
            <a:extLst>
              <a:ext uri="{FF2B5EF4-FFF2-40B4-BE49-F238E27FC236}">
                <a16:creationId xmlns:a16="http://schemas.microsoft.com/office/drawing/2014/main" id="{A0D311F2-0352-4160-9FD0-C8A6312F197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8653" y="2274167"/>
            <a:ext cx="438150" cy="38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 name="TextBox 2">
            <a:extLst>
              <a:ext uri="{FF2B5EF4-FFF2-40B4-BE49-F238E27FC236}">
                <a16:creationId xmlns:a16="http://schemas.microsoft.com/office/drawing/2014/main" id="{FEE05C0D-89DD-4BFD-A24B-7DE338053E95}"/>
              </a:ext>
            </a:extLst>
          </p:cNvPr>
          <p:cNvSpPr txBox="1"/>
          <p:nvPr/>
        </p:nvSpPr>
        <p:spPr>
          <a:xfrm>
            <a:off x="5993767" y="3885479"/>
            <a:ext cx="1362075" cy="584200"/>
          </a:xfrm>
          <a:prstGeom prst="rect">
            <a:avLst/>
          </a:prstGeom>
          <a:noFill/>
        </p:spPr>
        <p:txBody>
          <a:bodyPr wrap="none">
            <a:spAutoFit/>
          </a:bodyPr>
          <a:lstStyle/>
          <a:p>
            <a:pPr eaLnBrk="1" hangingPunct="1">
              <a:defRPr/>
            </a:pPr>
            <a:r>
              <a:rPr lang="de-DE" sz="1600" dirty="0">
                <a:latin typeface="CMU Bright Roman"/>
                <a:ea typeface="MS PGothic" pitchFamily="34" charset="-128"/>
                <a:cs typeface="CMU Bright Roman"/>
              </a:rPr>
              <a:t>Organ at risk</a:t>
            </a:r>
          </a:p>
          <a:p>
            <a:pPr eaLnBrk="1" hangingPunct="1">
              <a:defRPr/>
            </a:pPr>
            <a:r>
              <a:rPr lang="de-DE" sz="1600" dirty="0">
                <a:latin typeface="CMU Bright Roman"/>
                <a:ea typeface="MS PGothic" pitchFamily="34" charset="-128"/>
                <a:cs typeface="CMU Bright Roman"/>
              </a:rPr>
              <a:t>(Brain stem)</a:t>
            </a:r>
          </a:p>
        </p:txBody>
      </p:sp>
      <p:sp>
        <p:nvSpPr>
          <p:cNvPr id="60" name="Rectangle 48">
            <a:extLst>
              <a:ext uri="{FF2B5EF4-FFF2-40B4-BE49-F238E27FC236}">
                <a16:creationId xmlns:a16="http://schemas.microsoft.com/office/drawing/2014/main" id="{D1FCDCC3-A2FB-4E82-96EB-C965C1D2BD79}"/>
              </a:ext>
            </a:extLst>
          </p:cNvPr>
          <p:cNvSpPr/>
          <p:nvPr/>
        </p:nvSpPr>
        <p:spPr bwMode="auto">
          <a:xfrm rot="1980000">
            <a:off x="8597635" y="3475106"/>
            <a:ext cx="185734" cy="330804"/>
          </a:xfrm>
          <a:prstGeom prst="rect">
            <a:avLst/>
          </a:prstGeom>
          <a:gradFill flip="none" rotWithShape="1">
            <a:gsLst>
              <a:gs pos="26000">
                <a:srgbClr val="FB7A7D"/>
              </a:gs>
              <a:gs pos="0">
                <a:schemeClr val="bg2"/>
              </a:gs>
              <a:gs pos="50000">
                <a:srgbClr val="FF4447"/>
              </a:gs>
              <a:gs pos="70000">
                <a:srgbClr val="FF0000"/>
              </a:gs>
            </a:gsLst>
            <a:lin ang="10800000" scaled="1"/>
            <a:tileRect/>
          </a:gradFill>
          <a:ln w="9525" cap="flat" cmpd="sng" algn="ctr">
            <a:noFill/>
            <a:prstDash val="solid"/>
            <a:round/>
            <a:headEnd type="none" w="med" len="med"/>
            <a:tailEnd type="none" w="med" len="med"/>
          </a:ln>
          <a:effectLst>
            <a:softEdge rad="31750"/>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sp>
        <p:nvSpPr>
          <p:cNvPr id="61" name="Rectangle 49">
            <a:extLst>
              <a:ext uri="{FF2B5EF4-FFF2-40B4-BE49-F238E27FC236}">
                <a16:creationId xmlns:a16="http://schemas.microsoft.com/office/drawing/2014/main" id="{C1E057B2-284E-47D6-ABEC-BCACFCD4675B}"/>
              </a:ext>
            </a:extLst>
          </p:cNvPr>
          <p:cNvSpPr/>
          <p:nvPr/>
        </p:nvSpPr>
        <p:spPr bwMode="auto">
          <a:xfrm rot="1980000">
            <a:off x="8685875" y="3377959"/>
            <a:ext cx="250447" cy="250311"/>
          </a:xfrm>
          <a:prstGeom prst="rect">
            <a:avLst/>
          </a:prstGeom>
          <a:gradFill flip="none" rotWithShape="1">
            <a:gsLst>
              <a:gs pos="0">
                <a:schemeClr val="bg2"/>
              </a:gs>
              <a:gs pos="12000">
                <a:schemeClr val="accent1">
                  <a:tint val="66000"/>
                  <a:satMod val="160000"/>
                </a:schemeClr>
              </a:gs>
              <a:gs pos="23000">
                <a:srgbClr val="FF4447"/>
              </a:gs>
              <a:gs pos="37000">
                <a:srgbClr val="FF0000"/>
              </a:gs>
            </a:gsLst>
            <a:lin ang="10800000" scaled="1"/>
            <a:tileRect/>
          </a:gradFill>
          <a:ln w="9525" cap="flat" cmpd="sng" algn="ctr">
            <a:noFill/>
            <a:prstDash val="solid"/>
            <a:round/>
            <a:headEnd type="none" w="med" len="med"/>
            <a:tailEnd type="none" w="med" len="med"/>
          </a:ln>
          <a:effectLst>
            <a:softEdge rad="25400"/>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sp>
        <p:nvSpPr>
          <p:cNvPr id="62" name="Rectangle 49">
            <a:extLst>
              <a:ext uri="{FF2B5EF4-FFF2-40B4-BE49-F238E27FC236}">
                <a16:creationId xmlns:a16="http://schemas.microsoft.com/office/drawing/2014/main" id="{5DCE9B0F-EC40-444C-9D14-A9A3525EC33A}"/>
              </a:ext>
            </a:extLst>
          </p:cNvPr>
          <p:cNvSpPr/>
          <p:nvPr/>
        </p:nvSpPr>
        <p:spPr bwMode="auto">
          <a:xfrm rot="3480000">
            <a:off x="8599063" y="3463689"/>
            <a:ext cx="250447" cy="250311"/>
          </a:xfrm>
          <a:prstGeom prst="rect">
            <a:avLst/>
          </a:prstGeom>
          <a:gradFill flip="none" rotWithShape="1">
            <a:gsLst>
              <a:gs pos="0">
                <a:schemeClr val="bg2"/>
              </a:gs>
              <a:gs pos="12000">
                <a:schemeClr val="accent1">
                  <a:tint val="66000"/>
                  <a:satMod val="160000"/>
                </a:schemeClr>
              </a:gs>
              <a:gs pos="27000">
                <a:srgbClr val="FF4447"/>
              </a:gs>
              <a:gs pos="52000">
                <a:srgbClr val="FF0000"/>
              </a:gs>
            </a:gsLst>
            <a:lin ang="10800000" scaled="0"/>
            <a:tileRect/>
          </a:gradFill>
          <a:ln w="9525" cap="flat" cmpd="sng" algn="ctr">
            <a:noFill/>
            <a:prstDash val="solid"/>
            <a:round/>
            <a:headEnd type="none" w="med" len="med"/>
            <a:tailEnd type="none" w="med" len="med"/>
          </a:ln>
          <a:effectLst>
            <a:softEdge rad="25400"/>
          </a:effec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pPr>
              <a:defRPr/>
            </a:pPr>
            <a:endParaRPr lang="de-DE"/>
          </a:p>
        </p:txBody>
      </p:sp>
      <p:pic>
        <p:nvPicPr>
          <p:cNvPr id="63" name="Grafik 21">
            <a:extLst>
              <a:ext uri="{FF2B5EF4-FFF2-40B4-BE49-F238E27FC236}">
                <a16:creationId xmlns:a16="http://schemas.microsoft.com/office/drawing/2014/main" id="{087529A1-BEE2-4453-909D-FAF496FACF0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94079" y="3369541"/>
            <a:ext cx="392113" cy="34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p:cNvSpPr txBox="1"/>
          <p:nvPr/>
        </p:nvSpPr>
        <p:spPr>
          <a:xfrm>
            <a:off x="4019258" y="4657086"/>
            <a:ext cx="750526" cy="369332"/>
          </a:xfrm>
          <a:prstGeom prst="rect">
            <a:avLst/>
          </a:prstGeom>
          <a:noFill/>
        </p:spPr>
        <p:txBody>
          <a:bodyPr wrap="none" rtlCol="0">
            <a:spAutoFit/>
          </a:bodyPr>
          <a:lstStyle/>
          <a:p>
            <a:r>
              <a:rPr lang="en-US" dirty="0"/>
              <a:t>Ideal</a:t>
            </a:r>
          </a:p>
        </p:txBody>
      </p:sp>
      <p:sp>
        <p:nvSpPr>
          <p:cNvPr id="30" name="TextBox 29"/>
          <p:cNvSpPr txBox="1"/>
          <p:nvPr/>
        </p:nvSpPr>
        <p:spPr>
          <a:xfrm>
            <a:off x="8452718" y="4657081"/>
            <a:ext cx="678391" cy="369332"/>
          </a:xfrm>
          <a:prstGeom prst="rect">
            <a:avLst/>
          </a:prstGeom>
          <a:noFill/>
        </p:spPr>
        <p:txBody>
          <a:bodyPr wrap="none" rtlCol="0">
            <a:spAutoFit/>
          </a:bodyPr>
          <a:lstStyle/>
          <a:p>
            <a:r>
              <a:rPr lang="en-US" dirty="0"/>
              <a:t>Real</a:t>
            </a:r>
          </a:p>
        </p:txBody>
      </p:sp>
      <p:sp>
        <p:nvSpPr>
          <p:cNvPr id="4" name="TextBox 3">
            <a:extLst>
              <a:ext uri="{FF2B5EF4-FFF2-40B4-BE49-F238E27FC236}">
                <a16:creationId xmlns:a16="http://schemas.microsoft.com/office/drawing/2014/main" id="{C67A4BB2-4A97-DBAD-2A2F-1207F05B18F0}"/>
              </a:ext>
            </a:extLst>
          </p:cNvPr>
          <p:cNvSpPr txBox="1"/>
          <p:nvPr/>
        </p:nvSpPr>
        <p:spPr>
          <a:xfrm>
            <a:off x="7868831" y="953230"/>
            <a:ext cx="1691455" cy="4508927"/>
          </a:xfrm>
          <a:prstGeom prst="rect">
            <a:avLst/>
          </a:prstGeom>
          <a:noFill/>
        </p:spPr>
        <p:txBody>
          <a:bodyPr wrap="square" rtlCol="0">
            <a:spAutoFit/>
          </a:bodyPr>
          <a:lstStyle/>
          <a:p>
            <a:pPr algn="ctr"/>
            <a:r>
              <a:rPr lang="en-US" sz="28700" dirty="0">
                <a:solidFill>
                  <a:srgbClr val="FF0000"/>
                </a:solidFill>
              </a:rPr>
              <a:t>X</a:t>
            </a:r>
          </a:p>
        </p:txBody>
      </p:sp>
    </p:spTree>
    <p:extLst>
      <p:ext uri="{BB962C8B-B14F-4D97-AF65-F5344CB8AC3E}">
        <p14:creationId xmlns:p14="http://schemas.microsoft.com/office/powerpoint/2010/main" val="2839099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3E9BFE-118D-C793-460A-E89639033085}"/>
              </a:ext>
            </a:extLst>
          </p:cNvPr>
          <p:cNvSpPr>
            <a:spLocks noGrp="1"/>
          </p:cNvSpPr>
          <p:nvPr>
            <p:ph type="ctrTitle"/>
          </p:nvPr>
        </p:nvSpPr>
        <p:spPr/>
        <p:txBody>
          <a:bodyPr/>
          <a:lstStyle/>
          <a:p>
            <a:r>
              <a:rPr lang="en-US" dirty="0"/>
              <a:t>Phase III pCT is coming</a:t>
            </a:r>
          </a:p>
        </p:txBody>
      </p:sp>
      <p:sp>
        <p:nvSpPr>
          <p:cNvPr id="5" name="Subtitle 4">
            <a:extLst>
              <a:ext uri="{FF2B5EF4-FFF2-40B4-BE49-F238E27FC236}">
                <a16:creationId xmlns:a16="http://schemas.microsoft.com/office/drawing/2014/main" id="{BF43EFBC-ED4E-8685-FFFB-06058B2432F4}"/>
              </a:ext>
            </a:extLst>
          </p:cNvPr>
          <p:cNvSpPr>
            <a:spLocks noGrp="1"/>
          </p:cNvSpPr>
          <p:nvPr>
            <p:ph type="subTitle" idx="1"/>
          </p:nvPr>
        </p:nvSpPr>
        <p:spPr/>
        <p:txBody>
          <a:bodyPr>
            <a:normAutofit/>
          </a:bodyPr>
          <a:lstStyle/>
          <a:p>
            <a:r>
              <a:rPr lang="en-US" sz="4000" dirty="0">
                <a:solidFill>
                  <a:srgbClr val="0070C0"/>
                </a:solidFill>
              </a:rPr>
              <a:t>Stay tuned for more!</a:t>
            </a:r>
          </a:p>
          <a:p>
            <a:r>
              <a:rPr lang="en-US" sz="4000" dirty="0">
                <a:solidFill>
                  <a:srgbClr val="0070C0"/>
                </a:solidFill>
                <a:hlinkClick r:id="rId2"/>
              </a:rPr>
              <a:t>rschulte@llu.edu</a:t>
            </a:r>
            <a:r>
              <a:rPr lang="en-US" sz="4000" dirty="0">
                <a:solidFill>
                  <a:srgbClr val="0070C0"/>
                </a:solidFill>
              </a:rPr>
              <a:t> </a:t>
            </a:r>
          </a:p>
        </p:txBody>
      </p:sp>
    </p:spTree>
    <p:extLst>
      <p:ext uri="{BB962C8B-B14F-4D97-AF65-F5344CB8AC3E}">
        <p14:creationId xmlns:p14="http://schemas.microsoft.com/office/powerpoint/2010/main" val="4064864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48A780-2FC8-03A4-4C5E-F11CF666A42E}"/>
              </a:ext>
            </a:extLst>
          </p:cNvPr>
          <p:cNvSpPr>
            <a:spLocks noGrp="1"/>
          </p:cNvSpPr>
          <p:nvPr>
            <p:ph type="title"/>
          </p:nvPr>
        </p:nvSpPr>
        <p:spPr/>
        <p:txBody>
          <a:bodyPr/>
          <a:lstStyle/>
          <a:p>
            <a:r>
              <a:rPr lang="en-US" dirty="0"/>
              <a:t>Outline</a:t>
            </a:r>
          </a:p>
        </p:txBody>
      </p:sp>
      <p:sp>
        <p:nvSpPr>
          <p:cNvPr id="6" name="Content Placeholder 5">
            <a:extLst>
              <a:ext uri="{FF2B5EF4-FFF2-40B4-BE49-F238E27FC236}">
                <a16:creationId xmlns:a16="http://schemas.microsoft.com/office/drawing/2014/main" id="{7370F839-55CF-1C47-3CE4-BEF5D4C9481C}"/>
              </a:ext>
            </a:extLst>
          </p:cNvPr>
          <p:cNvSpPr>
            <a:spLocks noGrp="1"/>
          </p:cNvSpPr>
          <p:nvPr>
            <p:ph idx="1"/>
          </p:nvPr>
        </p:nvSpPr>
        <p:spPr/>
        <p:txBody>
          <a:bodyPr/>
          <a:lstStyle/>
          <a:p>
            <a:r>
              <a:rPr lang="en-US" b="1" dirty="0"/>
              <a:t>Theme</a:t>
            </a:r>
            <a:r>
              <a:rPr lang="en-US" dirty="0"/>
              <a:t>: How can </a:t>
            </a:r>
            <a:r>
              <a:rPr lang="en-US" dirty="0">
                <a:solidFill>
                  <a:srgbClr val="0070C0"/>
                </a:solidFill>
              </a:rPr>
              <a:t>position sensitive detector physicists help reducing uncertainties in proton therapy</a:t>
            </a:r>
            <a:r>
              <a:rPr lang="en-US" dirty="0"/>
              <a:t>?</a:t>
            </a:r>
          </a:p>
          <a:p>
            <a:r>
              <a:rPr lang="en-US" b="1" dirty="0"/>
              <a:t>Project 1</a:t>
            </a:r>
            <a:r>
              <a:rPr lang="en-US" dirty="0"/>
              <a:t>: Develop successive phases of pCT scanners and learn from their performance</a:t>
            </a:r>
            <a:endParaRPr lang="en-US" dirty="0">
              <a:solidFill>
                <a:srgbClr val="0070C0"/>
              </a:solidFill>
            </a:endParaRPr>
          </a:p>
          <a:p>
            <a:r>
              <a:rPr lang="en-US" b="1" dirty="0"/>
              <a:t>Project 2</a:t>
            </a:r>
            <a:r>
              <a:rPr lang="en-US" dirty="0"/>
              <a:t>: Addressing uncertainties in biological by characterizing clustering of ionizations on the nanometer scale with a gaseous hole pattern detector</a:t>
            </a:r>
          </a:p>
          <a:p>
            <a:r>
              <a:rPr lang="en-US" b="1" dirty="0"/>
              <a:t>Outlook</a:t>
            </a:r>
            <a:r>
              <a:rPr lang="en-US" dirty="0"/>
              <a:t> </a:t>
            </a:r>
          </a:p>
        </p:txBody>
      </p:sp>
    </p:spTree>
    <p:extLst>
      <p:ext uri="{BB962C8B-B14F-4D97-AF65-F5344CB8AC3E}">
        <p14:creationId xmlns:p14="http://schemas.microsoft.com/office/powerpoint/2010/main" val="1825168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8D196-6E13-4086-D158-5C48138BA421}"/>
              </a:ext>
            </a:extLst>
          </p:cNvPr>
          <p:cNvSpPr>
            <a:spLocks noGrp="1"/>
          </p:cNvSpPr>
          <p:nvPr>
            <p:ph type="title"/>
          </p:nvPr>
        </p:nvSpPr>
        <p:spPr>
          <a:xfrm>
            <a:off x="963084" y="3444876"/>
            <a:ext cx="10363200" cy="1362075"/>
          </a:xfrm>
        </p:spPr>
        <p:txBody>
          <a:bodyPr/>
          <a:lstStyle/>
          <a:p>
            <a:r>
              <a:rPr lang="en-US" dirty="0"/>
              <a:t>Proton and ion therapy in perspective</a:t>
            </a:r>
          </a:p>
        </p:txBody>
      </p:sp>
      <p:sp>
        <p:nvSpPr>
          <p:cNvPr id="3" name="Text Placeholder 2">
            <a:extLst>
              <a:ext uri="{FF2B5EF4-FFF2-40B4-BE49-F238E27FC236}">
                <a16:creationId xmlns:a16="http://schemas.microsoft.com/office/drawing/2014/main" id="{3EF9A430-FF46-074F-8FEA-0B21A2C5ADA3}"/>
              </a:ext>
            </a:extLst>
          </p:cNvPr>
          <p:cNvSpPr>
            <a:spLocks noGrp="1"/>
          </p:cNvSpPr>
          <p:nvPr>
            <p:ph type="body" idx="1"/>
          </p:nvPr>
        </p:nvSpPr>
        <p:spPr>
          <a:xfrm>
            <a:off x="963084" y="1944688"/>
            <a:ext cx="10363200" cy="1500187"/>
          </a:xfrm>
        </p:spPr>
        <p:txBody>
          <a:bodyPr/>
          <a:lstStyle/>
          <a:p>
            <a:r>
              <a:rPr lang="en-US" dirty="0"/>
              <a:t>Prologue</a:t>
            </a:r>
          </a:p>
        </p:txBody>
      </p:sp>
    </p:spTree>
    <p:extLst>
      <p:ext uri="{BB962C8B-B14F-4D97-AF65-F5344CB8AC3E}">
        <p14:creationId xmlns:p14="http://schemas.microsoft.com/office/powerpoint/2010/main" val="1306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48A780-2FC8-03A4-4C5E-F11CF666A42E}"/>
              </a:ext>
            </a:extLst>
          </p:cNvPr>
          <p:cNvSpPr>
            <a:spLocks noGrp="1"/>
          </p:cNvSpPr>
          <p:nvPr>
            <p:ph type="title"/>
          </p:nvPr>
        </p:nvSpPr>
        <p:spPr/>
        <p:txBody>
          <a:bodyPr/>
          <a:lstStyle/>
          <a:p>
            <a:r>
              <a:rPr lang="en-US" dirty="0"/>
              <a:t>Status of Proton Therapy</a:t>
            </a:r>
          </a:p>
        </p:txBody>
      </p:sp>
      <p:sp>
        <p:nvSpPr>
          <p:cNvPr id="6" name="Content Placeholder 5">
            <a:extLst>
              <a:ext uri="{FF2B5EF4-FFF2-40B4-BE49-F238E27FC236}">
                <a16:creationId xmlns:a16="http://schemas.microsoft.com/office/drawing/2014/main" id="{7370F839-55CF-1C47-3CE4-BEF5D4C9481C}"/>
              </a:ext>
            </a:extLst>
          </p:cNvPr>
          <p:cNvSpPr>
            <a:spLocks noGrp="1"/>
          </p:cNvSpPr>
          <p:nvPr>
            <p:ph idx="1"/>
          </p:nvPr>
        </p:nvSpPr>
        <p:spPr/>
        <p:txBody>
          <a:bodyPr/>
          <a:lstStyle/>
          <a:p>
            <a:r>
              <a:rPr lang="en-US" sz="2400" dirty="0"/>
              <a:t>Proton therapy (PT) uses energetic beams of protons to treat cancer with </a:t>
            </a:r>
            <a:r>
              <a:rPr lang="en-US" sz="2400" dirty="0">
                <a:solidFill>
                  <a:srgbClr val="0070C0"/>
                </a:solidFill>
              </a:rPr>
              <a:t>higher precision and lower side effects</a:t>
            </a:r>
            <a:r>
              <a:rPr lang="en-US" sz="2400" dirty="0"/>
              <a:t> than conventional photon therapy.</a:t>
            </a:r>
          </a:p>
          <a:p>
            <a:r>
              <a:rPr lang="en-US" sz="2400" dirty="0"/>
              <a:t>PT has seen </a:t>
            </a:r>
            <a:r>
              <a:rPr lang="en-US" sz="2400" dirty="0">
                <a:solidFill>
                  <a:srgbClr val="0070C0"/>
                </a:solidFill>
              </a:rPr>
              <a:t>rapid growth in recent years</a:t>
            </a:r>
            <a:r>
              <a:rPr lang="en-US" sz="2400" dirty="0"/>
              <a:t>, due to improved access, technical advances, and recognition of its dosimetric benefits.</a:t>
            </a:r>
          </a:p>
          <a:p>
            <a:r>
              <a:rPr lang="en-US" sz="2400" dirty="0"/>
              <a:t>However, PT also faces challenges and limitations, such as cost, availability, </a:t>
            </a:r>
            <a:r>
              <a:rPr lang="en-US" sz="2400" dirty="0">
                <a:solidFill>
                  <a:srgbClr val="0070C0"/>
                </a:solidFill>
              </a:rPr>
              <a:t>range and motion uncertainty</a:t>
            </a:r>
            <a:r>
              <a:rPr lang="en-US" sz="2400" dirty="0"/>
              <a:t>, and lack of evidence.</a:t>
            </a:r>
          </a:p>
          <a:p>
            <a:r>
              <a:rPr lang="en-US" sz="2400" dirty="0"/>
              <a:t>Conducting </a:t>
            </a:r>
            <a:r>
              <a:rPr lang="en-US" sz="2400" dirty="0">
                <a:solidFill>
                  <a:srgbClr val="0070C0"/>
                </a:solidFill>
              </a:rPr>
              <a:t>randomized clinical trials </a:t>
            </a:r>
            <a:r>
              <a:rPr lang="en-US" sz="2400" dirty="0"/>
              <a:t>to compare PT and photon therapy is </a:t>
            </a:r>
            <a:r>
              <a:rPr lang="en-US" sz="2400" dirty="0">
                <a:solidFill>
                  <a:srgbClr val="0070C0"/>
                </a:solidFill>
              </a:rPr>
              <a:t>difficult and costly</a:t>
            </a:r>
            <a:r>
              <a:rPr lang="en-US" sz="2400" dirty="0"/>
              <a:t>, leaving photons with unfair advantage.</a:t>
            </a:r>
          </a:p>
          <a:p>
            <a:r>
              <a:rPr lang="en-US" sz="2400" dirty="0"/>
              <a:t>Today, I will present </a:t>
            </a:r>
            <a:r>
              <a:rPr lang="en-US" sz="2400" dirty="0">
                <a:solidFill>
                  <a:srgbClr val="0070C0"/>
                </a:solidFill>
              </a:rPr>
              <a:t>how position sensitive detector technology can help overcome some of the most pressing challenges in PT </a:t>
            </a:r>
            <a:r>
              <a:rPr lang="en-US" sz="2400" dirty="0"/>
              <a:t>and also the even more expensive but potentially more effective ion therapy. </a:t>
            </a:r>
          </a:p>
        </p:txBody>
      </p:sp>
    </p:spTree>
    <p:extLst>
      <p:ext uri="{BB962C8B-B14F-4D97-AF65-F5344CB8AC3E}">
        <p14:creationId xmlns:p14="http://schemas.microsoft.com/office/powerpoint/2010/main" val="1866624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748B-F215-DF8B-FD70-28CD945CC977}"/>
              </a:ext>
            </a:extLst>
          </p:cNvPr>
          <p:cNvSpPr>
            <a:spLocks noGrp="1"/>
          </p:cNvSpPr>
          <p:nvPr>
            <p:ph type="title"/>
          </p:nvPr>
        </p:nvSpPr>
        <p:spPr/>
        <p:txBody>
          <a:bodyPr/>
          <a:lstStyle/>
          <a:p>
            <a:r>
              <a:rPr lang="en-US" sz="4400" dirty="0"/>
              <a:t>Understanding Proton and Ion Therapy</a:t>
            </a:r>
          </a:p>
        </p:txBody>
      </p:sp>
      <p:sp>
        <p:nvSpPr>
          <p:cNvPr id="3" name="Content Placeholder 2">
            <a:extLst>
              <a:ext uri="{FF2B5EF4-FFF2-40B4-BE49-F238E27FC236}">
                <a16:creationId xmlns:a16="http://schemas.microsoft.com/office/drawing/2014/main" id="{DBFBFB84-753B-AC70-892B-6103D53B986E}"/>
              </a:ext>
            </a:extLst>
          </p:cNvPr>
          <p:cNvSpPr>
            <a:spLocks noGrp="1"/>
          </p:cNvSpPr>
          <p:nvPr>
            <p:ph sz="half" idx="1"/>
          </p:nvPr>
        </p:nvSpPr>
        <p:spPr>
          <a:xfrm>
            <a:off x="778935" y="1531937"/>
            <a:ext cx="5219700" cy="4179750"/>
          </a:xfrm>
        </p:spPr>
        <p:txBody>
          <a:bodyPr/>
          <a:lstStyle/>
          <a:p>
            <a:r>
              <a:rPr lang="en-US" sz="2000" dirty="0"/>
              <a:t>PT and ion therapy is a powerful tool used to treat cancer.</a:t>
            </a:r>
          </a:p>
          <a:p>
            <a:r>
              <a:rPr lang="en-US" sz="2000" dirty="0"/>
              <a:t>The </a:t>
            </a:r>
            <a:r>
              <a:rPr lang="en-US" sz="2000" dirty="0">
                <a:solidFill>
                  <a:srgbClr val="0070C0"/>
                </a:solidFill>
              </a:rPr>
              <a:t>Bragg peak </a:t>
            </a:r>
            <a:r>
              <a:rPr lang="en-US" sz="2000" dirty="0"/>
              <a:t>of protons and ions, leads to tighter dose distributions.</a:t>
            </a:r>
          </a:p>
          <a:p>
            <a:r>
              <a:rPr lang="en-US" sz="2000" dirty="0"/>
              <a:t>But </a:t>
            </a:r>
            <a:r>
              <a:rPr lang="en-US" sz="2000" dirty="0">
                <a:solidFill>
                  <a:srgbClr val="FF0000"/>
                </a:solidFill>
              </a:rPr>
              <a:t>there's a problem</a:t>
            </a:r>
            <a:r>
              <a:rPr lang="en-US" sz="2000" dirty="0"/>
              <a:t>: the body isn't static. Tumors shift, grow, or shrink, and our organs can move as we breathe or digest. </a:t>
            </a:r>
          </a:p>
          <a:p>
            <a:r>
              <a:rPr lang="en-US" sz="2000" dirty="0"/>
              <a:t>This inter- and intra-fraction movement/changes can affect the accuracy of any radiation therapy, but  </a:t>
            </a:r>
            <a:r>
              <a:rPr lang="en-US" sz="2000" dirty="0">
                <a:solidFill>
                  <a:srgbClr val="FF0000"/>
                </a:solidFill>
              </a:rPr>
              <a:t>PT is most sensitive to these changes</a:t>
            </a:r>
            <a:r>
              <a:rPr lang="en-US" sz="2000" dirty="0"/>
              <a:t>.</a:t>
            </a:r>
          </a:p>
        </p:txBody>
      </p:sp>
      <p:pic>
        <p:nvPicPr>
          <p:cNvPr id="7" name="Picture 3">
            <a:extLst>
              <a:ext uri="{FF2B5EF4-FFF2-40B4-BE49-F238E27FC236}">
                <a16:creationId xmlns:a16="http://schemas.microsoft.com/office/drawing/2014/main" id="{2F461626-4B02-BCCE-A377-63FC707FC5F3}"/>
              </a:ext>
            </a:extLst>
          </p:cNvPr>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202363" y="2002267"/>
            <a:ext cx="5219700" cy="3174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a:extLst>
              <a:ext uri="{FF2B5EF4-FFF2-40B4-BE49-F238E27FC236}">
                <a16:creationId xmlns:a16="http://schemas.microsoft.com/office/drawing/2014/main" id="{2B3F9D73-3DEE-6D95-65E3-99DC66FD3B94}"/>
              </a:ext>
            </a:extLst>
          </p:cNvPr>
          <p:cNvSpPr txBox="1"/>
          <p:nvPr/>
        </p:nvSpPr>
        <p:spPr>
          <a:xfrm>
            <a:off x="6321287" y="5340626"/>
            <a:ext cx="2491409" cy="373316"/>
          </a:xfrm>
          <a:prstGeom prst="rect">
            <a:avLst/>
          </a:prstGeom>
          <a:noFill/>
        </p:spPr>
        <p:txBody>
          <a:bodyPr wrap="square" rtlCol="0">
            <a:spAutoFit/>
          </a:bodyPr>
          <a:lstStyle/>
          <a:p>
            <a:pPr algn="ctr"/>
            <a:r>
              <a:rPr lang="en-US" dirty="0"/>
              <a:t>Photons (X-rays)</a:t>
            </a:r>
          </a:p>
        </p:txBody>
      </p:sp>
      <p:sp>
        <p:nvSpPr>
          <p:cNvPr id="9" name="TextBox 8">
            <a:extLst>
              <a:ext uri="{FF2B5EF4-FFF2-40B4-BE49-F238E27FC236}">
                <a16:creationId xmlns:a16="http://schemas.microsoft.com/office/drawing/2014/main" id="{CC1E1548-5434-5669-1C07-EA4F33D039A4}"/>
              </a:ext>
            </a:extLst>
          </p:cNvPr>
          <p:cNvSpPr txBox="1"/>
          <p:nvPr/>
        </p:nvSpPr>
        <p:spPr>
          <a:xfrm>
            <a:off x="8921656" y="5338371"/>
            <a:ext cx="2491409" cy="646331"/>
          </a:xfrm>
          <a:prstGeom prst="rect">
            <a:avLst/>
          </a:prstGeom>
          <a:noFill/>
        </p:spPr>
        <p:txBody>
          <a:bodyPr wrap="square" rtlCol="0">
            <a:spAutoFit/>
          </a:bodyPr>
          <a:lstStyle/>
          <a:p>
            <a:pPr algn="ctr"/>
            <a:r>
              <a:rPr lang="en-US" dirty="0"/>
              <a:t>Protons, Helium, Carbon</a:t>
            </a:r>
          </a:p>
        </p:txBody>
      </p:sp>
      <p:pic>
        <p:nvPicPr>
          <p:cNvPr id="13" name="Picture 12">
            <a:extLst>
              <a:ext uri="{FF2B5EF4-FFF2-40B4-BE49-F238E27FC236}">
                <a16:creationId xmlns:a16="http://schemas.microsoft.com/office/drawing/2014/main" id="{B7685ACA-9119-660D-0B7B-33F8FADCA7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0077" y="1431738"/>
            <a:ext cx="2468880" cy="3744670"/>
          </a:xfrm>
          <a:prstGeom prst="rect">
            <a:avLst/>
          </a:prstGeom>
        </p:spPr>
      </p:pic>
    </p:spTree>
    <p:extLst>
      <p:ext uri="{BB962C8B-B14F-4D97-AF65-F5344CB8AC3E}">
        <p14:creationId xmlns:p14="http://schemas.microsoft.com/office/powerpoint/2010/main" val="125642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7AF902-8F25-D96B-A874-B52C60E5BB1A}"/>
              </a:ext>
            </a:extLst>
          </p:cNvPr>
          <p:cNvSpPr>
            <a:spLocks noGrp="1"/>
          </p:cNvSpPr>
          <p:nvPr>
            <p:ph type="title"/>
          </p:nvPr>
        </p:nvSpPr>
        <p:spPr>
          <a:xfrm>
            <a:off x="180109" y="321733"/>
            <a:ext cx="11241424" cy="1143000"/>
          </a:xfrm>
        </p:spPr>
        <p:txBody>
          <a:bodyPr/>
          <a:lstStyle/>
          <a:p>
            <a:r>
              <a:rPr lang="en-US" sz="4400" dirty="0"/>
              <a:t>Understanding the Impact of Range Uncertainties and Their Mitigation</a:t>
            </a:r>
          </a:p>
        </p:txBody>
      </p:sp>
      <p:sp>
        <p:nvSpPr>
          <p:cNvPr id="13319" name="Rectangle 6"/>
          <p:cNvSpPr>
            <a:spLocks noGrp="1" noChangeArrowheads="1"/>
          </p:cNvSpPr>
          <p:nvPr>
            <p:ph sz="half" idx="1"/>
          </p:nvPr>
        </p:nvSpPr>
        <p:spPr>
          <a:xfrm>
            <a:off x="80134" y="1638037"/>
            <a:ext cx="7584012" cy="4114800"/>
          </a:xfrm>
        </p:spPr>
        <p:txBody>
          <a:bodyPr>
            <a:noAutofit/>
          </a:bodyPr>
          <a:lstStyle/>
          <a:p>
            <a:r>
              <a:rPr lang="en-US" sz="2400" dirty="0"/>
              <a:t>Range uncertainties are often mitigated by overshooting protons by 3-5% of the nominal proton beam range, or including entire structures</a:t>
            </a:r>
          </a:p>
          <a:p>
            <a:pPr eaLnBrk="1" hangingPunct="1"/>
            <a:r>
              <a:rPr lang="en-US" sz="2400" dirty="0"/>
              <a:t>For example, range uncertainties force us fully expose vertebral bodies of children treated with CSI</a:t>
            </a:r>
          </a:p>
          <a:p>
            <a:pPr eaLnBrk="1" hangingPunct="1"/>
            <a:r>
              <a:rPr lang="en-US" sz="2400" dirty="0"/>
              <a:t>Range uncertainties at soft-tissue lung interfaces can cause unwanted dose in lung and heart</a:t>
            </a:r>
          </a:p>
          <a:p>
            <a:pPr eaLnBrk="1" hangingPunct="1"/>
            <a:r>
              <a:rPr lang="en-US" sz="2400" dirty="0"/>
              <a:t>There are many other examples where range uncertainties interfere with treatment planning goals and put PT</a:t>
            </a:r>
          </a:p>
        </p:txBody>
      </p:sp>
      <p:pic>
        <p:nvPicPr>
          <p:cNvPr id="146442" name="Picture 10" descr="proton beam"/>
          <p:cNvPicPr>
            <a:picLocks noChangeAspect="1" noChangeArrowheads="1"/>
          </p:cNvPicPr>
          <p:nvPr/>
        </p:nvPicPr>
        <p:blipFill>
          <a:blip r:embed="rId2" cstate="print"/>
          <a:stretch>
            <a:fillRect/>
          </a:stretch>
        </p:blipFill>
        <p:spPr bwMode="auto">
          <a:xfrm>
            <a:off x="8000063" y="1638037"/>
            <a:ext cx="3338119" cy="4032251"/>
          </a:xfrm>
          <a:prstGeom prst="rect">
            <a:avLst/>
          </a:prstGeom>
          <a:noFill/>
          <a:ln w="9525">
            <a:noFill/>
            <a:miter lim="800000"/>
            <a:headEnd/>
            <a:tailEnd/>
          </a:ln>
        </p:spPr>
      </p:pic>
      <p:pic>
        <p:nvPicPr>
          <p:cNvPr id="133138" name="Picture 18" descr="PCT_example_2"/>
          <p:cNvPicPr>
            <a:picLocks noChangeAspect="1" noChangeArrowheads="1"/>
          </p:cNvPicPr>
          <p:nvPr/>
        </p:nvPicPr>
        <p:blipFill>
          <a:blip r:embed="rId3" cstate="print"/>
          <a:stretch>
            <a:fillRect/>
          </a:stretch>
        </p:blipFill>
        <p:spPr bwMode="auto">
          <a:xfrm>
            <a:off x="7764123" y="1638037"/>
            <a:ext cx="3810000" cy="4032251"/>
          </a:xfrm>
          <a:prstGeom prst="rect">
            <a:avLst/>
          </a:prstGeom>
          <a:noFill/>
          <a:ln w="9525">
            <a:noFill/>
            <a:miter lim="800000"/>
            <a:headEnd/>
            <a:tailEnd/>
          </a:ln>
        </p:spPr>
      </p:pic>
      <p:pic>
        <p:nvPicPr>
          <p:cNvPr id="8" name="Picture 17" descr="PCT_example_1"/>
          <p:cNvPicPr>
            <a:picLocks noChangeAspect="1" noChangeArrowheads="1"/>
          </p:cNvPicPr>
          <p:nvPr/>
        </p:nvPicPr>
        <p:blipFill>
          <a:blip r:embed="rId4" cstate="print"/>
          <a:stretch>
            <a:fillRect/>
          </a:stretch>
        </p:blipFill>
        <p:spPr bwMode="auto">
          <a:xfrm>
            <a:off x="7764122" y="1614486"/>
            <a:ext cx="3810000" cy="4032251"/>
          </a:xfrm>
          <a:prstGeom prst="rect">
            <a:avLst/>
          </a:prstGeom>
          <a:noFill/>
          <a:ln w="9525">
            <a:noFill/>
            <a:miter lim="800000"/>
            <a:headEnd/>
            <a:tailEnd/>
          </a:ln>
        </p:spPr>
      </p:pic>
    </p:spTree>
    <p:extLst>
      <p:ext uri="{BB962C8B-B14F-4D97-AF65-F5344CB8AC3E}">
        <p14:creationId xmlns:p14="http://schemas.microsoft.com/office/powerpoint/2010/main" val="98829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6442"/>
                                        </p:tgtEl>
                                      </p:cBhvr>
                                    </p:animEffect>
                                    <p:set>
                                      <p:cBhvr>
                                        <p:cTn id="7" dur="1" fill="hold">
                                          <p:stCondLst>
                                            <p:cond delay="499"/>
                                          </p:stCondLst>
                                        </p:cTn>
                                        <p:tgtEl>
                                          <p:spTgt spid="14644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33138"/>
                                        </p:tgtEl>
                                        <p:attrNameLst>
                                          <p:attrName>style.visibility</p:attrName>
                                        </p:attrNameLst>
                                      </p:cBhvr>
                                      <p:to>
                                        <p:strVal val="visible"/>
                                      </p:to>
                                    </p:set>
                                    <p:animEffect transition="in" filter="fade">
                                      <p:cBhvr>
                                        <p:cTn id="18" dur="500"/>
                                        <p:tgtEl>
                                          <p:spTgt spid="133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a:spLocks noGrp="1"/>
          </p:cNvSpPr>
          <p:nvPr>
            <p:ph type="title"/>
          </p:nvPr>
        </p:nvSpPr>
        <p:spPr>
          <a:xfrm>
            <a:off x="465753" y="-178812"/>
            <a:ext cx="11135031" cy="1143000"/>
          </a:xfrm>
        </p:spPr>
        <p:txBody>
          <a:bodyPr>
            <a:noAutofit/>
          </a:bodyPr>
          <a:lstStyle/>
          <a:p>
            <a:r>
              <a:rPr lang="en-US" dirty="0"/>
              <a:t>Hitting the Tumor at the Right Moment</a:t>
            </a:r>
          </a:p>
        </p:txBody>
      </p:sp>
      <p:grpSp>
        <p:nvGrpSpPr>
          <p:cNvPr id="11" name="Group 10"/>
          <p:cNvGrpSpPr/>
          <p:nvPr/>
        </p:nvGrpSpPr>
        <p:grpSpPr>
          <a:xfrm>
            <a:off x="2234381" y="1027471"/>
            <a:ext cx="8305800" cy="5048250"/>
            <a:chOff x="685800" y="1657350"/>
            <a:chExt cx="8305800" cy="5048250"/>
          </a:xfrm>
        </p:grpSpPr>
        <p:grpSp>
          <p:nvGrpSpPr>
            <p:cNvPr id="13" name="Group 12"/>
            <p:cNvGrpSpPr/>
            <p:nvPr/>
          </p:nvGrpSpPr>
          <p:grpSpPr>
            <a:xfrm>
              <a:off x="685800" y="2590800"/>
              <a:ext cx="3208338" cy="3200400"/>
              <a:chOff x="685800" y="2590800"/>
              <a:chExt cx="3208338" cy="3200400"/>
            </a:xfrm>
          </p:grpSpPr>
          <p:pic>
            <p:nvPicPr>
              <p:cNvPr id="18" name="Picture 12" descr="p122_static_073112.t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2590800"/>
                <a:ext cx="320833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9"/>
              <p:cNvSpPr txBox="1">
                <a:spLocks noChangeArrowheads="1"/>
              </p:cNvSpPr>
              <p:nvPr/>
            </p:nvSpPr>
            <p:spPr bwMode="auto">
              <a:xfrm>
                <a:off x="762000" y="2667000"/>
                <a:ext cx="1101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b="1" dirty="0">
                    <a:solidFill>
                      <a:schemeClr val="bg1"/>
                    </a:solidFill>
                  </a:rPr>
                  <a:t>Target</a:t>
                </a:r>
              </a:p>
            </p:txBody>
          </p:sp>
          <p:cxnSp>
            <p:nvCxnSpPr>
              <p:cNvPr id="20" name="Straight Arrow Connector 19"/>
              <p:cNvCxnSpPr/>
              <p:nvPr/>
            </p:nvCxnSpPr>
            <p:spPr>
              <a:xfrm rot="16200000" flipH="1">
                <a:off x="1295400" y="3124200"/>
                <a:ext cx="1676400" cy="1676400"/>
              </a:xfrm>
              <a:prstGeom prst="straightConnector1">
                <a:avLst/>
              </a:prstGeom>
              <a:ln w="5080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14" name="TextBox 28"/>
            <p:cNvSpPr txBox="1">
              <a:spLocks noChangeArrowheads="1"/>
            </p:cNvSpPr>
            <p:nvPr/>
          </p:nvSpPr>
          <p:spPr bwMode="auto">
            <a:xfrm>
              <a:off x="2286000" y="2189025"/>
              <a:ext cx="28908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t>Lung cancer patient</a:t>
              </a:r>
              <a:endParaRPr lang="en-US" altLang="en-US" sz="1800" dirty="0"/>
            </a:p>
          </p:txBody>
        </p:sp>
        <p:pic>
          <p:nvPicPr>
            <p:cNvPr id="15" name="Picture 19" descr="pat122_sagittalDosePlane_4dTracking.tif"/>
            <p:cNvPicPr>
              <a:picLocks noChangeAspect="1"/>
            </p:cNvPicPr>
            <p:nvPr/>
          </p:nvPicPr>
          <p:blipFill>
            <a:blip r:embed="rId3" cstate="print">
              <a:extLst>
                <a:ext uri="{28A0092B-C50C-407E-A947-70E740481C1C}">
                  <a14:useLocalDpi xmlns:a14="http://schemas.microsoft.com/office/drawing/2010/main" val="0"/>
                </a:ext>
              </a:extLst>
            </a:blip>
            <a:srcRect l="84070" t="1482" r="4578" b="10893"/>
            <a:stretch>
              <a:fillRect/>
            </a:stretch>
          </p:blipFill>
          <p:spPr bwMode="auto">
            <a:xfrm>
              <a:off x="8001000" y="2133600"/>
              <a:ext cx="766763"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 descr="p122_interplay_073112.tif"/>
            <p:cNvPicPr>
              <a:picLocks noChangeAspect="1"/>
            </p:cNvPicPr>
            <p:nvPr/>
          </p:nvPicPr>
          <p:blipFill>
            <a:blip r:embed="rId4" cstate="print">
              <a:extLst>
                <a:ext uri="{28A0092B-C50C-407E-A947-70E740481C1C}">
                  <a14:useLocalDpi xmlns:a14="http://schemas.microsoft.com/office/drawing/2010/main" val="0"/>
                </a:ext>
              </a:extLst>
            </a:blip>
            <a:srcRect b="668"/>
            <a:stretch>
              <a:fillRect/>
            </a:stretch>
          </p:blipFill>
          <p:spPr bwMode="auto">
            <a:xfrm>
              <a:off x="4267200" y="2590800"/>
              <a:ext cx="3189288" cy="317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3"/>
            <p:cNvSpPr txBox="1">
              <a:spLocks noChangeArrowheads="1"/>
            </p:cNvSpPr>
            <p:nvPr/>
          </p:nvSpPr>
          <p:spPr bwMode="auto">
            <a:xfrm>
              <a:off x="7737475" y="1657350"/>
              <a:ext cx="125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2000" dirty="0"/>
                <a:t>Dose (%)</a:t>
              </a:r>
            </a:p>
          </p:txBody>
        </p:sp>
      </p:grpSp>
      <p:sp>
        <p:nvSpPr>
          <p:cNvPr id="21" name="Text Box 56"/>
          <p:cNvSpPr txBox="1">
            <a:spLocks noChangeArrowheads="1"/>
          </p:cNvSpPr>
          <p:nvPr/>
        </p:nvSpPr>
        <p:spPr bwMode="auto">
          <a:xfrm>
            <a:off x="1896646" y="5301866"/>
            <a:ext cx="7652935" cy="918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3077" tIns="43200" rIns="83077" bIns="432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Times New Roman" pitchFamily="18" charset="0"/>
                <a:ea typeface="ヒラギノ角ゴ Pro W3" charset="0"/>
                <a:cs typeface="ヒラギノ角ゴ Pro W3" charset="0"/>
              </a:defRPr>
            </a:lvl9pPr>
          </a:lstStyle>
          <a:p>
            <a:pPr>
              <a:buClrTx/>
              <a:buFontTx/>
              <a:buNone/>
            </a:pPr>
            <a:r>
              <a:rPr lang="en-US" sz="1800" dirty="0">
                <a:solidFill>
                  <a:schemeClr val="tx1"/>
                </a:solidFill>
                <a:cs typeface="Times New Roman" pitchFamily="18" charset="0"/>
              </a:rPr>
              <a:t>John G. Eley, proposed 4D tracking of lung tumors to mitigate respiratory motion effects to prevent unwanted dosimetric effects of motion interfering with active pencil beam scanning of proton or carbon ions. </a:t>
            </a:r>
          </a:p>
        </p:txBody>
      </p:sp>
      <p:sp>
        <p:nvSpPr>
          <p:cNvPr id="2" name="TextBox 1">
            <a:extLst>
              <a:ext uri="{FF2B5EF4-FFF2-40B4-BE49-F238E27FC236}">
                <a16:creationId xmlns:a16="http://schemas.microsoft.com/office/drawing/2014/main" id="{D37D7660-1F31-C7F3-331D-3AAC3A268CAE}"/>
              </a:ext>
            </a:extLst>
          </p:cNvPr>
          <p:cNvSpPr txBox="1"/>
          <p:nvPr/>
        </p:nvSpPr>
        <p:spPr>
          <a:xfrm>
            <a:off x="1801343" y="915230"/>
            <a:ext cx="7282752" cy="646331"/>
          </a:xfrm>
          <a:prstGeom prst="rect">
            <a:avLst/>
          </a:prstGeom>
          <a:noFill/>
        </p:spPr>
        <p:txBody>
          <a:bodyPr wrap="square" rtlCol="0">
            <a:spAutoFit/>
          </a:bodyPr>
          <a:lstStyle/>
          <a:p>
            <a:r>
              <a:rPr lang="en-US" dirty="0"/>
              <a:t>Eley JG, et al. 4D optimization of scanned ion beam tracking therapy for moving tumors. 2014. doi: 10.1088/0031-9155/59/13/3431</a:t>
            </a:r>
          </a:p>
        </p:txBody>
      </p:sp>
    </p:spTree>
    <p:extLst>
      <p:ext uri="{BB962C8B-B14F-4D97-AF65-F5344CB8AC3E}">
        <p14:creationId xmlns:p14="http://schemas.microsoft.com/office/powerpoint/2010/main" val="3548615583"/>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eme_LLU">
  <a:themeElements>
    <a:clrScheme name="Custom 1">
      <a:dk1>
        <a:srgbClr val="000000"/>
      </a:dk1>
      <a:lt1>
        <a:srgbClr val="FFFFFF"/>
      </a:lt1>
      <a:dk2>
        <a:srgbClr val="901C3B"/>
      </a:dk2>
      <a:lt2>
        <a:srgbClr val="808080"/>
      </a:lt2>
      <a:accent1>
        <a:srgbClr val="CAC2AD"/>
      </a:accent1>
      <a:accent2>
        <a:srgbClr val="685C53"/>
      </a:accent2>
      <a:accent3>
        <a:srgbClr val="FFFFFF"/>
      </a:accent3>
      <a:accent4>
        <a:srgbClr val="000000"/>
      </a:accent4>
      <a:accent5>
        <a:srgbClr val="E1DDD3"/>
      </a:accent5>
      <a:accent6>
        <a:srgbClr val="5E534A"/>
      </a:accent6>
      <a:hlink>
        <a:srgbClr val="008472"/>
      </a:hlink>
      <a:folHlink>
        <a:srgbClr val="005195"/>
      </a:folHlink>
    </a:clrScheme>
    <a:fontScheme name="Blank Presentation">
      <a:majorFont>
        <a:latin typeface="Arial"/>
        <a:ea typeface="Osaka"/>
        <a:cs typeface="Osaka"/>
      </a:majorFont>
      <a:minorFont>
        <a:latin typeface="Arial"/>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7" charset="0"/>
            <a:ea typeface="ＭＳ Ｐゴシック" pitchFamily="-107" charset="-128"/>
            <a:cs typeface="ＭＳ Ｐゴシック" pitchFamily="-107"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7" charset="0"/>
            <a:ea typeface="ＭＳ Ｐゴシック" pitchFamily="-107" charset="-128"/>
            <a:cs typeface="ＭＳ Ｐゴシック" pitchFamily="-107"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901C3B"/>
        </a:dk2>
        <a:lt2>
          <a:srgbClr val="808080"/>
        </a:lt2>
        <a:accent1>
          <a:srgbClr val="CAC2AD"/>
        </a:accent1>
        <a:accent2>
          <a:srgbClr val="685C53"/>
        </a:accent2>
        <a:accent3>
          <a:srgbClr val="FFFFFF"/>
        </a:accent3>
        <a:accent4>
          <a:srgbClr val="000000"/>
        </a:accent4>
        <a:accent5>
          <a:srgbClr val="E1DDD3"/>
        </a:accent5>
        <a:accent6>
          <a:srgbClr val="5E534A"/>
        </a:accent6>
        <a:hlink>
          <a:srgbClr val="008472"/>
        </a:hlink>
        <a:folHlink>
          <a:srgbClr val="00519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_LLU" id="{3442D016-08D1-4A35-B2BE-F1972AFD3906}" vid="{4AAB647F-C07B-4263-9850-66A47A48AE0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2472</TotalTime>
  <Words>2243</Words>
  <Application>Microsoft Office PowerPoint</Application>
  <PresentationFormat>Widescreen</PresentationFormat>
  <Paragraphs>157</Paragraphs>
  <Slides>30</Slides>
  <Notes>0</Notes>
  <HiddenSlides>0</HiddenSlides>
  <MMClips>1</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30</vt:i4>
      </vt:variant>
    </vt:vector>
  </HeadingPairs>
  <TitlesOfParts>
    <vt:vector size="40" baseType="lpstr">
      <vt:lpstr>Arial</vt:lpstr>
      <vt:lpstr>Calibri</vt:lpstr>
      <vt:lpstr>Calibri Light</vt:lpstr>
      <vt:lpstr>CMU Bright Roman</vt:lpstr>
      <vt:lpstr>Times</vt:lpstr>
      <vt:lpstr>Times New Roman</vt:lpstr>
      <vt:lpstr>Wingdings</vt:lpstr>
      <vt:lpstr>1_Custom Design</vt:lpstr>
      <vt:lpstr>Custom Design</vt:lpstr>
      <vt:lpstr>Theme_LLU</vt:lpstr>
      <vt:lpstr>Applications of Position Sensitive Detectors in Life Sciences, Biology &amp; Medicine</vt:lpstr>
      <vt:lpstr>My Profile: EU-US Physician Scientist </vt:lpstr>
      <vt:lpstr>You shall not aim with a proton beam at an Organ at Risk</vt:lpstr>
      <vt:lpstr>Outline</vt:lpstr>
      <vt:lpstr>Proton and ion therapy in perspective</vt:lpstr>
      <vt:lpstr>Status of Proton Therapy</vt:lpstr>
      <vt:lpstr>Understanding Proton and Ion Therapy</vt:lpstr>
      <vt:lpstr>Understanding the Impact of Range Uncertainties and Their Mitigation</vt:lpstr>
      <vt:lpstr>Hitting the Tumor at the Right Moment</vt:lpstr>
      <vt:lpstr>Develop Successive phases of pCT scanners and learn from their performance</vt:lpstr>
      <vt:lpstr>Phase I pCT (US pCT Collaboration)</vt:lpstr>
      <vt:lpstr>Proton CT Scanner: Design Principle</vt:lpstr>
      <vt:lpstr>Single Particle Concept: Advantages and Challenges</vt:lpstr>
      <vt:lpstr>A Prototype Proton CT with Single Particle Detection (Phase 1)</vt:lpstr>
      <vt:lpstr>Phase I pCT Tracker</vt:lpstr>
      <vt:lpstr>Phase I Energy Detector: Crystal Calorimeter</vt:lpstr>
      <vt:lpstr>Phase I pCT Scanner at LLU (completed in 2010)</vt:lpstr>
      <vt:lpstr>Phase II pCT (US pCT Collaboration)</vt:lpstr>
      <vt:lpstr>Phase II Preclinical pCT Scanner</vt:lpstr>
      <vt:lpstr>Phase II System at the NM Chicago Proton Center</vt:lpstr>
      <vt:lpstr>Ultra-Low Intensity Beam for p-Imaging</vt:lpstr>
      <vt:lpstr>Tracking Detector</vt:lpstr>
      <vt:lpstr>Energy Detector</vt:lpstr>
      <vt:lpstr>WEPL Calibration</vt:lpstr>
      <vt:lpstr>Develop and Evaluate pCT for adaptive Proton Therapy Treatment Planning </vt:lpstr>
      <vt:lpstr>Online Adaptive Radiation Therapy (ART)</vt:lpstr>
      <vt:lpstr>Phase Iii pCT (EU-US pCT Collaboration, llu, LMU, UCSC, Baylor, utsw, ucla-Cedars sinai)</vt:lpstr>
      <vt:lpstr>Phase III Clinical pCT Scanner</vt:lpstr>
      <vt:lpstr>Phase III pCT Project Timeline</vt:lpstr>
      <vt:lpstr>Phase III pCT is coming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Schulte, Reinhard (LLU)</dc:creator>
  <cp:lastModifiedBy>Schulte, Reinhard (LLU)</cp:lastModifiedBy>
  <cp:revision>10</cp:revision>
  <dcterms:created xsi:type="dcterms:W3CDTF">2023-08-28T01:04:03Z</dcterms:created>
  <dcterms:modified xsi:type="dcterms:W3CDTF">2023-09-07T05:37:09Z</dcterms:modified>
</cp:coreProperties>
</file>