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70"/>
      <c:hPercent val="55"/>
      <c:rotY val="0"/>
      <c:depthPercent val="100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2E578C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320000">
                <a:srgbClr val="000000">
                  <a:alpha val="55000"/>
                </a:srgbClr>
              </a:outerShdw>
            </a:effectLst>
            <a:sp3d prstMaterial="matte"/>
          </c:spPr>
          <c:explosion val="3"/>
          <c:dPt>
            <c:idx val="0"/>
            <c:explosion val="3"/>
            <c:spPr>
              <a:solidFill>
                <a:srgbClr val="2E578C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Pt>
            <c:idx val="1"/>
            <c:explosion val="3"/>
            <c:spPr>
              <a:solidFill>
                <a:srgbClr val="5D9648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Pt>
            <c:idx val="2"/>
            <c:explosion val="3"/>
            <c:spPr>
              <a:solidFill>
                <a:srgbClr val="E7A13D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1" i="0" strike="noStrike" sz="469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27390" dir="5400000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1" i="0" strike="noStrike" sz="469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27390" dir="5400000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1" i="0" strike="noStrike" sz="469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27390" dir="5400000">
                          <a:srgbClr val="000000">
                            <a:alpha val="60000"/>
                          </a:srgbClr>
                        </a:outerShdw>
                      </a:effectLst>
                      <a:latin typeface="Helvetica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1" i="0" strike="noStrike" sz="469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27390" dir="5400000">
                        <a:srgbClr val="000000">
                          <a:alpha val="60000"/>
                        </a:srgbClr>
                      </a:outerShdw>
                    </a:effectLst>
                    <a:latin typeface="Helvetica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Lum. Matter</c:v>
                </c:pt>
              </c:strCache>
            </c:strRef>
          </c:cat>
          <c:val>
            <c:numRef>
              <c:f>Sheet1!$B$2:$D$2</c:f>
              <c:numCache>
                <c:ptCount val="3"/>
                <c:pt idx="0">
                  <c:v>68.000000</c:v>
                </c:pt>
                <c:pt idx="1">
                  <c:v>27.000000</c:v>
                </c:pt>
                <c:pt idx="2">
                  <c:v>5.000000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7" name="Shape 2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FFFFFF"/>
                </a:solidFill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Hot-air balloons viewed from below against a blue sky"/>
          <p:cNvSpPr/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Close-up of the top of a hot-air balloon viewed from above"/>
          <p:cNvSpPr/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Hot-air balloons viewed from below against a blue sky"/>
          <p:cNvSpPr/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Hot-air balloons viewed from below against a blue sky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11935814" y="1301948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17171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20961151" y="13269515"/>
            <a:ext cx="446089" cy="484189"/>
          </a:xfrm>
          <a:prstGeom prst="rect">
            <a:avLst/>
          </a:prstGeom>
        </p:spPr>
        <p:txBody>
          <a:bodyPr lIns="64293" tIns="64293" rIns="64293" bIns="64293" anchor="t"/>
          <a:lstStyle>
            <a:lvl1pPr defTabSz="1285875"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bg>
      <p:bgPr>
        <a:solidFill>
          <a:srgbClr val="17171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/>
          <p:nvPr>
            <p:ph type="title"/>
          </p:nvPr>
        </p:nvSpPr>
        <p:spPr>
          <a:xfrm>
            <a:off x="4833937" y="142875"/>
            <a:ext cx="14716126" cy="1607344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algn="ctr" defTabSz="1285875">
              <a:lnSpc>
                <a:spcPct val="100000"/>
              </a:lnSpc>
              <a:defRPr b="0" spc="0" sz="6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4" name="Body Level One…"/>
          <p:cNvSpPr txBox="1"/>
          <p:nvPr>
            <p:ph type="body" idx="1"/>
          </p:nvPr>
        </p:nvSpPr>
        <p:spPr>
          <a:xfrm>
            <a:off x="4833937" y="1750218"/>
            <a:ext cx="14716126" cy="11965782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1060450" indent="-793750" defTabSz="1285875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ct val="171000"/>
              <a:buFont typeface="Gill Sans"/>
              <a:defRPr sz="5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504950" indent="-793750" defTabSz="1285875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ct val="171000"/>
              <a:buFont typeface="Gill Sans"/>
              <a:defRPr sz="5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949450" indent="-793750" defTabSz="1285875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ct val="171000"/>
              <a:buFont typeface="Gill Sans"/>
              <a:defRPr sz="5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393950" indent="-793750" defTabSz="1285875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ct val="171000"/>
              <a:buFont typeface="Gill Sans"/>
              <a:defRPr sz="5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838450" indent="-793750" defTabSz="1285875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ct val="171000"/>
              <a:buFont typeface="Gill Sans"/>
              <a:defRPr sz="5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20961151" y="13269515"/>
            <a:ext cx="446089" cy="484189"/>
          </a:xfrm>
          <a:prstGeom prst="rect">
            <a:avLst/>
          </a:prstGeom>
        </p:spPr>
        <p:txBody>
          <a:bodyPr lIns="64293" tIns="64293" rIns="64293" bIns="64293" anchor="t"/>
          <a:lstStyle>
            <a:lvl1pPr defTabSz="1285875"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bg>
      <p:bgPr>
        <a:gradFill flip="none" rotWithShape="1">
          <a:gsLst>
            <a:gs pos="0">
              <a:srgbClr val="3B3B3B"/>
            </a:gs>
            <a:gs pos="31000">
              <a:srgbClr val="000000"/>
            </a:gs>
            <a:gs pos="100000">
              <a:srgbClr val="000000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Body Level One…"/>
          <p:cNvSpPr txBox="1"/>
          <p:nvPr>
            <p:ph type="body" sz="half" idx="1"/>
          </p:nvPr>
        </p:nvSpPr>
        <p:spPr>
          <a:xfrm>
            <a:off x="10972800" y="2895599"/>
            <a:ext cx="9296400" cy="10820402"/>
          </a:xfrm>
          <a:prstGeom prst="rect">
            <a:avLst/>
          </a:prstGeom>
        </p:spPr>
        <p:txBody>
          <a:bodyPr lIns="91439" tIns="91439" rIns="91439" bIns="91439"/>
          <a:lstStyle>
            <a:lvl1pPr marL="645458" indent="-645458" defTabSz="1285875">
              <a:lnSpc>
                <a:spcPct val="100000"/>
              </a:lnSpc>
              <a:spcBef>
                <a:spcPts val="800"/>
              </a:spcBef>
              <a:buClr>
                <a:srgbClr val="DC9E1F"/>
              </a:buClr>
              <a:buSzPct val="100000"/>
              <a:buFont typeface="Arial"/>
              <a:defRPr spc="56"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95082" indent="-537882" defTabSz="1285875">
              <a:lnSpc>
                <a:spcPct val="100000"/>
              </a:lnSpc>
              <a:spcBef>
                <a:spcPts val="800"/>
              </a:spcBef>
              <a:buClr>
                <a:srgbClr val="DC9E1F"/>
              </a:buClr>
              <a:buSzPct val="100000"/>
              <a:buFont typeface="Arial"/>
              <a:defRPr spc="56"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44705" indent="-430305" defTabSz="1285875">
              <a:lnSpc>
                <a:spcPct val="100000"/>
              </a:lnSpc>
              <a:spcBef>
                <a:spcPts val="800"/>
              </a:spcBef>
              <a:buClr>
                <a:srgbClr val="DC9E1F"/>
              </a:buClr>
              <a:buSzPct val="100000"/>
              <a:buFont typeface="Arial"/>
              <a:defRPr spc="56"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01905" indent="-430305" defTabSz="1285875">
              <a:lnSpc>
                <a:spcPct val="100000"/>
              </a:lnSpc>
              <a:spcBef>
                <a:spcPts val="800"/>
              </a:spcBef>
              <a:buClr>
                <a:srgbClr val="DC9E1F"/>
              </a:buClr>
              <a:buSzPct val="100000"/>
              <a:buFont typeface="Arial"/>
              <a:defRPr spc="56"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59105" indent="-430305" defTabSz="1285875">
              <a:lnSpc>
                <a:spcPct val="100000"/>
              </a:lnSpc>
              <a:spcBef>
                <a:spcPts val="800"/>
              </a:spcBef>
              <a:buClr>
                <a:srgbClr val="DC9E1F"/>
              </a:buClr>
              <a:buSzPct val="100000"/>
              <a:buFont typeface="Arial"/>
              <a:defRPr spc="56"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itle Text"/>
          <p:cNvSpPr txBox="1"/>
          <p:nvPr>
            <p:ph type="title"/>
          </p:nvPr>
        </p:nvSpPr>
        <p:spPr>
          <a:xfrm>
            <a:off x="4273295" y="-1"/>
            <a:ext cx="5943602" cy="5090161"/>
          </a:xfrm>
          <a:prstGeom prst="rect">
            <a:avLst/>
          </a:prstGeom>
        </p:spPr>
        <p:txBody>
          <a:bodyPr lIns="91439" tIns="91439" rIns="91439" bIns="91439" anchor="b">
            <a:noAutofit/>
          </a:bodyPr>
          <a:lstStyle>
            <a:lvl1pPr defTabSz="1285875">
              <a:lnSpc>
                <a:spcPct val="100000"/>
              </a:lnSpc>
              <a:defRPr b="0" spc="88" sz="3200">
                <a:solidFill>
                  <a:srgbClr val="DC9E1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xfrm>
            <a:off x="18135599" y="12853034"/>
            <a:ext cx="1981201" cy="449581"/>
          </a:xfrm>
          <a:prstGeom prst="rect">
            <a:avLst/>
          </a:prstGeom>
        </p:spPr>
        <p:txBody>
          <a:bodyPr wrap="square" lIns="91439" tIns="91439" rIns="91439" bIns="91439" anchor="ctr"/>
          <a:lstStyle>
            <a:lvl1pPr algn="r" defTabSz="1285875">
              <a:defRPr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lose-up of the top of a hot-air balloon viewed from above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itle Text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531">
              <a:lnSpc>
                <a:spcPct val="100000"/>
              </a:lnSpc>
              <a:defRPr b="0" spc="0" sz="11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Body Level One…"/>
          <p:cNvSpPr txBox="1"/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2286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4572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6858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9144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itle Text"/>
          <p:cNvSpPr txBox="1"/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b="0" spc="0" sz="11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1" name="Body Level One…"/>
          <p:cNvSpPr txBox="1"/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7361" indent="-617361" defTabSz="821531">
              <a:lnSpc>
                <a:spcPct val="100000"/>
              </a:lnSpc>
              <a:spcBef>
                <a:spcPts val="5900"/>
              </a:spcBef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1061861" indent="-617361" defTabSz="821531">
              <a:lnSpc>
                <a:spcPct val="100000"/>
              </a:lnSpc>
              <a:spcBef>
                <a:spcPts val="5900"/>
              </a:spcBef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506361" indent="-617361" defTabSz="821531">
              <a:lnSpc>
                <a:spcPct val="100000"/>
              </a:lnSpc>
              <a:spcBef>
                <a:spcPts val="5900"/>
              </a:spcBef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950861" indent="-617361" defTabSz="821531">
              <a:lnSpc>
                <a:spcPct val="100000"/>
              </a:lnSpc>
              <a:spcBef>
                <a:spcPts val="5900"/>
              </a:spcBef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395361" indent="-617361" defTabSz="821531">
              <a:lnSpc>
                <a:spcPct val="100000"/>
              </a:lnSpc>
              <a:spcBef>
                <a:spcPts val="5900"/>
              </a:spcBef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Text"/>
          <p:cNvSpPr txBox="1"/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b="0" spc="0" sz="11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itle Text"/>
          <p:cNvSpPr txBox="1"/>
          <p:nvPr>
            <p:ph type="title"/>
          </p:nvPr>
        </p:nvSpPr>
        <p:spPr>
          <a:xfrm>
            <a:off x="538159" y="336546"/>
            <a:ext cx="23308001" cy="1152001"/>
          </a:xfrm>
          <a:prstGeom prst="rect">
            <a:avLst/>
          </a:prstGeom>
        </p:spPr>
        <p:txBody>
          <a:bodyPr lIns="0" tIns="0" rIns="0" bIns="0" anchor="b"/>
          <a:lstStyle>
            <a:lvl1pPr defTabSz="2438400">
              <a:lnSpc>
                <a:spcPct val="100000"/>
              </a:lnSpc>
              <a:defRPr spc="0" sz="5800">
                <a:solidFill>
                  <a:srgbClr val="0061A8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8" name="Body Level One…"/>
          <p:cNvSpPr txBox="1"/>
          <p:nvPr>
            <p:ph type="body" idx="1"/>
          </p:nvPr>
        </p:nvSpPr>
        <p:spPr>
          <a:xfrm>
            <a:off x="538159" y="2023757"/>
            <a:ext cx="23308001" cy="10058401"/>
          </a:xfrm>
          <a:prstGeom prst="rect">
            <a:avLst/>
          </a:prstGeom>
        </p:spPr>
        <p:txBody>
          <a:bodyPr lIns="0" tIns="0" rIns="0" bIns="0"/>
          <a:lstStyle>
            <a:lvl1pPr marL="1028700" indent="-914400" defTabSz="2438400">
              <a:lnSpc>
                <a:spcPct val="100000"/>
              </a:lnSpc>
              <a:spcBef>
                <a:spcPts val="800"/>
              </a:spcBef>
              <a:buClr>
                <a:srgbClr val="50505F"/>
              </a:buClr>
              <a:buSzPts val="4800"/>
              <a:buFont typeface="Arial"/>
              <a:defRPr>
                <a:solidFill>
                  <a:srgbClr val="404040"/>
                </a:solidFill>
              </a:defRPr>
            </a:lvl1pPr>
            <a:lvl2pPr marL="1485900" indent="-914400" defTabSz="2438400">
              <a:lnSpc>
                <a:spcPct val="100000"/>
              </a:lnSpc>
              <a:spcBef>
                <a:spcPts val="800"/>
              </a:spcBef>
              <a:buClr>
                <a:srgbClr val="50505F"/>
              </a:buClr>
              <a:buSzPts val="4800"/>
              <a:buFont typeface="Arial"/>
              <a:buChar char="-"/>
              <a:defRPr>
                <a:solidFill>
                  <a:srgbClr val="404040"/>
                </a:solidFill>
              </a:defRPr>
            </a:lvl2pPr>
            <a:lvl3pPr marL="1943100" indent="-914400" defTabSz="2438400">
              <a:lnSpc>
                <a:spcPct val="100000"/>
              </a:lnSpc>
              <a:spcBef>
                <a:spcPts val="800"/>
              </a:spcBef>
              <a:buClr>
                <a:srgbClr val="50505F"/>
              </a:buClr>
              <a:buSzPts val="4800"/>
              <a:buFont typeface="Arial"/>
              <a:defRPr>
                <a:solidFill>
                  <a:srgbClr val="404040"/>
                </a:solidFill>
              </a:defRPr>
            </a:lvl3pPr>
            <a:lvl4pPr marL="2400300" indent="-914400" defTabSz="2438400">
              <a:lnSpc>
                <a:spcPct val="100000"/>
              </a:lnSpc>
              <a:spcBef>
                <a:spcPts val="800"/>
              </a:spcBef>
              <a:buClr>
                <a:srgbClr val="50505F"/>
              </a:buClr>
              <a:buSzPts val="4800"/>
              <a:buFont typeface="Arial"/>
              <a:buChar char="-"/>
              <a:defRPr>
                <a:solidFill>
                  <a:srgbClr val="404040"/>
                </a:solidFill>
              </a:defRPr>
            </a:lvl4pPr>
            <a:lvl5pPr marL="2857500" indent="-914400" defTabSz="2438400">
              <a:lnSpc>
                <a:spcPct val="100000"/>
              </a:lnSpc>
              <a:spcBef>
                <a:spcPts val="800"/>
              </a:spcBef>
              <a:buClr>
                <a:srgbClr val="50505F"/>
              </a:buClr>
              <a:buSzPts val="4800"/>
              <a:buFont typeface="Arial"/>
              <a:defRPr>
                <a:solidFill>
                  <a:srgbClr val="40404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aphicFrame>
        <p:nvGraphicFramePr>
          <p:cNvPr id="209" name="Google Shape;57;p14"/>
          <p:cNvGraphicFramePr/>
          <p:nvPr/>
        </p:nvGraphicFramePr>
        <p:xfrm>
          <a:off x="1662903" y="13026029"/>
          <a:ext cx="18083735" cy="5994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268738"/>
                <a:gridCol w="15805471"/>
              </a:tblGrid>
              <a:tr h="589875">
                <a:tc>
                  <a:txBody>
                    <a:bodyPr/>
                    <a:lstStyle/>
                    <a:p>
                      <a:pPr algn="l" defTabSz="2438400">
                        <a:defRPr>
                          <a:solidFill>
                            <a:srgbClr val="0365C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FFFFFF"/>
                      </a:solidFill>
                    </a:lnL>
                    <a:lnR w="25400">
                      <a:solidFill>
                        <a:srgbClr val="FFFFFF"/>
                      </a:solidFill>
                    </a:lnR>
                    <a:lnT w="25400">
                      <a:solidFill>
                        <a:srgbClr val="FFFFFF"/>
                      </a:solidFill>
                    </a:lnT>
                    <a:lnB w="2540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solidFill>
                            <a:srgbClr val="0365C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FFFFFF"/>
                      </a:solidFill>
                    </a:lnL>
                    <a:lnR w="25400">
                      <a:solidFill>
                        <a:srgbClr val="FFFFFF"/>
                      </a:solidFill>
                    </a:lnR>
                    <a:lnT w="25400">
                      <a:solidFill>
                        <a:srgbClr val="FFFFFF"/>
                      </a:solidFill>
                    </a:lnT>
                    <a:lnB w="2540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0" name="Slide Number"/>
          <p:cNvSpPr txBox="1"/>
          <p:nvPr>
            <p:ph type="sldNum" sz="quarter" idx="2"/>
          </p:nvPr>
        </p:nvSpPr>
        <p:spPr>
          <a:xfrm>
            <a:off x="538159" y="13030200"/>
            <a:ext cx="351639" cy="359766"/>
          </a:xfrm>
          <a:prstGeom prst="rect">
            <a:avLst/>
          </a:prstGeom>
        </p:spPr>
        <p:txBody>
          <a:bodyPr lIns="0" tIns="0" rIns="0" bIns="0" anchor="t"/>
          <a:lstStyle>
            <a:lvl1pPr algn="l" defTabSz="2438400">
              <a:lnSpc>
                <a:spcPct val="120000"/>
              </a:lnSpc>
              <a:defRPr sz="2400">
                <a:solidFill>
                  <a:srgbClr val="0061A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hot-air balloon viewed from below"/>
          <p:cNvSpPr/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Hot-air balloons viewed from below against a blue sky"/>
          <p:cNvSpPr/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5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.tif"/><Relationship Id="rId3" Type="http://schemas.openxmlformats.org/officeDocument/2006/relationships/image" Target="../media/image3.tif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6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7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0.png"/><Relationship Id="rId3" Type="http://schemas.openxmlformats.org/officeDocument/2006/relationships/image" Target="../media/image2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hyperlink" Target="https://arxiv.org/abs/2302.02372" TargetMode="Externa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10.jpeg"/><Relationship Id="rId5" Type="http://schemas.openxmlformats.org/officeDocument/2006/relationships/image" Target="../media/image44.png"/><Relationship Id="rId6" Type="http://schemas.openxmlformats.org/officeDocument/2006/relationships/hyperlink" Target="https://meetings.aps.org/Meeting/APR23/Session/D12.6" TargetMode="Externa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5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6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1.jpe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12.jpe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3.jpe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hyperlink" Target="https://arxiv.org/abs/2304.13088" TargetMode="External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Juan Estrada…"/>
          <p:cNvSpPr txBox="1"/>
          <p:nvPr>
            <p:ph type="body" idx="21"/>
          </p:nvPr>
        </p:nvSpPr>
        <p:spPr>
          <a:xfrm>
            <a:off x="1206499" y="10255429"/>
            <a:ext cx="21971002" cy="21499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Juan Estrada</a:t>
            </a:r>
          </a:p>
          <a:p>
            <a:pPr/>
            <a:r>
              <a:t>PSD13 - Oxford</a:t>
            </a:r>
          </a:p>
          <a:p>
            <a:pPr/>
            <a:r>
              <a:t>05 Sep. 2023</a:t>
            </a:r>
          </a:p>
        </p:txBody>
      </p:sp>
      <p:sp>
        <p:nvSpPr>
          <p:cNvPr id="220" name="Position Sensitive Detectors in Astrophysic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Position Sensitive Detectors in Astrophysics</a:t>
            </a:r>
          </a:p>
        </p:txBody>
      </p:sp>
      <p:sp>
        <p:nvSpPr>
          <p:cNvPr id="221" name="Tools for dark energy and dark matter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Tools for dark energy and dark matter</a:t>
            </a:r>
          </a:p>
        </p:txBody>
      </p:sp>
      <p:sp>
        <p:nvSpPr>
          <p:cNvPr id="222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he dark matter problem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The dark matter problem</a:t>
            </a:r>
          </a:p>
        </p:txBody>
      </p:sp>
      <p:pic>
        <p:nvPicPr>
          <p:cNvPr id="280" name="RAC_64459.jpg" descr="RAC_64459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8548301" y="2396766"/>
            <a:ext cx="7287398" cy="11041512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85% Dark Matter"/>
          <p:cNvSpPr txBox="1"/>
          <p:nvPr/>
        </p:nvSpPr>
        <p:spPr>
          <a:xfrm>
            <a:off x="9732327" y="12139240"/>
            <a:ext cx="491934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85% Dark Matter</a:t>
            </a:r>
          </a:p>
        </p:txBody>
      </p:sp>
      <p:sp>
        <p:nvSpPr>
          <p:cNvPr id="282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1586" r="0" b="0"/>
          <a:stretch>
            <a:fillRect/>
          </a:stretch>
        </p:blipFill>
        <p:spPr>
          <a:xfrm>
            <a:off x="850503" y="2360692"/>
            <a:ext cx="22683044" cy="8663163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The dark matter problem with CCDs"/>
          <p:cNvSpPr txBox="1"/>
          <p:nvPr>
            <p:ph type="title"/>
          </p:nvPr>
        </p:nvSpPr>
        <p:spPr>
          <a:xfrm>
            <a:off x="1021348" y="341037"/>
            <a:ext cx="21687425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The dark matter problem with CCDs</a:t>
            </a:r>
          </a:p>
        </p:txBody>
      </p:sp>
      <p:sp>
        <p:nvSpPr>
          <p:cNvPr id="286" name="“Massive” sensors with low noise are good tool for a direct dark matter search…"/>
          <p:cNvSpPr txBox="1"/>
          <p:nvPr/>
        </p:nvSpPr>
        <p:spPr>
          <a:xfrm>
            <a:off x="202110" y="11872711"/>
            <a:ext cx="23979781" cy="70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b="1" spc="-79" sz="4000">
                <a:solidFill>
                  <a:srgbClr val="FFFFFF"/>
                </a:solidFill>
              </a:defRPr>
            </a:lvl1pPr>
          </a:lstStyle>
          <a:p>
            <a:pPr/>
            <a:r>
              <a:t>“Massive” sensors with low noise are good tool for a direct dark matter search…</a:t>
            </a:r>
          </a:p>
        </p:txBody>
      </p:sp>
      <p:sp>
        <p:nvSpPr>
          <p:cNvPr id="287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harge-Coupled Device (CCD)"/>
          <p:cNvSpPr txBox="1"/>
          <p:nvPr>
            <p:ph type="body" sz="quarter" idx="4294967295"/>
          </p:nvPr>
        </p:nvSpPr>
        <p:spPr>
          <a:xfrm>
            <a:off x="3405187" y="904875"/>
            <a:ext cx="15609095" cy="841903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0" indent="0" defTabSz="755808">
              <a:lnSpc>
                <a:spcPct val="100000"/>
              </a:lnSpc>
              <a:spcBef>
                <a:spcPts val="5400"/>
              </a:spcBef>
              <a:buSzTx/>
              <a:buNone/>
              <a:defRPr b="1" sz="4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Charge-Coupled Device (CCD) </a:t>
            </a:r>
          </a:p>
        </p:txBody>
      </p:sp>
      <p:pic>
        <p:nvPicPr>
          <p:cNvPr id="290" name="image7.png" descr="image7.png"/>
          <p:cNvPicPr>
            <a:picLocks noChangeAspect="1"/>
          </p:cNvPicPr>
          <p:nvPr/>
        </p:nvPicPr>
        <p:blipFill>
          <a:blip r:embed="rId2">
            <a:extLst/>
          </a:blip>
          <a:srcRect l="1884" t="2436" r="2161" b="2214"/>
          <a:stretch>
            <a:fillRect/>
          </a:stretch>
        </p:blipFill>
        <p:spPr>
          <a:xfrm>
            <a:off x="3467974" y="2437804"/>
            <a:ext cx="9134213" cy="6554587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91" name="Janesick"/>
          <p:cNvSpPr txBox="1"/>
          <p:nvPr/>
        </p:nvSpPr>
        <p:spPr>
          <a:xfrm>
            <a:off x="10191377" y="8267762"/>
            <a:ext cx="1366292" cy="484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4293" tIns="64293" rIns="64293" bIns="64293">
            <a:spAutoFit/>
          </a:bodyPr>
          <a:lstStyle>
            <a:lvl1pPr algn="l" defTabSz="1285875">
              <a:defRPr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000FF"/>
                </a:solidFill>
              </a:rPr>
              <a:t>Janesick</a:t>
            </a:r>
          </a:p>
        </p:txBody>
      </p:sp>
      <p:pic>
        <p:nvPicPr>
          <p:cNvPr id="292" name="singlePix.pdf" descr="singlePix.pdf"/>
          <p:cNvPicPr>
            <a:picLocks noChangeAspect="0"/>
          </p:cNvPicPr>
          <p:nvPr/>
        </p:nvPicPr>
        <p:blipFill>
          <a:blip r:embed="rId3">
            <a:extLst/>
          </a:blip>
          <a:srcRect l="1608" t="0" r="1608" b="579"/>
          <a:stretch>
            <a:fillRect/>
          </a:stretch>
        </p:blipFill>
        <p:spPr>
          <a:xfrm>
            <a:off x="13255187" y="2499218"/>
            <a:ext cx="7352277" cy="6579417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Charge coupling makes the detectors ideal for low noise measurements, typical noise for scientific CCDs is 2e- RMS (7.2eV)."/>
          <p:cNvSpPr txBox="1"/>
          <p:nvPr/>
        </p:nvSpPr>
        <p:spPr>
          <a:xfrm>
            <a:off x="3296000" y="9981716"/>
            <a:ext cx="17780452" cy="242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just" defTabSz="821531">
              <a:defRPr sz="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Charge coupling makes the detectors ideal for low noise measurements, typical noise for scientific CCDs is 2e- RMS (7.2eV). </a:t>
            </a:r>
          </a:p>
        </p:txBody>
      </p:sp>
      <p:sp>
        <p:nvSpPr>
          <p:cNvPr id="294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lide Number"/>
          <p:cNvSpPr txBox="1"/>
          <p:nvPr>
            <p:ph type="sldNum" sz="quarter" idx="4294967295"/>
          </p:nvPr>
        </p:nvSpPr>
        <p:spPr>
          <a:xfrm>
            <a:off x="18135600" y="12849885"/>
            <a:ext cx="1981200" cy="45588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91439" tIns="91439" rIns="91439" bIns="91439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97" name="IMG_7697.jpeg" descr="IMG_769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0639" y="-1"/>
            <a:ext cx="18288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DAMIC 2016 sensors"/>
          <p:cNvSpPr txBox="1"/>
          <p:nvPr/>
        </p:nvSpPr>
        <p:spPr>
          <a:xfrm>
            <a:off x="3028346" y="18514"/>
            <a:ext cx="7948286" cy="1224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7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3200"/>
            </a:pPr>
            <a:r>
              <a:rPr sz="7000"/>
              <a:t>DAMIC 2016 sensors</a:t>
            </a:r>
          </a:p>
        </p:txBody>
      </p:sp>
      <p:sp>
        <p:nvSpPr>
          <p:cNvPr id="299" name="16 Mpix — 6g"/>
          <p:cNvSpPr txBox="1"/>
          <p:nvPr/>
        </p:nvSpPr>
        <p:spPr>
          <a:xfrm>
            <a:off x="16450354" y="12566689"/>
            <a:ext cx="4865698" cy="1008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285875">
              <a:defRPr sz="5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16 Mpix — 6g</a:t>
            </a:r>
          </a:p>
        </p:txBody>
      </p:sp>
      <p:sp>
        <p:nvSpPr>
          <p:cNvPr id="300" name="4 amplifiers…"/>
          <p:cNvSpPr txBox="1"/>
          <p:nvPr/>
        </p:nvSpPr>
        <p:spPr>
          <a:xfrm>
            <a:off x="3069028" y="11747001"/>
            <a:ext cx="7602860" cy="185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285875">
              <a:defRPr sz="3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4 amplifiers</a:t>
            </a:r>
          </a:p>
          <a:p>
            <a:pPr algn="l" defTabSz="1285875">
              <a:defRPr sz="3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2e- noise</a:t>
            </a:r>
          </a:p>
          <a:p>
            <a:pPr algn="l" defTabSz="1285875">
              <a:defRPr sz="3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low background package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CCDec18_SNOLAB_frontis.png" descr="CCDec18_SNOLAB_fronti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1905" y="1999918"/>
            <a:ext cx="14289597" cy="7945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c06ghtpgpqqm5k8m7z2j.png" descr="c06ghtpgpqqm5k8m7z2j.png"/>
          <p:cNvPicPr>
            <a:picLocks noChangeAspect="1"/>
          </p:cNvPicPr>
          <p:nvPr/>
        </p:nvPicPr>
        <p:blipFill>
          <a:blip r:embed="rId3">
            <a:extLst/>
          </a:blip>
          <a:srcRect l="9291" t="11587" r="13654" b="12946"/>
          <a:stretch>
            <a:fillRect/>
          </a:stretch>
        </p:blipFill>
        <p:spPr>
          <a:xfrm>
            <a:off x="11878530" y="7316675"/>
            <a:ext cx="2505185" cy="2453545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Go Deep : 2000 mts underground"/>
          <p:cNvSpPr txBox="1"/>
          <p:nvPr>
            <p:ph type="body" sz="quarter" idx="4294967295"/>
          </p:nvPr>
        </p:nvSpPr>
        <p:spPr>
          <a:xfrm>
            <a:off x="1542653" y="765319"/>
            <a:ext cx="13216402" cy="841903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0" indent="0" algn="ctr" defTabSz="755808">
              <a:lnSpc>
                <a:spcPct val="100000"/>
              </a:lnSpc>
              <a:spcBef>
                <a:spcPts val="5400"/>
              </a:spcBef>
              <a:buSzTx/>
              <a:buNone/>
              <a:defRPr b="1" sz="4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Go Deep : 2000 mts underground </a:t>
            </a:r>
          </a:p>
        </p:txBody>
      </p:sp>
      <p:pic>
        <p:nvPicPr>
          <p:cNvPr id="3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89200" y="1974849"/>
            <a:ext cx="7912218" cy="7872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And shield"/>
          <p:cNvSpPr txBox="1"/>
          <p:nvPr/>
        </p:nvSpPr>
        <p:spPr>
          <a:xfrm>
            <a:off x="15246350" y="765319"/>
            <a:ext cx="7378238" cy="841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>
            <a:lvl1pPr defTabSz="755808">
              <a:spcBef>
                <a:spcPts val="5400"/>
              </a:spcBef>
              <a:defRPr b="1" sz="4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And shield</a:t>
            </a:r>
          </a:p>
        </p:txBody>
      </p:sp>
      <p:sp>
        <p:nvSpPr>
          <p:cNvPr id="307" name="Sensors at ~140K"/>
          <p:cNvSpPr txBox="1"/>
          <p:nvPr/>
        </p:nvSpPr>
        <p:spPr>
          <a:xfrm>
            <a:off x="15246350" y="10053252"/>
            <a:ext cx="7378238" cy="841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>
            <a:lvl1pPr defTabSz="755808">
              <a:spcBef>
                <a:spcPts val="5400"/>
              </a:spcBef>
              <a:defRPr b="1" sz="4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 at ~140K</a:t>
            </a:r>
          </a:p>
        </p:txBody>
      </p:sp>
      <p:sp>
        <p:nvSpPr>
          <p:cNvPr id="308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muons, electrons and diffusion limited hits."/>
          <p:cNvSpPr txBox="1"/>
          <p:nvPr/>
        </p:nvSpPr>
        <p:spPr>
          <a:xfrm>
            <a:off x="4137439" y="9964935"/>
            <a:ext cx="17573628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l" defTabSz="1285875">
              <a:defRPr sz="32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sz="6000" u="sng">
                <a:solidFill>
                  <a:srgbClr val="A40800"/>
                </a:solidFill>
              </a:rPr>
              <a:t>muons</a:t>
            </a:r>
            <a:r>
              <a:rPr sz="6000"/>
              <a:t>, electrons and </a:t>
            </a:r>
            <a:r>
              <a:rPr sz="6000" u="sng">
                <a:solidFill>
                  <a:srgbClr val="66B132"/>
                </a:solidFill>
              </a:rPr>
              <a:t>diffusion limited hits</a:t>
            </a:r>
            <a:r>
              <a:rPr sz="6000"/>
              <a:t>.</a:t>
            </a:r>
          </a:p>
        </p:txBody>
      </p:sp>
      <p:pic>
        <p:nvPicPr>
          <p:cNvPr id="311" name="image10.png" descr="image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47607" y="1660940"/>
            <a:ext cx="17455308" cy="7054454"/>
          </a:xfrm>
          <a:prstGeom prst="rect">
            <a:avLst/>
          </a:prstGeom>
          <a:ln w="63500">
            <a:solidFill>
              <a:srgbClr val="FFFFFF"/>
            </a:solidFill>
            <a:miter/>
          </a:ln>
        </p:spPr>
      </p:pic>
      <p:sp>
        <p:nvSpPr>
          <p:cNvPr id="312" name="Line"/>
          <p:cNvSpPr/>
          <p:nvPr/>
        </p:nvSpPr>
        <p:spPr>
          <a:xfrm>
            <a:off x="4351735" y="7768828"/>
            <a:ext cx="104925" cy="2268141"/>
          </a:xfrm>
          <a:prstGeom prst="line">
            <a:avLst/>
          </a:prstGeom>
          <a:ln w="63500">
            <a:solidFill>
              <a:srgbClr val="A40800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3" name="Line"/>
          <p:cNvSpPr/>
          <p:nvPr/>
        </p:nvSpPr>
        <p:spPr>
          <a:xfrm flipH="1">
            <a:off x="13174284" y="7608096"/>
            <a:ext cx="607218" cy="2446735"/>
          </a:xfrm>
          <a:prstGeom prst="line">
            <a:avLst/>
          </a:prstGeom>
          <a:ln w="63500">
            <a:solidFill>
              <a:srgbClr val="558E28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4" name="Line"/>
          <p:cNvSpPr/>
          <p:nvPr/>
        </p:nvSpPr>
        <p:spPr>
          <a:xfrm flipH="1">
            <a:off x="13174266" y="6983016"/>
            <a:ext cx="1785939" cy="3071812"/>
          </a:xfrm>
          <a:prstGeom prst="line">
            <a:avLst/>
          </a:prstGeom>
          <a:ln w="63500">
            <a:solidFill>
              <a:srgbClr val="558E28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" name="Line"/>
          <p:cNvSpPr/>
          <p:nvPr/>
        </p:nvSpPr>
        <p:spPr>
          <a:xfrm flipH="1">
            <a:off x="4476753" y="7643811"/>
            <a:ext cx="964405" cy="2375297"/>
          </a:xfrm>
          <a:prstGeom prst="line">
            <a:avLst/>
          </a:prstGeom>
          <a:ln w="63500">
            <a:solidFill>
              <a:srgbClr val="A40800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6" name="Line"/>
          <p:cNvSpPr/>
          <p:nvPr/>
        </p:nvSpPr>
        <p:spPr>
          <a:xfrm flipH="1">
            <a:off x="4474517" y="2625327"/>
            <a:ext cx="4109890" cy="7358061"/>
          </a:xfrm>
          <a:prstGeom prst="line">
            <a:avLst/>
          </a:prstGeom>
          <a:ln w="63500">
            <a:solidFill>
              <a:srgbClr val="A40800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7" name="Line"/>
          <p:cNvSpPr/>
          <p:nvPr/>
        </p:nvSpPr>
        <p:spPr>
          <a:xfrm flipH="1">
            <a:off x="9102328" y="7518795"/>
            <a:ext cx="232173" cy="2536033"/>
          </a:xfrm>
          <a:prstGeom prst="line">
            <a:avLst/>
          </a:prstGeom>
          <a:ln w="63500">
            <a:solidFill>
              <a:srgbClr val="FFFFFF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" name="Line"/>
          <p:cNvSpPr/>
          <p:nvPr/>
        </p:nvSpPr>
        <p:spPr>
          <a:xfrm>
            <a:off x="7191391" y="6268659"/>
            <a:ext cx="1910956" cy="3804047"/>
          </a:xfrm>
          <a:prstGeom prst="line">
            <a:avLst/>
          </a:prstGeom>
          <a:ln w="63500">
            <a:solidFill>
              <a:srgbClr val="FFFFFF"/>
            </a:solidFill>
            <a:miter/>
            <a:headEnd type="stealth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9" name="Particle identification in a CCD image"/>
          <p:cNvSpPr txBox="1"/>
          <p:nvPr/>
        </p:nvSpPr>
        <p:spPr>
          <a:xfrm>
            <a:off x="3320141" y="344713"/>
            <a:ext cx="7244100" cy="779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41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Particle identification in a CCD image</a:t>
            </a:r>
          </a:p>
        </p:txBody>
      </p:sp>
      <p:sp>
        <p:nvSpPr>
          <p:cNvPr id="320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image50.png" descr="image50.png"/>
          <p:cNvPicPr>
            <a:picLocks noChangeAspect="1"/>
          </p:cNvPicPr>
          <p:nvPr/>
        </p:nvPicPr>
        <p:blipFill>
          <a:blip r:embed="rId2">
            <a:extLst/>
          </a:blip>
          <a:srcRect l="2605" t="0" r="3446" b="0"/>
          <a:stretch>
            <a:fillRect/>
          </a:stretch>
        </p:blipFill>
        <p:spPr>
          <a:xfrm>
            <a:off x="3936664" y="436709"/>
            <a:ext cx="16632422" cy="6961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image51.png" descr="image5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36665" y="7492224"/>
            <a:ext cx="16632240" cy="566497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DAMIC 2020 results summary  : 11 kg-day"/>
          <p:cNvSpPr txBox="1"/>
          <p:nvPr>
            <p:ph type="title"/>
          </p:nvPr>
        </p:nvSpPr>
        <p:spPr>
          <a:xfrm>
            <a:off x="965804" y="248463"/>
            <a:ext cx="21003389" cy="1061897"/>
          </a:xfrm>
          <a:prstGeom prst="rect">
            <a:avLst/>
          </a:prstGeom>
        </p:spPr>
        <p:txBody>
          <a:bodyPr/>
          <a:lstStyle>
            <a:lvl1pPr algn="ctr" defTabSz="1316703">
              <a:defRPr spc="-125" sz="6264"/>
            </a:lvl1pPr>
          </a:lstStyle>
          <a:p>
            <a:pPr/>
            <a:r>
              <a:t>DAMIC 2020 results summary  : 11 kg-day</a:t>
            </a:r>
          </a:p>
        </p:txBody>
      </p:sp>
      <p:pic>
        <p:nvPicPr>
          <p:cNvPr id="327" name="Screenshot 2023-09-04 at 5.02.50 PM.png" descr="Screenshot 2023-09-04 at 5.02.5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1344" y="1855371"/>
            <a:ext cx="14179994" cy="10284619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Phys. Rev. Lett. 125, 241803 (2020)."/>
          <p:cNvSpPr txBox="1"/>
          <p:nvPr/>
        </p:nvSpPr>
        <p:spPr>
          <a:xfrm>
            <a:off x="13087908" y="12397583"/>
            <a:ext cx="635470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FFFFFF"/>
                </a:solidFill>
              </a:defRPr>
            </a:lvl1pPr>
          </a:lstStyle>
          <a:p>
            <a:pPr/>
            <a:r>
              <a:t>Phys. Rev. Lett. 125, 241803 (2020). </a:t>
            </a:r>
          </a:p>
        </p:txBody>
      </p:sp>
      <p:sp>
        <p:nvSpPr>
          <p:cNvPr id="329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360025"/>
            <a:ext cx="18288000" cy="10995951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Rectangle"/>
          <p:cNvSpPr/>
          <p:nvPr/>
        </p:nvSpPr>
        <p:spPr>
          <a:xfrm>
            <a:off x="15928767" y="1982390"/>
            <a:ext cx="1227783" cy="1696084"/>
          </a:xfrm>
          <a:prstGeom prst="rect">
            <a:avLst/>
          </a:prstGeom>
          <a:solidFill>
            <a:srgbClr val="F5D328">
              <a:alpha val="64786"/>
            </a:srgbClr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6255"/>
              </a:srgbClr>
            </a:outerShdw>
          </a:effectLst>
        </p:spPr>
        <p:txBody>
          <a:bodyPr lIns="71437" tIns="71437" rIns="71437" bIns="71437" anchor="ctr"/>
          <a:lstStyle/>
          <a:p>
            <a:pPr defTabSz="821531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33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34" name="Around 2019… we started to look elsewhere for dark matter."/>
          <p:cNvSpPr txBox="1"/>
          <p:nvPr/>
        </p:nvSpPr>
        <p:spPr>
          <a:xfrm>
            <a:off x="3548054" y="142176"/>
            <a:ext cx="17287891" cy="935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821531">
              <a:defRPr sz="4400">
                <a:solidFill>
                  <a:srgbClr val="164F86"/>
                </a:solidFill>
                <a:latin typeface="Chalkboard SE Bold"/>
                <a:ea typeface="Chalkboard SE Bold"/>
                <a:cs typeface="Chalkboard SE Bold"/>
                <a:sym typeface="Chalkboard SE Bold"/>
              </a:defRPr>
            </a:lvl1pPr>
          </a:lstStyle>
          <a:p>
            <a:pPr/>
            <a:r>
              <a:t>Around 2019… we started to look elsewhere for dark matter.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478" y="8107105"/>
            <a:ext cx="6175890" cy="1383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28629" y="9709389"/>
            <a:ext cx="11019345" cy="1299123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biding energy (~1 eV)"/>
          <p:cNvSpPr/>
          <p:nvPr/>
        </p:nvSpPr>
        <p:spPr>
          <a:xfrm>
            <a:off x="7050764" y="6952257"/>
            <a:ext cx="4175075" cy="650876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biding energy (~1 eV)</a:t>
            </a:r>
          </a:p>
        </p:txBody>
      </p:sp>
      <p:sp>
        <p:nvSpPr>
          <p:cNvPr id="339" name="Line"/>
          <p:cNvSpPr/>
          <p:nvPr/>
        </p:nvSpPr>
        <p:spPr>
          <a:xfrm>
            <a:off x="9343429" y="7777757"/>
            <a:ext cx="1" cy="73223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821531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pic>
        <p:nvPicPr>
          <p:cNvPr id="34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020528" y="11600134"/>
            <a:ext cx="3485583" cy="1383313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typical recoil energy:"/>
          <p:cNvSpPr txBox="1"/>
          <p:nvPr/>
        </p:nvSpPr>
        <p:spPr>
          <a:xfrm>
            <a:off x="3862170" y="11230459"/>
            <a:ext cx="607250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typical recoil energy:</a:t>
            </a:r>
          </a:p>
        </p:txBody>
      </p:sp>
      <p:pic>
        <p:nvPicPr>
          <p:cNvPr id="3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148757" y="10923787"/>
            <a:ext cx="3714357" cy="100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178040" y="11836375"/>
            <a:ext cx="3655791" cy="91083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44" name="for outer shell e-"/>
          <p:cNvSpPr txBox="1"/>
          <p:nvPr/>
        </p:nvSpPr>
        <p:spPr>
          <a:xfrm>
            <a:off x="15518527" y="10647140"/>
            <a:ext cx="2724786" cy="574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for outer shell e-</a:t>
            </a:r>
          </a:p>
        </p:txBody>
      </p:sp>
      <p:sp>
        <p:nvSpPr>
          <p:cNvPr id="345" name="Arrow"/>
          <p:cNvSpPr/>
          <p:nvPr/>
        </p:nvSpPr>
        <p:spPr>
          <a:xfrm>
            <a:off x="13428482" y="11227482"/>
            <a:ext cx="1647808" cy="2128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211" y="13949"/>
                </a:moveTo>
                <a:lnTo>
                  <a:pt x="9211" y="21600"/>
                </a:lnTo>
                <a:lnTo>
                  <a:pt x="0" y="10800"/>
                </a:lnTo>
                <a:lnTo>
                  <a:pt x="9211" y="0"/>
                </a:lnTo>
                <a:lnTo>
                  <a:pt x="9211" y="7651"/>
                </a:lnTo>
                <a:lnTo>
                  <a:pt x="21600" y="7651"/>
                </a:lnTo>
                <a:lnTo>
                  <a:pt x="21600" y="13949"/>
                </a:lnTo>
                <a:close/>
              </a:path>
            </a:pathLst>
          </a:cu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defTabSz="821531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983802" y="6037092"/>
            <a:ext cx="7794235" cy="3080674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the “classic” search for wimps looks for nuclear recoil, but when looking at lower mass particles the e-recoil channel could be more competitive."/>
          <p:cNvSpPr txBox="1"/>
          <p:nvPr/>
        </p:nvSpPr>
        <p:spPr>
          <a:xfrm>
            <a:off x="3191388" y="-80890"/>
            <a:ext cx="18001224" cy="2991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821531">
              <a:defRPr sz="5200">
                <a:solidFill>
                  <a:srgbClr val="0365C0"/>
                </a:solidFill>
                <a:latin typeface="Chalkboard SE Bold"/>
                <a:ea typeface="Chalkboard SE Bold"/>
                <a:cs typeface="Chalkboard SE Bold"/>
                <a:sym typeface="Chalkboard SE Bold"/>
              </a:defRPr>
            </a:lvl1pPr>
          </a:lstStyle>
          <a:p>
            <a:pPr/>
            <a:r>
              <a:t>the “classic” search for wimps looks for nuclear recoil, but when looking at lower mass particles the e-recoil channel could be more competitive.</a:t>
            </a:r>
          </a:p>
        </p:txBody>
      </p:sp>
      <p:sp>
        <p:nvSpPr>
          <p:cNvPr id="348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49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181960" y="2936138"/>
            <a:ext cx="7054542" cy="38414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ace towards the development of instruments with more pixels, higher efficiency, faster readout, and lower noise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926287">
              <a:defRPr spc="-183" sz="9164"/>
            </a:lvl1pPr>
          </a:lstStyle>
          <a:p>
            <a:pPr/>
            <a:r>
              <a:t>Race towards the development of instruments with more pixels, higher efficiency, faster readout, and lower noise. </a:t>
            </a:r>
          </a:p>
        </p:txBody>
      </p:sp>
      <p:sp>
        <p:nvSpPr>
          <p:cNvPr id="225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kipper-CCD a “new” tool to push for lower threshold in DM searches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65188">
              <a:defRPr spc="-225" sz="11252"/>
            </a:lvl1pPr>
          </a:lstStyle>
          <a:p>
            <a:pPr/>
            <a:r>
              <a:t>skipper-CCD a “new” tool to push for lower threshold in DM searches.</a:t>
            </a:r>
          </a:p>
        </p:txBody>
      </p:sp>
      <p:sp>
        <p:nvSpPr>
          <p:cNvPr id="352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9441" r="0" b="0"/>
          <a:stretch>
            <a:fillRect/>
          </a:stretch>
        </p:blipFill>
        <p:spPr>
          <a:xfrm>
            <a:off x="3913385" y="2629296"/>
            <a:ext cx="16557157" cy="8457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134382" y="10112583"/>
            <a:ext cx="6747070" cy="3186117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56" name="The skipper-CCD is a modification of the output stage of a CCD (Janesik et al -1990). It allows for multiple non-destructive readout of the charge in a pixel."/>
          <p:cNvSpPr txBox="1"/>
          <p:nvPr/>
        </p:nvSpPr>
        <p:spPr>
          <a:xfrm>
            <a:off x="352322" y="709869"/>
            <a:ext cx="23743526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821531">
              <a:defRPr b="1"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skipper-CCD is a modification of the output stage of a CCD (Janesik et al -1990). It allows for multiple non-destructive readout of the charge in a pixel. </a:t>
            </a:r>
          </a:p>
        </p:txBody>
      </p:sp>
      <p:sp>
        <p:nvSpPr>
          <p:cNvPr id="357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singlee.gif" descr="singlee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2410083"/>
            <a:ext cx="18288001" cy="8895834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skipper-CCD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skipper-CCD</a:t>
            </a:r>
          </a:p>
        </p:txBody>
      </p:sp>
      <p:sp>
        <p:nvSpPr>
          <p:cNvPr id="361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2427" y="3736071"/>
            <a:ext cx="9236969" cy="6433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80235" y="3603624"/>
            <a:ext cx="8581479" cy="6541127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DAMIC 2016"/>
          <p:cNvSpPr txBox="1"/>
          <p:nvPr/>
        </p:nvSpPr>
        <p:spPr>
          <a:xfrm>
            <a:off x="5715754" y="2405757"/>
            <a:ext cx="379031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DAMIC 2016</a:t>
            </a:r>
          </a:p>
        </p:txBody>
      </p:sp>
      <p:sp>
        <p:nvSpPr>
          <p:cNvPr id="366" name="skipper CCD"/>
          <p:cNvSpPr txBox="1"/>
          <p:nvPr/>
        </p:nvSpPr>
        <p:spPr>
          <a:xfrm>
            <a:off x="14975599" y="2329790"/>
            <a:ext cx="3823971" cy="242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skipper CCD</a:t>
            </a:r>
          </a:p>
          <a:p>
            <a: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67" name="Designed ~30 years ago, but technology first demonstrated summer 2017  by Javier Tiffenberg et al allows reduction of the threshold by another factor of 10."/>
          <p:cNvSpPr/>
          <p:nvPr/>
        </p:nvSpPr>
        <p:spPr>
          <a:xfrm>
            <a:off x="3748481" y="11527479"/>
            <a:ext cx="16869178" cy="1184276"/>
          </a:xfrm>
          <a:prstGeom prst="rect">
            <a:avLst/>
          </a:prstGeom>
          <a:ln w="25400">
            <a:solidFill>
              <a:srgbClr val="0365C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821531">
              <a:defRPr b="1" sz="33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Designed ~30 years ago, but technology first demonstrated summer 2017  by Javier Tiffenberg et al allows reduction of the threshold by another factor of 10.</a:t>
            </a:r>
          </a:p>
        </p:txBody>
      </p:sp>
      <p:sp>
        <p:nvSpPr>
          <p:cNvPr id="368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69" name="Phys. Rev. Lett. 119, 131802 (2017)"/>
          <p:cNvSpPr txBox="1"/>
          <p:nvPr/>
        </p:nvSpPr>
        <p:spPr>
          <a:xfrm>
            <a:off x="15225524" y="10368855"/>
            <a:ext cx="537686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500"/>
              </a:spcBef>
              <a:defRPr sz="2600">
                <a:solidFill>
                  <a:srgbClr val="55555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Phys. Rev. Lett. </a:t>
            </a:r>
            <a:r>
              <a:rPr b="1"/>
              <a:t>119</a:t>
            </a:r>
            <a:r>
              <a:t>, 131802 (2017)</a:t>
            </a:r>
          </a:p>
        </p:txBody>
      </p:sp>
      <p:sp>
        <p:nvSpPr>
          <p:cNvPr id="370" name="𝛔 = 0.06 e"/>
          <p:cNvSpPr txBox="1"/>
          <p:nvPr/>
        </p:nvSpPr>
        <p:spPr>
          <a:xfrm>
            <a:off x="18093374" y="4733543"/>
            <a:ext cx="2046327" cy="582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 𝛔 = 0.06 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85871" y="1159065"/>
            <a:ext cx="17212257" cy="10835694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8353" t="10522" r="10250" b="10522"/>
          <a:stretch>
            <a:fillRect/>
          </a:stretch>
        </p:blipFill>
        <p:spPr>
          <a:xfrm>
            <a:off x="3048000" y="418746"/>
            <a:ext cx="18288266" cy="13304877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impressive ability to count electrons!"/>
          <p:cNvSpPr txBox="1"/>
          <p:nvPr/>
        </p:nvSpPr>
        <p:spPr>
          <a:xfrm>
            <a:off x="10411182" y="5496404"/>
            <a:ext cx="773616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821531">
              <a:defRPr sz="3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impressive ability to count electrons!</a:t>
            </a:r>
          </a:p>
        </p:txBody>
      </p:sp>
      <p:sp>
        <p:nvSpPr>
          <p:cNvPr id="377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9011" t="11643" r="9011" b="11643"/>
          <a:stretch>
            <a:fillRect/>
          </a:stretch>
        </p:blipFill>
        <p:spPr>
          <a:xfrm>
            <a:off x="3133390" y="500341"/>
            <a:ext cx="18117132" cy="12715359"/>
          </a:xfrm>
          <a:prstGeom prst="rect">
            <a:avLst/>
          </a:prstGeom>
          <a:ln w="12700">
            <a:miter lim="400000"/>
          </a:ln>
        </p:spPr>
      </p:pic>
      <p:sp>
        <p:nvSpPr>
          <p:cNvPr id="380" name="55Fe X-ray line 5.9 keV"/>
          <p:cNvSpPr txBox="1"/>
          <p:nvPr/>
        </p:nvSpPr>
        <p:spPr>
          <a:xfrm>
            <a:off x="6168965" y="5496404"/>
            <a:ext cx="773616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821531">
              <a:defRPr sz="3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aseline="31999"/>
              <a:t>55</a:t>
            </a:r>
            <a:r>
              <a:t>Fe X-ray line 5.9 keV</a:t>
            </a:r>
          </a:p>
        </p:txBody>
      </p:sp>
      <p:sp>
        <p:nvSpPr>
          <p:cNvPr id="381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7364" t="13422" r="13441" b="11109"/>
          <a:stretch>
            <a:fillRect/>
          </a:stretch>
        </p:blipFill>
        <p:spPr>
          <a:xfrm>
            <a:off x="3138518" y="369879"/>
            <a:ext cx="18107045" cy="12941291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55Fe X-ray line 5.9 keV"/>
          <p:cNvSpPr txBox="1"/>
          <p:nvPr/>
        </p:nvSpPr>
        <p:spPr>
          <a:xfrm>
            <a:off x="10269775" y="3072280"/>
            <a:ext cx="773616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821531">
              <a:defRPr sz="3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aseline="31999"/>
              <a:t>55</a:t>
            </a:r>
            <a:r>
              <a:t>Fe X-ray line 5.9 keV</a:t>
            </a:r>
          </a:p>
        </p:txBody>
      </p:sp>
      <p:sp>
        <p:nvSpPr>
          <p:cNvPr id="385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dark sector searches"/>
          <p:cNvSpPr txBox="1"/>
          <p:nvPr>
            <p:ph type="title"/>
          </p:nvPr>
        </p:nvSpPr>
        <p:spPr>
          <a:xfrm>
            <a:off x="4387453" y="5998553"/>
            <a:ext cx="15609094" cy="3036095"/>
          </a:xfrm>
          <a:prstGeom prst="rect">
            <a:avLst/>
          </a:prstGeom>
        </p:spPr>
        <p:txBody>
          <a:bodyPr/>
          <a:lstStyle/>
          <a:p>
            <a:pPr/>
            <a:r>
              <a:t>dark sector searches</a:t>
            </a:r>
          </a:p>
        </p:txBody>
      </p:sp>
      <p:sp>
        <p:nvSpPr>
          <p:cNvPr id="388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2491" r="0" b="0"/>
          <a:stretch>
            <a:fillRect/>
          </a:stretch>
        </p:blipFill>
        <p:spPr>
          <a:xfrm>
            <a:off x="3048000" y="2037681"/>
            <a:ext cx="18288001" cy="9396987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Once you can count electrons, you can search for electron recoils produced by very low mass dark matter (dark sector searches). As done with skipper-CCD in the SENSEI experiment."/>
          <p:cNvSpPr txBox="1"/>
          <p:nvPr/>
        </p:nvSpPr>
        <p:spPr>
          <a:xfrm>
            <a:off x="3361020" y="228457"/>
            <a:ext cx="17857437" cy="1704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821531">
              <a:defRPr sz="3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Once you can count electrons, you can search for electron recoils produced by very low mass dark matter (dark sector searches). As done with skipper-CCD in the </a:t>
            </a:r>
            <a:r>
              <a:rPr b="1" u="sng">
                <a:latin typeface="Helvetica"/>
                <a:ea typeface="Helvetica"/>
                <a:cs typeface="Helvetica"/>
                <a:sym typeface="Helvetica"/>
              </a:rPr>
              <a:t>SENSEI experiment.</a:t>
            </a:r>
          </a:p>
        </p:txBody>
      </p:sp>
      <p:pic>
        <p:nvPicPr>
          <p:cNvPr id="39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49383" y="10610184"/>
            <a:ext cx="5685234" cy="3095849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Outloo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Outlook</a:t>
            </a:r>
          </a:p>
        </p:txBody>
      </p:sp>
      <p:sp>
        <p:nvSpPr>
          <p:cNvPr id="228" name="Sensors in imaging surveys : DES,LSST,……"/>
          <p:cNvSpPr txBox="1"/>
          <p:nvPr>
            <p:ph type="body" idx="1"/>
          </p:nvPr>
        </p:nvSpPr>
        <p:spPr>
          <a:xfrm>
            <a:off x="1206500" y="3254927"/>
            <a:ext cx="21971001" cy="8256012"/>
          </a:xfrm>
          <a:prstGeom prst="rect">
            <a:avLst/>
          </a:prstGeom>
        </p:spPr>
        <p:txBody>
          <a:bodyPr/>
          <a:lstStyle/>
          <a:p>
            <a:pPr marL="495934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Sensors in imaging surveys : DES,LSST,…</a:t>
            </a:r>
          </a:p>
          <a:p>
            <a:pPr lvl="2" marL="1361566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Sensors with good QE in VIS-NIR</a:t>
            </a:r>
          </a:p>
          <a:p>
            <a:pPr marL="495934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Applications for direct dark matter</a:t>
            </a:r>
          </a:p>
          <a:p>
            <a:pPr marL="495934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The skipper-CCD (zero noise)</a:t>
            </a:r>
          </a:p>
          <a:p>
            <a:pPr lvl="3" marL="1794382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SENSEI, DAMIC-M</a:t>
            </a:r>
          </a:p>
          <a:p>
            <a:pPr lvl="3" marL="1794382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Oscura</a:t>
            </a:r>
          </a:p>
          <a:p>
            <a:pPr marL="495934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  <a:r>
              <a:t>New Technologies/Ideas with low noise.</a:t>
            </a:r>
          </a:p>
          <a:p>
            <a:pPr marL="495934" indent="-495934" defTabSz="586104">
              <a:spcBef>
                <a:spcPts val="1200"/>
              </a:spcBef>
              <a:buSzPct val="123000"/>
              <a:buChar char="•"/>
              <a:defRPr spc="-39" sz="3905"/>
            </a:pPr>
          </a:p>
          <a:p>
            <a:pPr marL="495934" indent="-495934" defTabSz="586104">
              <a:spcBef>
                <a:spcPts val="1200"/>
              </a:spcBef>
              <a:buSzPct val="123000"/>
              <a:buChar char="•"/>
              <a:defRPr b="1" spc="-39" sz="3905">
                <a:solidFill>
                  <a:schemeClr val="accent1">
                    <a:lumOff val="-13575"/>
                  </a:schemeClr>
                </a:solidFill>
              </a:defRPr>
            </a:pPr>
            <a:r>
              <a:t>Super exciting, but not included here:</a:t>
            </a:r>
          </a:p>
          <a:p>
            <a:pPr lvl="1" marL="928750" indent="-495934" defTabSz="586104">
              <a:spcBef>
                <a:spcPts val="1200"/>
              </a:spcBef>
              <a:buSzPct val="123000"/>
              <a:buChar char="•"/>
              <a:defRPr b="1" spc="-39" sz="3905">
                <a:solidFill>
                  <a:schemeClr val="accent1">
                    <a:lumOff val="-13575"/>
                  </a:schemeClr>
                </a:solidFill>
              </a:defRPr>
            </a:pPr>
            <a:r>
              <a:t>All the superconducting technologies TES, MKID in CMB instruments.</a:t>
            </a:r>
          </a:p>
          <a:p>
            <a:pPr lvl="1" marL="928750" indent="-495934" defTabSz="586104">
              <a:spcBef>
                <a:spcPts val="1200"/>
              </a:spcBef>
              <a:buSzPct val="123000"/>
              <a:buChar char="•"/>
              <a:defRPr b="1" spc="-39" sz="3905">
                <a:solidFill>
                  <a:schemeClr val="accent1">
                    <a:lumOff val="-13575"/>
                  </a:schemeClr>
                </a:solidFill>
              </a:defRPr>
            </a:pPr>
            <a:r>
              <a:t>Intensity mapping ideas (for cosmology).</a:t>
            </a:r>
          </a:p>
        </p:txBody>
      </p:sp>
      <p:sp>
        <p:nvSpPr>
          <p:cNvPr id="229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14037" y="1116734"/>
            <a:ext cx="10916214" cy="5077276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SENSEI 2020 results…"/>
          <p:cNvSpPr txBox="1"/>
          <p:nvPr/>
        </p:nvSpPr>
        <p:spPr>
          <a:xfrm>
            <a:off x="695019" y="615629"/>
            <a:ext cx="6042193" cy="1489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 defTabSz="642937">
              <a:defRPr b="1" sz="4500">
                <a:solidFill>
                  <a:srgbClr val="551A8B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SENSEI 2020 results</a:t>
            </a:r>
          </a:p>
          <a:p>
            <a:pPr algn="l" defTabSz="642937">
              <a:defRPr b="1" sz="4500">
                <a:solidFill>
                  <a:srgbClr val="551A8B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arXiv:2004.11378</a:t>
            </a:r>
          </a:p>
        </p:txBody>
      </p:sp>
      <p:pic>
        <p:nvPicPr>
          <p:cNvPr id="3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45652" y="4748277"/>
            <a:ext cx="5061317" cy="7707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386354" y="6621299"/>
            <a:ext cx="10347137" cy="5961966"/>
          </a:xfrm>
          <a:prstGeom prst="rect">
            <a:avLst/>
          </a:prstGeom>
          <a:ln w="12700">
            <a:miter lim="400000"/>
          </a:ln>
        </p:spPr>
      </p:pic>
      <p:sp>
        <p:nvSpPr>
          <p:cNvPr id="399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00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0" r="57934" b="0"/>
          <a:stretch>
            <a:fillRect/>
          </a:stretch>
        </p:blipFill>
        <p:spPr>
          <a:xfrm>
            <a:off x="143352" y="4593695"/>
            <a:ext cx="6295079" cy="80169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547;p70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Skipper-CCD enabling technology </a:t>
            </a:r>
          </a:p>
        </p:txBody>
      </p:sp>
      <p:pic>
        <p:nvPicPr>
          <p:cNvPr id="403" name="Google Shape;548;p70" descr="Google Shape;548;p70"/>
          <p:cNvPicPr>
            <a:picLocks noChangeAspect="1"/>
          </p:cNvPicPr>
          <p:nvPr/>
        </p:nvPicPr>
        <p:blipFill>
          <a:blip r:embed="rId2">
            <a:extLst/>
          </a:blip>
          <a:srcRect l="0" t="11815" r="0" b="0"/>
          <a:stretch>
            <a:fillRect/>
          </a:stretch>
        </p:blipFill>
        <p:spPr>
          <a:xfrm>
            <a:off x="538132" y="7777733"/>
            <a:ext cx="8747106" cy="4799268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Google Shape;549;p70"/>
          <p:cNvSpPr txBox="1"/>
          <p:nvPr/>
        </p:nvSpPr>
        <p:spPr>
          <a:xfrm>
            <a:off x="17879200" y="-1"/>
            <a:ext cx="6504801" cy="186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66" tIns="121866" rIns="121866" bIns="121866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</a:defRPr>
            </a:lvl1pPr>
          </a:lstStyle>
          <a:p>
            <a:pPr/>
            <a:r>
              <a:t>Skipper-CCD is an electron counting silicon detector device.</a:t>
            </a:r>
          </a:p>
        </p:txBody>
      </p:sp>
      <p:sp>
        <p:nvSpPr>
          <p:cNvPr id="405" name="Google Shape;550;p70"/>
          <p:cNvSpPr txBox="1"/>
          <p:nvPr/>
        </p:nvSpPr>
        <p:spPr>
          <a:xfrm>
            <a:off x="5055794" y="8406728"/>
            <a:ext cx="3817601" cy="665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66" tIns="121866" rIns="121866" bIns="121866">
            <a:spAutoFit/>
          </a:bodyPr>
          <a:lstStyle>
            <a:lvl1pPr algn="l" defTabSz="2438400">
              <a:defRPr sz="2800">
                <a:solidFill>
                  <a:srgbClr val="000000"/>
                </a:solidFill>
              </a:defRPr>
            </a:lvl1pPr>
          </a:lstStyle>
          <a:p>
            <a:pPr/>
            <a:r>
              <a:t>e-recoil DM spectrum</a:t>
            </a:r>
          </a:p>
        </p:txBody>
      </p:sp>
      <p:pic>
        <p:nvPicPr>
          <p:cNvPr id="406" name="Google Shape;551;p70" descr="Google Shape;551;p7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6895" y="1813199"/>
            <a:ext cx="9209602" cy="5409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Google Shape;552;p70" descr="Google Shape;552;p7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40997" y="1813226"/>
            <a:ext cx="13367870" cy="627383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8" name="Google Shape;553;p70" descr="Google Shape;553;p70"/>
          <p:cNvPicPr>
            <a:picLocks noChangeAspect="1"/>
          </p:cNvPicPr>
          <p:nvPr/>
        </p:nvPicPr>
        <p:blipFill>
          <a:blip r:embed="rId5">
            <a:extLst/>
          </a:blip>
          <a:srcRect l="0" t="22480" r="0" b="0"/>
          <a:stretch>
            <a:fillRect/>
          </a:stretch>
        </p:blipFill>
        <p:spPr>
          <a:xfrm>
            <a:off x="9821800" y="8496132"/>
            <a:ext cx="13335001" cy="3662335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Google Shape;554;p70"/>
          <p:cNvSpPr txBox="1"/>
          <p:nvPr/>
        </p:nvSpPr>
        <p:spPr>
          <a:xfrm>
            <a:off x="5467666" y="3551399"/>
            <a:ext cx="3817601" cy="1239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b="1"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SENSEI-2g</a:t>
            </a:r>
          </a:p>
        </p:txBody>
      </p:sp>
      <p:sp>
        <p:nvSpPr>
          <p:cNvPr id="410" name="Google Shape;555;p70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560;p71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Update from DAMIC-M (@Modane)</a:t>
            </a:r>
          </a:p>
        </p:txBody>
      </p:sp>
      <p:sp>
        <p:nvSpPr>
          <p:cNvPr id="413" name="Google Shape;561;p71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4" name="Google Shape;562;p71" descr="Google Shape;562;p7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732" y="3978704"/>
            <a:ext cx="7905733" cy="654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Google Shape;563;p71" descr="Google Shape;563;p7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11466" y="5363466"/>
            <a:ext cx="16139333" cy="69380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Google Shape;564;p71" descr="Google Shape;564;p7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09266" y="109666"/>
            <a:ext cx="7249337" cy="5522270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Google Shape;565;p71"/>
          <p:cNvSpPr txBox="1"/>
          <p:nvPr/>
        </p:nvSpPr>
        <p:spPr>
          <a:xfrm>
            <a:off x="10402932" y="4137301"/>
            <a:ext cx="4974402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85 g-day 10 dru</a:t>
            </a:r>
          </a:p>
        </p:txBody>
      </p:sp>
      <p:sp>
        <p:nvSpPr>
          <p:cNvPr id="418" name="Google Shape;566;p71"/>
          <p:cNvSpPr txBox="1"/>
          <p:nvPr/>
        </p:nvSpPr>
        <p:spPr>
          <a:xfrm>
            <a:off x="10167199" y="1843999"/>
            <a:ext cx="6388801" cy="1942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5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Improvement over SENSEI 2020.</a:t>
            </a:r>
          </a:p>
        </p:txBody>
      </p:sp>
      <p:sp>
        <p:nvSpPr>
          <p:cNvPr id="419" name="Google Shape;567;p71"/>
          <p:cNvSpPr txBox="1"/>
          <p:nvPr/>
        </p:nvSpPr>
        <p:spPr>
          <a:xfrm>
            <a:off x="1101866" y="2764599"/>
            <a:ext cx="8000001" cy="1104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4400" u="sng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ea typeface="Arial"/>
                <a:cs typeface="Arial"/>
                <a:sym typeface="Arial"/>
                <a:hlinkClick r:id="rId5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0000FF"/>
                </a:solidFill>
                <a:uFillTx/>
              </a:defRPr>
            </a:pPr>
            <a:r>
              <a:rPr u="sng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hlinkClick r:id="rId5" invalidUrl="" action="" tgtFrame="" tooltip="" history="1" highlightClick="0" endSnd="0"/>
              </a:rPr>
              <a:t>arXiv:2302.02372</a:t>
            </a:r>
          </a:p>
        </p:txBody>
      </p:sp>
      <p:sp>
        <p:nvSpPr>
          <p:cNvPr id="420" name="Google Shape;568;p71"/>
          <p:cNvSpPr txBox="1"/>
          <p:nvPr/>
        </p:nvSpPr>
        <p:spPr>
          <a:xfrm>
            <a:off x="1101866" y="1947133"/>
            <a:ext cx="10351201" cy="886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/>
          <a:p>
            <a:pPr algn="l" defTabSz="2438400">
              <a:spcBef>
                <a:spcPts val="2900"/>
              </a:spcBef>
              <a:defRPr sz="2600">
                <a:solidFill>
                  <a:srgbClr val="555555"/>
                </a:solidFill>
              </a:defRPr>
            </a:pPr>
            <a:r>
              <a:t>Phys. Rev. Lett. </a:t>
            </a:r>
            <a:r>
              <a:rPr b="1"/>
              <a:t>130</a:t>
            </a:r>
            <a:r>
              <a:t>, 171003 – Published 28 April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574;p72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Update from SENSEI-2023 (@SNOLAB)</a:t>
            </a:r>
          </a:p>
        </p:txBody>
      </p:sp>
      <p:sp>
        <p:nvSpPr>
          <p:cNvPr id="423" name="Google Shape;575;p7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4" name="Google Shape;576;p72" descr="Google Shape;576;p72"/>
          <p:cNvPicPr>
            <a:picLocks noChangeAspect="1"/>
          </p:cNvPicPr>
          <p:nvPr/>
        </p:nvPicPr>
        <p:blipFill>
          <a:blip r:embed="rId2">
            <a:extLst/>
          </a:blip>
          <a:srcRect l="2927" t="286" r="3236" b="850"/>
          <a:stretch>
            <a:fillRect/>
          </a:stretch>
        </p:blipFill>
        <p:spPr>
          <a:xfrm>
            <a:off x="5092733" y="7889968"/>
            <a:ext cx="2923289" cy="4433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Google Shape;577;p72" descr="Google Shape;577;p72"/>
          <p:cNvPicPr>
            <a:picLocks noChangeAspect="1"/>
          </p:cNvPicPr>
          <p:nvPr/>
        </p:nvPicPr>
        <p:blipFill>
          <a:blip r:embed="rId3">
            <a:extLst/>
          </a:blip>
          <a:srcRect l="3939" t="0" r="29848" b="0"/>
          <a:stretch>
            <a:fillRect/>
          </a:stretch>
        </p:blipFill>
        <p:spPr>
          <a:xfrm>
            <a:off x="8132738" y="7890005"/>
            <a:ext cx="5219265" cy="44339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Google Shape;578;p72" descr="Google Shape;578;p72"/>
          <p:cNvPicPr>
            <a:picLocks noChangeAspect="1"/>
          </p:cNvPicPr>
          <p:nvPr/>
        </p:nvPicPr>
        <p:blipFill>
          <a:blip r:embed="rId4">
            <a:extLst/>
          </a:blip>
          <a:srcRect l="16004" t="0" r="16267" b="0"/>
          <a:stretch>
            <a:fillRect/>
          </a:stretch>
        </p:blipFill>
        <p:spPr>
          <a:xfrm>
            <a:off x="538133" y="7890000"/>
            <a:ext cx="4352998" cy="42836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Google Shape;579;p72" descr="Google Shape;579;p72"/>
          <p:cNvPicPr>
            <a:picLocks noChangeAspect="1"/>
          </p:cNvPicPr>
          <p:nvPr/>
        </p:nvPicPr>
        <p:blipFill>
          <a:blip r:embed="rId5">
            <a:extLst/>
          </a:blip>
          <a:srcRect l="50014" t="0" r="0" b="0"/>
          <a:stretch>
            <a:fillRect/>
          </a:stretch>
        </p:blipFill>
        <p:spPr>
          <a:xfrm>
            <a:off x="13574134" y="3977933"/>
            <a:ext cx="10573934" cy="834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Google Shape;580;p72"/>
          <p:cNvSpPr txBox="1"/>
          <p:nvPr/>
        </p:nvSpPr>
        <p:spPr>
          <a:xfrm>
            <a:off x="538132" y="2348199"/>
            <a:ext cx="13036002" cy="4395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2438400">
              <a:lnSpc>
                <a:spcPct val="115000"/>
              </a:lnSpc>
              <a:spcBef>
                <a:spcPts val="2400"/>
              </a:spcBef>
              <a:defRPr b="1" sz="3400">
                <a:solidFill>
                  <a:srgbClr val="000000"/>
                </a:solidFill>
              </a:defRPr>
            </a:pPr>
            <a:r>
              <a:t>Data:</a:t>
            </a:r>
            <a:r>
              <a:rPr b="0">
                <a:solidFill>
                  <a:srgbClr val="505050"/>
                </a:solidFill>
              </a:rPr>
              <a:t> 45 </a:t>
            </a:r>
            <a:r>
              <a:rPr b="0" i="1">
                <a:solidFill>
                  <a:srgbClr val="505050"/>
                </a:solidFill>
              </a:rPr>
              <a:t>unblinded</a:t>
            </a:r>
            <a:r>
              <a:rPr b="0">
                <a:solidFill>
                  <a:srgbClr val="505050"/>
                </a:solidFill>
              </a:rPr>
              <a:t> commissioning images, 37 blinded images, 2-10 </a:t>
            </a:r>
            <a:r>
              <a:rPr b="0" i="1">
                <a:solidFill>
                  <a:srgbClr val="505050"/>
                </a:solidFill>
              </a:rPr>
              <a:t>e</a:t>
            </a:r>
            <a:r>
              <a:rPr b="0" baseline="31235" i="1">
                <a:solidFill>
                  <a:srgbClr val="505050"/>
                </a:solidFill>
              </a:rPr>
              <a:t>-</a:t>
            </a:r>
            <a:r>
              <a:rPr b="0">
                <a:solidFill>
                  <a:srgbClr val="505050"/>
                </a:solidFill>
              </a:rPr>
              <a:t> channels</a:t>
            </a:r>
            <a:endParaRPr>
              <a:solidFill>
                <a:srgbClr val="505050"/>
              </a:solidFill>
            </a:endParaRPr>
          </a:p>
          <a:p>
            <a:pPr algn="l" defTabSz="2438400">
              <a:lnSpc>
                <a:spcPct val="115000"/>
              </a:lnSpc>
              <a:spcBef>
                <a:spcPts val="2400"/>
              </a:spcBef>
              <a:defRPr b="1" sz="3400">
                <a:solidFill>
                  <a:srgbClr val="000000"/>
                </a:solidFill>
              </a:defRPr>
            </a:pPr>
            <a:r>
              <a:t>Exposure</a:t>
            </a:r>
            <a:r>
              <a:rPr b="0">
                <a:solidFill>
                  <a:srgbClr val="505050"/>
                </a:solidFill>
              </a:rPr>
              <a:t> ~70 g-days per electron channel </a:t>
            </a:r>
            <a:endParaRPr>
              <a:solidFill>
                <a:srgbClr val="505050"/>
              </a:solidFill>
            </a:endParaRPr>
          </a:p>
          <a:p>
            <a:pPr algn="l" defTabSz="2438400">
              <a:lnSpc>
                <a:spcPct val="115000"/>
              </a:lnSpc>
              <a:spcBef>
                <a:spcPts val="2400"/>
              </a:spcBef>
              <a:defRPr b="1" sz="3400">
                <a:solidFill>
                  <a:srgbClr val="000000"/>
                </a:solidFill>
              </a:defRPr>
            </a:pPr>
            <a:r>
              <a:t>Three limits:</a:t>
            </a:r>
            <a:r>
              <a:rPr b="0">
                <a:solidFill>
                  <a:srgbClr val="505050"/>
                </a:solidFill>
              </a:rPr>
              <a:t> blinded dataset, commissioning dataset, and combined commissioning + blinded exposure </a:t>
            </a:r>
            <a:endParaRPr>
              <a:solidFill>
                <a:srgbClr val="505050"/>
              </a:solidFill>
            </a:endParaRPr>
          </a:p>
          <a:p>
            <a:pPr algn="l" defTabSz="2438400">
              <a:lnSpc>
                <a:spcPct val="115000"/>
              </a:lnSpc>
              <a:spcBef>
                <a:spcPts val="2400"/>
              </a:spcBef>
              <a:defRPr b="1" sz="3400">
                <a:solidFill>
                  <a:srgbClr val="000000"/>
                </a:solidFill>
              </a:defRPr>
            </a:pPr>
            <a:r>
              <a:t>Paper in preparation to present full results</a:t>
            </a:r>
          </a:p>
        </p:txBody>
      </p:sp>
      <p:sp>
        <p:nvSpPr>
          <p:cNvPr id="429" name="Google Shape;581;p72"/>
          <p:cNvSpPr txBox="1"/>
          <p:nvPr/>
        </p:nvSpPr>
        <p:spPr>
          <a:xfrm>
            <a:off x="14380399" y="1126599"/>
            <a:ext cx="9466402" cy="1942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/>
          <a:p>
            <a:pPr algn="l" defTabSz="2438400">
              <a:defRPr sz="5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hlinkClick r:id="rId6" invalidUrl="" action="" tgtFrame="" tooltip="" history="1" highlightClick="0" endSnd="0"/>
              </a:rPr>
              <a:t>2023 April APS meeting</a:t>
            </a:r>
            <a:r>
              <a:rPr u="none">
                <a:solidFill>
                  <a:srgbClr val="000000"/>
                </a:solidFill>
              </a:rPr>
              <a:t> </a:t>
            </a:r>
          </a:p>
          <a:p>
            <a:pPr algn="l" defTabSz="2438400">
              <a:defRPr sz="5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Improvement over DAMIC-M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586;p73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Skipper-CCD DM program : technology roadmap</a:t>
            </a:r>
          </a:p>
        </p:txBody>
      </p:sp>
      <p:sp>
        <p:nvSpPr>
          <p:cNvPr id="432" name="Google Shape;587;p73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3" name="Google Shape;588;p73" descr="Google Shape;588;p7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932" y="2377111"/>
            <a:ext cx="23571213" cy="6732988"/>
          </a:xfrm>
          <a:prstGeom prst="rect">
            <a:avLst/>
          </a:prstGeom>
          <a:ln w="12700">
            <a:miter lim="400000"/>
          </a:ln>
        </p:spPr>
      </p:pic>
      <p:sp>
        <p:nvSpPr>
          <p:cNvPr id="434" name="Google Shape;589;p73"/>
          <p:cNvSpPr txBox="1"/>
          <p:nvPr/>
        </p:nvSpPr>
        <p:spPr>
          <a:xfrm>
            <a:off x="769332" y="9441867"/>
            <a:ext cx="22845603" cy="2742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5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Oscura is an ambitious program that brings together the DAMIC, SENSEI and DAMIC-M teams for the development of ultimate DM experiment with skipper-CCDs.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660;p79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From sensor performance to science</a:t>
            </a:r>
          </a:p>
        </p:txBody>
      </p:sp>
      <p:sp>
        <p:nvSpPr>
          <p:cNvPr id="437" name="Google Shape;661;p79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8" name="Google Shape;662;p79" descr="Google Shape;662;p7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159" y="1432746"/>
            <a:ext cx="22660248" cy="11219479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Google Shape;663;p79"/>
          <p:cNvSpPr txBox="1"/>
          <p:nvPr/>
        </p:nvSpPr>
        <p:spPr>
          <a:xfrm>
            <a:off x="14058799" y="9815533"/>
            <a:ext cx="14576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goal</a:t>
            </a:r>
          </a:p>
        </p:txBody>
      </p:sp>
      <p:sp>
        <p:nvSpPr>
          <p:cNvPr id="440" name="Google Shape;664;p79"/>
          <p:cNvSpPr txBox="1"/>
          <p:nvPr/>
        </p:nvSpPr>
        <p:spPr>
          <a:xfrm>
            <a:off x="22196799" y="8120666"/>
            <a:ext cx="2487201" cy="833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2600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requirement</a:t>
            </a:r>
          </a:p>
        </p:txBody>
      </p:sp>
      <p:sp>
        <p:nvSpPr>
          <p:cNvPr id="441" name="Google Shape;665;p79"/>
          <p:cNvSpPr txBox="1"/>
          <p:nvPr/>
        </p:nvSpPr>
        <p:spPr>
          <a:xfrm>
            <a:off x="22196799" y="7573666"/>
            <a:ext cx="2487201" cy="833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2600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prototypes</a:t>
            </a:r>
          </a:p>
        </p:txBody>
      </p:sp>
      <p:sp>
        <p:nvSpPr>
          <p:cNvPr id="442" name="Google Shape;666;p79"/>
          <p:cNvSpPr txBox="1"/>
          <p:nvPr/>
        </p:nvSpPr>
        <p:spPr>
          <a:xfrm>
            <a:off x="13753133" y="422266"/>
            <a:ext cx="5256001" cy="127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lnSpc>
                <a:spcPct val="115000"/>
              </a:lnSpc>
              <a:spcBef>
                <a:spcPts val="3200"/>
              </a:spcBef>
              <a:defRPr sz="5200">
                <a:solidFill>
                  <a:srgbClr val="80808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arXiv:2304.0440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707;p83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Completed R&amp;D : electronics/packaging Multi Chip Module</a:t>
            </a:r>
          </a:p>
        </p:txBody>
      </p:sp>
      <p:sp>
        <p:nvSpPr>
          <p:cNvPr id="445" name="Google Shape;708;p83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46" name="Google Shape;709;p83" descr="Google Shape;709;p8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292" y="2706746"/>
            <a:ext cx="4800602" cy="4445001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Google Shape;710;p83"/>
          <p:cNvSpPr txBox="1"/>
          <p:nvPr/>
        </p:nvSpPr>
        <p:spPr>
          <a:xfrm>
            <a:off x="910999" y="7151733"/>
            <a:ext cx="3791201" cy="893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b="1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MCM concept 2021</a:t>
            </a:r>
          </a:p>
        </p:txBody>
      </p:sp>
      <p:pic>
        <p:nvPicPr>
          <p:cNvPr id="448" name="Google Shape;711;p83" descr="Google Shape;711;p8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66594" y="2528946"/>
            <a:ext cx="5562601" cy="4800601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Google Shape;712;p83"/>
          <p:cNvSpPr txBox="1"/>
          <p:nvPr/>
        </p:nvSpPr>
        <p:spPr>
          <a:xfrm>
            <a:off x="6263834" y="7213600"/>
            <a:ext cx="4568001" cy="893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b="1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6” ceramic MCM 2022</a:t>
            </a:r>
          </a:p>
        </p:txBody>
      </p:sp>
      <p:sp>
        <p:nvSpPr>
          <p:cNvPr id="450" name="Google Shape;713;p83"/>
          <p:cNvSpPr txBox="1"/>
          <p:nvPr/>
        </p:nvSpPr>
        <p:spPr>
          <a:xfrm>
            <a:off x="1226967" y="1817333"/>
            <a:ext cx="31592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Circuit layout</a:t>
            </a:r>
          </a:p>
        </p:txBody>
      </p:sp>
      <p:sp>
        <p:nvSpPr>
          <p:cNvPr id="451" name="Google Shape;714;p83"/>
          <p:cNvSpPr txBox="1"/>
          <p:nvPr/>
        </p:nvSpPr>
        <p:spPr>
          <a:xfrm>
            <a:off x="6263866" y="1692266"/>
            <a:ext cx="45680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Functional test cold</a:t>
            </a:r>
          </a:p>
        </p:txBody>
      </p:sp>
      <p:pic>
        <p:nvPicPr>
          <p:cNvPr id="452" name="Google Shape;715;p83" descr="Google Shape;715;p8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150066" y="2432234"/>
            <a:ext cx="2642334" cy="498741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Google Shape;716;p83" descr="Google Shape;716;p8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136999" y="2432266"/>
            <a:ext cx="4420663" cy="4987401"/>
          </a:xfrm>
          <a:prstGeom prst="rect">
            <a:avLst/>
          </a:prstGeom>
          <a:ln w="12700">
            <a:miter lim="400000"/>
          </a:ln>
        </p:spPr>
      </p:pic>
      <p:sp>
        <p:nvSpPr>
          <p:cNvPr id="454" name="Google Shape;717;p83"/>
          <p:cNvSpPr txBox="1"/>
          <p:nvPr/>
        </p:nvSpPr>
        <p:spPr>
          <a:xfrm>
            <a:off x="12709600" y="1488533"/>
            <a:ext cx="82032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Low background solution (Silicon)</a:t>
            </a:r>
          </a:p>
        </p:txBody>
      </p:sp>
      <p:sp>
        <p:nvSpPr>
          <p:cNvPr id="455" name="Google Shape;718;p83"/>
          <p:cNvSpPr txBox="1"/>
          <p:nvPr/>
        </p:nvSpPr>
        <p:spPr>
          <a:xfrm>
            <a:off x="12954003" y="7419666"/>
            <a:ext cx="7714401" cy="893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b="1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6” Si MCM 2022 : fabs and ANL + FNAL</a:t>
            </a:r>
          </a:p>
        </p:txBody>
      </p:sp>
      <p:sp>
        <p:nvSpPr>
          <p:cNvPr id="456" name="Google Shape;719;p83"/>
          <p:cNvSpPr txBox="1"/>
          <p:nvPr/>
        </p:nvSpPr>
        <p:spPr>
          <a:xfrm>
            <a:off x="12954000" y="9249466"/>
            <a:ext cx="9153601" cy="2063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After a few iterations on the design of the Si-MCM we have now tested it, and are confident we can achieve the Oscura specs. </a:t>
            </a:r>
          </a:p>
        </p:txBody>
      </p:sp>
      <p:sp>
        <p:nvSpPr>
          <p:cNvPr id="457" name="Google Shape;720;p83"/>
          <p:cNvSpPr txBox="1"/>
          <p:nvPr/>
        </p:nvSpPr>
        <p:spPr>
          <a:xfrm>
            <a:off x="106266" y="8675066"/>
            <a:ext cx="5100798" cy="2621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Mechanical prototype of the Oscura Supermodule with 130g of CCDs (16 MCMs)</a:t>
            </a:r>
          </a:p>
        </p:txBody>
      </p:sp>
      <p:pic>
        <p:nvPicPr>
          <p:cNvPr id="458" name="Google Shape;721;p83" descr="Google Shape;721;p83"/>
          <p:cNvPicPr>
            <a:picLocks noChangeAspect="1"/>
          </p:cNvPicPr>
          <p:nvPr/>
        </p:nvPicPr>
        <p:blipFill>
          <a:blip r:embed="rId6">
            <a:extLst/>
          </a:blip>
          <a:srcRect l="20117" t="2030" r="2536" b="23280"/>
          <a:stretch>
            <a:fillRect/>
          </a:stretch>
        </p:blipFill>
        <p:spPr>
          <a:xfrm>
            <a:off x="5419935" y="8136533"/>
            <a:ext cx="7321164" cy="53023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683;p81"/>
          <p:cNvSpPr txBox="1"/>
          <p:nvPr>
            <p:ph type="title"/>
          </p:nvPr>
        </p:nvSpPr>
        <p:spPr>
          <a:xfrm>
            <a:off x="538159" y="336546"/>
            <a:ext cx="23308002" cy="1152001"/>
          </a:xfrm>
          <a:prstGeom prst="rect">
            <a:avLst/>
          </a:prstGeom>
        </p:spPr>
        <p:txBody>
          <a:bodyPr/>
          <a:lstStyle/>
          <a:p>
            <a:pPr/>
            <a:r>
              <a:t>Completed R&amp;D : electronics</a:t>
            </a:r>
          </a:p>
        </p:txBody>
      </p:sp>
      <p:sp>
        <p:nvSpPr>
          <p:cNvPr id="461" name="Google Shape;684;p81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2" name="Google Shape;685;p81" descr="Google Shape;685;p8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132" y="4848941"/>
            <a:ext cx="8335805" cy="4356734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Google Shape;686;p81"/>
          <p:cNvSpPr txBox="1"/>
          <p:nvPr/>
        </p:nvSpPr>
        <p:spPr>
          <a:xfrm>
            <a:off x="462332" y="9108234"/>
            <a:ext cx="8336002" cy="203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Designed, Fabricated and Tested the MIDNA ASIC. Cold front end electronics for skipper-CCD. 4-channel.</a:t>
            </a:r>
          </a:p>
        </p:txBody>
      </p:sp>
      <p:pic>
        <p:nvPicPr>
          <p:cNvPr id="464" name="Google Shape;687;p81" descr="Google Shape;687;p8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3831" y="2766333"/>
            <a:ext cx="8184402" cy="19289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Google Shape;688;p81" descr="Google Shape;688;p8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202866" y="220167"/>
            <a:ext cx="8092601" cy="69140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Google Shape;689;p81" descr="Google Shape;689;p8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74207" y="7402649"/>
            <a:ext cx="13323534" cy="5260169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Google Shape;690;p81"/>
          <p:cNvSpPr txBox="1"/>
          <p:nvPr/>
        </p:nvSpPr>
        <p:spPr>
          <a:xfrm>
            <a:off x="9046241" y="2144936"/>
            <a:ext cx="5984320" cy="490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/>
          <a:p>
            <a:pPr algn="l" defTabSz="2438400">
              <a:defRPr b="1" sz="41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Back end : </a:t>
            </a:r>
            <a:r>
              <a:rPr b="0" u="none"/>
              <a:t>Designed and tested a multiplexer solution for the back end. </a:t>
            </a:r>
            <a:r>
              <a:rPr b="0"/>
              <a:t>Operated 160 CCDs with single readout channel.</a:t>
            </a:r>
          </a:p>
          <a:p>
            <a:pPr algn="l" defTabSz="2438400">
              <a:defRPr b="1" sz="4100" u="sng">
                <a:solidFill>
                  <a:srgbClr val="4F81BD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Sensors 2022, 22(11), 4308</a:t>
            </a:r>
          </a:p>
        </p:txBody>
      </p:sp>
      <p:sp>
        <p:nvSpPr>
          <p:cNvPr id="468" name="Google Shape;691;p81"/>
          <p:cNvSpPr txBox="1"/>
          <p:nvPr/>
        </p:nvSpPr>
        <p:spPr>
          <a:xfrm>
            <a:off x="741199" y="1699101"/>
            <a:ext cx="79296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b="1" sz="36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Cold front end:</a:t>
            </a:r>
          </a:p>
        </p:txBody>
      </p:sp>
      <p:sp>
        <p:nvSpPr>
          <p:cNvPr id="469" name="Google Shape;692;p81"/>
          <p:cNvSpPr txBox="1"/>
          <p:nvPr/>
        </p:nvSpPr>
        <p:spPr>
          <a:xfrm>
            <a:off x="706034" y="10951399"/>
            <a:ext cx="8000001" cy="882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2800" u="sng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ea typeface="Arial"/>
                <a:cs typeface="Arial"/>
                <a:sym typeface="Arial"/>
                <a:hlinkClick r:id="rId6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0000FF"/>
                </a:solidFill>
                <a:uFillTx/>
              </a:defRPr>
            </a:pPr>
            <a:r>
              <a:rPr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hlinkClick r:id="rId6" invalidUrl="" action="" tgtFrame="" tooltip="" history="1" highlightClick="0" endSnd="0"/>
              </a:rPr>
              <a:t>https://arxiv.org/abs/2304.13088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Next : Faster Non-destructive readout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Next : Faster Non-destructive readout.</a:t>
            </a:r>
          </a:p>
        </p:txBody>
      </p:sp>
      <p:sp>
        <p:nvSpPr>
          <p:cNvPr id="472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Screenshot 2023-09-04 at 5.57.18 PM.png" descr="Screenshot 2023-09-04 at 5.57.18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5587" y="9383117"/>
            <a:ext cx="13236802" cy="3598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475" name="Screenshot 2023-09-04 at 5.58.34 PM.png" descr="Screenshot 2023-09-04 at 5.58.34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51053" y="2968558"/>
            <a:ext cx="9156701" cy="609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Screenshot 2023-09-04 at 5.59.08 PM.png" descr="Screenshot 2023-09-04 at 5.59.08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93683" y="2968558"/>
            <a:ext cx="3099228" cy="609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7" name="Screenshot 2023-09-04 at 5.59.50 PM.png" descr="Screenshot 2023-09-04 at 5.59.50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58616" y="2968558"/>
            <a:ext cx="7284205" cy="609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mas-CCD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mas-CCD</a:t>
            </a:r>
          </a:p>
        </p:txBody>
      </p:sp>
      <p:sp>
        <p:nvSpPr>
          <p:cNvPr id="479" name="arXiv:2308.09822"/>
          <p:cNvSpPr txBox="1"/>
          <p:nvPr/>
        </p:nvSpPr>
        <p:spPr>
          <a:xfrm>
            <a:off x="1555763" y="2091200"/>
            <a:ext cx="351327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307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arXiv:2308.09822</a:t>
            </a:r>
          </a:p>
        </p:txBody>
      </p:sp>
      <p:sp>
        <p:nvSpPr>
          <p:cNvPr id="480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" name="3D Pie Chart"/>
          <p:cNvGraphicFramePr/>
          <p:nvPr/>
        </p:nvGraphicFramePr>
        <p:xfrm>
          <a:off x="5545160" y="2165970"/>
          <a:ext cx="12321766" cy="1149586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32" name="Science Driver"/>
          <p:cNvSpPr txBox="1"/>
          <p:nvPr>
            <p:ph type="title"/>
          </p:nvPr>
        </p:nvSpPr>
        <p:spPr>
          <a:xfrm>
            <a:off x="1206498" y="312524"/>
            <a:ext cx="21971004" cy="1253554"/>
          </a:xfrm>
          <a:prstGeom prst="rect">
            <a:avLst/>
          </a:prstGeom>
        </p:spPr>
        <p:txBody>
          <a:bodyPr/>
          <a:lstStyle>
            <a:lvl1pPr algn="ctr" defTabSz="1584920">
              <a:defRPr spc="-150" sz="7539"/>
            </a:lvl1pPr>
          </a:lstStyle>
          <a:p>
            <a:pPr/>
            <a:r>
              <a:t>Science Driver</a:t>
            </a:r>
          </a:p>
        </p:txBody>
      </p:sp>
      <p:sp>
        <p:nvSpPr>
          <p:cNvPr id="233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Others sensors in the works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Others sensors in the works</a:t>
            </a:r>
          </a:p>
        </p:txBody>
      </p:sp>
      <p:pic>
        <p:nvPicPr>
          <p:cNvPr id="483" name="Screenshot 2023-09-04 at 6.03.46 PM.png" descr="Screenshot 2023-09-04 at 6.03.46 PM.png"/>
          <p:cNvPicPr>
            <a:picLocks noChangeAspect="1"/>
          </p:cNvPicPr>
          <p:nvPr/>
        </p:nvPicPr>
        <p:blipFill>
          <a:blip r:embed="rId2">
            <a:extLst/>
          </a:blip>
          <a:srcRect l="0" t="0" r="145" b="1841"/>
          <a:stretch>
            <a:fillRect/>
          </a:stretch>
        </p:blipFill>
        <p:spPr>
          <a:xfrm>
            <a:off x="758626" y="3941233"/>
            <a:ext cx="22866565" cy="5345928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No paper with electron counting yet… but soon."/>
          <p:cNvSpPr txBox="1"/>
          <p:nvPr/>
        </p:nvSpPr>
        <p:spPr>
          <a:xfrm>
            <a:off x="7580771" y="10016000"/>
            <a:ext cx="922245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307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No paper with electron counting yet… but soon.</a:t>
            </a:r>
          </a:p>
        </p:txBody>
      </p:sp>
      <p:sp>
        <p:nvSpPr>
          <p:cNvPr id="485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Double-sided CCD (no fab yet)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Double-sided CCD (no fab yet)</a:t>
            </a:r>
          </a:p>
        </p:txBody>
      </p:sp>
      <p:pic>
        <p:nvPicPr>
          <p:cNvPr id="488" name="Screenshot 2023-09-04 at 6.07.37 PM.png" descr="Screenshot 2023-09-04 at 6.07.3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6926" y="2268928"/>
            <a:ext cx="9450148" cy="4575412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arXiv:2307.13723"/>
          <p:cNvSpPr txBox="1"/>
          <p:nvPr/>
        </p:nvSpPr>
        <p:spPr>
          <a:xfrm>
            <a:off x="14284573" y="6438899"/>
            <a:ext cx="267285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2666">
                <a:solidFill>
                  <a:srgbClr val="80808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arXiv:2307.13723 </a:t>
            </a:r>
            <a:endParaRPr sz="1200">
              <a:solidFill>
                <a:srgbClr val="000000"/>
              </a:solidFill>
            </a:endParaRPr>
          </a:p>
        </p:txBody>
      </p:sp>
      <p:pic>
        <p:nvPicPr>
          <p:cNvPr id="490" name="Screenshot 2023-09-04 at 6.10.37 PM.png" descr="Screenshot 2023-09-04 at 6.10.3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5627" y="7095463"/>
            <a:ext cx="7512934" cy="6265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91" name="Screenshot 2023-09-04 at 6.11.33 PM.png" descr="Screenshot 2023-09-04 at 6.11.33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90222" y="7030437"/>
            <a:ext cx="6261556" cy="6395556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Suppresses surface dark current, also provides timing."/>
          <p:cNvSpPr txBox="1"/>
          <p:nvPr/>
        </p:nvSpPr>
        <p:spPr>
          <a:xfrm>
            <a:off x="17062800" y="4844566"/>
            <a:ext cx="6769090" cy="193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defRPr sz="400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Suppresses surface dark current, also provides timing.</a:t>
            </a:r>
          </a:p>
        </p:txBody>
      </p:sp>
      <p:sp>
        <p:nvSpPr>
          <p:cNvPr id="493" name="Reading sides in opposite directions."/>
          <p:cNvSpPr txBox="1"/>
          <p:nvPr/>
        </p:nvSpPr>
        <p:spPr>
          <a:xfrm>
            <a:off x="552110" y="6189662"/>
            <a:ext cx="6769090" cy="133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defRPr sz="400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Reading sides in opposite directions.</a:t>
            </a:r>
          </a:p>
        </p:txBody>
      </p:sp>
      <p:sp>
        <p:nvSpPr>
          <p:cNvPr id="494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8038" y="4569951"/>
            <a:ext cx="14707924" cy="6707798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Now skipper-CCDs for cosmic surveys"/>
          <p:cNvSpPr txBox="1"/>
          <p:nvPr>
            <p:ph type="title"/>
          </p:nvPr>
        </p:nvSpPr>
        <p:spPr>
          <a:xfrm>
            <a:off x="965804" y="248463"/>
            <a:ext cx="21687424" cy="1612713"/>
          </a:xfrm>
          <a:prstGeom prst="rect">
            <a:avLst/>
          </a:prstGeom>
        </p:spPr>
        <p:txBody>
          <a:bodyPr/>
          <a:lstStyle>
            <a:lvl1pPr algn="ctr" defTabSz="2072588">
              <a:defRPr spc="-197" sz="9860"/>
            </a:lvl1pPr>
          </a:lstStyle>
          <a:p>
            <a:pPr/>
            <a:r>
              <a:t>Now skipper-CCDs for cosmic surveys</a:t>
            </a:r>
          </a:p>
        </p:txBody>
      </p:sp>
      <p:sp>
        <p:nvSpPr>
          <p:cNvPr id="498" name="First test of skipper-CCD in a telescope coming soon (SIFS at SOAR 4m, Alex Drlica-Wagner et al). These sensors could also play an important role in photon counting for future large space telescopes (working with NASA/GSFC)"/>
          <p:cNvSpPr txBox="1"/>
          <p:nvPr/>
        </p:nvSpPr>
        <p:spPr>
          <a:xfrm>
            <a:off x="1284829" y="11590241"/>
            <a:ext cx="2157018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97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First test of skipper-CCD in a telescope coming soon (SIFS at SOAR 4m, Alex Drlica-Wagner et al). These sensors could also play an important role in photon counting for future large space telescopes (working with NASA/GSFC)</a:t>
            </a:r>
          </a:p>
        </p:txBody>
      </p:sp>
      <p:sp>
        <p:nvSpPr>
          <p:cNvPr id="499" name="It has now become evident that non-destructive readout (skippers) allow adaptive noise on the readout of spectroscopic data. This could have a huge impact in the noise limited cosmic spectroscopic surveys of the future. See arXiv:2103.07527 arXiv:2210.03"/>
          <p:cNvSpPr txBox="1"/>
          <p:nvPr/>
        </p:nvSpPr>
        <p:spPr>
          <a:xfrm>
            <a:off x="1280244" y="2323883"/>
            <a:ext cx="22187352" cy="193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defRPr sz="400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It has now become evident that non-destructive readout (skippers) allow adaptive noise on the readout of spectroscopic data. This could have a huge impact in the noise limited cosmic spectroscopic surveys of the future. See arXiv:2103.07527 arXiv:2210.03665).</a:t>
            </a:r>
          </a:p>
        </p:txBody>
      </p:sp>
      <p:sp>
        <p:nvSpPr>
          <p:cNvPr id="500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onclu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503" name="Future looks exciting for silicon detectors with non destructive readout NDR (skipper-CCDs and more)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98500" indent="-698500">
              <a:buSzPct val="123000"/>
              <a:buChar char="•"/>
            </a:pPr>
            <a:r>
              <a:t>Future looks exciting for silicon detectors with non destructive readout NDR (skipper-CCDs and more). </a:t>
            </a:r>
          </a:p>
          <a:p>
            <a:pPr marL="698500" indent="-698500">
              <a:buSzPct val="123000"/>
              <a:buChar char="•"/>
            </a:pPr>
            <a:r>
              <a:t>Originally developed for astronomy, NDR has found extensive use in dark matter (and low threshold experiments, Quantum imaging). </a:t>
            </a:r>
          </a:p>
          <a:p>
            <a:pPr marL="698500" indent="-698500">
              <a:buSzPct val="123000"/>
              <a:buChar char="•"/>
            </a:pPr>
            <a:r>
              <a:t>Recently commercial companies are starting to fabricate skipper-CCDs (STA).</a:t>
            </a:r>
          </a:p>
          <a:p>
            <a:pPr marL="698500" indent="-698500">
              <a:buSzPct val="123000"/>
              <a:buChar char="•"/>
            </a:pPr>
            <a:r>
              <a:t>Now, with faster readout architectures, NDR is coming back to the telescopes in the ground and in space.</a:t>
            </a:r>
          </a:p>
        </p:txBody>
      </p:sp>
      <p:sp>
        <p:nvSpPr>
          <p:cNvPr id="504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Screenshot 2023-09-04 at 2.32.09 PM.png" descr="Screenshot 2023-09-04 at 2.32.09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62553" y="1889792"/>
            <a:ext cx="7678095" cy="5302362"/>
          </a:xfrm>
          <a:prstGeom prst="rect">
            <a:avLst/>
          </a:prstGeom>
          <a:ln w="12700">
            <a:miter lim="400000"/>
          </a:ln>
        </p:spPr>
      </p:pic>
      <p:pic>
        <p:nvPicPr>
          <p:cNvPr id="507" name="Screenshot 2023-09-04 at 2.33.12 PM.png" descr="Screenshot 2023-09-04 at 2.33.12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50341" y="7405036"/>
            <a:ext cx="7702520" cy="5835924"/>
          </a:xfrm>
          <a:prstGeom prst="rect">
            <a:avLst/>
          </a:prstGeom>
          <a:ln w="12700">
            <a:miter lim="400000"/>
          </a:ln>
        </p:spPr>
      </p:pic>
      <p:pic>
        <p:nvPicPr>
          <p:cNvPr id="508" name="Screenshot 2023-09-04 at 2.36.06 PM.png" descr="Screenshot 2023-09-04 at 2.36.06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76155" y="1911629"/>
            <a:ext cx="10714538" cy="11321840"/>
          </a:xfrm>
          <a:prstGeom prst="rect">
            <a:avLst/>
          </a:prstGeom>
          <a:ln w="12700">
            <a:miter lim="400000"/>
          </a:ln>
        </p:spPr>
      </p:pic>
      <p:sp>
        <p:nvSpPr>
          <p:cNvPr id="509" name="DAMIC : excess over expected background"/>
          <p:cNvSpPr txBox="1"/>
          <p:nvPr>
            <p:ph type="title"/>
          </p:nvPr>
        </p:nvSpPr>
        <p:spPr>
          <a:xfrm>
            <a:off x="1873029" y="248463"/>
            <a:ext cx="21003389" cy="1061897"/>
          </a:xfrm>
          <a:prstGeom prst="rect">
            <a:avLst/>
          </a:prstGeom>
        </p:spPr>
        <p:txBody>
          <a:bodyPr/>
          <a:lstStyle>
            <a:lvl1pPr algn="ctr" defTabSz="1316703">
              <a:defRPr spc="-125" sz="6264"/>
            </a:lvl1pPr>
          </a:lstStyle>
          <a:p>
            <a:pPr/>
            <a:r>
              <a:t>DAMIC : excess over expected background</a:t>
            </a:r>
          </a:p>
        </p:txBody>
      </p:sp>
      <p:sp>
        <p:nvSpPr>
          <p:cNvPr id="510" name="Phys. Rev. D 105, 062003 (2022)"/>
          <p:cNvSpPr txBox="1"/>
          <p:nvPr/>
        </p:nvSpPr>
        <p:spPr>
          <a:xfrm>
            <a:off x="16736548" y="1369393"/>
            <a:ext cx="50104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Phys. Rev. D 105, 062003 (2022)</a:t>
            </a:r>
          </a:p>
        </p:txBody>
      </p:sp>
      <p:sp>
        <p:nvSpPr>
          <p:cNvPr id="511" name="Phys. Rev. Lett. 125, 241803 (2020)"/>
          <p:cNvSpPr txBox="1"/>
          <p:nvPr/>
        </p:nvSpPr>
        <p:spPr>
          <a:xfrm>
            <a:off x="5478196" y="1369393"/>
            <a:ext cx="5021886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Phys. Rev. Lett. 125, 241803 (2020) </a:t>
            </a:r>
          </a:p>
        </p:txBody>
      </p:sp>
      <p:sp>
        <p:nvSpPr>
          <p:cNvPr id="512" name="Slide Number"/>
          <p:cNvSpPr txBox="1"/>
          <p:nvPr>
            <p:ph type="sldNum" sz="quarter" idx="4294967295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851;p94"/>
          <p:cNvSpPr txBox="1"/>
          <p:nvPr>
            <p:ph type="title"/>
          </p:nvPr>
        </p:nvSpPr>
        <p:spPr>
          <a:xfrm>
            <a:off x="538159" y="252410"/>
            <a:ext cx="23308002" cy="864001"/>
          </a:xfrm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pPr/>
            <a:r>
              <a:t>Design: outer shield and installation inside SNOLAB</a:t>
            </a:r>
          </a:p>
        </p:txBody>
      </p:sp>
      <p:sp>
        <p:nvSpPr>
          <p:cNvPr id="515" name="Google Shape;852;p94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6" name="Google Shape;853;p94" descr="Google Shape;853;p9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9533" y="5529202"/>
            <a:ext cx="8525670" cy="5623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517" name="Google Shape;854;p94" descr="Google Shape;854;p9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1885133"/>
            <a:ext cx="10019801" cy="713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8" name="Google Shape;855;p94" descr="Google Shape;855;p9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564399" y="1885133"/>
            <a:ext cx="7654666" cy="7471131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Google Shape;856;p94"/>
          <p:cNvSpPr txBox="1"/>
          <p:nvPr/>
        </p:nvSpPr>
        <p:spPr>
          <a:xfrm>
            <a:off x="2588301" y="8808266"/>
            <a:ext cx="4843201" cy="945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In the SNOLAB drift</a:t>
            </a:r>
          </a:p>
        </p:txBody>
      </p:sp>
      <p:sp>
        <p:nvSpPr>
          <p:cNvPr id="520" name="Google Shape;857;p94"/>
          <p:cNvSpPr txBox="1"/>
          <p:nvPr/>
        </p:nvSpPr>
        <p:spPr>
          <a:xfrm>
            <a:off x="10255501" y="4199733"/>
            <a:ext cx="48432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Outer shield assembly</a:t>
            </a:r>
          </a:p>
        </p:txBody>
      </p:sp>
      <p:sp>
        <p:nvSpPr>
          <p:cNvPr id="521" name="Google Shape;858;p94"/>
          <p:cNvSpPr txBox="1"/>
          <p:nvPr/>
        </p:nvSpPr>
        <p:spPr>
          <a:xfrm>
            <a:off x="17712769" y="9685333"/>
            <a:ext cx="4843201" cy="945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>
            <a:lvl1pPr algn="l" defTabSz="2438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Detail of helium lines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1101" r="0" b="0"/>
          <a:stretch>
            <a:fillRect/>
          </a:stretch>
        </p:blipFill>
        <p:spPr>
          <a:xfrm>
            <a:off x="3860601" y="2253164"/>
            <a:ext cx="16662798" cy="9748336"/>
          </a:xfrm>
          <a:prstGeom prst="rect">
            <a:avLst/>
          </a:prstGeom>
          <a:ln w="12700">
            <a:miter lim="400000"/>
          </a:ln>
        </p:spPr>
      </p:pic>
      <p:sp>
        <p:nvSpPr>
          <p:cNvPr id="524" name="tremendous progress over 30 years"/>
          <p:cNvSpPr txBox="1"/>
          <p:nvPr/>
        </p:nvSpPr>
        <p:spPr>
          <a:xfrm>
            <a:off x="6001101" y="833437"/>
            <a:ext cx="12381798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tremendous progress over 30 years </a:t>
            </a:r>
          </a:p>
        </p:txBody>
      </p:sp>
      <p:sp>
        <p:nvSpPr>
          <p:cNvPr id="525" name="Snowmass report (2013)"/>
          <p:cNvSpPr txBox="1"/>
          <p:nvPr/>
        </p:nvSpPr>
        <p:spPr>
          <a:xfrm>
            <a:off x="5858226" y="12174140"/>
            <a:ext cx="12381798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821531">
              <a:defRPr sz="5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Snowmass report (2013)</a:t>
            </a:r>
          </a:p>
        </p:txBody>
      </p:sp>
      <p:sp>
        <p:nvSpPr>
          <p:cNvPr id="526" name="Star"/>
          <p:cNvSpPr/>
          <p:nvPr/>
        </p:nvSpPr>
        <p:spPr>
          <a:xfrm>
            <a:off x="16798641" y="7572375"/>
            <a:ext cx="652209" cy="60779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DCBD23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defTabSz="821531">
              <a:defRPr sz="3200">
                <a:solidFill>
                  <a:srgbClr val="C3971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27" name="Xenon1T"/>
          <p:cNvSpPr txBox="1"/>
          <p:nvPr/>
        </p:nvSpPr>
        <p:spPr>
          <a:xfrm rot="16200000">
            <a:off x="16260450" y="5071962"/>
            <a:ext cx="1657153" cy="574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b="1"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Xenon1T</a:t>
            </a:r>
          </a:p>
        </p:txBody>
      </p:sp>
      <p:sp>
        <p:nvSpPr>
          <p:cNvPr id="528" name="Line"/>
          <p:cNvSpPr/>
          <p:nvPr/>
        </p:nvSpPr>
        <p:spPr>
          <a:xfrm>
            <a:off x="17124745" y="6140226"/>
            <a:ext cx="1" cy="143554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821531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29" name="Slide Number"/>
          <p:cNvSpPr txBox="1"/>
          <p:nvPr>
            <p:ph type="sldNum" sz="quarter" idx="4294967295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t"/>
          <a:lstStyle>
            <a:lvl1pPr defTabSz="82153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y3_mass_map.png" descr="y3_mass_m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62262" y="1808021"/>
            <a:ext cx="18659305" cy="934080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We try to answer these dark energy and dark matter question by performing precise mapping of visible objects (structure and geometry)."/>
          <p:cNvSpPr txBox="1"/>
          <p:nvPr/>
        </p:nvSpPr>
        <p:spPr>
          <a:xfrm>
            <a:off x="202110" y="11622318"/>
            <a:ext cx="23979781" cy="1209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b="1" spc="-79" sz="4000">
                <a:solidFill>
                  <a:srgbClr val="FFFFFF"/>
                </a:solidFill>
              </a:defRPr>
            </a:lvl1pPr>
          </a:lstStyle>
          <a:p>
            <a:pPr/>
            <a:r>
              <a:t>We try to answer these dark energy and dark matter question by performing precise mapping of visible objects (structure and geometry).</a:t>
            </a:r>
          </a:p>
        </p:txBody>
      </p:sp>
      <p:sp>
        <p:nvSpPr>
          <p:cNvPr id="237" name="Methods : Cosmic Surveys"/>
          <p:cNvSpPr txBox="1"/>
          <p:nvPr>
            <p:ph type="title"/>
          </p:nvPr>
        </p:nvSpPr>
        <p:spPr>
          <a:xfrm>
            <a:off x="3382458" y="230152"/>
            <a:ext cx="17619084" cy="1104423"/>
          </a:xfrm>
          <a:prstGeom prst="rect">
            <a:avLst/>
          </a:prstGeom>
        </p:spPr>
        <p:txBody>
          <a:bodyPr/>
          <a:lstStyle>
            <a:lvl1pPr algn="ctr" defTabSz="1389853">
              <a:defRPr spc="-132" sz="6612"/>
            </a:lvl1pPr>
          </a:lstStyle>
          <a:p>
            <a:pPr/>
            <a:r>
              <a:t>Methods : Cosmic Surveys</a:t>
            </a:r>
          </a:p>
        </p:txBody>
      </p:sp>
      <p:sp>
        <p:nvSpPr>
          <p:cNvPr id="238" name="Weak lensing map Y3"/>
          <p:cNvSpPr txBox="1"/>
          <p:nvPr/>
        </p:nvSpPr>
        <p:spPr>
          <a:xfrm>
            <a:off x="18088627" y="9941467"/>
            <a:ext cx="3055621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Weak lensing map Y3</a:t>
            </a:r>
          </a:p>
        </p:txBody>
      </p:sp>
      <p:sp>
        <p:nvSpPr>
          <p:cNvPr id="239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Imaging surveys in ~2010s ( Dark Energy Survey)"/>
          <p:cNvSpPr txBox="1"/>
          <p:nvPr>
            <p:ph type="title"/>
          </p:nvPr>
        </p:nvSpPr>
        <p:spPr>
          <a:xfrm>
            <a:off x="1206498" y="476264"/>
            <a:ext cx="21971004" cy="1385111"/>
          </a:xfrm>
          <a:prstGeom prst="rect">
            <a:avLst/>
          </a:prstGeom>
        </p:spPr>
        <p:txBody>
          <a:bodyPr/>
          <a:lstStyle>
            <a:lvl1pPr defTabSz="1658070">
              <a:defRPr spc="-157" sz="7887"/>
            </a:lvl1pPr>
          </a:lstStyle>
          <a:p>
            <a:pPr/>
            <a:r>
              <a:t>Imaging surveys in ~2010s ( Dark Energy Survey)</a:t>
            </a:r>
          </a:p>
        </p:txBody>
      </p:sp>
      <p:pic>
        <p:nvPicPr>
          <p:cNvPr id="242" name="12-0325-07D.jpg" descr="12-0325-07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913" y="1837197"/>
            <a:ext cx="7151298" cy="4755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12-0331-04D.hr_.jpg" descr="12-0331-04D.hr_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0276" y="2607252"/>
            <a:ext cx="7662722" cy="5107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11-0222-13D_hr2-682x1024.jpg" descr="11-0222-13D_hr2-682x1024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47063" y="2107352"/>
            <a:ext cx="7325582" cy="10999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filters.jpg" descr="filters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4913" y="6639829"/>
            <a:ext cx="7151298" cy="695066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DES surveyed a 5000 square degree area of the southern sky (roughly 1/8 of the total sky) over 525 nights.…"/>
          <p:cNvSpPr txBox="1"/>
          <p:nvPr/>
        </p:nvSpPr>
        <p:spPr>
          <a:xfrm>
            <a:off x="7636911" y="8107263"/>
            <a:ext cx="8289452" cy="4841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DES surveyed a 5000 square degree area of the southern sky (roughly 1/8 of the total sky) over 525 nights.</a:t>
            </a:r>
          </a:p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recorded over 300 million galaxies, most so faint that their light is around 1 million times fainter than the dimmest star that can be seen with the naked eye. </a:t>
            </a:r>
          </a:p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DES also discovered and measured the brightness of thousands of supernovae by repeatedly targeting ten regions of the sky every six nights.</a:t>
            </a:r>
          </a:p>
        </p:txBody>
      </p:sp>
      <p:sp>
        <p:nvSpPr>
          <p:cNvPr id="247" name="4m Telescope (Blanco)"/>
          <p:cNvSpPr txBox="1"/>
          <p:nvPr/>
        </p:nvSpPr>
        <p:spPr>
          <a:xfrm>
            <a:off x="2702928" y="2405778"/>
            <a:ext cx="4450906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100">
                <a:solidFill>
                  <a:srgbClr val="FFFFFF"/>
                </a:solidFill>
              </a:defRPr>
            </a:lvl1pPr>
          </a:lstStyle>
          <a:p>
            <a:pPr/>
            <a:r>
              <a:t>4m Telescope (Blanco) </a:t>
            </a:r>
          </a:p>
        </p:txBody>
      </p:sp>
      <p:sp>
        <p:nvSpPr>
          <p:cNvPr id="248" name="~500M pix imaging  (CCDs)"/>
          <p:cNvSpPr txBox="1"/>
          <p:nvPr/>
        </p:nvSpPr>
        <p:spPr>
          <a:xfrm>
            <a:off x="16390661" y="12197507"/>
            <a:ext cx="5175709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100">
                <a:solidFill>
                  <a:srgbClr val="FFFFFF"/>
                </a:solidFill>
              </a:defRPr>
            </a:lvl1pPr>
          </a:lstStyle>
          <a:p>
            <a:pPr/>
            <a:r>
              <a:t>~500M pix imaging  (CCDs)</a:t>
            </a:r>
          </a:p>
        </p:txBody>
      </p:sp>
      <p:sp>
        <p:nvSpPr>
          <p:cNvPr id="249" name="Dark Energy Camera"/>
          <p:cNvSpPr txBox="1"/>
          <p:nvPr/>
        </p:nvSpPr>
        <p:spPr>
          <a:xfrm>
            <a:off x="7950276" y="1947923"/>
            <a:ext cx="4011143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100">
                <a:solidFill>
                  <a:srgbClr val="FFFFFF"/>
                </a:solidFill>
              </a:defRPr>
            </a:lvl1pPr>
          </a:lstStyle>
          <a:p>
            <a:pPr/>
            <a:r>
              <a:t>Dark Energy Camera</a:t>
            </a:r>
          </a:p>
        </p:txBody>
      </p:sp>
      <p:sp>
        <p:nvSpPr>
          <p:cNvPr id="250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Imaging surveys in ~2020s ( LSST)"/>
          <p:cNvSpPr txBox="1"/>
          <p:nvPr>
            <p:ph type="title"/>
          </p:nvPr>
        </p:nvSpPr>
        <p:spPr>
          <a:xfrm>
            <a:off x="1206498" y="476264"/>
            <a:ext cx="21971004" cy="1385111"/>
          </a:xfrm>
          <a:prstGeom prst="rect">
            <a:avLst/>
          </a:prstGeom>
        </p:spPr>
        <p:txBody>
          <a:bodyPr/>
          <a:lstStyle>
            <a:lvl1pPr defTabSz="1779987">
              <a:defRPr spc="-169" sz="8468"/>
            </a:lvl1pPr>
          </a:lstStyle>
          <a:p>
            <a:pPr/>
            <a:r>
              <a:t>Imaging surveys in ~2020s ( LSST)</a:t>
            </a:r>
          </a:p>
        </p:txBody>
      </p:sp>
      <p:pic>
        <p:nvPicPr>
          <p:cNvPr id="253" name="WinterSnow2023.jpg" descr="WinterSnow2023.jpg"/>
          <p:cNvPicPr>
            <a:picLocks noChangeAspect="1"/>
          </p:cNvPicPr>
          <p:nvPr/>
        </p:nvPicPr>
        <p:blipFill>
          <a:blip r:embed="rId2">
            <a:extLst/>
          </a:blip>
          <a:srcRect l="10732" t="0" r="41256" b="15456"/>
          <a:stretch>
            <a:fillRect/>
          </a:stretch>
        </p:blipFill>
        <p:spPr>
          <a:xfrm>
            <a:off x="1173189" y="2483781"/>
            <a:ext cx="6531920" cy="5271803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8m Telescope (Rubin)"/>
          <p:cNvSpPr txBox="1"/>
          <p:nvPr/>
        </p:nvSpPr>
        <p:spPr>
          <a:xfrm>
            <a:off x="1677383" y="2590926"/>
            <a:ext cx="4239490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100">
                <a:solidFill>
                  <a:srgbClr val="FFFFFF"/>
                </a:solidFill>
              </a:defRPr>
            </a:lvl1pPr>
          </a:lstStyle>
          <a:p>
            <a:pPr/>
            <a:r>
              <a:t>8m Telescope (Rubin) </a:t>
            </a:r>
          </a:p>
        </p:txBody>
      </p:sp>
      <p:pic>
        <p:nvPicPr>
          <p:cNvPr id="255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46899" y="2467893"/>
            <a:ext cx="5647668" cy="5647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lsst_explainer_sv_focalplane_final_highres.jpg.jpeg" descr="lsst_explainer_sv_focalplane_final_highres.jpg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85827" y="2407817"/>
            <a:ext cx="7541818" cy="5767820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~3,200M pix imaging  (CCDs)"/>
          <p:cNvSpPr txBox="1"/>
          <p:nvPr/>
        </p:nvSpPr>
        <p:spPr>
          <a:xfrm>
            <a:off x="16985596" y="8327913"/>
            <a:ext cx="5504054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100">
                <a:solidFill>
                  <a:srgbClr val="FFFFFF"/>
                </a:solidFill>
              </a:defRPr>
            </a:lvl1pPr>
          </a:lstStyle>
          <a:p>
            <a:pPr/>
            <a:r>
              <a:t>~3,200M pix imaging  (CCDs)</a:t>
            </a:r>
          </a:p>
        </p:txBody>
      </p:sp>
      <p:sp>
        <p:nvSpPr>
          <p:cNvPr id="258" name="15-second exposure every 20 seconds…"/>
          <p:cNvSpPr txBox="1"/>
          <p:nvPr/>
        </p:nvSpPr>
        <p:spPr>
          <a:xfrm>
            <a:off x="8047274" y="8304012"/>
            <a:ext cx="8289452" cy="1818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15-second exposure every 20 seconds</a:t>
            </a:r>
          </a:p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37 billions stars and galaxies</a:t>
            </a:r>
          </a:p>
          <a:p>
            <a:pPr marL="304800" indent="-304800" algn="l">
              <a:buSzPct val="123000"/>
              <a:buChar char="•"/>
              <a:defRPr b="1" sz="2800" u="sng">
                <a:solidFill>
                  <a:srgbClr val="FFFFFF"/>
                </a:solidFill>
              </a:defRPr>
            </a:pPr>
            <a:r>
              <a:t>Larger camera ever constructed!</a:t>
            </a:r>
          </a:p>
          <a:p>
            <a:pPr marL="304800" indent="-304800" algn="l">
              <a:buSzPct val="123000"/>
              <a:buChar char="•"/>
              <a:defRPr sz="2800">
                <a:solidFill>
                  <a:srgbClr val="FFFFFF"/>
                </a:solidFill>
              </a:defRPr>
            </a:pPr>
            <a:r>
              <a:t>Moving to Chile soon.</a:t>
            </a:r>
          </a:p>
        </p:txBody>
      </p:sp>
      <p:pic>
        <p:nvPicPr>
          <p:cNvPr id="259" name="lsst_ideal_filter_curve_jan_2008.png" descr="lsst_ideal_filter_curve_jan_2008.png"/>
          <p:cNvPicPr>
            <a:picLocks noChangeAspect="1"/>
          </p:cNvPicPr>
          <p:nvPr/>
        </p:nvPicPr>
        <p:blipFill>
          <a:blip r:embed="rId5">
            <a:extLst/>
          </a:blip>
          <a:srcRect l="4570" t="47808" r="35906" b="0"/>
          <a:stretch>
            <a:fillRect/>
          </a:stretch>
        </p:blipFill>
        <p:spPr>
          <a:xfrm>
            <a:off x="478419" y="8088742"/>
            <a:ext cx="7240606" cy="3837303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ee also EUCLID discussion from yesterday…"/>
          <p:cNvSpPr txBox="1"/>
          <p:nvPr/>
        </p:nvSpPr>
        <p:spPr>
          <a:xfrm>
            <a:off x="10554516" y="12428731"/>
            <a:ext cx="13322707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b="1" spc="-79" sz="4000">
                <a:solidFill>
                  <a:srgbClr val="FFFFFF"/>
                </a:solidFill>
              </a:defRPr>
            </a:lvl1pPr>
          </a:lstStyle>
          <a:p>
            <a:pPr/>
            <a:r>
              <a:t>See also EUCLID discussion from yesterday…</a:t>
            </a:r>
          </a:p>
        </p:txBody>
      </p:sp>
      <p:sp>
        <p:nvSpPr>
          <p:cNvPr id="261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1um detection with silicon, means thick detectors."/>
          <p:cNvSpPr txBox="1"/>
          <p:nvPr>
            <p:ph type="title"/>
          </p:nvPr>
        </p:nvSpPr>
        <p:spPr>
          <a:xfrm>
            <a:off x="484419" y="-131832"/>
            <a:ext cx="23415162" cy="4648201"/>
          </a:xfrm>
          <a:prstGeom prst="rect">
            <a:avLst/>
          </a:prstGeom>
        </p:spPr>
        <p:txBody>
          <a:bodyPr/>
          <a:lstStyle/>
          <a:p>
            <a:pPr/>
            <a:r>
              <a:t>1um detection with silicon, means thick detectors.</a:t>
            </a:r>
          </a:p>
        </p:txBody>
      </p:sp>
      <p:pic>
        <p:nvPicPr>
          <p:cNvPr id="264" name="Screenshot 2023-09-04 at 2.19.26 PM.png" descr="Screenshot 2023-09-04 at 2.19.26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67699" y="4441331"/>
            <a:ext cx="3848602" cy="48333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Screenshot 2023-09-04 at 2.21.09 PM.png" descr="Screenshot 2023-09-04 at 2.21.0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88718" y="4441331"/>
            <a:ext cx="9306293" cy="4833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DECam used 250 um thick sensors (designed by S. Holland LBNL)…"/>
          <p:cNvSpPr txBox="1"/>
          <p:nvPr/>
        </p:nvSpPr>
        <p:spPr>
          <a:xfrm>
            <a:off x="10378320" y="9477628"/>
            <a:ext cx="12600345" cy="1055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100">
                <a:solidFill>
                  <a:srgbClr val="FFFFFF"/>
                </a:solidFill>
              </a:defRPr>
            </a:pPr>
            <a:r>
              <a:t>DECam used 250 um thick sensors (designed by S. Holland LBNL)</a:t>
            </a:r>
          </a:p>
          <a:p>
            <a:pPr algn="l">
              <a:defRPr sz="3100">
                <a:solidFill>
                  <a:srgbClr val="FFFFFF"/>
                </a:solidFill>
              </a:defRPr>
            </a:pPr>
            <a:r>
              <a:t>LSST uses 100 um (ITL + E2V)</a:t>
            </a:r>
          </a:p>
        </p:txBody>
      </p:sp>
      <p:sp>
        <p:nvSpPr>
          <p:cNvPr id="267" name="30um"/>
          <p:cNvSpPr txBox="1"/>
          <p:nvPr/>
        </p:nvSpPr>
        <p:spPr>
          <a:xfrm>
            <a:off x="18796751" y="7118581"/>
            <a:ext cx="882702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30um</a:t>
            </a:r>
          </a:p>
        </p:txBody>
      </p:sp>
      <p:sp>
        <p:nvSpPr>
          <p:cNvPr id="268" name="250 um"/>
          <p:cNvSpPr txBox="1"/>
          <p:nvPr/>
        </p:nvSpPr>
        <p:spPr>
          <a:xfrm>
            <a:off x="22102928" y="5856971"/>
            <a:ext cx="113690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250 um</a:t>
            </a:r>
          </a:p>
        </p:txBody>
      </p:sp>
      <p:sp>
        <p:nvSpPr>
          <p:cNvPr id="269" name="Key enabling technology"/>
          <p:cNvSpPr txBox="1"/>
          <p:nvPr/>
        </p:nvSpPr>
        <p:spPr>
          <a:xfrm>
            <a:off x="974433" y="3707980"/>
            <a:ext cx="458686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 u="sng">
                <a:solidFill>
                  <a:srgbClr val="FFFFFF"/>
                </a:solidFill>
              </a:defRPr>
            </a:lvl1pPr>
          </a:lstStyle>
          <a:p>
            <a:pPr/>
            <a:r>
              <a:t>Key enabling technology</a:t>
            </a:r>
          </a:p>
        </p:txBody>
      </p:sp>
      <p:pic>
        <p:nvPicPr>
          <p:cNvPr id="270" name="Screenshot 2023-09-04 at 4.33.27 PM.png" descr="Screenshot 2023-09-04 at 4.33.27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9364" y="4338536"/>
            <a:ext cx="8885585" cy="7503882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Journal of Applied Physics 122, 055301 (2017)"/>
          <p:cNvSpPr txBox="1"/>
          <p:nvPr/>
        </p:nvSpPr>
        <p:spPr>
          <a:xfrm>
            <a:off x="1245428" y="12085316"/>
            <a:ext cx="8393456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87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Journal of Applied Physics 122, 055301 (2017)</a:t>
            </a:r>
          </a:p>
        </p:txBody>
      </p:sp>
      <p:sp>
        <p:nvSpPr>
          <p:cNvPr id="272" name="Holland, S., Groom, D., Palaio, N., Stover, R., &amp; Wei, M. (2003), IEEE Transactions on Electron Devices, 50(1), 225-238."/>
          <p:cNvSpPr txBox="1"/>
          <p:nvPr/>
        </p:nvSpPr>
        <p:spPr>
          <a:xfrm>
            <a:off x="10403970" y="3790215"/>
            <a:ext cx="1200339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900">
                <a:solidFill>
                  <a:srgbClr val="FFFFFF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pPr>
            <a:r>
              <a:t>Holland, S., Groom, D., Palaio, N., Stover, R., &amp; Wei, M. (2003), </a:t>
            </a:r>
            <a:r>
              <a:rPr i="1"/>
              <a:t>IEEE Transactions on Electron Devices</a:t>
            </a:r>
            <a:r>
              <a:t>, </a:t>
            </a:r>
            <a:r>
              <a:rPr i="1"/>
              <a:t>50</a:t>
            </a:r>
            <a:r>
              <a:t>(1), 225-238. 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273" name="Also extensive effort to improve optical entrance window, for the blue QE."/>
          <p:cNvSpPr txBox="1"/>
          <p:nvPr/>
        </p:nvSpPr>
        <p:spPr>
          <a:xfrm>
            <a:off x="12046982" y="11461937"/>
            <a:ext cx="1078870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Also extensive effort to improve optical entrance window, for the blue QE.</a:t>
            </a:r>
          </a:p>
        </p:txBody>
      </p:sp>
      <p:sp>
        <p:nvSpPr>
          <p:cNvPr id="274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…new thicker sensors present new opportunities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190" sz="9500"/>
            </a:lvl1pPr>
          </a:lstStyle>
          <a:p>
            <a:pPr/>
            <a:r>
              <a:t>…new thicker sensors present new opportunities.</a:t>
            </a:r>
          </a:p>
        </p:txBody>
      </p:sp>
      <p:sp>
        <p:nvSpPr>
          <p:cNvPr id="277" name="Slide Number"/>
          <p:cNvSpPr txBox="1"/>
          <p:nvPr>
            <p:ph type="sldNum" sz="quarter" idx="4294967295"/>
          </p:nvPr>
        </p:nvSpPr>
        <p:spPr>
          <a:xfrm>
            <a:off x="12065050" y="13085233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