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6" r:id="rId2"/>
  </p:sldMasterIdLst>
  <p:notesMasterIdLst>
    <p:notesMasterId r:id="rId21"/>
  </p:notesMasterIdLst>
  <p:sldIdLst>
    <p:sldId id="5434" r:id="rId3"/>
    <p:sldId id="5387" r:id="rId4"/>
    <p:sldId id="2147196929" r:id="rId5"/>
    <p:sldId id="5446" r:id="rId6"/>
    <p:sldId id="4832" r:id="rId7"/>
    <p:sldId id="4828" r:id="rId8"/>
    <p:sldId id="5351" r:id="rId9"/>
    <p:sldId id="2147196918" r:id="rId10"/>
    <p:sldId id="2147196963" r:id="rId11"/>
    <p:sldId id="2147196942" r:id="rId12"/>
    <p:sldId id="260" r:id="rId13"/>
    <p:sldId id="4469" r:id="rId14"/>
    <p:sldId id="4470" r:id="rId15"/>
    <p:sldId id="4471" r:id="rId16"/>
    <p:sldId id="5435" r:id="rId17"/>
    <p:sldId id="5436" r:id="rId18"/>
    <p:sldId id="5433" r:id="rId19"/>
    <p:sldId id="543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77" y="2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7BD0C-12B8-4CE5-A972-4FACF807817C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A3326-9087-4891-AF30-3A96C878F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20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CC0D2-C9D3-4546-12C5-00581A19B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D16320-FD68-6C0D-1123-D133F4696D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0A8430-D420-57E2-8664-1783442B46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situ , not in- place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1A1ED-364C-A0FF-5990-12B9137FBE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523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02365D-B78D-4CFD-BDF4-44338938903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228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4249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527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24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188046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7937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2186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262871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449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9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5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9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418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68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2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7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2696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5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2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6689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2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2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49" y="6165000"/>
            <a:ext cx="3473851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458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6537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1982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0061938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marL="342882" indent="-342882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19" indent="-261924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54" indent="-260336">
              <a:buSzPct val="100000"/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1209614" indent="-269861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298" indent="-228589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469501698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6219857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08.10.2025</a:t>
            </a:r>
            <a:endParaRPr/>
          </a:p>
        </p:txBody>
      </p:sp>
      <p:sp>
        <p:nvSpPr>
          <p:cNvPr id="1018163394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t>FCC-ee operation scenario</a:t>
            </a:r>
          </a:p>
        </p:txBody>
      </p:sp>
      <p:sp>
        <p:nvSpPr>
          <p:cNvPr id="1291248246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4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78" indent="-453578">
              <a:lnSpc>
                <a:spcPts val="2600"/>
              </a:lnSpc>
              <a:defRPr sz="2133"/>
            </a:lvl2pPr>
            <a:lvl3pPr marL="907155" indent="-453578">
              <a:lnSpc>
                <a:spcPts val="2600"/>
              </a:lnSpc>
              <a:defRPr sz="2133"/>
            </a:lvl3pPr>
            <a:lvl4pPr marL="1360733" indent="-453578">
              <a:lnSpc>
                <a:spcPts val="2600"/>
              </a:lnSpc>
              <a:defRPr sz="2133"/>
            </a:lvl4pPr>
            <a:lvl5pPr marL="1814309" indent="-453578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138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6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57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2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41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4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17/05/2026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1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2"/>
            <a:ext cx="11017800" cy="10720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1400" cy="432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900">
              <a:solidFill>
                <a:schemeClr val="bg1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69894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751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B373741-07FC-4471-877C-C8CBE6CCEBA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8" y="90900"/>
            <a:ext cx="745421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2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23984" indent="-323984" algn="l" defTabSz="914354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323984" algn="l" defTabSz="914354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23984" indent="-323984" algn="l" defTabSz="914354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5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.png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10.png"/><Relationship Id="rId4" Type="http://schemas.openxmlformats.org/officeDocument/2006/relationships/image" Target="../media/image45.png"/><Relationship Id="rId9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81966/contributions/5041430/attachments/2511783/4317563/EIC_Polarized_Beams_VP.pdf" TargetMode="External"/><Relationship Id="rId3" Type="http://schemas.openxmlformats.org/officeDocument/2006/relationships/hyperlink" Target="https://indico.cern.ch/event/1186798/" TargetMode="External"/><Relationship Id="rId7" Type="http://schemas.openxmlformats.org/officeDocument/2006/relationships/hyperlink" Target="https://indico.cern.ch/event/1181966/contributions/5051859/attachments/2513162/4320326/Signorelli_EPOL22.pdf" TargetMode="External"/><Relationship Id="rId2" Type="http://schemas.openxmlformats.org/officeDocument/2006/relationships/hyperlink" Target="https://indico.cern.ch/event/1181966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181966/contributions/5051857/attachments/2512404/4318827/epol2022_esr_polarization.pdf" TargetMode="External"/><Relationship Id="rId11" Type="http://schemas.openxmlformats.org/officeDocument/2006/relationships/image" Target="../media/image46.jpeg"/><Relationship Id="rId5" Type="http://schemas.openxmlformats.org/officeDocument/2006/relationships/hyperlink" Target="https://indico.cern.ch/event/1181966/contributions/5051855/attachments/2512297/4319873/EPOL2022.pdf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indico.cern.ch/event/1181966" TargetMode="External"/><Relationship Id="rId9" Type="http://schemas.openxmlformats.org/officeDocument/2006/relationships/hyperlink" Target="https://indico.cern.ch/event/1181966/contributions/5041346/attachments/2514889/4323464/EIC-FCC_Synergy.ppt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12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11" Type="http://schemas.openxmlformats.org/officeDocument/2006/relationships/image" Target="../media/image21.png"/><Relationship Id="rId5" Type="http://schemas.openxmlformats.org/officeDocument/2006/relationships/image" Target="../media/image16.emf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11" Type="http://schemas.openxmlformats.org/officeDocument/2006/relationships/image" Target="../media/image10.png"/><Relationship Id="rId5" Type="http://schemas.openxmlformats.org/officeDocument/2006/relationships/image" Target="../media/image36.png"/><Relationship Id="rId10" Type="http://schemas.openxmlformats.org/officeDocument/2006/relationships/image" Target="../media/image40.svg"/><Relationship Id="rId4" Type="http://schemas.microsoft.com/office/2007/relationships/hdphoto" Target="../media/hdphoto1.wdp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DB90B08-C678-6F19-17B6-51129B9FE1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1" t="6930" r="27782" b="25669"/>
          <a:stretch/>
        </p:blipFill>
        <p:spPr>
          <a:xfrm>
            <a:off x="2599781" y="-68094"/>
            <a:ext cx="6992438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F2096B-EA8B-65FD-1F44-0E683B0C321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2724" b="6919"/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A2979B-938F-3B65-C042-C9BD49260F2A}"/>
              </a:ext>
            </a:extLst>
          </p:cNvPr>
          <p:cNvSpPr txBox="1"/>
          <p:nvPr/>
        </p:nvSpPr>
        <p:spPr>
          <a:xfrm>
            <a:off x="87265" y="3894862"/>
            <a:ext cx="1201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F</a:t>
            </a: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rank Zimmermann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BCCC5D-16AB-7BC7-530F-F7DBA29BA792}"/>
              </a:ext>
            </a:extLst>
          </p:cNvPr>
          <p:cNvSpPr txBox="1"/>
          <p:nvPr/>
        </p:nvSpPr>
        <p:spPr>
          <a:xfrm>
            <a:off x="78065" y="6273225"/>
            <a:ext cx="12026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IPAC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’26, </a:t>
            </a:r>
            <a:r>
              <a:rPr lang="en-US" sz="3200" b="1" dirty="0" err="1">
                <a:solidFill>
                  <a:prstClr val="white"/>
                </a:solidFill>
                <a:latin typeface="Calibri" panose="020F0502020204030204"/>
              </a:rPr>
              <a:t>Deauvillle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, 20 May 2026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6C39F-F35C-65B3-9000-168ADD38418C}"/>
              </a:ext>
            </a:extLst>
          </p:cNvPr>
          <p:cNvSpPr txBox="1"/>
          <p:nvPr/>
        </p:nvSpPr>
        <p:spPr>
          <a:xfrm>
            <a:off x="2599781" y="672837"/>
            <a:ext cx="6992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prstClr val="white"/>
                </a:solidFill>
                <a:latin typeface="Calibri" panose="020F0502020204030204"/>
              </a:rPr>
              <a:t>FCC-EIC Synergies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83E73-A7C4-090C-608F-3B191623F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the world&#10;&#10;AI-generated content may be incorrect.">
            <a:extLst>
              <a:ext uri="{FF2B5EF4-FFF2-40B4-BE49-F238E27FC236}">
                <a16:creationId xmlns:a16="http://schemas.microsoft.com/office/drawing/2014/main" id="{BB5ABBF2-452B-B349-0E47-DCBD49655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70" y="360813"/>
            <a:ext cx="12908884" cy="6497187"/>
          </a:xfrm>
          <a:prstGeom prst="rect">
            <a:avLst/>
          </a:prstGeom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92C5B868-5968-D6C2-A3DC-49297311C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257">
              <a:spcAft>
                <a:spcPts val="300"/>
              </a:spcAft>
              <a:defRPr/>
            </a:pPr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 defTabSz="914257">
                <a:spcAft>
                  <a:spcPts val="300"/>
                </a:spcAft>
                <a:defRPr/>
              </a:pPr>
              <a:t>10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C7DA528C-C835-B436-87CD-D48E276BAB1C}"/>
              </a:ext>
            </a:extLst>
          </p:cNvPr>
          <p:cNvSpPr txBox="1">
            <a:spLocks/>
          </p:cNvSpPr>
          <p:nvPr/>
        </p:nvSpPr>
        <p:spPr>
          <a:xfrm>
            <a:off x="1579500" y="236883"/>
            <a:ext cx="11017800" cy="753600"/>
          </a:xfrm>
          <a:prstGeom prst="rect">
            <a:avLst/>
          </a:prstGeom>
        </p:spPr>
        <p:txBody>
          <a:bodyPr vert="horz" lIns="45720" tIns="22860" rIns="45720" bIns="22860" rtlCol="0" anchor="b" anchorCtr="0">
            <a:noAutofit/>
          </a:bodyPr>
          <a:lstStyle>
            <a:lvl1pPr algn="ctr" defTabSz="1828800" rtl="0" eaLnBrk="1" latinLnBrk="0" hangingPunct="1">
              <a:lnSpc>
                <a:spcPts val="9500"/>
              </a:lnSpc>
              <a:spcBef>
                <a:spcPct val="0"/>
              </a:spcBef>
              <a:buNone/>
              <a:defRPr sz="9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354">
              <a:lnSpc>
                <a:spcPts val="4751"/>
              </a:lnSpc>
              <a:defRPr/>
            </a:pPr>
            <a:r>
              <a:rPr lang="fr-CH" sz="4000" cap="none" dirty="0" err="1">
                <a:solidFill>
                  <a:srgbClr val="0F124A"/>
                </a:solidFill>
                <a:latin typeface="Arial"/>
              </a:rPr>
              <a:t>Status</a:t>
            </a:r>
            <a:r>
              <a:rPr lang="fr-CH" sz="4000" cap="none" dirty="0">
                <a:solidFill>
                  <a:srgbClr val="0F124A"/>
                </a:solidFill>
                <a:latin typeface="Arial"/>
              </a:rPr>
              <a:t> of the FCC Global Collaboration</a:t>
            </a:r>
            <a:endParaRPr lang="en-GB" sz="4500" cap="none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835FA65-0338-9B4F-FEFE-F3AA0AA8E085}"/>
              </a:ext>
            </a:extLst>
          </p:cNvPr>
          <p:cNvSpPr/>
          <p:nvPr/>
        </p:nvSpPr>
        <p:spPr>
          <a:xfrm>
            <a:off x="4439552" y="5686227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7">
              <a:defRPr/>
            </a:pPr>
            <a:r>
              <a:rPr lang="fr-CH" sz="1400" dirty="0">
                <a:solidFill>
                  <a:srgbClr val="FFFFFF"/>
                </a:solidFill>
                <a:latin typeface="Arial"/>
              </a:rPr>
              <a:t>180 Institutes</a:t>
            </a:r>
            <a:endParaRPr lang="en-GB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20B50D-7574-16E5-E13D-6911CA066726}"/>
              </a:ext>
            </a:extLst>
          </p:cNvPr>
          <p:cNvSpPr/>
          <p:nvPr/>
        </p:nvSpPr>
        <p:spPr>
          <a:xfrm>
            <a:off x="5618052" y="5686227"/>
            <a:ext cx="1219200" cy="1143000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57">
              <a:defRPr/>
            </a:pPr>
            <a:r>
              <a:rPr lang="fr-CH" sz="1400" dirty="0">
                <a:solidFill>
                  <a:srgbClr val="FFFFFF"/>
                </a:solidFill>
                <a:latin typeface="Arial"/>
              </a:rPr>
              <a:t>39 Countries</a:t>
            </a:r>
          </a:p>
          <a:p>
            <a:pPr algn="ctr" defTabSz="914257">
              <a:defRPr/>
            </a:pPr>
            <a:r>
              <a:rPr lang="fr-CH" sz="1400" dirty="0">
                <a:solidFill>
                  <a:srgbClr val="FFFFFF"/>
                </a:solidFill>
                <a:latin typeface="Arial"/>
              </a:rPr>
              <a:t> + </a:t>
            </a:r>
          </a:p>
          <a:p>
            <a:pPr algn="ctr" defTabSz="914257">
              <a:defRPr/>
            </a:pPr>
            <a:r>
              <a:rPr lang="fr-CH" sz="1400" dirty="0">
                <a:solidFill>
                  <a:srgbClr val="FFFFFF"/>
                </a:solidFill>
                <a:latin typeface="Arial"/>
              </a:rPr>
              <a:t>CERN</a:t>
            </a:r>
            <a:endParaRPr lang="en-GB" sz="140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5" name="Picture 1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C2A4B5E8-7972-2F68-B69F-A3C011254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753" y="5766780"/>
            <a:ext cx="1622743" cy="1080000"/>
          </a:xfrm>
          <a:prstGeom prst="rect">
            <a:avLst/>
          </a:prstGeom>
        </p:spPr>
      </p:pic>
      <p:pic>
        <p:nvPicPr>
          <p:cNvPr id="19" name="Picture 18" descr="A logo with text and a circle&#10;&#10;Description automatically generated">
            <a:extLst>
              <a:ext uri="{FF2B5EF4-FFF2-40B4-BE49-F238E27FC236}">
                <a16:creationId xmlns:a16="http://schemas.microsoft.com/office/drawing/2014/main" id="{A24E837C-5F1C-8156-C902-774D073837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r="10025"/>
          <a:stretch/>
        </p:blipFill>
        <p:spPr>
          <a:xfrm>
            <a:off x="8546956" y="5758499"/>
            <a:ext cx="1803001" cy="1080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576E221-5891-4017-205A-0A5D01D039D2}"/>
              </a:ext>
            </a:extLst>
          </p:cNvPr>
          <p:cNvSpPr/>
          <p:nvPr/>
        </p:nvSpPr>
        <p:spPr>
          <a:xfrm>
            <a:off x="53961" y="835360"/>
            <a:ext cx="12066491" cy="3980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2918">
              <a:defRPr/>
            </a:pPr>
            <a:r>
              <a:rPr lang="en-GB" b="1" dirty="0">
                <a:solidFill>
                  <a:srgbClr val="002060"/>
                </a:solidFill>
                <a:latin typeface="Arial"/>
              </a:rPr>
              <a:t>Increasing international collaboration is a prerequisite for success:</a:t>
            </a:r>
            <a:br>
              <a:rPr lang="en-GB" b="1" dirty="0">
                <a:solidFill>
                  <a:srgbClr val="002060"/>
                </a:solidFill>
                <a:latin typeface="Arial"/>
              </a:rPr>
            </a:br>
            <a:r>
              <a:rPr lang="en-GB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002060"/>
                </a:solidFill>
                <a:latin typeface="Arial"/>
              </a:rPr>
              <a:t>links with science, research &amp; development and </a:t>
            </a:r>
            <a:r>
              <a:rPr lang="en-GB" b="1" dirty="0">
                <a:solidFill>
                  <a:srgbClr val="002060"/>
                </a:solidFill>
                <a:latin typeface="Arial"/>
              </a:rPr>
              <a:t>high-tech industry </a:t>
            </a:r>
            <a:r>
              <a:rPr lang="en-GB" dirty="0">
                <a:solidFill>
                  <a:srgbClr val="002060"/>
                </a:solidFill>
                <a:latin typeface="Arial"/>
              </a:rPr>
              <a:t>will be essential to further advance and prepare the implementation of the FCC</a:t>
            </a: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endParaRPr lang="en-GB" dirty="0">
              <a:solidFill>
                <a:srgbClr val="002060"/>
              </a:solidFill>
              <a:latin typeface="Arial"/>
            </a:endParaRPr>
          </a:p>
          <a:p>
            <a:pPr defTabSz="822918">
              <a:defRPr/>
            </a:pPr>
            <a:r>
              <a:rPr lang="en-GB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867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Next step is preparation of </a:t>
            </a:r>
            <a:r>
              <a:rPr lang="en-GB" sz="1867" b="1" dirty="0">
                <a:solidFill>
                  <a:srgbClr val="002060"/>
                </a:solidFill>
                <a:latin typeface="Arial"/>
              </a:rPr>
              <a:t>a plan with national laboratories for in-kind contributions to the project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56E42B34-B3F1-594B-2913-F7314807D929}"/>
              </a:ext>
            </a:extLst>
          </p:cNvPr>
          <p:cNvSpPr txBox="1"/>
          <p:nvPr/>
        </p:nvSpPr>
        <p:spPr>
          <a:xfrm>
            <a:off x="125509" y="5084503"/>
            <a:ext cx="3464088" cy="16285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914354">
              <a:defRPr/>
            </a:pPr>
            <a:r>
              <a:rPr lang="en-US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39 Participating Countries</a:t>
            </a:r>
          </a:p>
          <a:p>
            <a:pPr defTabSz="914354">
              <a:defRPr/>
            </a:pPr>
            <a:r>
              <a:rPr lang="en-US" sz="1100" dirty="0">
                <a:solidFill>
                  <a:srgbClr val="002060"/>
                </a:solidFill>
                <a:latin typeface="Arial"/>
              </a:rPr>
              <a:t>Austria – Belgium – Brazil –  Canada – Chile – Colombia – Czech Republic – Denmark – Estonia – Finland – France – Georgia – Germany – Greece – Hungary – India – Iran – Italy – Japan – Latvia – Lithuania –  Malta – Mexico – Netherlands –  Norway – Pakistan – Poland – Portugal – Republic of Korea – Romania – Serbia – Spain – Sweden – Switzerland – Thailand – Türkiye – Ukraine – United Kingdom – United States of America</a:t>
            </a:r>
            <a:endParaRPr lang="en-US" sz="11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64F30A7-A463-F903-E2DC-B57EA9334280}"/>
              </a:ext>
            </a:extLst>
          </p:cNvPr>
          <p:cNvSpPr>
            <a:spLocks noChangeAspect="1"/>
          </p:cNvSpPr>
          <p:nvPr/>
        </p:nvSpPr>
        <p:spPr>
          <a:xfrm>
            <a:off x="7077369" y="2049316"/>
            <a:ext cx="62400" cy="624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0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046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AC1450-B2CA-02A3-6F1D-05DF6E1D4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42" y="1076750"/>
            <a:ext cx="5108891" cy="42187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0FFBA6-8B4B-407E-8589-1A4CC2026DA5}"/>
              </a:ext>
            </a:extLst>
          </p:cNvPr>
          <p:cNvSpPr txBox="1"/>
          <p:nvPr/>
        </p:nvSpPr>
        <p:spPr>
          <a:xfrm>
            <a:off x="484806" y="722807"/>
            <a:ext cx="1631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FCC-</a:t>
            </a:r>
            <a:r>
              <a:rPr lang="en-US" sz="4000" dirty="0" err="1"/>
              <a:t>ee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16EE95-6827-4662-B763-CDE3F6E50372}"/>
                  </a:ext>
                </a:extLst>
              </p:cNvPr>
              <p:cNvSpPr txBox="1"/>
              <p:nvPr/>
            </p:nvSpPr>
            <p:spPr>
              <a:xfrm>
                <a:off x="277167" y="5295548"/>
                <a:ext cx="5962530" cy="2312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90.7 km double ring, 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injection,</a:t>
                </a:r>
              </a:p>
              <a:p>
                <a:r>
                  <a:rPr lang="en-US" sz="2400" dirty="0"/>
                  <a:t>&gt; 1 A beam current (at the Z), </a:t>
                </a:r>
              </a:p>
              <a:p>
                <a:r>
                  <a:rPr lang="en-US" sz="2400" dirty="0"/>
                  <a:t>injection rate Hz, every min. into same bucket,</a:t>
                </a:r>
              </a:p>
              <a:p>
                <a:r>
                  <a:rPr lang="en-US" sz="2400" dirty="0" err="1"/>
                  <a:t>polarised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pilot bunches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16EE95-6827-4662-B763-CDE3F6E50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67" y="5295548"/>
                <a:ext cx="5962530" cy="2312941"/>
              </a:xfrm>
              <a:prstGeom prst="rect">
                <a:avLst/>
              </a:prstGeom>
              <a:blipFill>
                <a:blip r:embed="rId3"/>
                <a:stretch>
                  <a:fillRect l="-1532" t="-1847" r="-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CD8499A3-9952-4D90-9390-1157C9289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65" y="1249055"/>
            <a:ext cx="6326735" cy="3475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B83ED-BAC6-4BAD-9244-EFEF947C3722}"/>
              </a:ext>
            </a:extLst>
          </p:cNvPr>
          <p:cNvSpPr txBox="1"/>
          <p:nvPr/>
        </p:nvSpPr>
        <p:spPr>
          <a:xfrm>
            <a:off x="6111994" y="722807"/>
            <a:ext cx="8386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EIC</a:t>
            </a:r>
            <a:endParaRPr lang="en-GB" sz="4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EDB5707-E16D-14CC-3DF9-C8D35D04E70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latin typeface="Calibri" panose="020F0502020204030204"/>
              </a:rPr>
              <a:t>F</a:t>
            </a:r>
            <a:r>
              <a:rPr lang="en-GB" sz="4000" dirty="0">
                <a:latin typeface="Calibri" panose="020F0502020204030204"/>
              </a:rPr>
              <a:t>CC &amp; EIC similarities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BE561CC2-1770-D594-8683-E457018673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11" name="Picture 2" descr="eic bnl | Inside UCR">
            <a:extLst>
              <a:ext uri="{FF2B5EF4-FFF2-40B4-BE49-F238E27FC236}">
                <a16:creationId xmlns:a16="http://schemas.microsoft.com/office/drawing/2014/main" id="{37E69395-F6B4-896C-9C7E-34593E5C4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690" y="29350"/>
            <a:ext cx="847541" cy="67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NL | Brand Center | Logo">
            <a:extLst>
              <a:ext uri="{FF2B5EF4-FFF2-40B4-BE49-F238E27FC236}">
                <a16:creationId xmlns:a16="http://schemas.microsoft.com/office/drawing/2014/main" id="{CF0D7DD4-6CF4-F0DF-4471-DFA6506A9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58204"/>
            <a:ext cx="1264448" cy="3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ome">
            <a:extLst>
              <a:ext uri="{FF2B5EF4-FFF2-40B4-BE49-F238E27FC236}">
                <a16:creationId xmlns:a16="http://schemas.microsoft.com/office/drawing/2014/main" id="{67ADEF86-1E9D-249F-4E5F-5FE532758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383697"/>
            <a:ext cx="1264449" cy="31826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C5548-FEA2-4866-AD88-7AFF14505DCD}"/>
                  </a:ext>
                </a:extLst>
              </p:cNvPr>
              <p:cNvSpPr txBox="1"/>
              <p:nvPr/>
            </p:nvSpPr>
            <p:spPr>
              <a:xfrm>
                <a:off x="6531339" y="4545059"/>
                <a:ext cx="5300704" cy="2312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3.83 km double ring, </a:t>
                </a:r>
              </a:p>
              <a:p>
                <a:r>
                  <a:rPr lang="en-US" sz="2400" dirty="0"/>
                  <a:t>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injection, </a:t>
                </a:r>
              </a:p>
              <a:p>
                <a:r>
                  <a:rPr lang="en-US" sz="2400" dirty="0"/>
                  <a:t>&gt; 2 A beam current (at 10 GeV)),</a:t>
                </a:r>
              </a:p>
              <a:p>
                <a:r>
                  <a:rPr lang="en-US" sz="2400" dirty="0"/>
                  <a:t>injection rate 1 Hz, </a:t>
                </a:r>
              </a:p>
              <a:p>
                <a:r>
                  <a:rPr lang="en-US" sz="2400" dirty="0"/>
                  <a:t>every 1 or 3 min into same bucket,</a:t>
                </a:r>
              </a:p>
              <a:p>
                <a:r>
                  <a:rPr lang="en-US" sz="2400" dirty="0"/>
                  <a:t>polarised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pilot bunches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C5548-FEA2-4866-AD88-7AFF14505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1339" y="4545059"/>
                <a:ext cx="5300704" cy="2312941"/>
              </a:xfrm>
              <a:prstGeom prst="rect">
                <a:avLst/>
              </a:prstGeom>
              <a:blipFill>
                <a:blip r:embed="rId9"/>
                <a:stretch>
                  <a:fillRect l="-1724" t="-2111" b="-50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343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0C47-B75A-3AE6-60BE-2B751739DB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Electron Ion Collider (EIC)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1DEF64E7-0E8B-0329-BB25-AD6CA544C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4" name="Picture 2" descr="eic bnl | Inside UCR">
            <a:extLst>
              <a:ext uri="{FF2B5EF4-FFF2-40B4-BE49-F238E27FC236}">
                <a16:creationId xmlns:a16="http://schemas.microsoft.com/office/drawing/2014/main" id="{14809D53-C6C4-DC44-0559-815988ECC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690" y="29350"/>
            <a:ext cx="847541" cy="67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B7664F-5B79-5210-77AE-D247EDB4CEC3}"/>
              </a:ext>
            </a:extLst>
          </p:cNvPr>
          <p:cNvSpPr txBox="1"/>
          <p:nvPr/>
        </p:nvSpPr>
        <p:spPr>
          <a:xfrm>
            <a:off x="168999" y="4150994"/>
            <a:ext cx="1237542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 areas of common interest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identified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the FCC and EIC design teams, which had been meant to be addressed through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joint EIC-FCC working groups</a:t>
            </a:r>
            <a:r>
              <a:rPr lang="en-GB" sz="2400" dirty="0">
                <a:solidFill>
                  <a:srgbClr val="003399"/>
                </a:solidFill>
                <a:latin typeface="Calibri" panose="020F0502020204030204"/>
              </a:rPr>
              <a:t> – mostly not really active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EIC will start beam operation about a decade prior to FCC-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EIC w</a:t>
            </a:r>
            <a:r>
              <a:rPr lang="en-GB" sz="2400" dirty="0">
                <a:solidFill>
                  <a:srgbClr val="003399"/>
                </a:solidFill>
                <a:latin typeface="Calibri" panose="020F0502020204030204"/>
              </a:rPr>
              <a:t>ill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provide another invaluable opportunity to train next generation of accelerator physicists on an operating collider, to test hardware prototypes, beam control schemes, etc.</a:t>
            </a:r>
          </a:p>
        </p:txBody>
      </p:sp>
      <p:pic>
        <p:nvPicPr>
          <p:cNvPr id="8" name="Picture 4" descr="BNL | Brand Center | Logo">
            <a:extLst>
              <a:ext uri="{FF2B5EF4-FFF2-40B4-BE49-F238E27FC236}">
                <a16:creationId xmlns:a16="http://schemas.microsoft.com/office/drawing/2014/main" id="{EAB47362-38FC-BBBB-376C-48EBE4858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58204"/>
            <a:ext cx="1264448" cy="3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ome">
            <a:extLst>
              <a:ext uri="{FF2B5EF4-FFF2-40B4-BE49-F238E27FC236}">
                <a16:creationId xmlns:a16="http://schemas.microsoft.com/office/drawing/2014/main" id="{A603B844-EA8B-FDB2-EDDC-297A9FFCE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383697"/>
            <a:ext cx="1264449" cy="31826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4">
                <a:extLst>
                  <a:ext uri="{FF2B5EF4-FFF2-40B4-BE49-F238E27FC236}">
                    <a16:creationId xmlns:a16="http://schemas.microsoft.com/office/drawing/2014/main" id="{D8339A31-4F04-996C-2208-EFFFD3401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995579"/>
                  </p:ext>
                </p:extLst>
              </p:nvPr>
            </p:nvGraphicFramePr>
            <p:xfrm>
              <a:off x="5283554" y="780783"/>
              <a:ext cx="6823946" cy="39863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17521">
                      <a:extLst>
                        <a:ext uri="{9D8B030D-6E8A-4147-A177-3AD203B41FA5}">
                          <a16:colId xmlns:a16="http://schemas.microsoft.com/office/drawing/2014/main" val="1363057190"/>
                        </a:ext>
                      </a:extLst>
                    </a:gridCol>
                    <a:gridCol w="1285875">
                      <a:extLst>
                        <a:ext uri="{9D8B030D-6E8A-4147-A177-3AD203B41FA5}">
                          <a16:colId xmlns:a16="http://schemas.microsoft.com/office/drawing/2014/main" val="3096345599"/>
                        </a:ext>
                      </a:extLst>
                    </a:gridCol>
                    <a:gridCol w="2220550">
                      <a:extLst>
                        <a:ext uri="{9D8B030D-6E8A-4147-A177-3AD203B41FA5}">
                          <a16:colId xmlns:a16="http://schemas.microsoft.com/office/drawing/2014/main" val="987875484"/>
                        </a:ext>
                      </a:extLst>
                    </a:gridCol>
                  </a:tblGrid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EIC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FCC-</a:t>
                          </a:r>
                          <a:r>
                            <a:rPr lang="en-US" sz="2000" dirty="0" err="1"/>
                            <a:t>ee</a:t>
                          </a:r>
                          <a:r>
                            <a:rPr lang="en-US" sz="2000" dirty="0"/>
                            <a:t>-Z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2411710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energy [GeV]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10  (18)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45.6 (80)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3972158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population [10</a:t>
                          </a:r>
                          <a:r>
                            <a:rPr lang="en-US" sz="2000" baseline="30000" dirty="0"/>
                            <a:t>11</a:t>
                          </a:r>
                          <a:r>
                            <a:rPr lang="en-US" sz="2000" dirty="0"/>
                            <a:t>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1.7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2.2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4520689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spacing [ns]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endParaRPr lang="en-GB" sz="2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25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524150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Rms bunch length [mm]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15.2 (w BS)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2185793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current [A]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2.5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 (0.23)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1.29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7311776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Beam-beam tune shift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0.073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0.002/0.1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0455371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RF frequency [MHz]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591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400→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600 ?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3995172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SR power/beam/meter [W/m]</a:t>
                          </a:r>
                          <a:endParaRPr lang="en-GB" sz="2000" kern="1200" dirty="0">
                            <a:solidFill>
                              <a:schemeClr val="dk1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FF0000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3000</a:t>
                          </a:r>
                          <a:endParaRPr lang="en-GB" sz="2000" b="1" kern="1200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0000CC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650</a:t>
                          </a:r>
                          <a:endParaRPr lang="en-GB" sz="2000" b="1" kern="1200" dirty="0">
                            <a:solidFill>
                              <a:srgbClr val="0000CC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7469312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Critical photon energy [keV]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6.2 (36)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(106)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31291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4">
                <a:extLst>
                  <a:ext uri="{FF2B5EF4-FFF2-40B4-BE49-F238E27FC236}">
                    <a16:creationId xmlns:a16="http://schemas.microsoft.com/office/drawing/2014/main" id="{D8339A31-4F04-996C-2208-EFFFD3401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5995579"/>
                  </p:ext>
                </p:extLst>
              </p:nvPr>
            </p:nvGraphicFramePr>
            <p:xfrm>
              <a:off x="5283554" y="780783"/>
              <a:ext cx="6823946" cy="39863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17521">
                      <a:extLst>
                        <a:ext uri="{9D8B030D-6E8A-4147-A177-3AD203B41FA5}">
                          <a16:colId xmlns:a16="http://schemas.microsoft.com/office/drawing/2014/main" val="1363057190"/>
                        </a:ext>
                      </a:extLst>
                    </a:gridCol>
                    <a:gridCol w="1285875">
                      <a:extLst>
                        <a:ext uri="{9D8B030D-6E8A-4147-A177-3AD203B41FA5}">
                          <a16:colId xmlns:a16="http://schemas.microsoft.com/office/drawing/2014/main" val="3096345599"/>
                        </a:ext>
                      </a:extLst>
                    </a:gridCol>
                    <a:gridCol w="2220550">
                      <a:extLst>
                        <a:ext uri="{9D8B030D-6E8A-4147-A177-3AD203B41FA5}">
                          <a16:colId xmlns:a16="http://schemas.microsoft.com/office/drawing/2014/main" val="98787548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EIC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FCC-</a:t>
                          </a:r>
                          <a:r>
                            <a:rPr lang="en-US" sz="2000" dirty="0" err="1"/>
                            <a:t>ee</a:t>
                          </a:r>
                          <a:r>
                            <a:rPr lang="en-US" sz="2000" dirty="0"/>
                            <a:t>-Z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2411710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energy [GeV]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10  (18)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45.6 (80)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3972158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population [10</a:t>
                          </a:r>
                          <a:r>
                            <a:rPr lang="en-US" sz="2000" baseline="30000" dirty="0"/>
                            <a:t>11</a:t>
                          </a:r>
                          <a:r>
                            <a:rPr lang="en-US" sz="2000" dirty="0"/>
                            <a:t>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1.7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2.2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4520689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spacing [ns]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endParaRPr lang="en-GB" sz="2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25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524150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Rms bunch length [mm]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15.2 (w BS)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2185793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current [A]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2.5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 (0.23)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1.29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7311776"/>
                      </a:ext>
                    </a:extLst>
                  </a:tr>
                  <a:tr h="4201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83" t="-573913" r="-106422" b="-30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0.073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0.002/0.1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0455371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RF frequency [MHz]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591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400→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600 ?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399517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SR power/beam/meter [W/m]</a:t>
                          </a:r>
                          <a:endParaRPr lang="en-GB" sz="2000" kern="1200" dirty="0">
                            <a:solidFill>
                              <a:schemeClr val="dk1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FF0000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3000</a:t>
                          </a:r>
                          <a:endParaRPr lang="en-GB" sz="2000" b="1" kern="1200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0000CC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650</a:t>
                          </a:r>
                          <a:endParaRPr lang="en-GB" sz="2000" b="1" kern="1200" dirty="0">
                            <a:solidFill>
                              <a:srgbClr val="0000CC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746931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Critical photon energy [keV]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6.2 (36)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(106)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31291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2B90507-FACC-5E3E-2BED-57196395AA47}"/>
              </a:ext>
            </a:extLst>
          </p:cNvPr>
          <p:cNvSpPr txBox="1"/>
          <p:nvPr/>
        </p:nvSpPr>
        <p:spPr>
          <a:xfrm>
            <a:off x="84500" y="770698"/>
            <a:ext cx="50820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EIC Electron Storage Ring similar to, but more challenging than, FCC-ee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parameters almost identical, but twice the maximum electron beam current, or half the bunch spacing, and lower beam energy</a:t>
            </a:r>
          </a:p>
        </p:txBody>
      </p:sp>
    </p:spTree>
    <p:extLst>
      <p:ext uri="{BB962C8B-B14F-4D97-AF65-F5344CB8AC3E}">
        <p14:creationId xmlns:p14="http://schemas.microsoft.com/office/powerpoint/2010/main" val="282663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EC7D73D-EF49-88C8-33F0-42399550B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57968"/>
              </p:ext>
            </p:extLst>
          </p:nvPr>
        </p:nvGraphicFramePr>
        <p:xfrm>
          <a:off x="0" y="702553"/>
          <a:ext cx="12191999" cy="6065841"/>
        </p:xfrm>
        <a:graphic>
          <a:graphicData uri="http://schemas.openxmlformats.org/drawingml/2006/table">
            <a:tbl>
              <a:tblPr firstRow="1" firstCol="1" bandRow="1"/>
              <a:tblGrid>
                <a:gridCol w="2467777">
                  <a:extLst>
                    <a:ext uri="{9D8B030D-6E8A-4147-A177-3AD203B41FA5}">
                      <a16:colId xmlns:a16="http://schemas.microsoft.com/office/drawing/2014/main" val="489383203"/>
                    </a:ext>
                  </a:extLst>
                </a:gridCol>
                <a:gridCol w="2434728">
                  <a:extLst>
                    <a:ext uri="{9D8B030D-6E8A-4147-A177-3AD203B41FA5}">
                      <a16:colId xmlns:a16="http://schemas.microsoft.com/office/drawing/2014/main" val="1761921838"/>
                    </a:ext>
                  </a:extLst>
                </a:gridCol>
                <a:gridCol w="2313543">
                  <a:extLst>
                    <a:ext uri="{9D8B030D-6E8A-4147-A177-3AD203B41FA5}">
                      <a16:colId xmlns:a16="http://schemas.microsoft.com/office/drawing/2014/main" val="1509432876"/>
                    </a:ext>
                  </a:extLst>
                </a:gridCol>
                <a:gridCol w="1586429">
                  <a:extLst>
                    <a:ext uri="{9D8B030D-6E8A-4147-A177-3AD203B41FA5}">
                      <a16:colId xmlns:a16="http://schemas.microsoft.com/office/drawing/2014/main" val="3896139768"/>
                    </a:ext>
                  </a:extLst>
                </a:gridCol>
                <a:gridCol w="2148289">
                  <a:extLst>
                    <a:ext uri="{9D8B030D-6E8A-4147-A177-3AD203B41FA5}">
                      <a16:colId xmlns:a16="http://schemas.microsoft.com/office/drawing/2014/main" val="487761432"/>
                    </a:ext>
                  </a:extLst>
                </a:gridCol>
                <a:gridCol w="1241233">
                  <a:extLst>
                    <a:ext uri="{9D8B030D-6E8A-4147-A177-3AD203B41FA5}">
                      <a16:colId xmlns:a16="http://schemas.microsoft.com/office/drawing/2014/main" val="3617525650"/>
                    </a:ext>
                  </a:extLst>
                </a:gridCol>
              </a:tblGrid>
              <a:tr h="16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Domain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CERN/FCC contacts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BNL/EIC contacts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JLAB/EIC contacts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contacts FCC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contacts EIC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2259954"/>
                  </a:ext>
                </a:extLst>
              </a:tr>
              <a:tr h="7084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impedance model, instabilities, HOM, ion instability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Mauro Migliorati (INFN), </a:t>
                      </a:r>
                      <a:r>
                        <a:rPr lang="es-E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Ivan Karpov (CERN)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Blaskiewicz,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Alexei Blednykh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s-E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Silvia Verdu (?)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Alexander Novokhatski (SLAC)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0412"/>
                  </a:ext>
                </a:extLst>
              </a:tr>
              <a:tr h="3539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polarization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Jorg Wenninger (CERN), </a:t>
                      </a:r>
                      <a:r>
                        <a:rPr lang="en-US" sz="16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Jacqueline Keintzel (CERN)</a:t>
                      </a:r>
                      <a:endParaRPr lang="en-GB" sz="1800" b="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Vadim Ptitsyn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b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Eliana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Gianfelice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(FNAL),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Guy Wilkinson (Oxford)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44571"/>
                  </a:ext>
                </a:extLst>
              </a:tr>
              <a:tr h="5342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instrumentation, SR monitors (BPMs)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Thibaut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Levefre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(CERN), 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Manfred Wendt (CERN)</a:t>
                      </a:r>
                      <a:endParaRPr lang="en-GB" sz="1800" strike="sng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David Gassner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Dany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Padrazo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Anke Susanne Mueller (KIT)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769713"/>
                  </a:ext>
                </a:extLst>
              </a:tr>
              <a:tr h="4370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feedback systems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Wolfgang Hofle (CERN)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Blaskiewicz (BNL)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s-ES" sz="16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s-E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John Fox (SU)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948697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 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Roberto Kersevan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Cedric Garion (CERN)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Charles Hetzel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Mark Wiseman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969376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 focus quadrupoles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Brett Parker, Holger Witte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Walter Wittmer</a:t>
                      </a:r>
                      <a:endParaRPr lang="en-GB" sz="1800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Koratzinos (</a:t>
                      </a:r>
                      <a:r>
                        <a:rPr lang="de-DE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MIT, </a:t>
                      </a:r>
                      <a:r>
                        <a:rPr lang="de-DE" sz="1600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PSI</a:t>
                      </a: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93077"/>
                  </a:ext>
                </a:extLst>
              </a:tr>
              <a:tr h="16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SRF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 Jensen</a:t>
                      </a: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Frank Gerigk, (CERN)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Kevin Smith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Robert Rimmer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925412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MDI, IR shielding, handling equipment </a:t>
                      </a:r>
                      <a:r>
                        <a:rPr lang="en-US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associat’d</a:t>
                      </a: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 IR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Manuela Boscolo (INFN),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Helmut Burkhardt (CERN)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Holger Witte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Walter Wittmer</a:t>
                      </a:r>
                      <a:endParaRPr lang="en-GB" sz="1800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Sullivan (SLAC), John Seeman (SLAC)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609712"/>
                  </a:ext>
                </a:extLst>
              </a:tr>
              <a:tr h="43337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Collimation – beam tails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7200" algn="l"/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­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Andrey Abramov (CERN), </a:t>
                      </a:r>
                      <a:r>
                        <a:rPr lang="en-US" sz="1600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Roderik Bruce (CERN)</a:t>
                      </a:r>
                      <a:endParaRPr lang="en-GB" sz="1800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Dmitry Shatilov (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BINP, </a:t>
                      </a:r>
                      <a:r>
                        <a:rPr lang="en-US" sz="1600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NIU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086705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Beam-beam interactions (limits with multiple IPs)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Xavier Buffat (CERN) 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Dmitry Shatilov (</a:t>
                      </a:r>
                      <a:r>
                        <a:rPr kumimoji="0" lang="en-US" sz="16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BINP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NIU)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62956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8236C4F1-ED0A-94A1-5E24-2F52ECE8A853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2000" cy="72993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FCC – EIC collaboration, contact persons  -  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updated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DCD12-1991-C49F-C499-BE92CF384229}"/>
              </a:ext>
            </a:extLst>
          </p:cNvPr>
          <p:cNvSpPr txBox="1"/>
          <p:nvPr/>
        </p:nvSpPr>
        <p:spPr>
          <a:xfrm rot="20165670">
            <a:off x="4576488" y="3129605"/>
            <a:ext cx="3710568" cy="830997"/>
          </a:xfrm>
          <a:prstGeom prst="rect">
            <a:avLst/>
          </a:prstGeom>
          <a:solidFill>
            <a:schemeClr val="accent3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updated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65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CF21D-B592-5741-CAA4-8CC7491BD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40587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FFFF00"/>
                </a:solidFill>
                <a:latin typeface="+mn-lt"/>
              </a:rPr>
              <a:t> FCC-EIC Joint Working Meetings</a:t>
            </a:r>
            <a:endParaRPr lang="en-GB" sz="44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01CB9-F5FE-E24B-0845-0A7E748F5D22}"/>
              </a:ext>
            </a:extLst>
          </p:cNvPr>
          <p:cNvSpPr txBox="1"/>
          <p:nvPr/>
        </p:nvSpPr>
        <p:spPr>
          <a:xfrm>
            <a:off x="217806" y="840587"/>
            <a:ext cx="1175638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working meeting EIC-FCC on polarized beam operation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19-23 September 2022, in conjunction with the 2</a:t>
            </a: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 EPOL workshop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https://indico.cern.ch/event/1181966/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FCC-EIC joint working meeting on beam dynamics, stability, impedances, feedback, vacuum and MDI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17-21 October 2022, in conjunction with the FCC-ee MDI working meeting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https://indico.cern.ch/event/1186798/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3200" b="1" dirty="0">
                <a:solidFill>
                  <a:prstClr val="black"/>
                </a:solidFill>
                <a:latin typeface="Calibri" panose="020F0502020204030204"/>
              </a:rPr>
              <a:t>FCC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Polarisation workshop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</a:t>
            </a:r>
            <a:r>
              <a:rPr lang="en-GB" sz="3200" dirty="0">
                <a:solidFill>
                  <a:prstClr val="black"/>
                </a:solidFill>
              </a:rPr>
              <a:t>19-30 Sept. 2022, </a:t>
            </a:r>
            <a:r>
              <a:rPr lang="en-GB" sz="3200" dirty="0">
                <a:solidFill>
                  <a:prstClr val="black"/>
                </a:solidFill>
                <a:hlinkClick r:id="rId4"/>
              </a:rPr>
              <a:t>https://indico.cern.ch/event/1181966</a:t>
            </a:r>
            <a:r>
              <a:rPr lang="en-GB" sz="3200" dirty="0">
                <a:solidFill>
                  <a:prstClr val="black"/>
                </a:solidFill>
              </a:rPr>
              <a:t> </a:t>
            </a:r>
          </a:p>
          <a:p>
            <a:pPr lvl="0" defTabSz="447675"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Ranjbar: </a:t>
            </a:r>
            <a:r>
              <a:rPr lang="en-GB" sz="2000" dirty="0">
                <a:hlinkClick r:id="rId5"/>
              </a:rPr>
              <a:t>EIC e-Injector Polarization</a:t>
            </a:r>
            <a:r>
              <a:rPr lang="en-GB" sz="2000" dirty="0"/>
              <a:t>; E. </a:t>
            </a:r>
            <a:r>
              <a:rPr lang="en-GB" sz="2000" dirty="0" err="1"/>
              <a:t>Gianfelice</a:t>
            </a:r>
            <a:r>
              <a:rPr lang="en-GB" sz="2000" dirty="0"/>
              <a:t>: </a:t>
            </a:r>
            <a:r>
              <a:rPr lang="en-GB" sz="2000" dirty="0">
                <a:hlinkClick r:id="rId6"/>
              </a:rPr>
              <a:t>EIC </a:t>
            </a:r>
            <a:r>
              <a:rPr lang="en-GB" sz="2000" dirty="0" err="1">
                <a:hlinkClick r:id="rId6"/>
              </a:rPr>
              <a:t>esr</a:t>
            </a:r>
            <a:r>
              <a:rPr lang="en-GB" sz="2000" dirty="0">
                <a:hlinkClick r:id="rId6"/>
              </a:rPr>
              <a:t> Polarization</a:t>
            </a:r>
            <a:r>
              <a:rPr lang="en-GB" sz="2000" dirty="0"/>
              <a:t>; M. Signorelli: </a:t>
            </a:r>
            <a:r>
              <a:rPr lang="en-GB" sz="2000" dirty="0">
                <a:hlinkClick r:id="rId7"/>
              </a:rPr>
              <a:t>EIC ESR Tracking Studies</a:t>
            </a:r>
            <a:r>
              <a:rPr lang="en-GB" sz="2000" dirty="0"/>
              <a:t>;</a:t>
            </a:r>
          </a:p>
          <a:p>
            <a:pPr lvl="0" defTabSz="447675">
              <a:defRPr/>
            </a:pPr>
            <a:r>
              <a:rPr lang="en-GB" sz="2000" dirty="0"/>
              <a:t>V. </a:t>
            </a:r>
            <a:r>
              <a:rPr lang="en-GB" sz="2000" dirty="0" err="1"/>
              <a:t>Ptitsin</a:t>
            </a:r>
            <a:r>
              <a:rPr lang="en-GB" sz="2000" dirty="0"/>
              <a:t>: </a:t>
            </a:r>
            <a:r>
              <a:rPr lang="en-GB" sz="2000" dirty="0">
                <a:hlinkClick r:id="rId8"/>
              </a:rPr>
              <a:t>Physics with polarized beams at the EIC</a:t>
            </a:r>
            <a:r>
              <a:rPr lang="en-GB" sz="2000" dirty="0"/>
              <a:t>; F. Zimmermann, V. </a:t>
            </a:r>
            <a:r>
              <a:rPr lang="en-GB" sz="2000" dirty="0" err="1"/>
              <a:t>Ptitsin</a:t>
            </a:r>
            <a:r>
              <a:rPr lang="en-GB" sz="2000" dirty="0"/>
              <a:t>: </a:t>
            </a:r>
            <a:r>
              <a:rPr lang="en-GB" sz="2000" dirty="0">
                <a:hlinkClick r:id="rId9"/>
              </a:rPr>
              <a:t>Synergies EIC-FCC </a:t>
            </a:r>
            <a:endParaRPr kumimoji="0" lang="en-GB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FCC-FNAL-US joint working meeting on SRF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8162925" algn="l"/>
              </a:tabLst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FNAL, 29-30 March 2023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800 MHz RF cavities, SRF Cryomodules,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SSA, HOMs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B6999390-1D0B-D496-AF65-F09F34E0AD9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3074" name="Picture 2" descr="eic bnl | Inside UCR">
            <a:extLst>
              <a:ext uri="{FF2B5EF4-FFF2-40B4-BE49-F238E27FC236}">
                <a16:creationId xmlns:a16="http://schemas.microsoft.com/office/drawing/2014/main" id="{1ECBD2F4-C312-E894-8DED-5AA40ED2E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87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1C50425-9699-8E63-F33C-59F5EE62E8A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     topics of common interest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20F621AA-02FB-A094-1D58-349C7811D1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7" name="Picture 2" descr="eic bnl | Inside UCR">
            <a:extLst>
              <a:ext uri="{FF2B5EF4-FFF2-40B4-BE49-F238E27FC236}">
                <a16:creationId xmlns:a16="http://schemas.microsoft.com/office/drawing/2014/main" id="{E4659FD1-4F42-878F-D0E3-9D73CE503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578829-4CBE-7823-9CC4-C14E2B03871F}"/>
              </a:ext>
            </a:extLst>
          </p:cNvPr>
          <p:cNvSpPr txBox="1"/>
          <p:nvPr/>
        </p:nvSpPr>
        <p:spPr>
          <a:xfrm>
            <a:off x="247650" y="756357"/>
            <a:ext cx="46179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simulation code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collaboration on Xsuite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code benchmarking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490A6D-A807-2EFD-B4E9-EA6071CD7E59}"/>
              </a:ext>
            </a:extLst>
          </p:cNvPr>
          <p:cNvSpPr txBox="1"/>
          <p:nvPr/>
        </p:nvSpPr>
        <p:spPr>
          <a:xfrm>
            <a:off x="247650" y="2035082"/>
            <a:ext cx="5903860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polarisation</a:t>
            </a:r>
            <a:endParaRPr lang="en-US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simulation &amp; code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suppressing spin resonance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2800" dirty="0"/>
              <a:t>lattice design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2800" dirty="0"/>
              <a:t>knobs: harmonic spin matching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polarisation transport thru booster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resonant depolarisation &amp; spin flip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coherent spin precession as tool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beam-beam effect on polarisation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polarimetry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en-GB" sz="2800" dirty="0"/>
              <a:t>integration, detector, </a:t>
            </a:r>
            <a:r>
              <a:rPr lang="en-GB" sz="2800" dirty="0" err="1"/>
              <a:t>bkgd</a:t>
            </a:r>
            <a:r>
              <a:rPr lang="en-GB" sz="2800" dirty="0"/>
              <a:t>, laser</a:t>
            </a:r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201B0D-508D-AE47-A495-E8E6761D9031}"/>
              </a:ext>
            </a:extLst>
          </p:cNvPr>
          <p:cNvSpPr txBox="1"/>
          <p:nvPr/>
        </p:nvSpPr>
        <p:spPr>
          <a:xfrm>
            <a:off x="6151511" y="798472"/>
            <a:ext cx="60404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MDI concepts &amp; simulations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IR optics, IR magnet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mechanical integration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beam losses and SR in the MDI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collimation, detector backgrounds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tuning, mechanical stabilization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impedance, heat load evaluation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det. solenoid compensation scheme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1E35E3-A814-BB08-8F72-55BB2809E8CF}"/>
              </a:ext>
            </a:extLst>
          </p:cNvPr>
          <p:cNvSpPr txBox="1"/>
          <p:nvPr/>
        </p:nvSpPr>
        <p:spPr>
          <a:xfrm>
            <a:off x="6151511" y="4194349"/>
            <a:ext cx="608981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/>
              <a:t>accelerator design &amp; beam dynamics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DA, tolerances, machine learning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mechanical alignment &amp; BBA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impedance, collective effects, e-cloud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sudden beam loss events as in SKEKB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m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achine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protection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32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7E397-FCAE-EB6F-10CA-ADCB6F92E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828533B-00F0-5CD4-8383-56E64DC8A1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  more topics of common interest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D786E260-6EAE-471B-D724-4B36366415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7" name="Picture 2" descr="eic bnl | Inside UCR">
            <a:extLst>
              <a:ext uri="{FF2B5EF4-FFF2-40B4-BE49-F238E27FC236}">
                <a16:creationId xmlns:a16="http://schemas.microsoft.com/office/drawing/2014/main" id="{711D3138-C9F4-B3C0-3347-27A1B2104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3090DD-6190-4A7D-89DE-57A2C4B8F23E}"/>
              </a:ext>
            </a:extLst>
          </p:cNvPr>
          <p:cNvSpPr txBox="1"/>
          <p:nvPr/>
        </p:nvSpPr>
        <p:spPr>
          <a:xfrm>
            <a:off x="169347" y="717897"/>
            <a:ext cx="571265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injector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S-band linac &amp; S-band rf structures</a:t>
            </a:r>
          </a:p>
          <a:p>
            <a:r>
              <a:rPr lang="en-US" sz="2800" dirty="0"/>
              <a:t>	 (FCC/PSI, EIC)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polarised e-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B3F3A9-E31E-B6BB-18F2-4B9DA8D0985A}"/>
              </a:ext>
            </a:extLst>
          </p:cNvPr>
          <p:cNvSpPr txBox="1"/>
          <p:nvPr/>
        </p:nvSpPr>
        <p:spPr>
          <a:xfrm>
            <a:off x="108769" y="2448762"/>
            <a:ext cx="347704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SRF</a:t>
            </a:r>
            <a:endParaRPr lang="en-GB" sz="2800" dirty="0"/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RF cavities (2-cell?)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RF power source</a:t>
            </a:r>
          </a:p>
          <a:p>
            <a:pPr lvl="3" indent="-457200">
              <a:buFont typeface="Courier New" panose="02070309020205020404" pitchFamily="49" charset="0"/>
              <a:buChar char="o"/>
            </a:pPr>
            <a:r>
              <a:rPr lang="en-GB" sz="2800" dirty="0"/>
              <a:t> tristron R&amp;D</a:t>
            </a:r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0E42AF-424F-DA04-117F-2E5C07266285}"/>
              </a:ext>
            </a:extLst>
          </p:cNvPr>
          <p:cNvSpPr txBox="1"/>
          <p:nvPr/>
        </p:nvSpPr>
        <p:spPr>
          <a:xfrm>
            <a:off x="6111056" y="840587"/>
            <a:ext cx="59721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MDI hardware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final quadrupole technology</a:t>
            </a:r>
          </a:p>
          <a:p>
            <a:pPr lvl="1"/>
            <a:r>
              <a:rPr lang="en-GB" sz="2800" dirty="0"/>
              <a:t>&amp; production, cryostat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choice of IR cryogenic temperature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54BA59-C575-578C-5F9E-16733438BCD2}"/>
              </a:ext>
            </a:extLst>
          </p:cNvPr>
          <p:cNvSpPr txBox="1"/>
          <p:nvPr/>
        </p:nvSpPr>
        <p:spPr>
          <a:xfrm>
            <a:off x="6111056" y="5874543"/>
            <a:ext cx="5466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working visits of young scientists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921D66-3A14-AA5B-9F08-1F0F1A0846EC}"/>
              </a:ext>
            </a:extLst>
          </p:cNvPr>
          <p:cNvSpPr txBox="1"/>
          <p:nvPr/>
        </p:nvSpPr>
        <p:spPr>
          <a:xfrm>
            <a:off x="169347" y="4218348"/>
            <a:ext cx="51669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beam diagnostics</a:t>
            </a:r>
            <a:endParaRPr lang="en-GB" sz="2800" dirty="0"/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BPMs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BLM system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emittance measurements, halo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bunch length measurement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polarimeters &amp; lasers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D1981-3C8F-246D-7B9C-36F5EE471993}"/>
              </a:ext>
            </a:extLst>
          </p:cNvPr>
          <p:cNvSpPr txBox="1"/>
          <p:nvPr/>
        </p:nvSpPr>
        <p:spPr>
          <a:xfrm>
            <a:off x="6111056" y="3636983"/>
            <a:ext cx="59721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beam-intercepting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primary, secondary &amp; tertiary collimators – design &amp; materials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collision debris collimators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protection devices, beam dumps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4736E4-7140-E5CD-C60D-DFC34521D86C}"/>
              </a:ext>
            </a:extLst>
          </p:cNvPr>
          <p:cNvSpPr txBox="1"/>
          <p:nvPr/>
        </p:nvSpPr>
        <p:spPr>
          <a:xfrm>
            <a:off x="6080945" y="2656469"/>
            <a:ext cx="6111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vacuum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automated production &amp; NEG coating</a:t>
            </a:r>
          </a:p>
        </p:txBody>
      </p:sp>
    </p:spTree>
    <p:extLst>
      <p:ext uri="{BB962C8B-B14F-4D97-AF65-F5344CB8AC3E}">
        <p14:creationId xmlns:p14="http://schemas.microsoft.com/office/powerpoint/2010/main" val="11034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19CE8-CD88-B543-2302-7A3AEEC1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17</a:t>
            </a:fld>
            <a:endParaRPr lang="en-CH"/>
          </a:p>
        </p:txBody>
      </p:sp>
      <p:sp>
        <p:nvSpPr>
          <p:cNvPr id="6" name="TextShape 2">
            <a:extLst>
              <a:ext uri="{FF2B5EF4-FFF2-40B4-BE49-F238E27FC236}">
                <a16:creationId xmlns:a16="http://schemas.microsoft.com/office/drawing/2014/main" id="{54FCCF4E-0932-82CC-5566-CDA516F3B9CD}"/>
              </a:ext>
            </a:extLst>
          </p:cNvPr>
          <p:cNvSpPr txBox="1"/>
          <p:nvPr/>
        </p:nvSpPr>
        <p:spPr>
          <a:xfrm>
            <a:off x="504000" y="1326600"/>
            <a:ext cx="259200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GB" sz="2400" b="0" strike="noStrike" spc="-1" dirty="0">
                <a:latin typeface="Arial"/>
              </a:rPr>
              <a:t>tests, benchmarking</a:t>
            </a:r>
            <a:r>
              <a:rPr lang="en-GB" sz="2400" spc="-1" dirty="0">
                <a:latin typeface="Arial"/>
              </a:rPr>
              <a:t>,</a:t>
            </a:r>
          </a:p>
          <a:p>
            <a:r>
              <a:rPr lang="en-GB" sz="2400" b="0" strike="noStrike" spc="-1" dirty="0">
                <a:latin typeface="Arial"/>
              </a:rPr>
              <a:t>and first simulation studies ongoing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467998-1131-1F4E-4E16-ABB9EA840512}"/>
              </a:ext>
            </a:extLst>
          </p:cNvPr>
          <p:cNvSpPr txBox="1"/>
          <p:nvPr/>
        </p:nvSpPr>
        <p:spPr>
          <a:xfrm>
            <a:off x="266700" y="791206"/>
            <a:ext cx="6694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u="sng" dirty="0"/>
              <a:t>spin tracking </a:t>
            </a:r>
            <a:r>
              <a:rPr lang="en-US" sz="3200" b="1" dirty="0"/>
              <a:t>implemented in Xsuite !  </a:t>
            </a:r>
            <a:endParaRPr lang="en-GB" sz="3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B64F5-FD79-35F4-3242-57E8365D4F5A}"/>
              </a:ext>
            </a:extLst>
          </p:cNvPr>
          <p:cNvSpPr txBox="1"/>
          <p:nvPr/>
        </p:nvSpPr>
        <p:spPr>
          <a:xfrm>
            <a:off x="365616" y="5418840"/>
            <a:ext cx="1236172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/>
              <a:t>G. Iadarola</a:t>
            </a:r>
            <a:r>
              <a:rPr lang="en-US" sz="1400" dirty="0"/>
              <a:t>,</a:t>
            </a:r>
          </a:p>
          <a:p>
            <a:pPr algn="ctr"/>
            <a:r>
              <a:rPr lang="en-US" sz="1400" u="sng" dirty="0"/>
              <a:t>K. Hock,</a:t>
            </a:r>
          </a:p>
          <a:p>
            <a:pPr algn="ctr"/>
            <a:r>
              <a:rPr lang="en-US" sz="1400" dirty="0"/>
              <a:t>Y. Wu,</a:t>
            </a:r>
          </a:p>
          <a:p>
            <a:pPr algn="ctr"/>
            <a:r>
              <a:rPr lang="en-US" sz="1400" dirty="0"/>
              <a:t>J. Keintzel,</a:t>
            </a:r>
          </a:p>
          <a:p>
            <a:pPr algn="ctr"/>
            <a:r>
              <a:rPr lang="en-US" sz="1400" dirty="0"/>
              <a:t>T. Pieloni,</a:t>
            </a:r>
          </a:p>
          <a:p>
            <a:pPr algn="ctr"/>
            <a:r>
              <a:rPr lang="en-US" sz="1400" dirty="0"/>
              <a:t>J. Wenninger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77E2D1-C7E4-92B1-98CE-D972C05E0D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spin tracking: a success story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AB8D2F8F-F3C9-B421-1472-3A3AADBA9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13" name="Picture 2" descr="eic bnl | Inside UCR">
            <a:extLst>
              <a:ext uri="{FF2B5EF4-FFF2-40B4-BE49-F238E27FC236}">
                <a16:creationId xmlns:a16="http://schemas.microsoft.com/office/drawing/2014/main" id="{DF810379-CAE6-7AFB-18EE-65FFBF643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102AFB-0556-4051-A000-F8381E2C1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9571" y="6986"/>
            <a:ext cx="1872334" cy="46926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400EFE1F-6BB2-6C5E-5F23-2AF4768EB2C3}"/>
              </a:ext>
            </a:extLst>
          </p:cNvPr>
          <p:cNvSpPr txBox="1">
            <a:spLocks/>
          </p:cNvSpPr>
          <p:nvPr/>
        </p:nvSpPr>
        <p:spPr>
          <a:xfrm>
            <a:off x="11717465" y="6702667"/>
            <a:ext cx="385972" cy="2267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17</a:t>
            </a:fld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BB55E75-C328-D17F-FEC2-821C44F8FA6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515" y="1651942"/>
            <a:ext cx="4840941" cy="36307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DCA778-7909-2F3D-9F82-12950C22E03E}"/>
              </a:ext>
            </a:extLst>
          </p:cNvPr>
          <p:cNvSpPr txBox="1"/>
          <p:nvPr/>
        </p:nvSpPr>
        <p:spPr>
          <a:xfrm>
            <a:off x="4247029" y="2115605"/>
            <a:ext cx="369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H" b="1" dirty="0">
                <a:solidFill>
                  <a:prstClr val="black"/>
                </a:solidFill>
                <a:latin typeface="Calibri" panose="020F0502020204030204"/>
              </a:rPr>
              <a:t>Xsuite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B8D982-C463-9ABC-E181-F95E22C737C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00"/>
          <a:stretch>
            <a:fillRect/>
          </a:stretch>
        </p:blipFill>
        <p:spPr>
          <a:xfrm>
            <a:off x="7017806" y="5644966"/>
            <a:ext cx="3509361" cy="11510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00DF39-BAEE-1A02-66CE-82F024D93247}"/>
              </a:ext>
            </a:extLst>
          </p:cNvPr>
          <p:cNvSpPr txBox="1"/>
          <p:nvPr/>
        </p:nvSpPr>
        <p:spPr>
          <a:xfrm>
            <a:off x="8206127" y="2074460"/>
            <a:ext cx="369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H" b="1" dirty="0">
                <a:solidFill>
                  <a:prstClr val="black"/>
                </a:solidFill>
                <a:latin typeface="Calibri" panose="020F0502020204030204"/>
              </a:rPr>
              <a:t>SLIM 1990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9B9E03-8942-3D6B-56F0-F8C312DDC9CD}"/>
              </a:ext>
            </a:extLst>
          </p:cNvPr>
          <p:cNvSpPr txBox="1"/>
          <p:nvPr/>
        </p:nvSpPr>
        <p:spPr>
          <a:xfrm>
            <a:off x="4116116" y="1161868"/>
            <a:ext cx="79223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Benchmarking case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62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LEP1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with orbit bumps to compensate precession in the experimental solenoids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62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good agreement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 found against SLIM simulations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31F808-9F46-6DD3-A76C-CEF1998E206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922"/>
          <a:stretch>
            <a:fillRect/>
          </a:stretch>
        </p:blipFill>
        <p:spPr>
          <a:xfrm>
            <a:off x="7518588" y="1358757"/>
            <a:ext cx="4944149" cy="47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3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CA5D2-917D-CC28-0E20-665B0EA4F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653" y="1153814"/>
            <a:ext cx="11210059" cy="4351338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A9D77CB-DF1D-EF02-6AAF-4A2B1E84E52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FFFF00"/>
                </a:solidFill>
                <a:latin typeface="+mn-lt"/>
              </a:rPr>
              <a:t>conclusions &amp; outlook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CBBAF32C-AB8F-8D07-92DE-1A16896B1C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6" name="Picture 2" descr="eic bnl | Inside UCR">
            <a:extLst>
              <a:ext uri="{FF2B5EF4-FFF2-40B4-BE49-F238E27FC236}">
                <a16:creationId xmlns:a16="http://schemas.microsoft.com/office/drawing/2014/main" id="{83A928CB-0AE3-2C3D-E071-BB00F6B73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98D6B-E099-8E68-89B5-B5AB53816C06}"/>
              </a:ext>
            </a:extLst>
          </p:cNvPr>
          <p:cNvSpPr txBox="1"/>
          <p:nvPr/>
        </p:nvSpPr>
        <p:spPr>
          <a:xfrm>
            <a:off x="54427" y="712992"/>
            <a:ext cx="12119882" cy="6636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 lot of FCC-EIC synergies in many areas &amp;  mutual interest to collaborate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formal agreement between CERN and DOE/NP on EIC upcoming ?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CERN/FCC has agreement for HEP and with DOE Office of Science 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may common successful work on Xsuite usher in a new era ?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suggest continuing joint effort on </a:t>
            </a:r>
            <a:r>
              <a:rPr lang="en-US" sz="3200" dirty="0" err="1"/>
              <a:t>polarisation</a:t>
            </a:r>
            <a:r>
              <a:rPr lang="en-US" sz="3200" dirty="0"/>
              <a:t> and adding themes: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S-band linac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collimator design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beam-beam studies</a:t>
            </a:r>
          </a:p>
          <a:p>
            <a:pPr indent="895350">
              <a:lnSpc>
                <a:spcPct val="110000"/>
              </a:lnSpc>
              <a:tabLst>
                <a:tab pos="10223500" algn="l"/>
              </a:tabLst>
            </a:pPr>
            <a:r>
              <a:rPr lang="en-US" sz="2800" dirty="0"/>
              <a:t>- electron-cloud studies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MDI ?, beam diagnostics ? 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mechanical alignment ? e</a:t>
            </a:r>
            <a:r>
              <a:rPr lang="en-US" sz="2800" baseline="30000" dirty="0"/>
              <a:t>-</a:t>
            </a:r>
            <a:r>
              <a:rPr lang="en-US" sz="2800" dirty="0"/>
              <a:t> polarimetry ?</a:t>
            </a:r>
          </a:p>
          <a:p>
            <a:pPr>
              <a:lnSpc>
                <a:spcPct val="110000"/>
              </a:lnSpc>
            </a:pPr>
            <a:endParaRPr lang="en-US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BE2AAB-F779-AAAD-3B86-34BFFE3C2B98}"/>
              </a:ext>
            </a:extLst>
          </p:cNvPr>
          <p:cNvSpPr txBox="1"/>
          <p:nvPr/>
        </p:nvSpPr>
        <p:spPr>
          <a:xfrm rot="20673699">
            <a:off x="5680780" y="5237178"/>
            <a:ext cx="5561139" cy="523220"/>
          </a:xfrm>
          <a:prstGeom prst="rect">
            <a:avLst/>
          </a:prstGeom>
          <a:solidFill>
            <a:srgbClr val="E8FF2E">
              <a:lumMod val="20000"/>
              <a:lumOff val="80000"/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Next satellite event in Detroit!? 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1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diagram of a circular structure&#10;&#10;AI-generated content may be incorrect.">
            <a:extLst>
              <a:ext uri="{FF2B5EF4-FFF2-40B4-BE49-F238E27FC236}">
                <a16:creationId xmlns:a16="http://schemas.microsoft.com/office/drawing/2014/main" id="{731C4497-776C-47B1-D2F0-A99651084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44" y="2943142"/>
            <a:ext cx="4210537" cy="3427181"/>
          </a:xfrm>
          <a:prstGeom prst="rect">
            <a:avLst/>
          </a:prstGeom>
        </p:spPr>
      </p:pic>
      <p:pic>
        <p:nvPicPr>
          <p:cNvPr id="3" name="Picture 2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7A1A6BC6-8C36-3537-38CB-62B75B478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405" y="2984069"/>
            <a:ext cx="4233676" cy="349903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360589-E5ED-806A-A5D5-C4C438108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80"/>
            <a:fld id="{88A1DFE4-5FC5-43BD-BB7E-75EAD82B965F}" type="slidenum">
              <a:rPr lang="en-GB">
                <a:latin typeface="Arial"/>
              </a:rPr>
              <a:pPr defTabSz="914280"/>
              <a:t>2</a:t>
            </a:fld>
            <a:endParaRPr lang="en-GB">
              <a:latin typeface="Arial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26460" y="926084"/>
            <a:ext cx="11785600" cy="5365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267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19294C2-EA4A-A8B6-7782-2C9AC1A49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4" y="3003826"/>
            <a:ext cx="2971796" cy="331049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DEECD8-F008-F265-0B6D-5C2552DADCA9}"/>
              </a:ext>
            </a:extLst>
          </p:cNvPr>
          <p:cNvSpPr txBox="1">
            <a:spLocks/>
          </p:cNvSpPr>
          <p:nvPr/>
        </p:nvSpPr>
        <p:spPr>
          <a:xfrm>
            <a:off x="5314687" y="3884873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indent="0" defTabSz="914354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E08D69-87CD-8F4C-0A88-9630B07B2ECD}"/>
              </a:ext>
            </a:extLst>
          </p:cNvPr>
          <p:cNvSpPr txBox="1">
            <a:spLocks/>
          </p:cNvSpPr>
          <p:nvPr/>
        </p:nvSpPr>
        <p:spPr>
          <a:xfrm>
            <a:off x="9262835" y="3956300"/>
            <a:ext cx="1512168" cy="72814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indent="0" defTabSz="914354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/>
              <p:nvPr/>
            </p:nvSpPr>
            <p:spPr>
              <a:xfrm>
                <a:off x="252238" y="973953"/>
                <a:ext cx="11919443" cy="1682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) as Higgs factory, electroweak &amp; top factory at highest luminosities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2: FCC-hh (~100 </a:t>
                </a:r>
                <a:r>
                  <a:rPr lang="en-GB" b="1" dirty="0" err="1">
                    <a:solidFill>
                      <a:srgbClr val="3333FF"/>
                    </a:solidFill>
                    <a:latin typeface="Arial"/>
                  </a:rPr>
                  <a:t>TeV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) as natural continuation at energy frontier, pp &amp; AA collisions; e-</a:t>
                </a:r>
                <a:r>
                  <a:rPr lang="en-GB" sz="1351" b="1" dirty="0">
                    <a:solidFill>
                      <a:srgbClr val="3333FF"/>
                    </a:solidFill>
                    <a:latin typeface="Arial"/>
                  </a:rPr>
                  <a:t>h 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option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highly synergetic and complementary programme maximising the physics opportunities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common civil engineering and technical infrastructures, </a:t>
                </a:r>
                <a:r>
                  <a:rPr lang="en-US" dirty="0">
                    <a:solidFill>
                      <a:srgbClr val="0C377B"/>
                    </a:solidFill>
                    <a:latin typeface="Arial"/>
                  </a:rPr>
                  <a:t>building on and reusing CERN’s existing infrastructure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kern="0" dirty="0">
                    <a:solidFill>
                      <a:srgbClr val="0C377B"/>
                    </a:solidFill>
                    <a:latin typeface="Arial"/>
                  </a:rPr>
                  <a:t>FCC integrated project </a:t>
                </a:r>
                <a:r>
                  <a:rPr lang="en-GB" kern="0" dirty="0">
                    <a:solidFill>
                      <a:srgbClr val="0C377B"/>
                    </a:solidFill>
                    <a:latin typeface="Arial"/>
                  </a:rPr>
                  <a:t>allows the start of a new, major facility at CERN within a few years of the end of HL-LHC</a:t>
                </a:r>
                <a:endParaRPr lang="en-GB" b="1" dirty="0">
                  <a:solidFill>
                    <a:srgbClr val="0C377B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38" y="973953"/>
                <a:ext cx="11919443" cy="1682512"/>
              </a:xfrm>
              <a:prstGeom prst="rect">
                <a:avLst/>
              </a:prstGeom>
              <a:blipFill>
                <a:blip r:embed="rId5"/>
                <a:stretch>
                  <a:fillRect l="-307" t="-2174" b="-5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97FDEFC-6F21-65BD-1C25-7AB23DF36BF2}"/>
              </a:ext>
            </a:extLst>
          </p:cNvPr>
          <p:cNvSpPr/>
          <p:nvPr/>
        </p:nvSpPr>
        <p:spPr>
          <a:xfrm>
            <a:off x="287735" y="6493328"/>
            <a:ext cx="3715127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900C12-5F94-AA59-EE1B-247D3379198E}"/>
              </a:ext>
            </a:extLst>
          </p:cNvPr>
          <p:cNvSpPr/>
          <p:nvPr/>
        </p:nvSpPr>
        <p:spPr>
          <a:xfrm>
            <a:off x="4161342" y="6493328"/>
            <a:ext cx="3630223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5812B1-EDC6-D58E-EC48-2CB971C95392}"/>
              </a:ext>
            </a:extLst>
          </p:cNvPr>
          <p:cNvSpPr/>
          <p:nvPr/>
        </p:nvSpPr>
        <p:spPr>
          <a:xfrm>
            <a:off x="7961143" y="6481745"/>
            <a:ext cx="4076935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C5FC-FAB0-98A6-7E4F-A602D6FA8A5A}"/>
              </a:ext>
            </a:extLst>
          </p:cNvPr>
          <p:cNvSpPr txBox="1"/>
          <p:nvPr/>
        </p:nvSpPr>
        <p:spPr>
          <a:xfrm>
            <a:off x="1411448" y="6414077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2020 - 2045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F67AB-36E9-7A69-C375-51E910B7D81E}"/>
              </a:ext>
            </a:extLst>
          </p:cNvPr>
          <p:cNvSpPr txBox="1"/>
          <p:nvPr/>
        </p:nvSpPr>
        <p:spPr>
          <a:xfrm>
            <a:off x="5191425" y="6424964"/>
            <a:ext cx="301367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2048 - 2062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943FA-3D7A-3978-FD5A-FA03EE18FB00}"/>
              </a:ext>
            </a:extLst>
          </p:cNvPr>
          <p:cNvSpPr txBox="1"/>
          <p:nvPr/>
        </p:nvSpPr>
        <p:spPr>
          <a:xfrm>
            <a:off x="8785980" y="641164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      ~2075 - ~2100 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FBF9AA-0DDF-7A6D-140E-574BE5EF34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4000" dirty="0">
                <a:latin typeface="Calibri" panose="020F0502020204030204"/>
              </a:rPr>
              <a:t>             </a:t>
            </a:r>
            <a:r>
              <a:rPr lang="en-US" sz="4000" kern="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Future Circular Collider integrated program – scope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80587A19-1957-802C-9ABF-472CDDB120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BF0F6-26EF-8DDC-9295-59D57066A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0D08B992-AD1C-E489-B177-AD05442EDF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D962C3-4518-1E58-9420-B5DDA1B94D82}"/>
              </a:ext>
            </a:extLst>
          </p:cNvPr>
          <p:cNvSpPr txBox="1">
            <a:spLocks/>
          </p:cNvSpPr>
          <p:nvPr/>
        </p:nvSpPr>
        <p:spPr>
          <a:xfrm>
            <a:off x="26713" y="985859"/>
            <a:ext cx="5938127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566" indent="-380990">
              <a:spcBef>
                <a:spcPts val="1600"/>
              </a:spcBef>
              <a:buClr>
                <a:srgbClr val="0C377B"/>
              </a:buClr>
            </a:pPr>
            <a:r>
              <a:rPr lang="en-US" sz="2000" b="1" dirty="0">
                <a:solidFill>
                  <a:srgbClr val="0C377B"/>
                </a:solidFill>
              </a:rPr>
              <a:t>Double ring </a:t>
            </a:r>
            <a:r>
              <a:rPr lang="en-US" sz="2000" dirty="0" err="1">
                <a:solidFill>
                  <a:srgbClr val="0C377B"/>
                </a:solidFill>
              </a:rPr>
              <a:t>e</a:t>
            </a:r>
            <a:r>
              <a:rPr lang="en-US" sz="2000" baseline="30000" dirty="0" err="1">
                <a:solidFill>
                  <a:srgbClr val="0C377B"/>
                </a:solidFill>
              </a:rPr>
              <a:t>+</a:t>
            </a:r>
            <a:r>
              <a:rPr lang="en-US" sz="2000" dirty="0" err="1">
                <a:solidFill>
                  <a:srgbClr val="0C377B"/>
                </a:solidFill>
              </a:rPr>
              <a:t>e</a:t>
            </a:r>
            <a:r>
              <a:rPr lang="en-US" sz="2000" baseline="30000" dirty="0">
                <a:solidFill>
                  <a:srgbClr val="0C377B"/>
                </a:solidFill>
              </a:rPr>
              <a:t>-</a:t>
            </a:r>
            <a:r>
              <a:rPr lang="en-US" sz="2000" dirty="0">
                <a:solidFill>
                  <a:srgbClr val="0C377B"/>
                </a:solidFill>
              </a:rPr>
              <a:t> collider, allowing </a:t>
            </a:r>
            <a:r>
              <a:rPr lang="en-GB" sz="2000" dirty="0">
                <a:solidFill>
                  <a:srgbClr val="0C377B"/>
                </a:solidFill>
              </a:rPr>
              <a:t>many bunches, high current, like LHC and B factories, different from LEP</a:t>
            </a:r>
            <a:endParaRPr lang="en-US" sz="2000" dirty="0">
              <a:solidFill>
                <a:srgbClr val="0C377B"/>
              </a:solidFill>
            </a:endParaRPr>
          </a:p>
          <a:p>
            <a:pPr marL="417566" indent="-380990">
              <a:spcBef>
                <a:spcPts val="1600"/>
              </a:spcBef>
              <a:buClr>
                <a:srgbClr val="0C377B"/>
              </a:buClr>
            </a:pPr>
            <a:r>
              <a:rPr lang="en-US" sz="20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000" dirty="0">
                <a:solidFill>
                  <a:srgbClr val="0C377B"/>
                </a:solidFill>
              </a:rPr>
              <a:t>                  at all beam energies. Energy loss </a:t>
            </a:r>
            <a:r>
              <a:rPr lang="en-US" sz="2000" dirty="0">
                <a:solidFill>
                  <a:srgbClr val="0C377B"/>
                </a:solidFill>
                <a:latin typeface="Symbol" panose="05050102010706020507" pitchFamily="18" charset="2"/>
              </a:rPr>
              <a:t>D</a:t>
            </a:r>
            <a:r>
              <a:rPr lang="en-US" sz="2000" dirty="0">
                <a:solidFill>
                  <a:srgbClr val="0C377B"/>
                </a:solidFill>
              </a:rPr>
              <a:t>E per turn:</a:t>
            </a:r>
          </a:p>
          <a:p>
            <a:pPr marL="36575" indent="0">
              <a:spcBef>
                <a:spcPts val="1600"/>
              </a:spcBef>
              <a:buClr>
                <a:srgbClr val="0C377B"/>
              </a:buClr>
              <a:buNone/>
            </a:pPr>
            <a:r>
              <a:rPr lang="en-AU" altLang="en-US" sz="1800" dirty="0">
                <a:latin typeface="Symbol" panose="05050102010706020507" pitchFamily="18" charset="2"/>
              </a:rPr>
              <a:t>		</a:t>
            </a:r>
            <a:r>
              <a:rPr lang="en-AU" altLang="en-US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</a:rPr>
              <a:t>E ~ </a:t>
            </a:r>
            <a:r>
              <a:rPr lang="en-AU" altLang="en-US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AU" altLang="en-US" sz="18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</a:rPr>
              <a:t>/</a:t>
            </a:r>
            <a:r>
              <a:rPr lang="en-AU" altLang="en-US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= 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(E/m</a:t>
            </a:r>
            <a:r>
              <a:rPr lang="en-AU" altLang="en-US" sz="1800" b="1" baseline="-25000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AU" altLang="en-US" sz="18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</a:rPr>
              <a:t>/</a:t>
            </a:r>
            <a:r>
              <a:rPr lang="en-AU" altLang="en-US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AU" altLang="en-US" sz="1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  <a:p>
            <a:pPr marL="417566" indent="-380990">
              <a:spcBef>
                <a:spcPts val="1600"/>
              </a:spcBef>
              <a:buClr>
                <a:srgbClr val="0C377B"/>
              </a:buClr>
            </a:pPr>
            <a:r>
              <a:rPr lang="en-US" sz="2000" b="1" dirty="0">
                <a:solidFill>
                  <a:srgbClr val="0C377B"/>
                </a:solidFill>
              </a:rPr>
              <a:t>Asymmetric IR layout </a:t>
            </a:r>
            <a:r>
              <a:rPr lang="en-US" sz="2000" dirty="0">
                <a:solidFill>
                  <a:srgbClr val="0C377B"/>
                </a:solidFill>
              </a:rPr>
              <a:t>and optics to </a:t>
            </a:r>
            <a:r>
              <a:rPr lang="en-US" sz="2000" b="1" dirty="0">
                <a:solidFill>
                  <a:srgbClr val="0C377B"/>
                </a:solidFill>
              </a:rPr>
              <a:t>limit synchrotron radiation towards the detector </a:t>
            </a:r>
            <a:r>
              <a:rPr lang="en-US" sz="2000" dirty="0">
                <a:solidFill>
                  <a:srgbClr val="0C377B"/>
                </a:solidFill>
              </a:rPr>
              <a:t>and to provide </a:t>
            </a:r>
            <a:r>
              <a:rPr lang="en-US" sz="2000" b="1" dirty="0">
                <a:solidFill>
                  <a:srgbClr val="0C377B"/>
                </a:solidFill>
              </a:rPr>
              <a:t>large </a:t>
            </a:r>
            <a:r>
              <a:rPr lang="en-US" sz="2000" dirty="0">
                <a:solidFill>
                  <a:srgbClr val="0C377B"/>
                </a:solidFill>
              </a:rPr>
              <a:t>horizontal crossing angle </a:t>
            </a:r>
            <a:r>
              <a:rPr lang="en-US" sz="2000" b="1" dirty="0">
                <a:solidFill>
                  <a:srgbClr val="0C377B"/>
                </a:solidFill>
              </a:rPr>
              <a:t>30 </a:t>
            </a:r>
            <a:r>
              <a:rPr lang="en-US" sz="2000" b="1" dirty="0" err="1">
                <a:solidFill>
                  <a:srgbClr val="0C377B"/>
                </a:solidFill>
              </a:rPr>
              <a:t>mrad</a:t>
            </a:r>
            <a:r>
              <a:rPr lang="en-US" sz="2000" b="1" dirty="0">
                <a:solidFill>
                  <a:srgbClr val="0C377B"/>
                </a:solidFill>
              </a:rPr>
              <a:t> for crab-waist collision optics, </a:t>
            </a:r>
            <a:r>
              <a:rPr lang="en-GB" sz="2000" dirty="0">
                <a:solidFill>
                  <a:srgbClr val="0C377B"/>
                </a:solidFill>
              </a:rPr>
              <a:t>demonstrated at  DAFNE (Italy) and </a:t>
            </a:r>
            <a:r>
              <a:rPr lang="en-GB" sz="2000" dirty="0" err="1">
                <a:solidFill>
                  <a:srgbClr val="0C377B"/>
                </a:solidFill>
              </a:rPr>
              <a:t>SuperKEKB</a:t>
            </a:r>
            <a:r>
              <a:rPr lang="en-GB" sz="2000" dirty="0">
                <a:solidFill>
                  <a:srgbClr val="0C377B"/>
                </a:solidFill>
              </a:rPr>
              <a:t> (Japan)</a:t>
            </a:r>
          </a:p>
          <a:p>
            <a:pPr marL="417566" indent="-380990">
              <a:spcBef>
                <a:spcPts val="1600"/>
              </a:spcBef>
              <a:buClr>
                <a:srgbClr val="0C377B"/>
              </a:buClr>
            </a:pPr>
            <a:r>
              <a:rPr lang="en-US" sz="2000" b="1" dirty="0">
                <a:solidFill>
                  <a:srgbClr val="0C377B"/>
                </a:solidFill>
              </a:rPr>
              <a:t>Top-up injection </a:t>
            </a:r>
            <a:r>
              <a:rPr lang="en-US" sz="2000" dirty="0">
                <a:solidFill>
                  <a:srgbClr val="0C377B"/>
                </a:solidFill>
              </a:rPr>
              <a:t>scheme as at modern light sources (APS, SLS,…) and as at recent </a:t>
            </a:r>
            <a:r>
              <a:rPr lang="en-US" sz="2000" dirty="0" err="1">
                <a:solidFill>
                  <a:srgbClr val="0C377B"/>
                </a:solidFill>
              </a:rPr>
              <a:t>e</a:t>
            </a:r>
            <a:r>
              <a:rPr lang="en-US" sz="2000" baseline="30000" dirty="0" err="1">
                <a:solidFill>
                  <a:srgbClr val="0C377B"/>
                </a:solidFill>
              </a:rPr>
              <a:t>+</a:t>
            </a:r>
            <a:r>
              <a:rPr lang="en-US" sz="2000" dirty="0" err="1">
                <a:solidFill>
                  <a:srgbClr val="0C377B"/>
                </a:solidFill>
              </a:rPr>
              <a:t>e</a:t>
            </a:r>
            <a:r>
              <a:rPr lang="en-US" sz="2000" baseline="30000" dirty="0">
                <a:solidFill>
                  <a:srgbClr val="0C377B"/>
                </a:solidFill>
              </a:rPr>
              <a:t>-</a:t>
            </a:r>
            <a:r>
              <a:rPr lang="en-US" sz="2000" dirty="0">
                <a:solidFill>
                  <a:srgbClr val="0C377B"/>
                </a:solidFill>
              </a:rPr>
              <a:t> colliders, PEP-II (USA), KEKB &amp; </a:t>
            </a:r>
            <a:r>
              <a:rPr lang="en-US" sz="2000" dirty="0" err="1">
                <a:solidFill>
                  <a:srgbClr val="0C377B"/>
                </a:solidFill>
              </a:rPr>
              <a:t>SuperKEKB</a:t>
            </a:r>
            <a:r>
              <a:rPr lang="en-US" sz="2000" dirty="0">
                <a:solidFill>
                  <a:srgbClr val="0C377B"/>
                </a:solidFill>
              </a:rPr>
              <a:t> (Japan), BEPCII (China), requires </a:t>
            </a:r>
            <a:r>
              <a:rPr lang="en-US" sz="20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AA550B-BC0D-8AA4-BA2B-382970213C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752" y="3005539"/>
            <a:ext cx="5964840" cy="364073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EB645B-0315-5F8E-CB1D-5C322FE8E0CE}"/>
              </a:ext>
            </a:extLst>
          </p:cNvPr>
          <p:cNvSpPr txBox="1"/>
          <p:nvPr/>
        </p:nvSpPr>
        <p:spPr>
          <a:xfrm>
            <a:off x="6393837" y="2013407"/>
            <a:ext cx="5404111" cy="8513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914377">
              <a:spcBef>
                <a:spcPts val="800"/>
              </a:spcBef>
            </a:pPr>
            <a:r>
              <a:rPr lang="en-US" sz="2133" b="1" dirty="0">
                <a:solidFill>
                  <a:srgbClr val="0F124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2133" b="1" dirty="0">
                <a:solidFill>
                  <a:srgbClr val="0F124A"/>
                </a:solidFill>
                <a:latin typeface="Arial"/>
              </a:rPr>
              <a:t>10</a:t>
            </a:r>
            <a:r>
              <a:rPr lang="en-US" sz="2133" b="1" baseline="30000" dirty="0">
                <a:solidFill>
                  <a:srgbClr val="0F124A"/>
                </a:solidFill>
                <a:latin typeface="Arial"/>
              </a:rPr>
              <a:t>4</a:t>
            </a:r>
            <a:r>
              <a:rPr lang="en-US" sz="2133" b="1" dirty="0">
                <a:solidFill>
                  <a:srgbClr val="0F124A"/>
                </a:solidFill>
                <a:latin typeface="Arial"/>
              </a:rPr>
              <a:t>–10</a:t>
            </a:r>
            <a:r>
              <a:rPr lang="en-US" sz="2133" b="1" baseline="30000" dirty="0">
                <a:solidFill>
                  <a:srgbClr val="0F124A"/>
                </a:solidFill>
                <a:latin typeface="Arial"/>
              </a:rPr>
              <a:t>5</a:t>
            </a:r>
            <a:r>
              <a:rPr lang="en-US" sz="2133" b="1" dirty="0">
                <a:solidFill>
                  <a:srgbClr val="0F124A"/>
                </a:solidFill>
                <a:latin typeface="Arial"/>
              </a:rPr>
              <a:t>x luminosity/</a:t>
            </a:r>
            <a:r>
              <a:rPr lang="en-US" sz="2133" b="1" dirty="0" err="1">
                <a:solidFill>
                  <a:srgbClr val="0F124A"/>
                </a:solidFill>
                <a:latin typeface="Arial"/>
              </a:rPr>
              <a:t>el.energy</a:t>
            </a:r>
            <a:r>
              <a:rPr lang="en-US" sz="2133" b="1" dirty="0">
                <a:solidFill>
                  <a:srgbClr val="0F124A"/>
                </a:solidFill>
                <a:latin typeface="Arial"/>
              </a:rPr>
              <a:t> of LEP</a:t>
            </a:r>
          </a:p>
          <a:p>
            <a:pPr defTabSz="914377">
              <a:spcBef>
                <a:spcPts val="800"/>
              </a:spcBef>
            </a:pPr>
            <a:r>
              <a:rPr lang="en-US" sz="2133" b="1" dirty="0">
                <a:solidFill>
                  <a:srgbClr val="0F124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133" b="1" dirty="0">
                <a:solidFill>
                  <a:srgbClr val="0F124A"/>
                </a:solidFill>
                <a:latin typeface="Arial"/>
              </a:rPr>
              <a:t>sustainable physics</a:t>
            </a:r>
            <a:endParaRPr lang="en-GB" sz="2133" b="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3917F6-A6E9-31B4-1FF8-FE93781E5B1F}"/>
              </a:ext>
            </a:extLst>
          </p:cNvPr>
          <p:cNvSpPr txBox="1"/>
          <p:nvPr/>
        </p:nvSpPr>
        <p:spPr>
          <a:xfrm>
            <a:off x="6227161" y="834965"/>
            <a:ext cx="5964839" cy="1157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lnSpc>
                <a:spcPct val="110000"/>
              </a:lnSpc>
              <a:defRPr/>
            </a:pPr>
            <a:r>
              <a:rPr lang="en-US" sz="2133" dirty="0">
                <a:solidFill>
                  <a:srgbClr val="0C377B"/>
                </a:solidFill>
              </a:rPr>
              <a:t>Combining concepts from past and present lepton colliders and using high-efficiency SRF system results in a giant step in efficiency: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773B3-9FAB-84D9-603D-5CB82BE991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4000" b="0" dirty="0">
                <a:latin typeface="Calibri" panose="020F0502020204030204"/>
              </a:rPr>
              <a:t>             </a:t>
            </a:r>
            <a:r>
              <a:rPr lang="en-US" sz="4000" b="0" kern="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kern="0" dirty="0">
                <a:latin typeface="+mn-lt"/>
              </a:rPr>
              <a:t>FCC-ee basic design choices and performance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23412E61-8EF6-D7CA-9FF3-0CEA6694C7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5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F30EE-40C0-C4C4-B257-E853448E0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ox with a picture of a child playing with a tablet&#10;&#10;AI-generated content may be incorrect.">
            <a:extLst>
              <a:ext uri="{FF2B5EF4-FFF2-40B4-BE49-F238E27FC236}">
                <a16:creationId xmlns:a16="http://schemas.microsoft.com/office/drawing/2014/main" id="{7C6967B1-2190-913C-C046-B938B98501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>
            <a:fillRect/>
          </a:stretch>
        </p:blipFill>
        <p:spPr>
          <a:xfrm>
            <a:off x="4124527" y="1373717"/>
            <a:ext cx="5170792" cy="5213768"/>
          </a:xfrm>
          <a:prstGeom prst="rect">
            <a:avLst/>
          </a:prstGeom>
          <a:solidFill>
            <a:srgbClr val="EEECEF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462CDC-0084-6121-3E95-6BC00FC512E5}"/>
              </a:ext>
            </a:extLst>
          </p:cNvPr>
          <p:cNvSpPr txBox="1"/>
          <p:nvPr/>
        </p:nvSpPr>
        <p:spPr>
          <a:xfrm>
            <a:off x="142876" y="6365274"/>
            <a:ext cx="1483245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914354">
              <a:defRPr/>
            </a:pPr>
            <a:r>
              <a:rPr lang="en-US" sz="2400" kern="0" dirty="0">
                <a:solidFill>
                  <a:prstClr val="black"/>
                </a:solidFill>
                <a:latin typeface="Calibri" panose="020F0502020204030204"/>
              </a:rPr>
              <a:t>G. Iadarola</a:t>
            </a:r>
            <a:endParaRPr lang="en-GB" sz="24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257DD9-219B-B536-7302-12B5DD430B2B}"/>
              </a:ext>
            </a:extLst>
          </p:cNvPr>
          <p:cNvSpPr txBox="1"/>
          <p:nvPr/>
        </p:nvSpPr>
        <p:spPr>
          <a:xfrm>
            <a:off x="9420829" y="1688388"/>
            <a:ext cx="3333108" cy="79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70">
              <a:spcBef>
                <a:spcPts val="800"/>
              </a:spcBef>
              <a:defRPr/>
            </a:pPr>
            <a:r>
              <a:rPr lang="en-US" sz="2267" b="1" dirty="0">
                <a:solidFill>
                  <a:srgbClr val="2963AE"/>
                </a:solidFill>
                <a:latin typeface="Calibri" panose="020F0502020204030204"/>
              </a:rPr>
              <a:t>tutorials in form of </a:t>
            </a:r>
            <a:r>
              <a:rPr lang="en-US" sz="2267" b="1" dirty="0" err="1">
                <a:solidFill>
                  <a:srgbClr val="2963AE"/>
                </a:solidFill>
                <a:latin typeface="Calibri" panose="020F0502020204030204"/>
              </a:rPr>
              <a:t>Jupyter</a:t>
            </a:r>
            <a:r>
              <a:rPr lang="en-US" sz="2267" b="1" dirty="0">
                <a:solidFill>
                  <a:srgbClr val="2963AE"/>
                </a:solidFill>
                <a:latin typeface="Calibri" panose="020F0502020204030204"/>
              </a:rPr>
              <a:t> notebooks</a:t>
            </a:r>
            <a:endParaRPr lang="en-GB" sz="2400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36E954-1FBF-894D-C9A7-16A7F0E2916F}"/>
              </a:ext>
            </a:extLst>
          </p:cNvPr>
          <p:cNvSpPr txBox="1"/>
          <p:nvPr/>
        </p:nvSpPr>
        <p:spPr>
          <a:xfrm>
            <a:off x="142877" y="1554271"/>
            <a:ext cx="37145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Powerful modular modern successor of MAD-8 (LEP design) and MAD-X (LHC design) etc.</a:t>
            </a:r>
            <a:endParaRPr lang="en-GB" sz="3733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CBF9D9-0496-EF1E-4668-F2514638D58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kern="0" dirty="0">
                <a:latin typeface="+mn-lt"/>
              </a:rPr>
              <a:t>FCC design with Xsuite 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ADE3851-B46F-8DEE-C701-8356154E7D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0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A8A31-46D6-1D0D-DA45-8DFE0D1CD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D3F4374-73D2-9108-330C-A3DC0B5A3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141" y="985916"/>
            <a:ext cx="5043332" cy="30009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9272F3-6EB8-1FC1-137C-B1778A11A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148" y="4302143"/>
            <a:ext cx="1111589" cy="17762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DCA19B4-FC07-0D79-0250-F9CD9924A2FF}"/>
              </a:ext>
            </a:extLst>
          </p:cNvPr>
          <p:cNvSpPr txBox="1"/>
          <p:nvPr/>
        </p:nvSpPr>
        <p:spPr>
          <a:xfrm>
            <a:off x="3929399" y="6086193"/>
            <a:ext cx="45012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Vibration studies with girder on PSI jacks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C53231-B2FC-21E0-2AFF-51AE333E7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595" y="6384688"/>
            <a:ext cx="1590968" cy="473437"/>
          </a:xfrm>
          <a:prstGeom prst="rect">
            <a:avLst/>
          </a:prstGeom>
        </p:spPr>
      </p:pic>
      <p:pic>
        <p:nvPicPr>
          <p:cNvPr id="3" name="Grafik 12">
            <a:extLst>
              <a:ext uri="{FF2B5EF4-FFF2-40B4-BE49-F238E27FC236}">
                <a16:creationId xmlns:a16="http://schemas.microsoft.com/office/drawing/2014/main" id="{052F61EE-8B02-853E-CE5F-1313A64223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227" y="6429822"/>
            <a:ext cx="897351" cy="36933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18C3304-8437-0626-5DA6-34D25952ABDA}"/>
              </a:ext>
            </a:extLst>
          </p:cNvPr>
          <p:cNvSpPr txBox="1">
            <a:spLocks/>
          </p:cNvSpPr>
          <p:nvPr/>
        </p:nvSpPr>
        <p:spPr>
          <a:xfrm>
            <a:off x="10202488" y="969616"/>
            <a:ext cx="1627568" cy="1894085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6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6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6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438339">
              <a:lnSpc>
                <a:spcPct val="100000"/>
              </a:lnSpc>
              <a:defRPr/>
            </a:pPr>
            <a:r>
              <a:rPr lang="en-US" sz="1467" b="1" dirty="0">
                <a:solidFill>
                  <a:srgbClr val="0F124A"/>
                </a:solidFill>
                <a:latin typeface="Arial"/>
              </a:rPr>
              <a:t>Arc half-cell = </a:t>
            </a:r>
          </a:p>
          <a:p>
            <a:pPr defTabSz="2438339">
              <a:lnSpc>
                <a:spcPct val="100000"/>
              </a:lnSpc>
              <a:defRPr/>
            </a:pPr>
            <a:r>
              <a:rPr lang="en-US" sz="1467" dirty="0">
                <a:solidFill>
                  <a:srgbClr val="0F124A"/>
                </a:solidFill>
                <a:latin typeface="Arial"/>
              </a:rPr>
              <a:t>the most repeated region of mechanical hardware in the tunnel: </a:t>
            </a:r>
            <a:r>
              <a:rPr lang="en-US" sz="1467" i="1" dirty="0">
                <a:solidFill>
                  <a:srgbClr val="0F124A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467" b="1" i="1" dirty="0">
                <a:solidFill>
                  <a:srgbClr val="0F124A"/>
                </a:solidFill>
                <a:latin typeface="Arial"/>
                <a:sym typeface="Wingdings" panose="05000000000000000000" pitchFamily="2" charset="2"/>
              </a:rPr>
              <a:t> 77 km over 90 km are arc cells</a:t>
            </a:r>
          </a:p>
          <a:p>
            <a:pPr defTabSz="2438339">
              <a:lnSpc>
                <a:spcPct val="100000"/>
              </a:lnSpc>
              <a:defRPr/>
            </a:pPr>
            <a:endParaRPr lang="en-GB" sz="1467" i="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B21151-C8E9-64C5-5EF6-C941DC6E6FE0}"/>
              </a:ext>
            </a:extLst>
          </p:cNvPr>
          <p:cNvSpPr txBox="1"/>
          <p:nvPr/>
        </p:nvSpPr>
        <p:spPr>
          <a:xfrm>
            <a:off x="3722578" y="1131497"/>
            <a:ext cx="15119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Booster dipole</a:t>
            </a:r>
          </a:p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low-field cycling magnet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8BE113-D5DC-F54F-142F-4FF7BB7395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281" y="1123069"/>
            <a:ext cx="3383161" cy="22040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A411D7-9EBB-802F-91CC-FA57E6214C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2445" y="4302143"/>
            <a:ext cx="2042160" cy="17373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D3A8D04-7325-7F28-4D0D-A57C054BB3BA}"/>
              </a:ext>
            </a:extLst>
          </p:cNvPr>
          <p:cNvSpPr/>
          <p:nvPr/>
        </p:nvSpPr>
        <p:spPr>
          <a:xfrm>
            <a:off x="7664889" y="4643178"/>
            <a:ext cx="1422097" cy="598860"/>
          </a:xfrm>
          <a:prstGeom prst="rect">
            <a:avLst/>
          </a:prstGeom>
        </p:spPr>
        <p:txBody>
          <a:bodyPr vert="horz" lIns="45720" tIns="22860" rIns="45720" bIns="22860" rtlCol="0" anchor="t">
            <a:noAutofit/>
          </a:bodyPr>
          <a:lstStyle/>
          <a:p>
            <a:pPr defTabSz="2438339"/>
            <a:r>
              <a:rPr lang="da-DK" sz="1467" dirty="0">
                <a:solidFill>
                  <a:srgbClr val="0F124A"/>
                </a:solidFill>
                <a:latin typeface="Arial"/>
              </a:rPr>
              <a:t>Twin-dipole design with 2× power saving 16 MW</a:t>
            </a:r>
          </a:p>
          <a:p>
            <a:pPr defTabSz="2438339"/>
            <a:r>
              <a:rPr lang="da-DK" sz="1467" dirty="0">
                <a:solidFill>
                  <a:srgbClr val="0F124A"/>
                </a:solidFill>
                <a:latin typeface="Arial"/>
              </a:rPr>
              <a:t>(at 175 GeV)</a:t>
            </a:r>
            <a:endParaRPr lang="en-GB" sz="1467" dirty="0">
              <a:solidFill>
                <a:srgbClr val="0F124A"/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AE65AA-52E8-FCC2-DEB6-6BCFA04E1B6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593" y="3415941"/>
            <a:ext cx="3093388" cy="20644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304CA5-5F01-E778-F0E6-2D00A1AE821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8793376" y="5432959"/>
            <a:ext cx="3423536" cy="14336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29A95D-E887-34C0-AA65-3949F28564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0308" y="4739505"/>
            <a:ext cx="3574659" cy="19755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83072F2-CA9C-3B40-B937-7118210A7F5A}"/>
              </a:ext>
            </a:extLst>
          </p:cNvPr>
          <p:cNvSpPr txBox="1"/>
          <p:nvPr/>
        </p:nvSpPr>
        <p:spPr>
          <a:xfrm>
            <a:off x="210471" y="3892354"/>
            <a:ext cx="3383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800 MHz bulk Nb 5-cell cavity</a:t>
            </a:r>
          </a:p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P</a:t>
            </a:r>
            <a:r>
              <a:rPr lang="en-GB" sz="1600" dirty="0" err="1">
                <a:solidFill>
                  <a:srgbClr val="0F124A"/>
                </a:solidFill>
                <a:latin typeface="Arial"/>
              </a:rPr>
              <a:t>rototype</a:t>
            </a:r>
            <a:r>
              <a:rPr lang="en-GB" sz="1600" dirty="0">
                <a:solidFill>
                  <a:srgbClr val="0F124A"/>
                </a:solidFill>
                <a:latin typeface="Arial"/>
              </a:rPr>
              <a:t> fulfilling FCC specs</a:t>
            </a:r>
          </a:p>
          <a:p>
            <a:pPr defTabSz="914280">
              <a:defRPr/>
            </a:pPr>
            <a:r>
              <a:rPr lang="en-GB" sz="1600" dirty="0">
                <a:solidFill>
                  <a:srgbClr val="0F124A"/>
                </a:solidFill>
                <a:latin typeface="Arial"/>
              </a:rPr>
              <a:t>JLAB, F. </a:t>
            </a:r>
            <a:r>
              <a:rPr lang="en-GB" sz="1600" dirty="0" err="1">
                <a:solidFill>
                  <a:srgbClr val="0F124A"/>
                </a:solidFill>
                <a:latin typeface="Arial"/>
              </a:rPr>
              <a:t>Marhauser</a:t>
            </a:r>
            <a:endParaRPr lang="en-GB" sz="1600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A92D582F-813C-CB92-B0F5-7A597D7A49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F8A03E-F0DC-3481-4D21-B4BF857978FB}"/>
              </a:ext>
            </a:extLst>
          </p:cNvPr>
          <p:cNvSpPr txBox="1"/>
          <p:nvPr/>
        </p:nvSpPr>
        <p:spPr>
          <a:xfrm>
            <a:off x="5376539" y="1198742"/>
            <a:ext cx="176913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US" sz="1400" dirty="0">
                <a:solidFill>
                  <a:srgbClr val="0F124A"/>
                </a:solidFill>
                <a:latin typeface="Arial"/>
              </a:rPr>
              <a:t>F. Carra &amp; A. Piccini</a:t>
            </a:r>
            <a:endParaRPr lang="en-GB" sz="1400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781695-22E6-E031-549A-32C8F26B4268}"/>
              </a:ext>
            </a:extLst>
          </p:cNvPr>
          <p:cNvSpPr txBox="1"/>
          <p:nvPr/>
        </p:nvSpPr>
        <p:spPr>
          <a:xfrm>
            <a:off x="9937915" y="3043617"/>
            <a:ext cx="112082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914377"/>
            <a:r>
              <a:rPr lang="en-US" sz="1400" dirty="0">
                <a:solidFill>
                  <a:srgbClr val="0F124A"/>
                </a:solidFill>
                <a:latin typeface="Arial"/>
              </a:rPr>
              <a:t>A. Milanese</a:t>
            </a:r>
            <a:endParaRPr lang="en-GB" sz="1400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9847714-57DB-B9E5-6BE5-B27BAB9FF6B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3200" dirty="0">
                <a:latin typeface="+mn-lt"/>
              </a:rPr>
              <a:t>                    R&amp;D on arc magnets, girders, cavities, prototypes, mock-ups</a:t>
            </a:r>
            <a:endParaRPr lang="en-US" sz="3200" kern="0" dirty="0">
              <a:latin typeface="+mn-lt"/>
            </a:endParaRPr>
          </a:p>
        </p:txBody>
      </p:sp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46936823-54A3-9AFD-8AA5-D00BFF327DA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702340" cy="5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8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1AFD9-D6C5-429F-283D-A186143E9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943F0353-4C6B-9184-9A48-4FD2701A9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0" t="5121" r="29557" b="14038"/>
          <a:stretch/>
        </p:blipFill>
        <p:spPr>
          <a:xfrm>
            <a:off x="596086" y="2986274"/>
            <a:ext cx="3148717" cy="360112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352384-8DD4-CBE3-3C1D-79909EE0C0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8201" y="6673304"/>
            <a:ext cx="385972" cy="226761"/>
          </a:xfrm>
        </p:spPr>
        <p:txBody>
          <a:bodyPr/>
          <a:lstStyle/>
          <a:p>
            <a:pPr algn="r" defTabSz="914377">
              <a:lnSpc>
                <a:spcPts val="1651"/>
              </a:lnSpc>
              <a:defRPr/>
            </a:pPr>
            <a:fld id="{88A1DFE4-5FC5-43BD-BB7E-75EAD82B965F}" type="slidenum">
              <a:rPr lang="en-US" sz="1067">
                <a:solidFill>
                  <a:srgbClr val="FFFFFF"/>
                </a:solidFill>
                <a:latin typeface="Arial"/>
              </a:rPr>
              <a:pPr algn="r" defTabSz="914377">
                <a:lnSpc>
                  <a:spcPts val="1651"/>
                </a:lnSpc>
                <a:defRPr/>
              </a:pPr>
              <a:t>6</a:t>
            </a:fld>
            <a:endParaRPr lang="en-US" sz="1067" dirty="0">
              <a:solidFill>
                <a:srgbClr val="FFFFFF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E6513-4B09-01AB-AB0F-1823D01CE94C}"/>
                  </a:ext>
                </a:extLst>
              </p:cNvPr>
              <p:cNvSpPr txBox="1"/>
              <p:nvPr/>
            </p:nvSpPr>
            <p:spPr>
              <a:xfrm>
                <a:off x="580963" y="1183634"/>
                <a:ext cx="11671785" cy="2829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>
                  <a:lnSpc>
                    <a:spcPct val="110000"/>
                  </a:lnSpc>
                  <a:defRPr/>
                </a:pPr>
                <a:r>
                  <a:rPr lang="en-US" sz="2667" b="1" dirty="0">
                    <a:solidFill>
                      <a:srgbClr val="0070C0"/>
                    </a:solidFill>
                    <a:latin typeface="Arial"/>
                  </a:rPr>
                  <a:t>full energy booster</a:t>
                </a:r>
                <a:r>
                  <a:rPr lang="en-US" sz="2667" dirty="0">
                    <a:solidFill>
                      <a:srgbClr val="0F124A"/>
                    </a:solidFill>
                    <a:latin typeface="Arial"/>
                  </a:rPr>
                  <a:t>, ramping from 20 GeV to 46 GeV – 182.5 GeV;  </a:t>
                </a:r>
              </a:p>
              <a:p>
                <a:pPr defTabSz="914377">
                  <a:lnSpc>
                    <a:spcPct val="110000"/>
                  </a:lnSpc>
                  <a:defRPr/>
                </a:pPr>
                <a:r>
                  <a:rPr lang="en-US" sz="2667" dirty="0">
                    <a:solidFill>
                      <a:srgbClr val="0F124A"/>
                    </a:solidFill>
                    <a:latin typeface="Arial"/>
                  </a:rPr>
                  <a:t>injection </a:t>
                </a:r>
                <a14:m>
                  <m:oMath xmlns:m="http://schemas.openxmlformats.org/officeDocument/2006/math">
                    <m:r>
                      <a:rPr lang="en-US" sz="2667" i="1" dirty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667" dirty="0">
                    <a:solidFill>
                      <a:srgbClr val="0F124A"/>
                    </a:solidFill>
                    <a:latin typeface="Arial"/>
                  </a:rPr>
                  <a:t>several times per minute to keep collider beam currents constant;</a:t>
                </a:r>
              </a:p>
              <a:p>
                <a:pPr defTabSz="914377">
                  <a:lnSpc>
                    <a:spcPct val="110000"/>
                  </a:lnSpc>
                  <a:defRPr/>
                </a:pPr>
                <a:r>
                  <a:rPr lang="en-US" sz="2667" dirty="0">
                    <a:solidFill>
                      <a:srgbClr val="0F124A"/>
                    </a:solidFill>
                    <a:latin typeface="Arial"/>
                  </a:rPr>
                  <a:t>booster intensity ~1% of collider; full RF voltage as in collider</a:t>
                </a:r>
              </a:p>
              <a:p>
                <a:pPr defTabSz="914377">
                  <a:lnSpc>
                    <a:spcPts val="3700"/>
                  </a:lnSpc>
                  <a:defRPr/>
                </a:pPr>
                <a:endParaRPr lang="en-US" sz="2667" dirty="0">
                  <a:solidFill>
                    <a:srgbClr val="0F124A"/>
                  </a:solidFill>
                  <a:latin typeface="Arial"/>
                </a:endParaRPr>
              </a:p>
              <a:p>
                <a:pPr defTabSz="914377">
                  <a:lnSpc>
                    <a:spcPts val="3700"/>
                  </a:lnSpc>
                  <a:defRPr/>
                </a:pPr>
                <a:endParaRPr lang="en-US" sz="2667" dirty="0">
                  <a:solidFill>
                    <a:srgbClr val="0F124A"/>
                  </a:solidFill>
                  <a:latin typeface="Arial"/>
                </a:endParaRPr>
              </a:p>
              <a:p>
                <a:pPr defTabSz="914377">
                  <a:lnSpc>
                    <a:spcPts val="3700"/>
                  </a:lnSpc>
                  <a:defRPr/>
                </a:pPr>
                <a:endParaRPr lang="en-GB" sz="2667" dirty="0">
                  <a:solidFill>
                    <a:srgbClr val="0F124A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E6513-4B09-01AB-AB0F-1823D01CE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63" y="1183634"/>
                <a:ext cx="11671785" cy="2829429"/>
              </a:xfrm>
              <a:prstGeom prst="rect">
                <a:avLst/>
              </a:prstGeom>
              <a:blipFill>
                <a:blip r:embed="rId4"/>
                <a:stretch>
                  <a:fillRect l="-992" t="-1940" r="-1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9E31F5A-D354-014B-DD15-60C6BAE58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6005" y="3026128"/>
            <a:ext cx="6608393" cy="35724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8D67B9-FF3E-AE75-EB91-3C50CA31F8A8}"/>
              </a:ext>
            </a:extLst>
          </p:cNvPr>
          <p:cNvSpPr txBox="1"/>
          <p:nvPr/>
        </p:nvSpPr>
        <p:spPr>
          <a:xfrm>
            <a:off x="2732971" y="6436265"/>
            <a:ext cx="2819400" cy="38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lnSpc>
                <a:spcPct val="114000"/>
              </a:lnSpc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endParaRPr lang="en-GB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C19CA-38B6-D2B1-A22A-C3A448946F78}"/>
              </a:ext>
            </a:extLst>
          </p:cNvPr>
          <p:cNvSpPr txBox="1"/>
          <p:nvPr/>
        </p:nvSpPr>
        <p:spPr>
          <a:xfrm>
            <a:off x="2433975" y="2720535"/>
            <a:ext cx="2819400" cy="38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lnSpc>
                <a:spcPct val="114000"/>
              </a:lnSpc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Booster</a:t>
            </a:r>
            <a:endParaRPr lang="en-GB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F4C56E1-FCC7-A4C6-F92F-8BE529A62AA3}"/>
              </a:ext>
            </a:extLst>
          </p:cNvPr>
          <p:cNvCxnSpPr>
            <a:cxnSpLocks/>
          </p:cNvCxnSpPr>
          <p:nvPr/>
        </p:nvCxnSpPr>
        <p:spPr>
          <a:xfrm flipH="1">
            <a:off x="2170443" y="3100970"/>
            <a:ext cx="1312516" cy="1292429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6646553-D0C8-7548-E1CB-9688575CF449}"/>
              </a:ext>
            </a:extLst>
          </p:cNvPr>
          <p:cNvCxnSpPr>
            <a:cxnSpLocks/>
          </p:cNvCxnSpPr>
          <p:nvPr/>
        </p:nvCxnSpPr>
        <p:spPr>
          <a:xfrm flipH="1" flipV="1">
            <a:off x="2059912" y="5005961"/>
            <a:ext cx="1555531" cy="1355923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CEBC876B-29D1-86B0-1004-532FAAD25B9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4400" dirty="0">
                <a:latin typeface="+mn-lt"/>
              </a:rPr>
              <a:t>FCC-ee booster</a:t>
            </a:r>
            <a:endParaRPr lang="en-US" sz="4400" kern="0" dirty="0">
              <a:latin typeface="+mn-lt"/>
            </a:endParaRP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85387E47-92AA-FB99-6DA9-225CCE53F0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702340" cy="5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0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999B3-2919-64C6-083D-915B9931C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17ADE35F-EC25-3646-C0C6-9A518F41DDC7}"/>
              </a:ext>
            </a:extLst>
          </p:cNvPr>
          <p:cNvSpPr txBox="1"/>
          <p:nvPr/>
        </p:nvSpPr>
        <p:spPr>
          <a:xfrm>
            <a:off x="151071" y="1122552"/>
            <a:ext cx="5583639" cy="1456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spcAft>
                <a:spcPts val="375"/>
              </a:spcAft>
              <a:defRPr sz="1600">
                <a:solidFill>
                  <a:srgbClr val="000000"/>
                </a:solidFill>
                <a:latin typeface="Aptos" panose="020B0004020202020204" pitchFamily="34" charset="0"/>
              </a:defRPr>
            </a:lvl1pPr>
          </a:lstStyle>
          <a:p>
            <a:r>
              <a:rPr lang="fr-FR" sz="2133" b="1" dirty="0">
                <a:solidFill>
                  <a:srgbClr val="0F124A"/>
                </a:solidFill>
              </a:rPr>
              <a:t>First cycle of public information meetings </a:t>
            </a:r>
            <a:r>
              <a:rPr lang="fr-FR" sz="2133" b="1" dirty="0" err="1">
                <a:solidFill>
                  <a:srgbClr val="0F124A"/>
                </a:solidFill>
              </a:rPr>
              <a:t>completed</a:t>
            </a:r>
            <a:r>
              <a:rPr lang="fr-FR" sz="2133" b="1" dirty="0">
                <a:solidFill>
                  <a:srgbClr val="0F124A"/>
                </a:solidFill>
              </a:rPr>
              <a:t> </a:t>
            </a:r>
            <a:r>
              <a:rPr lang="fr-FR" sz="2133" dirty="0">
                <a:solidFill>
                  <a:srgbClr val="0F124A"/>
                </a:solidFill>
              </a:rPr>
              <a:t>(April 2024 – March 2025)</a:t>
            </a:r>
          </a:p>
          <a:p>
            <a:r>
              <a:rPr lang="fr-FR" sz="2133" b="1" dirty="0">
                <a:solidFill>
                  <a:srgbClr val="0F124A"/>
                </a:solidFill>
              </a:rPr>
              <a:t>11 sessions </a:t>
            </a:r>
            <a:r>
              <a:rPr lang="fr-FR" sz="2133" b="1" dirty="0" err="1">
                <a:solidFill>
                  <a:srgbClr val="0F124A"/>
                </a:solidFill>
              </a:rPr>
              <a:t>reached</a:t>
            </a:r>
            <a:r>
              <a:rPr lang="fr-FR" sz="2133" b="1" dirty="0">
                <a:solidFill>
                  <a:srgbClr val="0F124A"/>
                </a:solidFill>
              </a:rPr>
              <a:t> over 1,500 people </a:t>
            </a:r>
            <a:r>
              <a:rPr lang="fr-FR" sz="2133" dirty="0">
                <a:solidFill>
                  <a:srgbClr val="0F124A"/>
                </a:solidFill>
              </a:rPr>
              <a:t>in France &amp; Switzerland </a:t>
            </a:r>
          </a:p>
        </p:txBody>
      </p:sp>
      <p:pic>
        <p:nvPicPr>
          <p:cNvPr id="62" name="Picture 61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68738D7E-6821-78B3-BE9B-1FB60DFFE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7" y="2644678"/>
            <a:ext cx="3499461" cy="1968449"/>
          </a:xfrm>
          <a:prstGeom prst="rect">
            <a:avLst/>
          </a:prstGeom>
        </p:spPr>
      </p:pic>
      <p:pic>
        <p:nvPicPr>
          <p:cNvPr id="65" name="Image 6">
            <a:extLst>
              <a:ext uri="{FF2B5EF4-FFF2-40B4-BE49-F238E27FC236}">
                <a16:creationId xmlns:a16="http://schemas.microsoft.com/office/drawing/2014/main" id="{7EB67FE4-AB36-E67E-574F-8415289E1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757" y="5160309"/>
            <a:ext cx="1530537" cy="1530537"/>
          </a:xfrm>
          <a:prstGeom prst="rect">
            <a:avLst/>
          </a:prstGeom>
        </p:spPr>
      </p:pic>
      <p:sp>
        <p:nvSpPr>
          <p:cNvPr id="66" name="ZoneTexte 7">
            <a:extLst>
              <a:ext uri="{FF2B5EF4-FFF2-40B4-BE49-F238E27FC236}">
                <a16:creationId xmlns:a16="http://schemas.microsoft.com/office/drawing/2014/main" id="{E88A92DE-C980-21A1-F413-699140EBC57C}"/>
              </a:ext>
            </a:extLst>
          </p:cNvPr>
          <p:cNvSpPr txBox="1"/>
          <p:nvPr/>
        </p:nvSpPr>
        <p:spPr>
          <a:xfrm>
            <a:off x="4875258" y="4388005"/>
            <a:ext cx="153053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625519" hangingPunct="0"/>
            <a:r>
              <a:rPr lang="fr-FR" sz="1867" b="1" dirty="0">
                <a:solidFill>
                  <a:srgbClr val="000000"/>
                </a:solidFill>
                <a:latin typeface="Arial"/>
                <a:sym typeface="Helvetica Neue"/>
              </a:rPr>
              <a:t>Dialogue </a:t>
            </a:r>
          </a:p>
          <a:p>
            <a:pPr algn="ctr" defTabSz="1625519" hangingPunct="0"/>
            <a:r>
              <a:rPr lang="fr-FR" sz="1867" b="1" dirty="0" err="1">
                <a:solidFill>
                  <a:srgbClr val="000000"/>
                </a:solidFill>
                <a:latin typeface="Arial"/>
                <a:sym typeface="Helvetica Neue"/>
              </a:rPr>
              <a:t>Website</a:t>
            </a:r>
            <a:endParaRPr lang="fr-FR" sz="1867" b="1" dirty="0">
              <a:solidFill>
                <a:srgbClr val="000000"/>
              </a:solidFill>
              <a:latin typeface="Arial"/>
              <a:sym typeface="Helvetica Neue"/>
            </a:endParaRP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AE564558-64F3-65DF-312A-3D96D2692F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8865"/>
          <a:stretch/>
        </p:blipFill>
        <p:spPr>
          <a:xfrm>
            <a:off x="9267986" y="1214985"/>
            <a:ext cx="2886711" cy="2733587"/>
          </a:xfrm>
          <a:prstGeom prst="rect">
            <a:avLst/>
          </a:prstGeom>
        </p:spPr>
      </p:pic>
      <p:sp>
        <p:nvSpPr>
          <p:cNvPr id="73" name="ZoneTexte 9">
            <a:extLst>
              <a:ext uri="{FF2B5EF4-FFF2-40B4-BE49-F238E27FC236}">
                <a16:creationId xmlns:a16="http://schemas.microsoft.com/office/drawing/2014/main" id="{43EAC957-EDA9-E550-19D8-C1943A2B7B2D}"/>
              </a:ext>
            </a:extLst>
          </p:cNvPr>
          <p:cNvSpPr txBox="1"/>
          <p:nvPr/>
        </p:nvSpPr>
        <p:spPr>
          <a:xfrm>
            <a:off x="7458211" y="4935995"/>
            <a:ext cx="4702795" cy="1456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>
              <a:spcAft>
                <a:spcPts val="375"/>
              </a:spcAft>
              <a:defRPr sz="1600" b="1">
                <a:solidFill>
                  <a:srgbClr val="000000"/>
                </a:solidFill>
                <a:latin typeface="Aptos" panose="020B0004020202020204" pitchFamily="34" charset="0"/>
              </a:defRPr>
            </a:lvl1pPr>
          </a:lstStyle>
          <a:p>
            <a:r>
              <a:rPr lang="fr-FR" sz="2133" dirty="0" err="1">
                <a:solidFill>
                  <a:srgbClr val="0F124A"/>
                </a:solidFill>
              </a:rPr>
              <a:t>During</a:t>
            </a:r>
            <a:r>
              <a:rPr lang="fr-FR" sz="2133" dirty="0">
                <a:solidFill>
                  <a:srgbClr val="0F124A"/>
                </a:solidFill>
              </a:rPr>
              <a:t> 2026:</a:t>
            </a:r>
          </a:p>
          <a:p>
            <a:r>
              <a:rPr lang="fr-FR" sz="2133" dirty="0" err="1">
                <a:solidFill>
                  <a:srgbClr val="0F124A"/>
                </a:solidFill>
              </a:rPr>
              <a:t>Formal</a:t>
            </a:r>
            <a:r>
              <a:rPr lang="fr-FR" sz="2133" dirty="0">
                <a:solidFill>
                  <a:srgbClr val="0F124A"/>
                </a:solidFill>
              </a:rPr>
              <a:t> public participation </a:t>
            </a:r>
            <a:r>
              <a:rPr lang="fr-FR" sz="2133" b="0" dirty="0">
                <a:solidFill>
                  <a:srgbClr val="0F124A"/>
                </a:solidFill>
              </a:rPr>
              <a:t>process </a:t>
            </a:r>
            <a:r>
              <a:rPr lang="fr-FR" sz="2133" b="0" dirty="0" err="1">
                <a:solidFill>
                  <a:srgbClr val="0F124A"/>
                </a:solidFill>
              </a:rPr>
              <a:t>planned</a:t>
            </a:r>
            <a:r>
              <a:rPr lang="fr-FR" sz="2133" b="0" dirty="0">
                <a:solidFill>
                  <a:srgbClr val="0F124A"/>
                </a:solidFill>
              </a:rPr>
              <a:t> in France (Débat Public) and Switzerland (public concertation).</a:t>
            </a:r>
          </a:p>
        </p:txBody>
      </p:sp>
      <p:sp>
        <p:nvSpPr>
          <p:cNvPr id="76" name="ZoneTexte 7">
            <a:extLst>
              <a:ext uri="{FF2B5EF4-FFF2-40B4-BE49-F238E27FC236}">
                <a16:creationId xmlns:a16="http://schemas.microsoft.com/office/drawing/2014/main" id="{F900DA69-1077-5FD3-5516-BA89FCE74BE0}"/>
              </a:ext>
            </a:extLst>
          </p:cNvPr>
          <p:cNvSpPr txBox="1"/>
          <p:nvPr/>
        </p:nvSpPr>
        <p:spPr>
          <a:xfrm>
            <a:off x="5837697" y="1125462"/>
            <a:ext cx="3500975" cy="3238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r>
              <a:rPr lang="fr-FR" sz="2133" b="1" dirty="0" err="1">
                <a:solidFill>
                  <a:srgbClr val="0F124A"/>
                </a:solidFill>
                <a:latin typeface="Aptos" panose="020B0004020202020204" pitchFamily="34" charset="0"/>
              </a:rPr>
              <a:t>During</a:t>
            </a:r>
            <a:r>
              <a:rPr lang="fr-FR" sz="2133" b="1" dirty="0">
                <a:solidFill>
                  <a:srgbClr val="0F124A"/>
                </a:solidFill>
                <a:latin typeface="Aptos" panose="020B0004020202020204" pitchFamily="34" charset="0"/>
              </a:rPr>
              <a:t> 2025:</a:t>
            </a:r>
          </a:p>
          <a:p>
            <a:pPr>
              <a:spcAft>
                <a:spcPts val="500"/>
              </a:spcAft>
            </a:pP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Second cycle of </a:t>
            </a:r>
            <a:r>
              <a:rPr lang="fr-FR" sz="2133" b="1" dirty="0">
                <a:solidFill>
                  <a:srgbClr val="0F124A"/>
                </a:solidFill>
                <a:latin typeface="Aptos" panose="020B0004020202020204" pitchFamily="34" charset="0"/>
              </a:rPr>
              <a:t>public information meetings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. </a:t>
            </a:r>
          </a:p>
          <a:p>
            <a:pPr>
              <a:spcAft>
                <a:spcPts val="500"/>
              </a:spcAft>
            </a:pPr>
            <a:r>
              <a:rPr lang="fr-FR" sz="2133" b="1" dirty="0" err="1">
                <a:solidFill>
                  <a:srgbClr val="0F124A"/>
                </a:solidFill>
                <a:latin typeface="Aptos" panose="020B0004020202020204" pitchFamily="34" charset="0"/>
              </a:rPr>
              <a:t>Presence</a:t>
            </a:r>
            <a:r>
              <a:rPr lang="fr-FR" sz="2133" b="1" dirty="0">
                <a:solidFill>
                  <a:srgbClr val="0F124A"/>
                </a:solidFill>
                <a:latin typeface="Aptos" panose="020B0004020202020204" pitchFamily="34" charset="0"/>
              </a:rPr>
              <a:t> </a:t>
            </a:r>
            <a:r>
              <a:rPr lang="fr-FR" sz="2133" b="1" dirty="0" err="1">
                <a:solidFill>
                  <a:srgbClr val="0F124A"/>
                </a:solidFill>
                <a:latin typeface="Aptos" panose="020B0004020202020204" pitchFamily="34" charset="0"/>
              </a:rPr>
              <a:t>days</a:t>
            </a:r>
            <a:r>
              <a:rPr lang="fr-FR" sz="2133" b="1" dirty="0">
                <a:solidFill>
                  <a:srgbClr val="0F124A"/>
                </a:solidFill>
                <a:latin typeface="Aptos" panose="020B0004020202020204" pitchFamily="34" charset="0"/>
              </a:rPr>
              <a:t> 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in </a:t>
            </a:r>
            <a:r>
              <a:rPr lang="fr-FR" sz="2133" dirty="0" err="1">
                <a:solidFill>
                  <a:srgbClr val="0F124A"/>
                </a:solidFill>
                <a:latin typeface="Aptos" panose="020B0004020202020204" pitchFamily="34" charset="0"/>
              </a:rPr>
              <a:t>municipalities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 </a:t>
            </a:r>
            <a:r>
              <a:rPr lang="fr-FR" sz="2133" dirty="0" err="1">
                <a:solidFill>
                  <a:srgbClr val="0F124A"/>
                </a:solidFill>
                <a:latin typeface="Aptos" panose="020B0004020202020204" pitchFamily="34" charset="0"/>
              </a:rPr>
              <a:t>affected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 by surface sites to enable discussion </a:t>
            </a:r>
            <a:r>
              <a:rPr lang="fr-FR" sz="2133" dirty="0" err="1">
                <a:solidFill>
                  <a:srgbClr val="0F124A"/>
                </a:solidFill>
                <a:latin typeface="Aptos" panose="020B0004020202020204" pitchFamily="34" charset="0"/>
              </a:rPr>
              <a:t>with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 habitants.</a:t>
            </a:r>
          </a:p>
          <a:p>
            <a:pPr>
              <a:spcAft>
                <a:spcPts val="500"/>
              </a:spcAft>
            </a:pP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Meetings </a:t>
            </a:r>
            <a:r>
              <a:rPr lang="fr-FR" sz="2133" dirty="0" err="1">
                <a:solidFill>
                  <a:srgbClr val="0F124A"/>
                </a:solidFill>
                <a:latin typeface="Aptos" panose="020B0004020202020204" pitchFamily="34" charset="0"/>
              </a:rPr>
              <a:t>with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 stakeholders of the </a:t>
            </a:r>
            <a:r>
              <a:rPr lang="fr-FR" sz="2133" dirty="0" err="1">
                <a:solidFill>
                  <a:srgbClr val="0F124A"/>
                </a:solidFill>
                <a:latin typeface="Aptos" panose="020B0004020202020204" pitchFamily="34" charset="0"/>
              </a:rPr>
              <a:t>territory</a:t>
            </a:r>
            <a:r>
              <a:rPr lang="fr-FR" sz="2133" dirty="0">
                <a:solidFill>
                  <a:srgbClr val="0F124A"/>
                </a:solidFill>
                <a:latin typeface="Aptos" panose="020B0004020202020204" pitchFamily="34" charset="0"/>
              </a:rPr>
              <a:t>.</a:t>
            </a:r>
          </a:p>
        </p:txBody>
      </p:sp>
      <p:pic>
        <p:nvPicPr>
          <p:cNvPr id="2" name="Google Shape;121;p2" descr="Image">
            <a:extLst>
              <a:ext uri="{FF2B5EF4-FFF2-40B4-BE49-F238E27FC236}">
                <a16:creationId xmlns:a16="http://schemas.microsoft.com/office/drawing/2014/main" id="{A24FD0BA-2574-46AD-6E4B-B80EB867ADE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4887" b="9311"/>
          <a:stretch/>
        </p:blipFill>
        <p:spPr>
          <a:xfrm>
            <a:off x="281015" y="4734994"/>
            <a:ext cx="3499461" cy="19802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155E92-FB4B-D9DA-2E91-CD7C296C79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33AFC2-51B9-7E7E-1365-44FDFD0D9D2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4400" dirty="0"/>
              <a:t>            </a:t>
            </a:r>
            <a:r>
              <a:rPr lang="en-US" sz="4400" dirty="0">
                <a:latin typeface="+mn-lt"/>
              </a:rPr>
              <a:t>Territorial dialogue and public participation</a:t>
            </a:r>
            <a:endParaRPr lang="en-US" sz="4400" kern="0" dirty="0">
              <a:latin typeface="+mn-lt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A4CF8AAB-EAE1-6103-1343-D11491632D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702340" cy="5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0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53F2D-F3E6-4E78-12C0-47CE1838A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D7FAB2-2C8C-F634-E50C-35CCA7F03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9024" y="1122797"/>
            <a:ext cx="6407888" cy="4437320"/>
          </a:xfrm>
        </p:spPr>
        <p:txBody>
          <a:bodyPr vert="horz" lIns="121920" tIns="60960" rIns="121920" bIns="6096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800"/>
              </a:spcBef>
            </a:pPr>
            <a:r>
              <a:rPr lang="fr-FR" sz="2400" b="0" dirty="0" err="1"/>
              <a:t>Focused</a:t>
            </a:r>
            <a:r>
              <a:rPr lang="fr-FR" sz="2400" b="0" dirty="0"/>
              <a:t> on 8 zones to </a:t>
            </a:r>
            <a:r>
              <a:rPr lang="fr-FR" sz="2400" b="0" dirty="0" err="1"/>
              <a:t>improve</a:t>
            </a:r>
            <a:r>
              <a:rPr lang="fr-FR" sz="2400" b="0" dirty="0"/>
              <a:t> </a:t>
            </a:r>
            <a:r>
              <a:rPr lang="fr-FR" sz="2400" b="0" dirty="0" err="1"/>
              <a:t>precision</a:t>
            </a:r>
            <a:r>
              <a:rPr lang="fr-FR" sz="2400" b="0" dirty="0"/>
              <a:t> of </a:t>
            </a:r>
            <a:r>
              <a:rPr lang="fr-FR" sz="2400" b="0" dirty="0" err="1"/>
              <a:t>geological</a:t>
            </a:r>
            <a:r>
              <a:rPr lang="fr-FR" sz="2400" b="0" dirty="0"/>
              <a:t> model and </a:t>
            </a:r>
            <a:r>
              <a:rPr lang="fr-FR" sz="2400" b="0" dirty="0" err="1"/>
              <a:t>identify</a:t>
            </a:r>
            <a:r>
              <a:rPr lang="fr-FR" sz="2400" b="0" dirty="0"/>
              <a:t> the interfaces moraine – molasse and molasse – </a:t>
            </a:r>
            <a:r>
              <a:rPr lang="fr-FR" sz="2400" b="0" dirty="0" err="1"/>
              <a:t>limestone</a:t>
            </a:r>
            <a:endParaRPr lang="fr-FR" sz="2400" b="0" dirty="0"/>
          </a:p>
          <a:p>
            <a:pPr marL="380990" indent="-380990">
              <a:lnSpc>
                <a:spcPct val="100000"/>
              </a:lnSpc>
              <a:spcBef>
                <a:spcPts val="800"/>
              </a:spcBef>
            </a:pPr>
            <a:r>
              <a:rPr lang="fr-FR" sz="2133" dirty="0"/>
              <a:t>86 km of </a:t>
            </a:r>
            <a:r>
              <a:rPr lang="fr-FR" sz="2133" dirty="0" err="1"/>
              <a:t>seismic</a:t>
            </a:r>
            <a:r>
              <a:rPr lang="fr-FR" sz="2133" dirty="0"/>
              <a:t> investigations </a:t>
            </a:r>
            <a:r>
              <a:rPr lang="fr-FR" sz="2133" dirty="0" err="1"/>
              <a:t>completed</a:t>
            </a:r>
            <a:endParaRPr lang="fr-FR" sz="2133" dirty="0"/>
          </a:p>
          <a:p>
            <a:pPr marL="380990" indent="-380990">
              <a:lnSpc>
                <a:spcPct val="100000"/>
              </a:lnSpc>
              <a:spcBef>
                <a:spcPts val="800"/>
              </a:spcBef>
            </a:pPr>
            <a:r>
              <a:rPr lang="fr-FR" sz="2133" dirty="0"/>
              <a:t>15 of 27 bore </a:t>
            </a:r>
            <a:r>
              <a:rPr lang="fr-FR" sz="2133" dirty="0" err="1"/>
              <a:t>holes</a:t>
            </a:r>
            <a:r>
              <a:rPr lang="fr-FR" sz="2133" dirty="0"/>
              <a:t> </a:t>
            </a:r>
            <a:r>
              <a:rPr lang="fr-FR" sz="2133" dirty="0" err="1"/>
              <a:t>completed</a:t>
            </a:r>
            <a:endParaRPr lang="fr-FR" sz="2133" dirty="0"/>
          </a:p>
          <a:p>
            <a:pPr marL="380990" indent="-380990">
              <a:lnSpc>
                <a:spcPct val="100000"/>
              </a:lnSpc>
              <a:spcBef>
                <a:spcPts val="800"/>
              </a:spcBef>
            </a:pPr>
            <a:r>
              <a:rPr lang="fr-FR" sz="2133" dirty="0"/>
              <a:t>1st </a:t>
            </a:r>
            <a:r>
              <a:rPr lang="fr-FR" sz="2133" dirty="0" err="1"/>
              <a:t>lake</a:t>
            </a:r>
            <a:r>
              <a:rPr lang="fr-FR" sz="2133" dirty="0"/>
              <a:t> bore </a:t>
            </a:r>
            <a:r>
              <a:rPr lang="fr-FR" sz="2133" dirty="0" err="1"/>
              <a:t>hole</a:t>
            </a:r>
            <a:r>
              <a:rPr lang="fr-FR" sz="2133" dirty="0"/>
              <a:t> </a:t>
            </a:r>
            <a:r>
              <a:rPr lang="fr-FR" sz="2133" dirty="0" err="1"/>
              <a:t>completed</a:t>
            </a:r>
            <a:endParaRPr lang="fr-FR" sz="2133" dirty="0"/>
          </a:p>
          <a:p>
            <a:pPr marL="380990" indent="-380990">
              <a:lnSpc>
                <a:spcPct val="100000"/>
              </a:lnSpc>
              <a:spcBef>
                <a:spcPts val="800"/>
              </a:spcBef>
            </a:pPr>
            <a:r>
              <a:rPr lang="fr-FR" sz="2133" dirty="0" err="1"/>
              <a:t>Completion</a:t>
            </a:r>
            <a:r>
              <a:rPr lang="fr-FR" sz="2133" dirty="0"/>
              <a:t> of all bore </a:t>
            </a:r>
            <a:r>
              <a:rPr lang="fr-FR" sz="2133" dirty="0" err="1"/>
              <a:t>holes</a:t>
            </a:r>
            <a:r>
              <a:rPr lang="fr-FR" sz="2133" dirty="0"/>
              <a:t> ~June 2026</a:t>
            </a:r>
          </a:p>
          <a:p>
            <a:pPr>
              <a:lnSpc>
                <a:spcPct val="100000"/>
              </a:lnSpc>
              <a:spcBef>
                <a:spcPts val="800"/>
              </a:spcBef>
            </a:pPr>
            <a:r>
              <a:rPr lang="fr-FR" sz="2400" b="0" dirty="0" err="1"/>
              <a:t>Results</a:t>
            </a:r>
            <a:r>
              <a:rPr lang="fr-FR" sz="2400" b="0" dirty="0"/>
              <a:t> </a:t>
            </a:r>
            <a:r>
              <a:rPr lang="fr-FR" sz="2400" b="0" dirty="0" err="1"/>
              <a:t>so</a:t>
            </a:r>
            <a:r>
              <a:rPr lang="fr-FR" sz="2400" b="0" dirty="0"/>
              <a:t> far </a:t>
            </a:r>
            <a:r>
              <a:rPr lang="fr-FR" sz="2400" b="0" dirty="0" err="1"/>
              <a:t>confirm</a:t>
            </a:r>
            <a:r>
              <a:rPr lang="fr-FR" sz="2400" b="0" dirty="0"/>
              <a:t> </a:t>
            </a:r>
            <a:r>
              <a:rPr lang="fr-FR" sz="2400" b="0" dirty="0" err="1"/>
              <a:t>geological</a:t>
            </a:r>
            <a:r>
              <a:rPr lang="fr-FR" sz="2400" b="0" dirty="0"/>
              <a:t> model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B9A23E0-6EFF-4CFB-95B3-CD6DBFD839DF}"/>
              </a:ext>
            </a:extLst>
          </p:cNvPr>
          <p:cNvSpPr txBox="1"/>
          <p:nvPr/>
        </p:nvSpPr>
        <p:spPr>
          <a:xfrm>
            <a:off x="5106192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endParaRPr lang="de-AT" sz="1200" dirty="0">
              <a:solidFill>
                <a:schemeClr val="bg1"/>
              </a:solidFill>
            </a:endParaRPr>
          </a:p>
        </p:txBody>
      </p:sp>
      <p:pic>
        <p:nvPicPr>
          <p:cNvPr id="8" name="Picture 7" descr="A map with a route&#10;&#10;AI-generated content may be incorrect.">
            <a:extLst>
              <a:ext uri="{FF2B5EF4-FFF2-40B4-BE49-F238E27FC236}">
                <a16:creationId xmlns:a16="http://schemas.microsoft.com/office/drawing/2014/main" id="{535E6D33-3E70-F6DA-ED30-397FDA73B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8876"/>
          <a:stretch>
            <a:fillRect/>
          </a:stretch>
        </p:blipFill>
        <p:spPr>
          <a:xfrm>
            <a:off x="6672520" y="449238"/>
            <a:ext cx="5496141" cy="4544437"/>
          </a:xfrm>
          <a:prstGeom prst="rect">
            <a:avLst/>
          </a:prstGeom>
          <a:ln>
            <a:solidFill>
              <a:srgbClr val="0F124A"/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A077F8E-6F1F-86E6-726F-76E89A69C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741" y="5239041"/>
            <a:ext cx="2710920" cy="1545768"/>
          </a:xfrm>
          <a:prstGeom prst="rect">
            <a:avLst/>
          </a:prstGeom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56477B-717D-24A9-0A95-DCFF1F3053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6309" y="5105136"/>
            <a:ext cx="2712981" cy="16796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 descr="A field with a pile of dirt and a tower&#10;&#10;AI-generated content may be incorrect.">
            <a:extLst>
              <a:ext uri="{FF2B5EF4-FFF2-40B4-BE49-F238E27FC236}">
                <a16:creationId xmlns:a16="http://schemas.microsoft.com/office/drawing/2014/main" id="{D4AB0FC3-EEEC-EF15-4E4E-D7CFD76BA4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3" t="18240" r="17261" b="23723"/>
          <a:stretch>
            <a:fillRect/>
          </a:stretch>
        </p:blipFill>
        <p:spPr>
          <a:xfrm>
            <a:off x="23339" y="4539877"/>
            <a:ext cx="3322372" cy="22450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685879F-909B-4F6D-B627-A8A41BF68A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E7AEB4-6B1E-797B-9D62-C0E74A5296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3937" y="4516219"/>
            <a:ext cx="3071895" cy="22685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8C07DA-D519-1EA2-0531-64B041E78991}"/>
              </a:ext>
            </a:extLst>
          </p:cNvPr>
          <p:cNvSpPr txBox="1"/>
          <p:nvPr/>
        </p:nvSpPr>
        <p:spPr>
          <a:xfrm>
            <a:off x="3364844" y="5993263"/>
            <a:ext cx="61019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Lake Geneva – </a:t>
            </a:r>
          </a:p>
          <a:p>
            <a:r>
              <a:rPr lang="en-GB" sz="2400" dirty="0">
                <a:solidFill>
                  <a:schemeClr val="bg1"/>
                </a:solidFill>
              </a:rPr>
              <a:t>November 2025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36DE50-B82D-5FF9-128E-08E5A25CBFE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GB" sz="4400" dirty="0">
                <a:latin typeface="+mn-lt"/>
              </a:rPr>
              <a:t>Geological investigations</a:t>
            </a:r>
            <a:endParaRPr lang="en-US" sz="4400" kern="0" dirty="0">
              <a:latin typeface="+mn-lt"/>
            </a:endParaRP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00F393D7-2890-37ED-7A22-61221E69FF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702340" cy="5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2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138908" y="1320135"/>
          <a:ext cx="11914198" cy="4627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43683827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656770343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95000335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857376332"/>
                    </a:ext>
                  </a:extLst>
                </a:gridCol>
                <a:gridCol w="313852">
                  <a:extLst>
                    <a:ext uri="{9D8B030D-6E8A-4147-A177-3AD203B41FA5}">
                      <a16:colId xmlns:a16="http://schemas.microsoft.com/office/drawing/2014/main" val="3477369395"/>
                    </a:ext>
                  </a:extLst>
                </a:gridCol>
                <a:gridCol w="281856">
                  <a:extLst>
                    <a:ext uri="{9D8B030D-6E8A-4147-A177-3AD203B41FA5}">
                      <a16:colId xmlns:a16="http://schemas.microsoft.com/office/drawing/2014/main" val="3808759949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62208418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464158128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3758331998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231906010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804511511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76252324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86750906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3534367037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53938956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303389560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452781312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2071890334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3789349140"/>
                    </a:ext>
                  </a:extLst>
                </a:gridCol>
                <a:gridCol w="297855">
                  <a:extLst>
                    <a:ext uri="{9D8B030D-6E8A-4147-A177-3AD203B41FA5}">
                      <a16:colId xmlns:a16="http://schemas.microsoft.com/office/drawing/2014/main" val="1916931030"/>
                    </a:ext>
                  </a:extLst>
                </a:gridCol>
              </a:tblGrid>
              <a:tr h="396785">
                <a:tc gridSpan="4"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2029</a:t>
                      </a:r>
                      <a:endParaRPr lang="en-GB" sz="19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2030</a:t>
                      </a:r>
                      <a:endParaRPr lang="en-GB" sz="19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2031</a:t>
                      </a:r>
                      <a:endParaRPr lang="en-GB" sz="19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2032</a:t>
                      </a:r>
                      <a:endParaRPr lang="en-GB" sz="19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2033</a:t>
                      </a:r>
                      <a:endParaRPr lang="en-GB" sz="1900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445"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323451" y="2828021"/>
            <a:ext cx="1329123" cy="376404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FS Report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1652575" y="2336217"/>
            <a:ext cx="4447819" cy="542223"/>
          </a:xfrm>
          <a:prstGeom prst="roundRect">
            <a:avLst/>
          </a:prstGeom>
          <a:solidFill>
            <a:srgbClr val="99CC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R</a:t>
            </a:r>
            <a:r>
              <a:rPr lang="en-GB" sz="1600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eference</a:t>
            </a:r>
            <a:r>
              <a:rPr lang="en-GB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 Design Phase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088531" y="2344118"/>
            <a:ext cx="4130459" cy="542221"/>
          </a:xfrm>
          <a:prstGeom prst="roundRect">
            <a:avLst/>
          </a:prstGeom>
          <a:solidFill>
            <a:srgbClr val="99CC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TDR Design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8907" y="2335992"/>
            <a:ext cx="1513668" cy="56694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Feasibility Study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Graphic 2" descr="Pin">
            <a:extLst>
              <a:ext uri="{FF2B5EF4-FFF2-40B4-BE49-F238E27FC236}">
                <a16:creationId xmlns:a16="http://schemas.microsoft.com/office/drawing/2014/main" id="{53FD9C69-B40A-46A3-AD9B-6F358179F3D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066628" y="1683671"/>
            <a:ext cx="914400" cy="9144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1390002" y="239387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14" name="Rounded Rectangle 13"/>
          <p:cNvSpPr/>
          <p:nvPr/>
        </p:nvSpPr>
        <p:spPr>
          <a:xfrm>
            <a:off x="490905" y="1976666"/>
            <a:ext cx="1421736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defTabSz="914377">
              <a:defRPr/>
            </a:pPr>
            <a:r>
              <a:rPr lang="en-GB" sz="14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Released FSR</a:t>
            </a:r>
          </a:p>
          <a:p>
            <a:pPr algn="r" defTabSz="914377">
              <a:defRPr/>
            </a:pPr>
            <a:r>
              <a:rPr lang="en-GB" sz="14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C</a:t>
            </a:r>
            <a:r>
              <a:rPr lang="en-GB" sz="1400" b="1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ost</a:t>
            </a:r>
            <a:r>
              <a:rPr lang="en-GB" sz="14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update</a:t>
            </a:r>
          </a:p>
        </p:txBody>
      </p:sp>
      <p:sp>
        <p:nvSpPr>
          <p:cNvPr id="2" name="Rounded Rectangle 9">
            <a:extLst>
              <a:ext uri="{FF2B5EF4-FFF2-40B4-BE49-F238E27FC236}">
                <a16:creationId xmlns:a16="http://schemas.microsoft.com/office/drawing/2014/main" id="{F9DD02BD-54FC-2EA2-A2A3-B79AB330C30B}"/>
              </a:ext>
            </a:extLst>
          </p:cNvPr>
          <p:cNvSpPr/>
          <p:nvPr/>
        </p:nvSpPr>
        <p:spPr>
          <a:xfrm>
            <a:off x="10195503" y="2845437"/>
            <a:ext cx="1329123" cy="376404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 TDR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BE3E750-D221-9A00-444D-19B4F40F07B2}"/>
              </a:ext>
            </a:extLst>
          </p:cNvPr>
          <p:cNvGrpSpPr/>
          <p:nvPr/>
        </p:nvGrpSpPr>
        <p:grpSpPr>
          <a:xfrm>
            <a:off x="10028514" y="2283399"/>
            <a:ext cx="615661" cy="576741"/>
            <a:chOff x="6234726" y="2760924"/>
            <a:chExt cx="540000" cy="540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D625F0-DD13-A784-0DB6-1A287BF5F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780122E-9D93-242F-F1C6-1EBBB6B06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12" name="Rounded Rectangle 33">
            <a:extLst>
              <a:ext uri="{FF2B5EF4-FFF2-40B4-BE49-F238E27FC236}">
                <a16:creationId xmlns:a16="http://schemas.microsoft.com/office/drawing/2014/main" id="{8882A1E0-39E8-51E2-CF83-01C32705B387}"/>
              </a:ext>
            </a:extLst>
          </p:cNvPr>
          <p:cNvSpPr/>
          <p:nvPr/>
        </p:nvSpPr>
        <p:spPr>
          <a:xfrm>
            <a:off x="5722734" y="3838710"/>
            <a:ext cx="2868431" cy="404119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CE Tender Design</a:t>
            </a:r>
          </a:p>
        </p:txBody>
      </p:sp>
      <p:sp>
        <p:nvSpPr>
          <p:cNvPr id="35" name="Rounded Rectangle 6">
            <a:extLst>
              <a:ext uri="{FF2B5EF4-FFF2-40B4-BE49-F238E27FC236}">
                <a16:creationId xmlns:a16="http://schemas.microsoft.com/office/drawing/2014/main" id="{94A9FE6B-7791-662C-3E0D-6EBF8C584AC6}"/>
              </a:ext>
            </a:extLst>
          </p:cNvPr>
          <p:cNvSpPr/>
          <p:nvPr/>
        </p:nvSpPr>
        <p:spPr>
          <a:xfrm>
            <a:off x="491995" y="3262143"/>
            <a:ext cx="2598219" cy="566941"/>
          </a:xfrm>
          <a:prstGeom prst="roundRect">
            <a:avLst/>
          </a:prstGeom>
          <a:solidFill>
            <a:srgbClr val="FFCC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Site Investigations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Rounded Rectangle 6">
            <a:extLst>
              <a:ext uri="{FF2B5EF4-FFF2-40B4-BE49-F238E27FC236}">
                <a16:creationId xmlns:a16="http://schemas.microsoft.com/office/drawing/2014/main" id="{697A26AA-0DFD-855F-3B52-1F14EF5E8286}"/>
              </a:ext>
            </a:extLst>
          </p:cNvPr>
          <p:cNvSpPr/>
          <p:nvPr/>
        </p:nvSpPr>
        <p:spPr>
          <a:xfrm>
            <a:off x="4329734" y="3286931"/>
            <a:ext cx="4228511" cy="571312"/>
          </a:xfrm>
          <a:prstGeom prst="roundRect">
            <a:avLst/>
          </a:prstGeom>
          <a:solidFill>
            <a:srgbClr val="FFCC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Site Investigations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Rounded Rectangle 33">
            <a:extLst>
              <a:ext uri="{FF2B5EF4-FFF2-40B4-BE49-F238E27FC236}">
                <a16:creationId xmlns:a16="http://schemas.microsoft.com/office/drawing/2014/main" id="{611AA061-19BF-2A36-038C-C7BFC076FC69}"/>
              </a:ext>
            </a:extLst>
          </p:cNvPr>
          <p:cNvSpPr/>
          <p:nvPr/>
        </p:nvSpPr>
        <p:spPr>
          <a:xfrm>
            <a:off x="8558246" y="3858243"/>
            <a:ext cx="2351813" cy="376404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CE Design</a:t>
            </a:r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203CD4E4-6FE5-CD73-A03A-5B8CF2EA88CD}"/>
              </a:ext>
            </a:extLst>
          </p:cNvPr>
          <p:cNvSpPr/>
          <p:nvPr/>
        </p:nvSpPr>
        <p:spPr>
          <a:xfrm>
            <a:off x="10763917" y="3812752"/>
            <a:ext cx="1561392" cy="537728"/>
          </a:xfrm>
          <a:prstGeom prst="roundRect">
            <a:avLst/>
          </a:prstGeom>
          <a:solidFill>
            <a:srgbClr val="FFFF00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b="1" dirty="0">
                <a:solidFill>
                  <a:srgbClr val="CC0099"/>
                </a:solidFill>
                <a:latin typeface="Century Gothic" panose="020B0502020202020204" pitchFamily="34" charset="0"/>
              </a:rPr>
              <a:t>Start construction</a:t>
            </a:r>
          </a:p>
        </p:txBody>
      </p:sp>
      <p:sp>
        <p:nvSpPr>
          <p:cNvPr id="41" name="Rounded Rectangle 6">
            <a:extLst>
              <a:ext uri="{FF2B5EF4-FFF2-40B4-BE49-F238E27FC236}">
                <a16:creationId xmlns:a16="http://schemas.microsoft.com/office/drawing/2014/main" id="{6FC99CF7-A3AC-04FF-E0A2-F81AD98C8D17}"/>
              </a:ext>
            </a:extLst>
          </p:cNvPr>
          <p:cNvSpPr/>
          <p:nvPr/>
        </p:nvSpPr>
        <p:spPr>
          <a:xfrm>
            <a:off x="2517961" y="4587717"/>
            <a:ext cx="6249204" cy="388927"/>
          </a:xfrm>
          <a:prstGeom prst="roundRect">
            <a:avLst/>
          </a:prstGeom>
          <a:solidFill>
            <a:srgbClr val="00FF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Environmental Impact &amp; Authorization Process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ounded Rectangle 6">
            <a:extLst>
              <a:ext uri="{FF2B5EF4-FFF2-40B4-BE49-F238E27FC236}">
                <a16:creationId xmlns:a16="http://schemas.microsoft.com/office/drawing/2014/main" id="{FC19C44D-8B2E-7ED0-04DC-D7DB7242A4BC}"/>
              </a:ext>
            </a:extLst>
          </p:cNvPr>
          <p:cNvSpPr/>
          <p:nvPr/>
        </p:nvSpPr>
        <p:spPr>
          <a:xfrm>
            <a:off x="1424867" y="4242829"/>
            <a:ext cx="4025595" cy="2249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Complete a</a:t>
            </a:r>
            <a:r>
              <a:rPr lang="en-US" sz="1600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ccelerator</a:t>
            </a: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 design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278768" y="3943687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47" name="Rounded Rectangle 6">
            <a:extLst>
              <a:ext uri="{FF2B5EF4-FFF2-40B4-BE49-F238E27FC236}">
                <a16:creationId xmlns:a16="http://schemas.microsoft.com/office/drawing/2014/main" id="{2C21E974-F716-A59B-72D2-56ECD7D717CD}"/>
              </a:ext>
            </a:extLst>
          </p:cNvPr>
          <p:cNvSpPr/>
          <p:nvPr/>
        </p:nvSpPr>
        <p:spPr>
          <a:xfrm>
            <a:off x="1652575" y="5056150"/>
            <a:ext cx="2073847" cy="5669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377"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ESPPU 2025/26</a:t>
            </a:r>
            <a:endParaRPr lang="en-GB" sz="160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399143" y="5096539"/>
            <a:ext cx="615661" cy="581317"/>
            <a:chOff x="4333017" y="2114253"/>
            <a:chExt cx="1219048" cy="12190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pic>
        <p:nvPicPr>
          <p:cNvPr id="39" name="Graphic 38" descr="Crane with solid fill">
            <a:extLst>
              <a:ext uri="{FF2B5EF4-FFF2-40B4-BE49-F238E27FC236}">
                <a16:creationId xmlns:a16="http://schemas.microsoft.com/office/drawing/2014/main" id="{5300098E-9234-2926-3515-97E37ADF2B9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30620" y="3519589"/>
            <a:ext cx="629920" cy="629920"/>
          </a:xfrm>
          <a:prstGeom prst="rect">
            <a:avLst/>
          </a:prstGeom>
        </p:spPr>
      </p:pic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6727154C-0A9B-E367-75D6-205C83243073}"/>
              </a:ext>
            </a:extLst>
          </p:cNvPr>
          <p:cNvSpPr/>
          <p:nvPr/>
        </p:nvSpPr>
        <p:spPr>
          <a:xfrm>
            <a:off x="5800946" y="4224743"/>
            <a:ext cx="1314788" cy="398664"/>
          </a:xfrm>
          <a:prstGeom prst="roundRect">
            <a:avLst/>
          </a:prstGeom>
          <a:solidFill>
            <a:srgbClr val="FFFF00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GB" sz="1600" b="1" dirty="0">
                <a:solidFill>
                  <a:srgbClr val="CC0099"/>
                </a:solidFill>
                <a:latin typeface="Century Gothic" panose="020B0502020202020204" pitchFamily="34" charset="0"/>
              </a:rPr>
              <a:t>A</a:t>
            </a:r>
            <a:r>
              <a:rPr lang="en-GB" sz="1600" b="1" dirty="0" err="1">
                <a:solidFill>
                  <a:srgbClr val="CC0099"/>
                </a:solidFill>
                <a:latin typeface="Century Gothic" panose="020B0502020202020204" pitchFamily="34" charset="0"/>
              </a:rPr>
              <a:t>pproval</a:t>
            </a:r>
            <a:endParaRPr lang="en-GB" sz="1600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itel 4">
            <a:extLst>
              <a:ext uri="{FF2B5EF4-FFF2-40B4-BE49-F238E27FC236}">
                <a16:creationId xmlns:a16="http://schemas.microsoft.com/office/drawing/2014/main" id="{FA261778-64E6-254F-553D-49741BA9BC88}"/>
              </a:ext>
            </a:extLst>
          </p:cNvPr>
          <p:cNvSpPr txBox="1">
            <a:spLocks/>
          </p:cNvSpPr>
          <p:nvPr/>
        </p:nvSpPr>
        <p:spPr>
          <a:xfrm>
            <a:off x="2197385" y="474890"/>
            <a:ext cx="9082193" cy="5360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733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3D88A90-1464-6EE2-1728-75EEDF9E39C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latin typeface="+mn-lt"/>
              </a:rPr>
              <a:t>timeline till start of construction</a:t>
            </a:r>
            <a:endParaRPr lang="en-US" sz="4400" dirty="0">
              <a:latin typeface="+mn-lt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1B9622B2-D324-690A-E47F-A1C6BEA0544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7"/>
            <a:ext cx="1702340" cy="57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9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9974</TotalTime>
  <Words>2015</Words>
  <Application>Microsoft Office PowerPoint</Application>
  <PresentationFormat>Widescreen</PresentationFormat>
  <Paragraphs>378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Cambria Math</vt:lpstr>
      <vt:lpstr>Century Gothic</vt:lpstr>
      <vt:lpstr>Courier New</vt:lpstr>
      <vt:lpstr>Symbol</vt:lpstr>
      <vt:lpstr>3_Office Theme</vt:lpstr>
      <vt:lpstr>4_Content Slides - Deep Blue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FCC-EIC Joint Working Meetings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FCC-EIC Joint Meetings</dc:title>
  <dc:creator>Frank Zimmermann</dc:creator>
  <cp:lastModifiedBy>Frank Zimmermann</cp:lastModifiedBy>
  <cp:revision>18</cp:revision>
  <dcterms:created xsi:type="dcterms:W3CDTF">2022-09-02T12:18:51Z</dcterms:created>
  <dcterms:modified xsi:type="dcterms:W3CDTF">2026-05-20T07:58:50Z</dcterms:modified>
</cp:coreProperties>
</file>