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6"/>
  </p:notesMasterIdLst>
  <p:sldIdLst>
    <p:sldId id="256" r:id="rId5"/>
    <p:sldId id="2147469611" r:id="rId6"/>
    <p:sldId id="540" r:id="rId7"/>
    <p:sldId id="2147469518" r:id="rId8"/>
    <p:sldId id="2147375439" r:id="rId9"/>
    <p:sldId id="2147469643" r:id="rId10"/>
    <p:sldId id="2147469645" r:id="rId11"/>
    <p:sldId id="499" r:id="rId12"/>
    <p:sldId id="2147375404" r:id="rId13"/>
    <p:sldId id="297" r:id="rId14"/>
    <p:sldId id="3923" r:id="rId15"/>
    <p:sldId id="262" r:id="rId16"/>
    <p:sldId id="4039" r:id="rId17"/>
    <p:sldId id="4079" r:id="rId18"/>
    <p:sldId id="5795" r:id="rId19"/>
    <p:sldId id="2147375678" r:id="rId20"/>
    <p:sldId id="2147375685" r:id="rId21"/>
    <p:sldId id="2147375389" r:id="rId22"/>
    <p:sldId id="5847" r:id="rId23"/>
    <p:sldId id="2147469646" r:id="rId24"/>
    <p:sldId id="214746964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B0E0"/>
    <a:srgbClr val="7030A0"/>
    <a:srgbClr val="E46C0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37"/>
    <p:restoredTop sz="97840"/>
  </p:normalViewPr>
  <p:slideViewPr>
    <p:cSldViewPr snapToGrid="0" snapToObjects="1">
      <p:cViewPr varScale="1">
        <p:scale>
          <a:sx n="125" d="100"/>
          <a:sy n="125" d="100"/>
        </p:scale>
        <p:origin x="688" y="168"/>
      </p:cViewPr>
      <p:guideLst/>
    </p:cSldViewPr>
  </p:slideViewPr>
  <p:outlineViewPr>
    <p:cViewPr>
      <p:scale>
        <a:sx n="33" d="100"/>
        <a:sy n="33" d="100"/>
      </p:scale>
      <p:origin x="0" y="-94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8" d="100"/>
          <a:sy n="168" d="100"/>
        </p:scale>
        <p:origin x="5144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5/19/26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33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93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70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E130D-0290-8480-4569-799E8372E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9BA1BF-FCA1-B5C7-471F-B1F154F40A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F8E215-1716-71A1-0204-EB1DE01F07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95E6A-2766-EA02-3A78-F8EEC6830A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7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29E5B-91DC-5A72-D7D0-1C2106AD78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A208FE-9350-69B2-75A3-472F5A47D4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162337-C44A-06C0-AF8E-D416094050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A05C1-3069-6744-813F-B7CCB6C30A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514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extra verbiage on issues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859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866D6-9DB2-70DA-01E1-500C07065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2478BE-255C-7388-3824-36C55F7105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7A55C6-63B0-5227-711A-4432944A76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1977B-8D7C-77F8-3A27-0CE0B9A728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77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983308" y="450531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55554" y="457965"/>
            <a:ext cx="1825604" cy="457200"/>
          </a:xfrm>
          <a:prstGeom prst="rect">
            <a:avLst/>
          </a:prstGeom>
        </p:spPr>
      </p:pic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C982CCA-1B74-BF6E-B229-11EF11E8D2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94996" y="480267"/>
            <a:ext cx="2309706" cy="40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1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1875916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218237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22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43A592-2C2C-1149-FE30-72A494F277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60396" y="6316595"/>
            <a:ext cx="5570202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EIC Machine Advisory Committee Meeting, September 16 – 18,2025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0C71E18-8584-A0E2-3682-9547339B30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97245" y="6316595"/>
            <a:ext cx="2366127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Luisella Lari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CFA25C5-6468-E921-5CC9-27F4A33A76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33773" y="6316595"/>
            <a:ext cx="5676394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EIC Machine Advisory Committee Meeting, September 16 – 18,2025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395F968-4504-BF25-C965-31E73F6616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63232" y="6316595"/>
            <a:ext cx="2611225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Name of Presenter</a:t>
            </a:r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D9BCDB3-24E9-1B4D-0A74-4298674A9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8DB6E2-DDA3-22B8-7251-F0B132B676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62055" y="6316595"/>
            <a:ext cx="5410984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EIC Machine Advisory Committee Meeting, September 16 – 18,2025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439522C-42D3-98C9-C46E-2F2D03D435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08710" y="6316594"/>
            <a:ext cx="230014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Luisella Lari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45B976-F9BD-96F9-4119-FEAF693C373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53571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5" cy="79552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5EE45CA-61A9-4927-9F75-2FBCAADC90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825" b="1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9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6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Section Separator – Title Line 1</a:t>
            </a:r>
          </a:p>
          <a:p>
            <a:pPr lvl="0"/>
            <a:r>
              <a:rPr lang="en-US" dirty="0"/>
              <a:t>Section Separator – Title Line 2</a:t>
            </a:r>
          </a:p>
          <a:p>
            <a:pPr lvl="0"/>
            <a:r>
              <a:rPr lang="en-US" dirty="0"/>
              <a:t>Section Separator – Title Line 3</a:t>
            </a:r>
          </a:p>
        </p:txBody>
      </p:sp>
    </p:spTree>
    <p:extLst>
      <p:ext uri="{BB962C8B-B14F-4D97-AF65-F5344CB8AC3E}">
        <p14:creationId xmlns:p14="http://schemas.microsoft.com/office/powerpoint/2010/main" val="1857922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59519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F9C81-63DD-4350-8187-F5429EC0C9F3}" type="datetimeFigureOut">
              <a:rPr lang="en-US" smtClean="0"/>
              <a:t>5/19/26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92C7-2ECB-45BC-8145-4DCF48722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8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00" b="1">
                <a:solidFill>
                  <a:schemeClr val="bg2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8.png"/><Relationship Id="rId3" Type="http://schemas.openxmlformats.org/officeDocument/2006/relationships/image" Target="../media/image39.jpeg"/><Relationship Id="rId7" Type="http://schemas.openxmlformats.org/officeDocument/2006/relationships/image" Target="../media/image43.png"/><Relationship Id="rId12" Type="http://schemas.openxmlformats.org/officeDocument/2006/relationships/image" Target="../media/image47.png"/><Relationship Id="rId17" Type="http://schemas.microsoft.com/office/2007/relationships/hdphoto" Target="../media/hdphoto2.wdp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11" Type="http://schemas.microsoft.com/office/2007/relationships/hdphoto" Target="../media/hdphoto1.wdp"/><Relationship Id="rId5" Type="http://schemas.openxmlformats.org/officeDocument/2006/relationships/image" Target="../media/image41.png"/><Relationship Id="rId15" Type="http://schemas.openxmlformats.org/officeDocument/2006/relationships/image" Target="../media/image50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jpeg"/><Relationship Id="rId1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jp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emf"/><Relationship Id="rId11" Type="http://schemas.openxmlformats.org/officeDocument/2006/relationships/image" Target="../media/image16.emf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wmf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8.jp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Electron-Ion Collider Project Status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4" y="5003367"/>
            <a:ext cx="10334625" cy="746185"/>
          </a:xfrm>
        </p:spPr>
        <p:txBody>
          <a:bodyPr/>
          <a:lstStyle/>
          <a:p>
            <a:r>
              <a:rPr lang="en-US" dirty="0"/>
              <a:t>May 20, 2026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1033385" cy="1259607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</a:rPr>
              <a:t>Luisella Lari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EIC Project Manager transitioning to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EIC Associate Director for Strategic Partnership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Sr. Scientist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E60C7F-EB74-F52B-8266-87F90A7DE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174" y="186750"/>
            <a:ext cx="2895600" cy="120015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4524EBAF-EB4D-AB56-C6D4-F42E572A0D34}"/>
              </a:ext>
            </a:extLst>
          </p:cNvPr>
          <p:cNvSpPr txBox="1">
            <a:spLocks/>
          </p:cNvSpPr>
          <p:nvPr/>
        </p:nvSpPr>
        <p:spPr>
          <a:xfrm>
            <a:off x="495935" y="6444267"/>
            <a:ext cx="10334625" cy="74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IPAC’26 – the  17</a:t>
            </a:r>
            <a:r>
              <a:rPr lang="en-US" baseline="30000" dirty="0"/>
              <a:t>th</a:t>
            </a:r>
            <a:r>
              <a:rPr lang="en-US" dirty="0"/>
              <a:t> International Particle Accelerator Conference 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016BD-405C-469C-9F7F-E294E7FE5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 From RHIC (yellow ring) to EIC HSR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5966B-AA08-47CD-BB7A-9DF6F3D6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197" y="1558771"/>
            <a:ext cx="8158579" cy="461638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EIC HSR to be </a:t>
            </a:r>
            <a:r>
              <a:rPr lang="en-US" dirty="0">
                <a:solidFill>
                  <a:srgbClr val="0070C0"/>
                </a:solidFill>
              </a:rPr>
              <a:t>composed of existing arcs </a:t>
            </a:r>
            <a:r>
              <a:rPr lang="en-US" dirty="0"/>
              <a:t>of the Yellow RHIC ring (remove unused magnets)</a:t>
            </a:r>
          </a:p>
          <a:p>
            <a:r>
              <a:rPr lang="en-US" dirty="0">
                <a:solidFill>
                  <a:srgbClr val="0070C0"/>
                </a:solidFill>
              </a:rPr>
              <a:t>Insert sleeves </a:t>
            </a:r>
            <a:r>
              <a:rPr lang="en-US" dirty="0"/>
              <a:t>coated with copper and amorphous carbon into superconducting magnet beam pipes to improve conductivity and reduce secondary electron yield (-&gt; electron cloud) </a:t>
            </a:r>
          </a:p>
          <a:p>
            <a:r>
              <a:rPr lang="en-US" dirty="0"/>
              <a:t>Add </a:t>
            </a:r>
            <a:r>
              <a:rPr lang="en-US" dirty="0">
                <a:solidFill>
                  <a:srgbClr val="0070C0"/>
                </a:solidFill>
              </a:rPr>
              <a:t>new RF cavities</a:t>
            </a:r>
            <a:endParaRPr lang="en-US" dirty="0">
              <a:solidFill>
                <a:srgbClr val="0070C0"/>
              </a:solidFill>
              <a:cs typeface="Arial"/>
            </a:endParaRPr>
          </a:p>
          <a:p>
            <a:r>
              <a:rPr lang="en-US" dirty="0"/>
              <a:t>Add </a:t>
            </a:r>
            <a:r>
              <a:rPr lang="en-US" dirty="0">
                <a:solidFill>
                  <a:srgbClr val="0070C0"/>
                </a:solidFill>
              </a:rPr>
              <a:t>hadron cooling </a:t>
            </a:r>
            <a:r>
              <a:rPr lang="en-US" dirty="0"/>
              <a:t>to create flat beam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Add </a:t>
            </a:r>
            <a:r>
              <a:rPr lang="en-US" dirty="0">
                <a:solidFill>
                  <a:srgbClr val="0070C0"/>
                </a:solidFill>
              </a:rPr>
              <a:t>crab cavities, new IR SC magnets</a:t>
            </a:r>
            <a:endParaRPr lang="en-US" dirty="0">
              <a:solidFill>
                <a:srgbClr val="0070C0"/>
              </a:solidFill>
              <a:cs typeface="Arial"/>
            </a:endParaRPr>
          </a:p>
          <a:p>
            <a:r>
              <a:rPr lang="en-US" dirty="0"/>
              <a:t>Add a </a:t>
            </a:r>
            <a:r>
              <a:rPr lang="en-US" dirty="0">
                <a:solidFill>
                  <a:srgbClr val="0070C0"/>
                </a:solidFill>
              </a:rPr>
              <a:t>collimation system</a:t>
            </a:r>
          </a:p>
          <a:p>
            <a:r>
              <a:rPr lang="en-US" dirty="0">
                <a:cs typeface="Arial"/>
              </a:rPr>
              <a:t>Add</a:t>
            </a:r>
            <a:r>
              <a:rPr lang="en-US" dirty="0">
                <a:solidFill>
                  <a:srgbClr val="0070C0"/>
                </a:solidFill>
                <a:cs typeface="Arial"/>
              </a:rPr>
              <a:t> extra ‘snakes’</a:t>
            </a:r>
          </a:p>
        </p:txBody>
      </p:sp>
      <p:pic>
        <p:nvPicPr>
          <p:cNvPr id="4" name="Picture 2" descr="A close-up of a knife&#10;&#10;Description automatically generated with low confidence">
            <a:extLst>
              <a:ext uri="{FF2B5EF4-FFF2-40B4-BE49-F238E27FC236}">
                <a16:creationId xmlns:a16="http://schemas.microsoft.com/office/drawing/2014/main" id="{07834667-97D4-BAA3-9B46-9BD7D791C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789" y="2435446"/>
            <a:ext cx="2613285" cy="1547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F112B3-7949-7E90-44F1-21AB5C91E1E7}"/>
              </a:ext>
            </a:extLst>
          </p:cNvPr>
          <p:cNvSpPr txBox="1"/>
          <p:nvPr/>
        </p:nvSpPr>
        <p:spPr>
          <a:xfrm>
            <a:off x="8814024" y="1654522"/>
            <a:ext cx="3313792" cy="92333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8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Actively Cooled Beam </a:t>
            </a:r>
          </a:p>
          <a:p>
            <a:r>
              <a:rPr lang="en-US" sz="18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Screen Material procurement </a:t>
            </a:r>
          </a:p>
          <a:p>
            <a:r>
              <a:rPr lang="en-US" dirty="0"/>
              <a:t> </a:t>
            </a:r>
            <a:endParaRPr lang="en-US" dirty="0"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D01EF1-414D-3CFA-9844-DE78BF2CCF50}"/>
              </a:ext>
            </a:extLst>
          </p:cNvPr>
          <p:cNvSpPr txBox="1"/>
          <p:nvPr/>
        </p:nvSpPr>
        <p:spPr>
          <a:xfrm>
            <a:off x="763480" y="933920"/>
            <a:ext cx="11157670" cy="3693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Tripled beam current, shorter bunch length, shorter bunch distance, ‘flat’ beams with small vertical emittance</a:t>
            </a:r>
            <a:endParaRPr lang="en-US"/>
          </a:p>
        </p:txBody>
      </p:sp>
      <p:pic>
        <p:nvPicPr>
          <p:cNvPr id="6" name="Picture 2" descr="arc dipole cold mass">
            <a:extLst>
              <a:ext uri="{FF2B5EF4-FFF2-40B4-BE49-F238E27FC236}">
                <a16:creationId xmlns:a16="http://schemas.microsoft.com/office/drawing/2014/main" id="{F0664A16-BE83-4AA8-C05B-37D3621AC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0017" y="3928323"/>
            <a:ext cx="3342786" cy="269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97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72AC5-C82C-7A25-C3AA-EDCBE524E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EIC Electron Storage Ring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FC54354-8AE0-5F40-E10B-D303FE365237}"/>
              </a:ext>
            </a:extLst>
          </p:cNvPr>
          <p:cNvSpPr txBox="1">
            <a:spLocks/>
          </p:cNvSpPr>
          <p:nvPr/>
        </p:nvSpPr>
        <p:spPr>
          <a:xfrm>
            <a:off x="416687" y="814866"/>
            <a:ext cx="11358625" cy="54870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33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388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1413" indent="-227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Electron Storage Ring (ESR) consists of six </a:t>
            </a:r>
            <a:r>
              <a:rPr lang="en-US" dirty="0">
                <a:solidFill>
                  <a:srgbClr val="0070C0"/>
                </a:solidFill>
              </a:rPr>
              <a:t>FODO</a:t>
            </a:r>
            <a:r>
              <a:rPr lang="en-US" dirty="0"/>
              <a:t>-cell arcs, and six straight sections (IRs)</a:t>
            </a:r>
          </a:p>
          <a:p>
            <a:r>
              <a:rPr lang="en-US" dirty="0"/>
              <a:t>High-intensity (28 </a:t>
            </a:r>
            <a:r>
              <a:rPr lang="en-US" dirty="0" err="1"/>
              <a:t>nC</a:t>
            </a:r>
            <a:r>
              <a:rPr lang="en-US" dirty="0"/>
              <a:t>), short (7 mm) bunches</a:t>
            </a:r>
          </a:p>
          <a:p>
            <a:pPr marL="0" indent="0">
              <a:buNone/>
            </a:pPr>
            <a:r>
              <a:rPr lang="en-US" dirty="0"/>
              <a:t>   add many interesting accelerator challenges</a:t>
            </a:r>
          </a:p>
          <a:p>
            <a:r>
              <a:rPr lang="en-US" dirty="0"/>
              <a:t>Circulating beam current ~2.5 A and the synchrotron </a:t>
            </a:r>
          </a:p>
          <a:p>
            <a:pPr marL="0" indent="0">
              <a:buNone/>
            </a:pPr>
            <a:r>
              <a:rPr lang="en-US" dirty="0"/>
              <a:t>   radiation power of ~10MW  </a:t>
            </a:r>
          </a:p>
          <a:p>
            <a:pPr lvl="1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B13038D-5DE8-A6F6-553F-89845B6E6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87" y="3429000"/>
            <a:ext cx="5777582" cy="341422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E02B90C-7EB3-E230-DFC4-93618CC33A68}"/>
              </a:ext>
            </a:extLst>
          </p:cNvPr>
          <p:cNvSpPr txBox="1"/>
          <p:nvPr/>
        </p:nvSpPr>
        <p:spPr>
          <a:xfrm>
            <a:off x="5910114" y="4026550"/>
            <a:ext cx="58651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EIC needs </a:t>
            </a:r>
            <a:r>
              <a:rPr lang="en-US" sz="1800" dirty="0">
                <a:solidFill>
                  <a:srgbClr val="0070C0"/>
                </a:solidFill>
              </a:rPr>
              <a:t>nearly constant (20 to 24 nm) emittance from </a:t>
            </a:r>
          </a:p>
          <a:p>
            <a:r>
              <a:rPr lang="en-US" sz="1800" dirty="0">
                <a:solidFill>
                  <a:srgbClr val="0070C0"/>
                </a:solidFill>
              </a:rPr>
              <a:t>5 to 18 GeV for optimum luminosity, </a:t>
            </a:r>
            <a:r>
              <a:rPr lang="en-US" sz="1800" dirty="0"/>
              <a:t>but equilibrium </a:t>
            </a:r>
          </a:p>
          <a:p>
            <a:r>
              <a:rPr lang="en-US" sz="1800" dirty="0"/>
              <a:t>emittance in an electron storage ring depends on beam energy.</a:t>
            </a:r>
          </a:p>
          <a:p>
            <a:endParaRPr lang="en-US" dirty="0"/>
          </a:p>
          <a:p>
            <a:r>
              <a:rPr lang="en-US" dirty="0"/>
              <a:t>We will use ‘super bends’ (reverse bends) for emittance </a:t>
            </a:r>
          </a:p>
          <a:p>
            <a:r>
              <a:rPr lang="en-US" dirty="0"/>
              <a:t>control below 10 GeV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A5F1D6C-AF6A-D154-1829-E26A1A0F2FD0}"/>
              </a:ext>
            </a:extLst>
          </p:cNvPr>
          <p:cNvGrpSpPr/>
          <p:nvPr/>
        </p:nvGrpSpPr>
        <p:grpSpPr>
          <a:xfrm>
            <a:off x="7700078" y="1505689"/>
            <a:ext cx="4262426" cy="2165680"/>
            <a:chOff x="6470127" y="628677"/>
            <a:chExt cx="5962361" cy="26246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0E1AF80-E3B0-846A-7388-D0BF17652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70127" y="1001634"/>
              <a:ext cx="5492377" cy="2251737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D7BF62F-E37B-2189-8824-FE0CDDDA370B}"/>
                </a:ext>
              </a:extLst>
            </p:cNvPr>
            <p:cNvCxnSpPr>
              <a:cxnSpLocks/>
            </p:cNvCxnSpPr>
            <p:nvPr/>
          </p:nvCxnSpPr>
          <p:spPr>
            <a:xfrm>
              <a:off x="8465212" y="2642752"/>
              <a:ext cx="798480" cy="32890"/>
            </a:xfrm>
            <a:prstGeom prst="straightConnector1">
              <a:avLst/>
            </a:prstGeom>
            <a:ln w="12700">
              <a:solidFill>
                <a:schemeClr val="bg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C2932B5-DE88-B79D-E82F-AF7D2A3653C3}"/>
                </a:ext>
              </a:extLst>
            </p:cNvPr>
            <p:cNvSpPr txBox="1"/>
            <p:nvPr/>
          </p:nvSpPr>
          <p:spPr>
            <a:xfrm>
              <a:off x="8550828" y="2333169"/>
              <a:ext cx="55976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</a:rPr>
                <a:t>36mm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CA93F1B-5846-58E8-F78E-66BB7A6F745B}"/>
                </a:ext>
              </a:extLst>
            </p:cNvPr>
            <p:cNvCxnSpPr>
              <a:cxnSpLocks/>
            </p:cNvCxnSpPr>
            <p:nvPr/>
          </p:nvCxnSpPr>
          <p:spPr>
            <a:xfrm>
              <a:off x="8810365" y="1952368"/>
              <a:ext cx="0" cy="395416"/>
            </a:xfrm>
            <a:prstGeom prst="straightConnector1">
              <a:avLst/>
            </a:prstGeom>
            <a:ln w="12700">
              <a:solidFill>
                <a:schemeClr val="bg1"/>
              </a:solidFill>
              <a:headEnd type="triangle" w="sm" len="lg"/>
              <a:tailEnd type="non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D6BA39E-1F6B-19A7-5D01-AE194C7E87E9}"/>
                </a:ext>
              </a:extLst>
            </p:cNvPr>
            <p:cNvCxnSpPr>
              <a:cxnSpLocks/>
            </p:cNvCxnSpPr>
            <p:nvPr/>
          </p:nvCxnSpPr>
          <p:spPr>
            <a:xfrm>
              <a:off x="8810365" y="2578670"/>
              <a:ext cx="0" cy="352170"/>
            </a:xfrm>
            <a:prstGeom prst="straightConnector1">
              <a:avLst/>
            </a:prstGeom>
            <a:ln w="12700">
              <a:solidFill>
                <a:schemeClr val="bg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D43A090-2B6C-BC90-66C5-3AA382BD59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91784" y="2620778"/>
              <a:ext cx="793789" cy="18574"/>
            </a:xfrm>
            <a:prstGeom prst="straightConnector1">
              <a:avLst/>
            </a:prstGeom>
            <a:ln w="12700">
              <a:solidFill>
                <a:schemeClr val="bg1"/>
              </a:solidFill>
              <a:headEnd type="non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BC05980-D0CC-A21D-57F2-B029BBBCFF7B}"/>
                </a:ext>
              </a:extLst>
            </p:cNvPr>
            <p:cNvSpPr txBox="1"/>
            <p:nvPr/>
          </p:nvSpPr>
          <p:spPr>
            <a:xfrm>
              <a:off x="7965225" y="2512729"/>
              <a:ext cx="55976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</a:rPr>
                <a:t>80mm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9548E5B-92F4-2F18-0658-D1019CE89D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30801" y="2192428"/>
              <a:ext cx="491421" cy="7120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2988E0D-791E-06EC-FC7C-D408D905F705}"/>
                </a:ext>
              </a:extLst>
            </p:cNvPr>
            <p:cNvSpPr txBox="1"/>
            <p:nvPr/>
          </p:nvSpPr>
          <p:spPr>
            <a:xfrm>
              <a:off x="10049073" y="2881264"/>
              <a:ext cx="1375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Heater wire groove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0D1CFE9-3BE4-3691-2614-79D5025961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84619" y="2675642"/>
              <a:ext cx="537603" cy="2288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4F26095-6995-A604-5A86-6569020EEEB9}"/>
                </a:ext>
              </a:extLst>
            </p:cNvPr>
            <p:cNvCxnSpPr>
              <a:cxnSpLocks/>
            </p:cNvCxnSpPr>
            <p:nvPr/>
          </p:nvCxnSpPr>
          <p:spPr>
            <a:xfrm>
              <a:off x="9830801" y="883875"/>
              <a:ext cx="460600" cy="3820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A79397A-BDE4-C1E5-FBA6-F984453252DD}"/>
                </a:ext>
              </a:extLst>
            </p:cNvPr>
            <p:cNvSpPr txBox="1"/>
            <p:nvPr/>
          </p:nvSpPr>
          <p:spPr>
            <a:xfrm>
              <a:off x="9140656" y="628677"/>
              <a:ext cx="9204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BPM mount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348FC2F-4A93-AAA8-B9AE-76CB353AC196}"/>
                </a:ext>
              </a:extLst>
            </p:cNvPr>
            <p:cNvCxnSpPr>
              <a:cxnSpLocks/>
              <a:stCxn id="24" idx="1"/>
            </p:cNvCxnSpPr>
            <p:nvPr/>
          </p:nvCxnSpPr>
          <p:spPr>
            <a:xfrm flipH="1">
              <a:off x="11218985" y="786477"/>
              <a:ext cx="379620" cy="31208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BDFA7F9-5614-A80F-3ABC-132D744F4F83}"/>
                </a:ext>
              </a:extLst>
            </p:cNvPr>
            <p:cNvSpPr txBox="1"/>
            <p:nvPr/>
          </p:nvSpPr>
          <p:spPr>
            <a:xfrm>
              <a:off x="11598605" y="655672"/>
              <a:ext cx="8338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Pump 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6186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906902D-327E-A150-853A-A765EAF5C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Injector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05877C-4300-4270-9D3A-EF0173709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36724"/>
            <a:ext cx="6658983" cy="1041906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b="1" dirty="0"/>
              <a:t>Function</a:t>
            </a:r>
            <a:r>
              <a:rPr lang="en-US" sz="2000" dirty="0"/>
              <a:t>: Deliver electron bunches of up to 28 </a:t>
            </a:r>
            <a:r>
              <a:rPr lang="en-US" sz="2000" dirty="0" err="1"/>
              <a:t>nC</a:t>
            </a:r>
            <a:r>
              <a:rPr lang="en-US" sz="2000" dirty="0"/>
              <a:t> at a 1 Hz repetition rate for injection into the ESR at various energies of 5 – 10 GeV (upgradeable to 18 GeV).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E4348A-CD42-185A-AF58-A00DD323A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069" y="2090176"/>
            <a:ext cx="4136379" cy="355160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26D7F06-694B-2D35-1348-7076EA0E3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117" y="938337"/>
            <a:ext cx="4232916" cy="130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3FAC25-DCCD-D696-8A60-5E20F3E7DB89}"/>
              </a:ext>
            </a:extLst>
          </p:cNvPr>
          <p:cNvSpPr txBox="1"/>
          <p:nvPr/>
        </p:nvSpPr>
        <p:spPr>
          <a:xfrm>
            <a:off x="8395609" y="2321302"/>
            <a:ext cx="3221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RCS magnet assembly</a:t>
            </a:r>
          </a:p>
          <a:p>
            <a:r>
              <a:rPr lang="en-US" dirty="0"/>
              <a:t>Vacuum chamber: stainless steel, copper coated (50 um)</a:t>
            </a:r>
          </a:p>
        </p:txBody>
      </p:sp>
      <p:pic>
        <p:nvPicPr>
          <p:cNvPr id="7" name="Picture 6" descr="Diagram&#10;&#10;AI-generated content may be incorrect.">
            <a:extLst>
              <a:ext uri="{FF2B5EF4-FFF2-40B4-BE49-F238E27FC236}">
                <a16:creationId xmlns:a16="http://schemas.microsoft.com/office/drawing/2014/main" id="{C16CE3C7-125E-0CE4-9B78-E74B07FFBA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7" y="4015863"/>
            <a:ext cx="2198755" cy="20506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B967C1-1755-BC3A-8519-C80E6259734B}"/>
              </a:ext>
            </a:extLst>
          </p:cNvPr>
          <p:cNvSpPr txBox="1"/>
          <p:nvPr/>
        </p:nvSpPr>
        <p:spPr>
          <a:xfrm>
            <a:off x="2612412" y="5491850"/>
            <a:ext cx="2567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Polarized Electron Gun</a:t>
            </a:r>
          </a:p>
          <a:p>
            <a:r>
              <a:rPr lang="en-US" dirty="0"/>
              <a:t>1-nC, 30 Hz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5E6E6C-8178-8097-6F40-FCCE91EA0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67" y="2198879"/>
            <a:ext cx="2648912" cy="78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4CF006-5B10-C3AA-8E5D-B02FB92D884D}"/>
              </a:ext>
            </a:extLst>
          </p:cNvPr>
          <p:cNvSpPr txBox="1"/>
          <p:nvPr/>
        </p:nvSpPr>
        <p:spPr>
          <a:xfrm>
            <a:off x="206099" y="2922232"/>
            <a:ext cx="299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RCS SRF Cavity, 591 MHz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72D2277-367E-F978-5F20-BA95829E25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5752" y="3574895"/>
            <a:ext cx="3807682" cy="19291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2C6F5E0-3FF6-20A0-FF5A-9A758EDC199C}"/>
              </a:ext>
            </a:extLst>
          </p:cNvPr>
          <p:cNvSpPr txBox="1"/>
          <p:nvPr/>
        </p:nvSpPr>
        <p:spPr>
          <a:xfrm>
            <a:off x="8730509" y="4321648"/>
            <a:ext cx="2714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Accumulator Ring</a:t>
            </a:r>
          </a:p>
          <a:p>
            <a:r>
              <a:rPr lang="en-US" dirty="0"/>
              <a:t>    750 MeV, 40 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90E5F2D-6CED-2DDB-38D2-9F05FF1A659E}"/>
              </a:ext>
            </a:extLst>
          </p:cNvPr>
          <p:cNvCxnSpPr>
            <a:cxnSpLocks/>
          </p:cNvCxnSpPr>
          <p:nvPr/>
        </p:nvCxnSpPr>
        <p:spPr>
          <a:xfrm>
            <a:off x="3223879" y="3158918"/>
            <a:ext cx="1686788" cy="140491"/>
          </a:xfrm>
          <a:prstGeom prst="straightConnector1">
            <a:avLst/>
          </a:prstGeom>
          <a:ln w="28575"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8BB1998-C6D7-D76E-AAF2-D8BD6C602BF1}"/>
              </a:ext>
            </a:extLst>
          </p:cNvPr>
          <p:cNvCxnSpPr>
            <a:cxnSpLocks/>
          </p:cNvCxnSpPr>
          <p:nvPr/>
        </p:nvCxnSpPr>
        <p:spPr>
          <a:xfrm flipV="1">
            <a:off x="5208329" y="5445760"/>
            <a:ext cx="1673378" cy="446534"/>
          </a:xfrm>
          <a:prstGeom prst="straightConnector1">
            <a:avLst/>
          </a:prstGeom>
          <a:ln w="28575"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046986-3E20-5247-6CB2-5329CA0EB4D3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300686" y="4644814"/>
            <a:ext cx="1429823" cy="282786"/>
          </a:xfrm>
          <a:prstGeom prst="straightConnector1">
            <a:avLst/>
          </a:prstGeom>
          <a:ln w="28575"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75ACBB5-AB8A-42C5-3CF2-D54FB8C72955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7574411" y="2782967"/>
            <a:ext cx="821198" cy="340105"/>
          </a:xfrm>
          <a:prstGeom prst="straightConnector1">
            <a:avLst/>
          </a:prstGeom>
          <a:ln w="28575"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E77C665-1C44-01A9-4BAB-F64BD024BC0A}"/>
              </a:ext>
            </a:extLst>
          </p:cNvPr>
          <p:cNvSpPr txBox="1"/>
          <p:nvPr/>
        </p:nvSpPr>
        <p:spPr>
          <a:xfrm>
            <a:off x="7775479" y="5491851"/>
            <a:ext cx="4002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S-band linac, 750 MeV, 30 Hz, 1 </a:t>
            </a:r>
            <a:r>
              <a:rPr lang="en-US" dirty="0" err="1"/>
              <a:t>nC</a:t>
            </a:r>
            <a:r>
              <a:rPr lang="en-US" dirty="0"/>
              <a:t> single bunch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F450BEE-226B-A0DE-3714-15F6BF6F6BF9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7121562" y="5124129"/>
            <a:ext cx="653917" cy="690888"/>
          </a:xfrm>
          <a:prstGeom prst="straightConnector1">
            <a:avLst/>
          </a:prstGeom>
          <a:ln w="28575"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41D8935-F404-1713-1675-81D9CFCA7D88}"/>
              </a:ext>
            </a:extLst>
          </p:cNvPr>
          <p:cNvSpPr txBox="1"/>
          <p:nvPr/>
        </p:nvSpPr>
        <p:spPr>
          <a:xfrm>
            <a:off x="5301778" y="3619545"/>
            <a:ext cx="2146742" cy="120032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/>
              <a:t>RCS</a:t>
            </a:r>
          </a:p>
          <a:p>
            <a:r>
              <a:rPr lang="en-US" dirty="0"/>
              <a:t>750 MeV – 18 GeV</a:t>
            </a:r>
            <a:endParaRPr lang="en-US" dirty="0">
              <a:cs typeface="Arial"/>
            </a:endParaRPr>
          </a:p>
          <a:p>
            <a:r>
              <a:rPr lang="en-US" dirty="0"/>
              <a:t>28 </a:t>
            </a:r>
            <a:r>
              <a:rPr lang="en-US" dirty="0" err="1"/>
              <a:t>nC</a:t>
            </a:r>
            <a:r>
              <a:rPr lang="en-US" dirty="0"/>
              <a:t>, 1 Hz</a:t>
            </a:r>
          </a:p>
          <a:p>
            <a:r>
              <a:rPr lang="en-US" dirty="0"/>
              <a:t>85% polarization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5271BB-17CB-03D7-5E12-8A4B1E51BF5F}"/>
              </a:ext>
            </a:extLst>
          </p:cNvPr>
          <p:cNvSpPr txBox="1"/>
          <p:nvPr/>
        </p:nvSpPr>
        <p:spPr>
          <a:xfrm>
            <a:off x="6375149" y="361954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1.4 km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C22E0A5-D432-B551-1A25-5BC46496F9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657" y="3291564"/>
            <a:ext cx="2466267" cy="80441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56134AC6-4381-2E43-FE5E-2403DD86BD84}"/>
              </a:ext>
            </a:extLst>
          </p:cNvPr>
          <p:cNvSpPr txBox="1">
            <a:spLocks/>
          </p:cNvSpPr>
          <p:nvPr/>
        </p:nvSpPr>
        <p:spPr>
          <a:xfrm>
            <a:off x="6201629" y="446451"/>
            <a:ext cx="5510666" cy="6269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rgbClr val="009051"/>
                </a:solidFill>
              </a:rPr>
              <a:t>Concept modeled after the ANL APS-U injector</a:t>
            </a:r>
            <a:endParaRPr lang="en-US" sz="2000" dirty="0">
              <a:solidFill>
                <a:srgbClr val="0090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68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5192E-2316-AC2F-BC6B-63AD9E60F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8273E464-D78E-44F7-983E-0365E8B45A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4034" y="923030"/>
            <a:ext cx="3667783" cy="35879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A32235-A824-9AC3-092D-9F8AECFB60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1417" y="3258642"/>
            <a:ext cx="1558851" cy="1486307"/>
          </a:xfrm>
          <a:prstGeom prst="rect">
            <a:avLst/>
          </a:prstGeom>
        </p:spPr>
      </p:pic>
      <p:pic>
        <p:nvPicPr>
          <p:cNvPr id="21" name="Picture 20" descr="Diagram&#10;&#10;Description automatically generated">
            <a:extLst>
              <a:ext uri="{FF2B5EF4-FFF2-40B4-BE49-F238E27FC236}">
                <a16:creationId xmlns:a16="http://schemas.microsoft.com/office/drawing/2014/main" id="{92580847-2FC8-716E-0C6A-9F689C62E3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0541" y="5023521"/>
            <a:ext cx="1112030" cy="984767"/>
          </a:xfrm>
          <a:prstGeom prst="rect">
            <a:avLst/>
          </a:prstGeom>
        </p:spPr>
      </p:pic>
      <p:sp>
        <p:nvSpPr>
          <p:cNvPr id="102" name="Right Brace 101">
            <a:extLst>
              <a:ext uri="{FF2B5EF4-FFF2-40B4-BE49-F238E27FC236}">
                <a16:creationId xmlns:a16="http://schemas.microsoft.com/office/drawing/2014/main" id="{4F52C2C6-4061-F143-D249-879944A59F48}"/>
              </a:ext>
            </a:extLst>
          </p:cNvPr>
          <p:cNvSpPr/>
          <p:nvPr/>
        </p:nvSpPr>
        <p:spPr>
          <a:xfrm rot="5400000" flipH="1">
            <a:off x="6749954" y="3267318"/>
            <a:ext cx="644490" cy="3218197"/>
          </a:xfrm>
          <a:prstGeom prst="rightBrace">
            <a:avLst>
              <a:gd name="adj1" fmla="val 8333"/>
              <a:gd name="adj2" fmla="val 15741"/>
            </a:avLst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3B6F4A-E6C8-ABA8-9636-7A1AF891A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EIC - RF Systems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0FAFEA44-3406-F382-6B39-16EB5FE071D9}"/>
              </a:ext>
            </a:extLst>
          </p:cNvPr>
          <p:cNvCxnSpPr>
            <a:cxnSpLocks/>
          </p:cNvCxnSpPr>
          <p:nvPr/>
        </p:nvCxnSpPr>
        <p:spPr>
          <a:xfrm>
            <a:off x="4584655" y="1468090"/>
            <a:ext cx="482286" cy="181241"/>
          </a:xfrm>
          <a:prstGeom prst="straightConnector1">
            <a:avLst/>
          </a:prstGeom>
          <a:ln w="25400">
            <a:solidFill>
              <a:srgbClr val="00206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8" name="Table 16">
            <a:extLst>
              <a:ext uri="{FF2B5EF4-FFF2-40B4-BE49-F238E27FC236}">
                <a16:creationId xmlns:a16="http://schemas.microsoft.com/office/drawing/2014/main" id="{99686909-64D8-3DB0-64F0-F1C01E635F0A}"/>
              </a:ext>
            </a:extLst>
          </p:cNvPr>
          <p:cNvGraphicFramePr>
            <a:graphicFrameLocks/>
          </p:cNvGraphicFramePr>
          <p:nvPr/>
        </p:nvGraphicFramePr>
        <p:xfrm>
          <a:off x="2788134" y="4715451"/>
          <a:ext cx="2321161" cy="88288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18939">
                  <a:extLst>
                    <a:ext uri="{9D8B030D-6E8A-4147-A177-3AD203B41FA5}">
                      <a16:colId xmlns:a16="http://schemas.microsoft.com/office/drawing/2014/main" val="3779145137"/>
                    </a:ext>
                  </a:extLst>
                </a:gridCol>
                <a:gridCol w="850397">
                  <a:extLst>
                    <a:ext uri="{9D8B030D-6E8A-4147-A177-3AD203B41FA5}">
                      <a16:colId xmlns:a16="http://schemas.microsoft.com/office/drawing/2014/main" val="2938954856"/>
                    </a:ext>
                  </a:extLst>
                </a:gridCol>
                <a:gridCol w="851825">
                  <a:extLst>
                    <a:ext uri="{9D8B030D-6E8A-4147-A177-3AD203B41FA5}">
                      <a16:colId xmlns:a16="http://schemas.microsoft.com/office/drawing/2014/main" val="620744415"/>
                    </a:ext>
                  </a:extLst>
                </a:gridCol>
              </a:tblGrid>
              <a:tr h="494263">
                <a:tc>
                  <a:txBody>
                    <a:bodyPr/>
                    <a:lstStyle/>
                    <a:p>
                      <a:pPr algn="l"/>
                      <a:r>
                        <a:rPr lang="en-US" sz="800"/>
                        <a:t>Crab Cavities</a:t>
                      </a:r>
                    </a:p>
                    <a:p>
                      <a:pPr algn="l"/>
                      <a:r>
                        <a:rPr lang="en-US" sz="800"/>
                        <a:t>(per IR)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HSR</a:t>
                      </a:r>
                    </a:p>
                    <a:p>
                      <a:pPr algn="ctr"/>
                      <a:r>
                        <a:rPr lang="en-US" sz="800"/>
                        <a:t>(Cavities/CMs)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ESR</a:t>
                      </a:r>
                    </a:p>
                    <a:p>
                      <a:pPr algn="ctr"/>
                      <a:r>
                        <a:rPr lang="en-US" sz="800"/>
                        <a:t>(Cavities/CMs)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193701169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l"/>
                      <a:r>
                        <a:rPr lang="en-US" sz="800"/>
                        <a:t>197 MHz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8/4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–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33280298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l"/>
                      <a:r>
                        <a:rPr lang="en-US" sz="800"/>
                        <a:t>394 MHz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4/4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2/2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771241724"/>
                  </a:ext>
                </a:extLst>
              </a:tr>
            </a:tbl>
          </a:graphicData>
        </a:graphic>
      </p:graphicFrame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AECE4632-0FAA-51A2-7803-2626EE24410F}"/>
              </a:ext>
            </a:extLst>
          </p:cNvPr>
          <p:cNvCxnSpPr>
            <a:cxnSpLocks/>
          </p:cNvCxnSpPr>
          <p:nvPr/>
        </p:nvCxnSpPr>
        <p:spPr>
          <a:xfrm flipH="1" flipV="1">
            <a:off x="7361455" y="2679682"/>
            <a:ext cx="845539" cy="1814330"/>
          </a:xfrm>
          <a:prstGeom prst="straightConnector1">
            <a:avLst/>
          </a:prstGeom>
          <a:ln w="25400">
            <a:solidFill>
              <a:srgbClr val="00206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ight Brace 109">
            <a:extLst>
              <a:ext uri="{FF2B5EF4-FFF2-40B4-BE49-F238E27FC236}">
                <a16:creationId xmlns:a16="http://schemas.microsoft.com/office/drawing/2014/main" id="{EDC84B7A-AFBD-B99E-B687-D91A000AC6B1}"/>
              </a:ext>
            </a:extLst>
          </p:cNvPr>
          <p:cNvSpPr/>
          <p:nvPr/>
        </p:nvSpPr>
        <p:spPr>
          <a:xfrm>
            <a:off x="4068734" y="879419"/>
            <a:ext cx="504124" cy="3730868"/>
          </a:xfrm>
          <a:prstGeom prst="rightBrace">
            <a:avLst>
              <a:gd name="adj1" fmla="val 8333"/>
              <a:gd name="adj2" fmla="val 15741"/>
            </a:avLst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A0FA1AAE-48B3-A719-E52E-67B63F4A499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0387" y="4896034"/>
            <a:ext cx="609416" cy="938274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616EA276-0452-54D0-FC41-7777AA1508B1}"/>
              </a:ext>
            </a:extLst>
          </p:cNvPr>
          <p:cNvSpPr txBox="1"/>
          <p:nvPr/>
        </p:nvSpPr>
        <p:spPr>
          <a:xfrm>
            <a:off x="10678577" y="4964035"/>
            <a:ext cx="14785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Bunch Splitting</a:t>
            </a:r>
            <a:endParaRPr lang="en-US" altLang="zh-CN" sz="1200" dirty="0"/>
          </a:p>
          <a:p>
            <a:r>
              <a:rPr lang="en-US" altLang="zh-CN" sz="1200" dirty="0"/>
              <a:t>3 49.2 MHz NCRF </a:t>
            </a:r>
          </a:p>
          <a:p>
            <a:r>
              <a:rPr lang="en-US" altLang="zh-CN" sz="1200" dirty="0"/>
              <a:t>4 98.5 MHz NCRF </a:t>
            </a:r>
            <a:r>
              <a:rPr lang="en-US" altLang="zh-CN" sz="1200" b="1" dirty="0"/>
              <a:t>Capture &amp; Accel</a:t>
            </a:r>
          </a:p>
          <a:p>
            <a:r>
              <a:rPr lang="en-US" sz="1200" dirty="0"/>
              <a:t>8 197 MHz NCRF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738D535-AA01-5809-DD3B-20F8F0847D7D}"/>
              </a:ext>
            </a:extLst>
          </p:cNvPr>
          <p:cNvSpPr txBox="1"/>
          <p:nvPr/>
        </p:nvSpPr>
        <p:spPr>
          <a:xfrm>
            <a:off x="8936424" y="1697468"/>
            <a:ext cx="1746257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 b="1"/>
              <a:t>Low-Energy Cooler, IR02 - </a:t>
            </a:r>
          </a:p>
          <a:p>
            <a:pPr algn="ctr"/>
            <a:r>
              <a:rPr lang="en-US" sz="1200" b="1"/>
              <a:t>16</a:t>
            </a:r>
            <a:r>
              <a:rPr lang="en-US" sz="1200"/>
              <a:t> 197 QWR NCRF, </a:t>
            </a:r>
          </a:p>
          <a:p>
            <a:pPr algn="ctr"/>
            <a:r>
              <a:rPr lang="en-US" sz="1200" b="1"/>
              <a:t>4</a:t>
            </a:r>
            <a:r>
              <a:rPr lang="en-US" sz="1200"/>
              <a:t> 591 NCRF,</a:t>
            </a:r>
          </a:p>
          <a:p>
            <a:pPr algn="ctr"/>
            <a:r>
              <a:rPr lang="en-US" sz="1200"/>
              <a:t> </a:t>
            </a:r>
            <a:r>
              <a:rPr lang="en-US" sz="1200" b="1"/>
              <a:t>1</a:t>
            </a:r>
            <a:r>
              <a:rPr lang="en-US" sz="1200"/>
              <a:t> 24 MHz NCRF,</a:t>
            </a:r>
          </a:p>
          <a:p>
            <a:pPr algn="ctr"/>
            <a:r>
              <a:rPr lang="en-US" sz="1200">
                <a:cs typeface="Arial"/>
              </a:rPr>
              <a:t>And </a:t>
            </a:r>
            <a:r>
              <a:rPr lang="en-US" sz="1200" b="1">
                <a:cs typeface="Arial"/>
              </a:rPr>
              <a:t>1</a:t>
            </a:r>
            <a:r>
              <a:rPr lang="en-US" sz="1200">
                <a:cs typeface="Arial"/>
              </a:rPr>
              <a:t> 591 MHz Deflecting Cavity</a:t>
            </a:r>
          </a:p>
        </p:txBody>
      </p:sp>
      <p:sp>
        <p:nvSpPr>
          <p:cNvPr id="118" name="Left Brace 117">
            <a:extLst>
              <a:ext uri="{FF2B5EF4-FFF2-40B4-BE49-F238E27FC236}">
                <a16:creationId xmlns:a16="http://schemas.microsoft.com/office/drawing/2014/main" id="{8E86DF86-8233-FFB9-661B-828DDFCFBDEC}"/>
              </a:ext>
            </a:extLst>
          </p:cNvPr>
          <p:cNvSpPr/>
          <p:nvPr/>
        </p:nvSpPr>
        <p:spPr>
          <a:xfrm>
            <a:off x="8611158" y="889446"/>
            <a:ext cx="412341" cy="2289582"/>
          </a:xfrm>
          <a:prstGeom prst="leftBrace">
            <a:avLst>
              <a:gd name="adj1" fmla="val 18599"/>
              <a:gd name="adj2" fmla="val 30209"/>
            </a:avLst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2F49ABA7-D724-5DF0-68FC-E10348F55954}"/>
              </a:ext>
            </a:extLst>
          </p:cNvPr>
          <p:cNvCxnSpPr>
            <a:cxnSpLocks/>
            <a:stCxn id="118" idx="1"/>
          </p:cNvCxnSpPr>
          <p:nvPr/>
        </p:nvCxnSpPr>
        <p:spPr>
          <a:xfrm flipH="1">
            <a:off x="7067698" y="1581106"/>
            <a:ext cx="1513382" cy="400655"/>
          </a:xfrm>
          <a:prstGeom prst="straightConnector1">
            <a:avLst/>
          </a:prstGeom>
          <a:ln w="25400">
            <a:solidFill>
              <a:srgbClr val="00206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0" name="Picture 2">
            <a:extLst>
              <a:ext uri="{FF2B5EF4-FFF2-40B4-BE49-F238E27FC236}">
                <a16:creationId xmlns:a16="http://schemas.microsoft.com/office/drawing/2014/main" id="{7AEFEA37-E994-1CE8-47E4-7F44187A1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679" y="2887447"/>
            <a:ext cx="1672480" cy="10367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1" name="Group 21">
            <a:extLst>
              <a:ext uri="{FF2B5EF4-FFF2-40B4-BE49-F238E27FC236}">
                <a16:creationId xmlns:a16="http://schemas.microsoft.com/office/drawing/2014/main" id="{15E7FACF-7CFB-F553-30DB-C99E2FAFAB8E}"/>
              </a:ext>
            </a:extLst>
          </p:cNvPr>
          <p:cNvGrpSpPr>
            <a:grpSpLocks noChangeAspect="1"/>
          </p:cNvGrpSpPr>
          <p:nvPr/>
        </p:nvGrpSpPr>
        <p:grpSpPr>
          <a:xfrm>
            <a:off x="8878599" y="3537001"/>
            <a:ext cx="1552876" cy="1437818"/>
            <a:chOff x="8301743" y="2602265"/>
            <a:chExt cx="2070501" cy="1917094"/>
          </a:xfrm>
        </p:grpSpPr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85B7188A-E6DC-EEE4-5DAB-134AC1E76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39834" y="2602265"/>
              <a:ext cx="1703514" cy="1277635"/>
            </a:xfrm>
            <a:prstGeom prst="rect">
              <a:avLst/>
            </a:prstGeom>
          </p:spPr>
        </p:pic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68BC88F6-C362-48B0-8312-CD0E8A0A509F}"/>
                </a:ext>
              </a:extLst>
            </p:cNvPr>
            <p:cNvSpPr txBox="1"/>
            <p:nvPr/>
          </p:nvSpPr>
          <p:spPr>
            <a:xfrm>
              <a:off x="8301743" y="3903805"/>
              <a:ext cx="2070501" cy="615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altLang="zh-CN" sz="1200" b="1" dirty="0">
                  <a:ea typeface="黑体"/>
                </a:rPr>
                <a:t>RHIC – </a:t>
              </a:r>
              <a:r>
                <a:rPr lang="en-US" altLang="zh-CN" sz="1200" dirty="0">
                  <a:ea typeface="黑体"/>
                </a:rPr>
                <a:t>28</a:t>
              </a:r>
              <a:r>
                <a:rPr lang="en-US" altLang="zh-CN" sz="1200" b="1" dirty="0">
                  <a:ea typeface="黑体"/>
                </a:rPr>
                <a:t> </a:t>
              </a:r>
              <a:r>
                <a:rPr lang="en-US" altLang="zh-CN" sz="1200" dirty="0">
                  <a:ea typeface="黑体"/>
                </a:rPr>
                <a:t>MHz acceleration cavity</a:t>
              </a:r>
              <a:endParaRPr lang="en-US" sz="1200" b="1" dirty="0">
                <a:ea typeface="黑体"/>
              </a:endParaRPr>
            </a:p>
          </p:txBody>
        </p:sp>
      </p:grpSp>
      <p:sp>
        <p:nvSpPr>
          <p:cNvPr id="124" name="Left Brace 123">
            <a:extLst>
              <a:ext uri="{FF2B5EF4-FFF2-40B4-BE49-F238E27FC236}">
                <a16:creationId xmlns:a16="http://schemas.microsoft.com/office/drawing/2014/main" id="{D3E465B6-AA86-C96A-95CD-C5F081B356C7}"/>
              </a:ext>
            </a:extLst>
          </p:cNvPr>
          <p:cNvSpPr/>
          <p:nvPr/>
        </p:nvSpPr>
        <p:spPr>
          <a:xfrm>
            <a:off x="8598435" y="3261085"/>
            <a:ext cx="473894" cy="2835603"/>
          </a:xfrm>
          <a:prstGeom prst="leftBrace">
            <a:avLst>
              <a:gd name="adj1" fmla="val 18599"/>
              <a:gd name="adj2" fmla="val 49636"/>
            </a:avLst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6B9D870F-5EFE-D6D9-E897-5E191408D182}"/>
              </a:ext>
            </a:extLst>
          </p:cNvPr>
          <p:cNvCxnSpPr>
            <a:cxnSpLocks/>
            <a:stCxn id="124" idx="1"/>
          </p:cNvCxnSpPr>
          <p:nvPr/>
        </p:nvCxnSpPr>
        <p:spPr>
          <a:xfrm flipH="1" flipV="1">
            <a:off x="7076080" y="2932822"/>
            <a:ext cx="1502303" cy="1735743"/>
          </a:xfrm>
          <a:prstGeom prst="straightConnector1">
            <a:avLst/>
          </a:prstGeom>
          <a:ln w="25400">
            <a:solidFill>
              <a:srgbClr val="00206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TextBox 1024">
            <a:extLst>
              <a:ext uri="{FF2B5EF4-FFF2-40B4-BE49-F238E27FC236}">
                <a16:creationId xmlns:a16="http://schemas.microsoft.com/office/drawing/2014/main" id="{D61A582E-0D51-63D0-8435-061F8E13A064}"/>
              </a:ext>
            </a:extLst>
          </p:cNvPr>
          <p:cNvSpPr txBox="1"/>
          <p:nvPr/>
        </p:nvSpPr>
        <p:spPr>
          <a:xfrm>
            <a:off x="10269266" y="454544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4 24.6 MHz Capture &amp; Accel Cavity, IR04</a:t>
            </a:r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4DF0A6F8-1522-5C75-DA77-7DE41A046F42}"/>
              </a:ext>
            </a:extLst>
          </p:cNvPr>
          <p:cNvSpPr txBox="1"/>
          <p:nvPr/>
        </p:nvSpPr>
        <p:spPr>
          <a:xfrm>
            <a:off x="4380970" y="4509955"/>
            <a:ext cx="806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/>
              <a:t>IR06</a:t>
            </a:r>
            <a:endParaRPr lang="en-US" sz="1200" b="1"/>
          </a:p>
        </p:txBody>
      </p:sp>
      <p:cxnSp>
        <p:nvCxnSpPr>
          <p:cNvPr id="1036" name="Straight Arrow Connector 1035">
            <a:extLst>
              <a:ext uri="{FF2B5EF4-FFF2-40B4-BE49-F238E27FC236}">
                <a16:creationId xmlns:a16="http://schemas.microsoft.com/office/drawing/2014/main" id="{E16574A4-BBF0-5A0E-215B-962422ACA3FB}"/>
              </a:ext>
            </a:extLst>
          </p:cNvPr>
          <p:cNvCxnSpPr>
            <a:cxnSpLocks/>
          </p:cNvCxnSpPr>
          <p:nvPr/>
        </p:nvCxnSpPr>
        <p:spPr>
          <a:xfrm>
            <a:off x="10128392" y="4323812"/>
            <a:ext cx="570241" cy="16155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TextBox 1037">
            <a:extLst>
              <a:ext uri="{FF2B5EF4-FFF2-40B4-BE49-F238E27FC236}">
                <a16:creationId xmlns:a16="http://schemas.microsoft.com/office/drawing/2014/main" id="{A44BC2D6-B01C-9ABC-6DD0-28B89C2D426D}"/>
              </a:ext>
            </a:extLst>
          </p:cNvPr>
          <p:cNvSpPr txBox="1"/>
          <p:nvPr/>
        </p:nvSpPr>
        <p:spPr>
          <a:xfrm>
            <a:off x="408025" y="3915730"/>
            <a:ext cx="1913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/>
              <a:t>EIC LLRF DAC Clock for Crab Cavities</a:t>
            </a:r>
          </a:p>
        </p:txBody>
      </p:sp>
      <p:sp>
        <p:nvSpPr>
          <p:cNvPr id="1039" name="TextBox 1038">
            <a:extLst>
              <a:ext uri="{FF2B5EF4-FFF2-40B4-BE49-F238E27FC236}">
                <a16:creationId xmlns:a16="http://schemas.microsoft.com/office/drawing/2014/main" id="{4FEE15FC-D804-20C4-1682-E4ABBCAC1D4B}"/>
              </a:ext>
            </a:extLst>
          </p:cNvPr>
          <p:cNvSpPr txBox="1"/>
          <p:nvPr/>
        </p:nvSpPr>
        <p:spPr>
          <a:xfrm>
            <a:off x="459512" y="2463613"/>
            <a:ext cx="191326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altLang="zh-CN" sz="1200" b="1">
                <a:ea typeface="黑体"/>
              </a:rPr>
              <a:t>400 kW Solid State Amplifier</a:t>
            </a:r>
            <a:endParaRPr lang="en-US" sz="1200" b="1"/>
          </a:p>
        </p:txBody>
      </p:sp>
      <p:pic>
        <p:nvPicPr>
          <p:cNvPr id="14" name="Picture 13" descr="A large silver cylinder on a white surface&#10;&#10;Description automatically generated">
            <a:extLst>
              <a:ext uri="{FF2B5EF4-FFF2-40B4-BE49-F238E27FC236}">
                <a16:creationId xmlns:a16="http://schemas.microsoft.com/office/drawing/2014/main" id="{9CF88941-5332-BFB6-ADCB-E99EE855BF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23511" y="921153"/>
            <a:ext cx="1862476" cy="104764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9A92B7-EDE5-06D4-158C-1CC65CBC4A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4476" b="79254" l="6449" r="94393">
                        <a14:foregroundMark x1="94393" y1="66900" x2="87383" y2="79021"/>
                        <a14:foregroundMark x1="91121" y1="65734" x2="87196" y2="79487"/>
                        <a14:foregroundMark x1="92897" y1="67599" x2="84953" y2="64802"/>
                        <a14:foregroundMark x1="86822" y1="67832" x2="91495" y2="69231"/>
                        <a14:foregroundMark x1="81682" y1="58042" x2="82336" y2="63403"/>
                        <a14:foregroundMark x1="82617" y1="59441" x2="81869" y2="62005"/>
                        <a14:foregroundMark x1="17196" y1="37063" x2="6449" y2="40793"/>
                        <a14:foregroundMark x1="6449" y1="40793" x2="13458" y2="48951"/>
                        <a14:foregroundMark x1="14579" y1="34732" x2="12710" y2="32168"/>
                        <a14:foregroundMark x1="11589" y1="28438" x2="12150" y2="28205"/>
                        <a14:foregroundMark x1="14112" y1="48019" x2="11495" y2="50816"/>
                        <a14:foregroundMark x1="11869" y1="50583" x2="13271" y2="419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270" t="17975" b="14698"/>
          <a:stretch/>
        </p:blipFill>
        <p:spPr bwMode="auto">
          <a:xfrm rot="21006091">
            <a:off x="2497044" y="5459741"/>
            <a:ext cx="2850246" cy="79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4C9CC8-22A0-9BF7-E694-E2ED086AE8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4265" y="4358275"/>
            <a:ext cx="2172216" cy="16204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116DAD-0E6D-6B98-2D31-DD70B79356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97007" y="3467398"/>
            <a:ext cx="1292803" cy="108152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EEFEDDE-FD3B-E2E1-4F53-ECBDBF5E37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33380" y="1028663"/>
            <a:ext cx="3237748" cy="61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593AF623-5009-6B56-EF58-A23D9F05CBE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3669" y="1423804"/>
            <a:ext cx="1168443" cy="1733521"/>
          </a:xfrm>
          <a:prstGeom prst="rect">
            <a:avLst/>
          </a:prstGeom>
        </p:spPr>
      </p:pic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D53EF144-F944-2EE0-F39F-A3E062CB2EE6}"/>
              </a:ext>
            </a:extLst>
          </p:cNvPr>
          <p:cNvCxnSpPr>
            <a:cxnSpLocks/>
          </p:cNvCxnSpPr>
          <p:nvPr/>
        </p:nvCxnSpPr>
        <p:spPr>
          <a:xfrm>
            <a:off x="10503055" y="2190967"/>
            <a:ext cx="570241" cy="16155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6" name="Picture 2">
            <a:extLst>
              <a:ext uri="{FF2B5EF4-FFF2-40B4-BE49-F238E27FC236}">
                <a16:creationId xmlns:a16="http://schemas.microsoft.com/office/drawing/2014/main" id="{0A1238A9-EBCB-03D9-F6FD-0061B28C0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4097" b="91421" l="4907" r="95249">
                        <a14:foregroundMark x1="9579" y1="60819" x2="4907" y2="57875"/>
                        <a14:foregroundMark x1="5841" y1="60563" x2="11604" y2="67862"/>
                        <a14:foregroundMark x1="46417" y1="71831" x2="46417" y2="67093"/>
                        <a14:foregroundMark x1="45950" y1="90013" x2="47586" y2="91805"/>
                        <a14:foregroundMark x1="66355" y1="71063" x2="62773" y2="63252"/>
                        <a14:foregroundMark x1="44470" y1="71319" x2="45794" y2="70551"/>
                        <a14:foregroundMark x1="46106" y1="70551" x2="46106" y2="70551"/>
                        <a14:foregroundMark x1="47118" y1="69398" x2="47586" y2="67350"/>
                        <a14:foregroundMark x1="47586" y1="67350" x2="47586" y2="67350"/>
                        <a14:foregroundMark x1="47586" y1="68118" x2="46963" y2="73752"/>
                        <a14:foregroundMark x1="46807" y1="64661" x2="42056" y2="61844"/>
                        <a14:foregroundMark x1="42212" y1="57875" x2="44003" y2="64020"/>
                        <a14:foregroundMark x1="94860" y1="38156" x2="93536" y2="35980"/>
                        <a14:foregroundMark x1="95327" y1="39181" x2="88084" y2="26761"/>
                        <a14:foregroundMark x1="88084" y1="26761" x2="85748" y2="25480"/>
                        <a14:foregroundMark x1="80685" y1="15749" x2="80685" y2="10883"/>
                        <a14:foregroundMark x1="75000" y1="10627" x2="74844" y2="40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56176" y="4877297"/>
            <a:ext cx="1733356" cy="129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F6EFB1E0-BF90-C443-78BC-D8B0DDE35908}"/>
              </a:ext>
            </a:extLst>
          </p:cNvPr>
          <p:cNvSpPr txBox="1"/>
          <p:nvPr/>
        </p:nvSpPr>
        <p:spPr>
          <a:xfrm>
            <a:off x="5306508" y="5043342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/>
              <a:t>RCS</a:t>
            </a:r>
          </a:p>
          <a:p>
            <a:pPr algn="ctr"/>
            <a:r>
              <a:rPr lang="en-US" altLang="zh-CN" sz="1200" dirty="0"/>
              <a:t>591 MHz 5-Cell Cavity Cryomodules</a:t>
            </a:r>
          </a:p>
          <a:p>
            <a:pPr algn="ctr"/>
            <a:r>
              <a:rPr lang="en-US" sz="1200" dirty="0"/>
              <a:t>2 CMs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65ED44F-C184-A04C-D389-95CC558DA50E}"/>
              </a:ext>
            </a:extLst>
          </p:cNvPr>
          <p:cNvSpPr txBox="1"/>
          <p:nvPr/>
        </p:nvSpPr>
        <p:spPr>
          <a:xfrm>
            <a:off x="9104989" y="3282201"/>
            <a:ext cx="2652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/>
              <a:t>HSR NCRF – IR04</a:t>
            </a:r>
            <a:endParaRPr lang="en-US" sz="1200" b="1"/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C93527ED-E7F2-1772-11F3-18764A67EA55}"/>
              </a:ext>
            </a:extLst>
          </p:cNvPr>
          <p:cNvSpPr txBox="1"/>
          <p:nvPr/>
        </p:nvSpPr>
        <p:spPr>
          <a:xfrm>
            <a:off x="2364326" y="1958483"/>
            <a:ext cx="20376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/>
              <a:t>Electron Storage Ring  &amp; Hadron Storage Ring – IR10</a:t>
            </a:r>
          </a:p>
          <a:p>
            <a:pPr algn="ctr"/>
            <a:r>
              <a:rPr lang="en-US" altLang="zh-CN" sz="1200" dirty="0"/>
              <a:t>591 MHz 800 kW 2 K</a:t>
            </a:r>
          </a:p>
          <a:p>
            <a:pPr algn="ctr"/>
            <a:r>
              <a:rPr lang="en-US" altLang="zh-CN" sz="1200" dirty="0"/>
              <a:t>1-Cell Cavity Cryomodules </a:t>
            </a:r>
          </a:p>
          <a:p>
            <a:pPr algn="ctr"/>
            <a:r>
              <a:rPr lang="en-US" altLang="zh-CN" sz="1200" dirty="0"/>
              <a:t>ESR = 8 CMs, 16 Cav</a:t>
            </a:r>
          </a:p>
          <a:p>
            <a:pPr algn="ctr"/>
            <a:r>
              <a:rPr lang="en-US" sz="1200" dirty="0"/>
              <a:t>HSR = 2 CMs, 4 Cav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8155EEE-7A2E-4FCC-12E8-6CFBBA0476A9}"/>
              </a:ext>
            </a:extLst>
          </p:cNvPr>
          <p:cNvCxnSpPr>
            <a:cxnSpLocks/>
          </p:cNvCxnSpPr>
          <p:nvPr/>
        </p:nvCxnSpPr>
        <p:spPr>
          <a:xfrm flipV="1">
            <a:off x="5018625" y="3561996"/>
            <a:ext cx="909066" cy="1042304"/>
          </a:xfrm>
          <a:prstGeom prst="straightConnector1">
            <a:avLst/>
          </a:prstGeom>
          <a:ln w="25400">
            <a:solidFill>
              <a:srgbClr val="00206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B3285B90-FCF6-5A39-44AB-44814598D1E8}"/>
              </a:ext>
            </a:extLst>
          </p:cNvPr>
          <p:cNvSpPr/>
          <p:nvPr/>
        </p:nvSpPr>
        <p:spPr>
          <a:xfrm>
            <a:off x="2421928" y="889446"/>
            <a:ext cx="1913264" cy="3855503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AD3C9A-827B-9B33-9C31-4A2AE31FC598}"/>
              </a:ext>
            </a:extLst>
          </p:cNvPr>
          <p:cNvSpPr/>
          <p:nvPr/>
        </p:nvSpPr>
        <p:spPr>
          <a:xfrm>
            <a:off x="506938" y="2404138"/>
            <a:ext cx="1913264" cy="1520024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BDB544-A86F-E055-0F00-9BB4B6E9A5F6}"/>
              </a:ext>
            </a:extLst>
          </p:cNvPr>
          <p:cNvSpPr/>
          <p:nvPr/>
        </p:nvSpPr>
        <p:spPr>
          <a:xfrm>
            <a:off x="8843914" y="3282201"/>
            <a:ext cx="3218197" cy="2814487"/>
          </a:xfrm>
          <a:prstGeom prst="rect">
            <a:avLst/>
          </a:prstGeom>
          <a:noFill/>
          <a:ln w="3810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833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92DA7C75-0F98-7C77-AD46-9BAA780D16F9}"/>
              </a:ext>
            </a:extLst>
          </p:cNvPr>
          <p:cNvGrpSpPr/>
          <p:nvPr/>
        </p:nvGrpSpPr>
        <p:grpSpPr>
          <a:xfrm>
            <a:off x="1338360" y="847480"/>
            <a:ext cx="10480727" cy="5189300"/>
            <a:chOff x="970922" y="965444"/>
            <a:chExt cx="10480727" cy="518930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A523514-A2FF-C705-7C38-674109AB3A34}"/>
                </a:ext>
              </a:extLst>
            </p:cNvPr>
            <p:cNvGrpSpPr/>
            <p:nvPr/>
          </p:nvGrpSpPr>
          <p:grpSpPr>
            <a:xfrm>
              <a:off x="970922" y="965444"/>
              <a:ext cx="10480727" cy="5189300"/>
              <a:chOff x="1304258" y="965444"/>
              <a:chExt cx="10480727" cy="5189300"/>
            </a:xfrm>
          </p:grpSpPr>
          <p:pic>
            <p:nvPicPr>
              <p:cNvPr id="22" name="Picture 21" descr="A picture containing LEGO, toy&#10;&#10;AI-generated content may be incorrect.">
                <a:extLst>
                  <a:ext uri="{FF2B5EF4-FFF2-40B4-BE49-F238E27FC236}">
                    <a16:creationId xmlns:a16="http://schemas.microsoft.com/office/drawing/2014/main" id="{A5889BA1-0F05-4FDA-A080-A6AD004C80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684" r="14524" b="1"/>
              <a:stretch>
                <a:fillRect/>
              </a:stretch>
            </p:blipFill>
            <p:spPr>
              <a:xfrm>
                <a:off x="2944743" y="965444"/>
                <a:ext cx="8840242" cy="4971715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034DB22-1066-4511-6623-03E7AC9E8A33}"/>
                  </a:ext>
                </a:extLst>
              </p:cNvPr>
              <p:cNvSpPr txBox="1"/>
              <p:nvPr/>
            </p:nvSpPr>
            <p:spPr>
              <a:xfrm>
                <a:off x="2151385" y="2322200"/>
                <a:ext cx="1243806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b="1" dirty="0">
                    <a:cs typeface="Arial"/>
                  </a:rPr>
                  <a:t>Facilities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CE1E7616-3662-0496-8472-478928601B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90483" y="1411576"/>
                <a:ext cx="1243805" cy="27745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C2B5A31-BB44-A020-F877-B46AD6E3BCF8}"/>
                  </a:ext>
                </a:extLst>
              </p:cNvPr>
              <p:cNvSpPr txBox="1"/>
              <p:nvPr/>
            </p:nvSpPr>
            <p:spPr>
              <a:xfrm>
                <a:off x="6993764" y="5508413"/>
                <a:ext cx="2269314" cy="64633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b="1" dirty="0">
                    <a:cs typeface="Arial"/>
                  </a:rPr>
                  <a:t>HPRF Amplifiers and Distribution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123B8396-0E0A-141B-A23E-A39CB0DC7C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99348" y="4549284"/>
                <a:ext cx="809696" cy="108555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A8DB67AD-D645-E5DC-60F2-C592D32DAF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99348" y="4373061"/>
                <a:ext cx="1325886" cy="126177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1D7ABE8-060B-0AFC-0379-6B8EE08D6792}"/>
                  </a:ext>
                </a:extLst>
              </p:cNvPr>
              <p:cNvSpPr txBox="1"/>
              <p:nvPr/>
            </p:nvSpPr>
            <p:spPr>
              <a:xfrm>
                <a:off x="1916013" y="3317418"/>
                <a:ext cx="2785511" cy="64633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b="1" dirty="0">
                    <a:cs typeface="Arial"/>
                  </a:rPr>
                  <a:t>Crab Cavity Cryomodules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B3AB1027-75C2-6FDA-638D-F9DED4E03B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9451" y="2589511"/>
                <a:ext cx="1123198" cy="88409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509CEB0-7204-907D-2015-F6583BEDC3DA}"/>
                  </a:ext>
                </a:extLst>
              </p:cNvPr>
              <p:cNvSpPr txBox="1"/>
              <p:nvPr/>
            </p:nvSpPr>
            <p:spPr>
              <a:xfrm>
                <a:off x="1304258" y="1448472"/>
                <a:ext cx="1243806" cy="64633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b="1" dirty="0">
                    <a:cs typeface="Arial"/>
                  </a:rPr>
                  <a:t>RF Controls</a:t>
                </a:r>
              </a:p>
            </p:txBody>
          </p: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E2ABA39-1CA7-87B6-7A98-C6AACDE88B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3008" y="2057907"/>
              <a:ext cx="1090246" cy="41364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le 2">
            <a:extLst>
              <a:ext uri="{FF2B5EF4-FFF2-40B4-BE49-F238E27FC236}">
                <a16:creationId xmlns:a16="http://schemas.microsoft.com/office/drawing/2014/main" id="{8E790F05-DE72-015E-7D49-7A713E9D0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</p:spPr>
        <p:txBody>
          <a:bodyPr/>
          <a:lstStyle/>
          <a:p>
            <a:r>
              <a:rPr lang="en-US" dirty="0"/>
              <a:t>IR6 (Crab Cavities)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B3B4942-1DE1-A839-0CCA-425F9D856568}"/>
              </a:ext>
            </a:extLst>
          </p:cNvPr>
          <p:cNvGraphicFramePr>
            <a:graphicFrameLocks noGrp="1"/>
          </p:cNvGraphicFramePr>
          <p:nvPr/>
        </p:nvGraphicFramePr>
        <p:xfrm>
          <a:off x="411542" y="4235468"/>
          <a:ext cx="4275772" cy="18288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773680">
                  <a:extLst>
                    <a:ext uri="{9D8B030D-6E8A-4147-A177-3AD203B41FA5}">
                      <a16:colId xmlns:a16="http://schemas.microsoft.com/office/drawing/2014/main" val="4239513018"/>
                    </a:ext>
                  </a:extLst>
                </a:gridCol>
                <a:gridCol w="1502092">
                  <a:extLst>
                    <a:ext uri="{9D8B030D-6E8A-4147-A177-3AD203B41FA5}">
                      <a16:colId xmlns:a16="http://schemas.microsoft.com/office/drawing/2014/main" val="15199512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Crabbing System</a:t>
                      </a:r>
                    </a:p>
                  </a:txBody>
                  <a:tcP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Quantity</a:t>
                      </a:r>
                    </a:p>
                  </a:txBody>
                  <a:tcPr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253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197 MHz HSR</a:t>
                      </a:r>
                    </a:p>
                  </a:txBody>
                  <a:tcP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4 &amp; 4</a:t>
                      </a:r>
                    </a:p>
                  </a:txBody>
                  <a:tcPr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072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394 MHz HSR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2 &amp; 2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74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394 MHz ESR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1 &amp; 1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92663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9FBC8EE-89B1-B4B1-061C-DD8B57A7D068}"/>
              </a:ext>
            </a:extLst>
          </p:cNvPr>
          <p:cNvSpPr txBox="1"/>
          <p:nvPr/>
        </p:nvSpPr>
        <p:spPr>
          <a:xfrm>
            <a:off x="10262900" y="5767004"/>
            <a:ext cx="1584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c/o: Karim Hamdi</a:t>
            </a:r>
          </a:p>
        </p:txBody>
      </p:sp>
    </p:spTree>
    <p:extLst>
      <p:ext uri="{BB962C8B-B14F-4D97-AF65-F5344CB8AC3E}">
        <p14:creationId xmlns:p14="http://schemas.microsoft.com/office/powerpoint/2010/main" val="3734873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9B856201-0854-3EA5-824D-14198D391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898" y="131785"/>
            <a:ext cx="6713102" cy="40220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104596-0373-4CA9-A3D9-FCF4DC6D638C}"/>
              </a:ext>
            </a:extLst>
          </p:cNvPr>
          <p:cNvSpPr txBox="1"/>
          <p:nvPr/>
        </p:nvSpPr>
        <p:spPr>
          <a:xfrm>
            <a:off x="504186" y="115146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EIC IR Layout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40552-B4A2-4204-83BE-8D945B8C7DDD}"/>
              </a:ext>
            </a:extLst>
          </p:cNvPr>
          <p:cNvSpPr txBox="1"/>
          <p:nvPr/>
        </p:nvSpPr>
        <p:spPr>
          <a:xfrm>
            <a:off x="0" y="1374591"/>
            <a:ext cx="5439005" cy="41088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/>
              <a:t> </a:t>
            </a:r>
            <a:r>
              <a:rPr lang="en-US" b="1" dirty="0">
                <a:latin typeface="Arial"/>
                <a:cs typeface="Arial"/>
              </a:rPr>
              <a:t>  </a:t>
            </a:r>
            <a:r>
              <a:rPr lang="en-US" sz="2000" b="1" dirty="0">
                <a:latin typeface="Arial"/>
                <a:cs typeface="Arial"/>
              </a:rPr>
              <a:t>    High Luminosity</a:t>
            </a:r>
            <a:r>
              <a:rPr lang="en-US" sz="2400" dirty="0">
                <a:latin typeface="Arial"/>
                <a:cs typeface="Arial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25 </a:t>
            </a:r>
            <a:r>
              <a:rPr lang="en-US" sz="2000" dirty="0" err="1">
                <a:latin typeface="Arial"/>
                <a:cs typeface="Arial"/>
              </a:rPr>
              <a:t>mrad</a:t>
            </a:r>
            <a:r>
              <a:rPr lang="en-US" sz="2000" dirty="0">
                <a:latin typeface="Arial"/>
                <a:cs typeface="Arial"/>
              </a:rPr>
              <a:t> crossing angle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Small </a:t>
            </a:r>
            <a:r>
              <a:rPr lang="el-GR" sz="2000" dirty="0">
                <a:latin typeface="Arial"/>
                <a:cs typeface="Arial"/>
              </a:rPr>
              <a:t>β</a:t>
            </a:r>
            <a:r>
              <a:rPr lang="en-US" sz="2000" dirty="0">
                <a:latin typeface="Arial"/>
                <a:cs typeface="Arial"/>
              </a:rPr>
              <a:t>* for high luminosity</a:t>
            </a:r>
          </a:p>
          <a:p>
            <a:pPr lvl="1"/>
            <a:r>
              <a:rPr lang="en-US" sz="2000" dirty="0">
                <a:latin typeface="Arial"/>
                <a:cs typeface="Arial"/>
              </a:rPr>
              <a:t>     	with limited IR chromaticity 	contributions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Large final focus quadrupole aperture</a:t>
            </a:r>
          </a:p>
          <a:p>
            <a:pPr lvl="1"/>
            <a:r>
              <a:rPr lang="en-US" sz="900" dirty="0">
                <a:latin typeface="Arial"/>
                <a:cs typeface="Arial"/>
              </a:rPr>
              <a:t>  </a:t>
            </a:r>
          </a:p>
          <a:p>
            <a:pPr lvl="1"/>
            <a:r>
              <a:rPr lang="en-US" sz="2000" b="1" dirty="0">
                <a:latin typeface="Arial"/>
                <a:cs typeface="Arial"/>
              </a:rPr>
              <a:t>Machine Detector Interface </a:t>
            </a:r>
            <a:endParaRPr lang="en-US" sz="2000" dirty="0"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Large detector acceptance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Forward spectrometer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No magnets within - 4.5 / +5 m from 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Space for luminosity detector, neutron detector, “Roman Pots”</a:t>
            </a:r>
          </a:p>
          <a:p>
            <a:pPr lvl="1"/>
            <a:r>
              <a:rPr lang="en-US" sz="900" dirty="0">
                <a:latin typeface="Arial"/>
                <a:cs typeface="Arial"/>
              </a:rPr>
              <a:t>  </a:t>
            </a:r>
          </a:p>
        </p:txBody>
      </p:sp>
      <p:pic>
        <p:nvPicPr>
          <p:cNvPr id="4" name="DCAF5BFF-1B62-4D6A-A20F-FD22EFE40FF4">
            <a:extLst>
              <a:ext uri="{FF2B5EF4-FFF2-40B4-BE49-F238E27FC236}">
                <a16:creationId xmlns:a16="http://schemas.microsoft.com/office/drawing/2014/main" id="{AB4E7413-EBAE-E29B-990F-B1E23CEB541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596" y="3610105"/>
            <a:ext cx="3928155" cy="2236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48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FA8E0FA3-63A0-405D-A542-4A96A9804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49" b="11697"/>
          <a:stretch/>
        </p:blipFill>
        <p:spPr>
          <a:xfrm>
            <a:off x="1250276" y="2347495"/>
            <a:ext cx="6641503" cy="1320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22A005-16F1-4CD6-9562-44310D97B0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87" t="19996" r="17895" b="14482"/>
          <a:stretch/>
        </p:blipFill>
        <p:spPr>
          <a:xfrm>
            <a:off x="7836816" y="2604039"/>
            <a:ext cx="3301084" cy="8716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F81EF-B054-43DA-984B-5AC3D974EA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87160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9 cryostats </a:t>
            </a:r>
            <a:r>
              <a:rPr lang="en-US" dirty="0"/>
              <a:t>housing </a:t>
            </a:r>
            <a:r>
              <a:rPr lang="en-US" b="1" dirty="0"/>
              <a:t>11 cold masses (2 K)</a:t>
            </a:r>
          </a:p>
          <a:p>
            <a:pPr lvl="1"/>
            <a:r>
              <a:rPr lang="en-US" b="1" dirty="0"/>
              <a:t>15 magnets </a:t>
            </a:r>
            <a:r>
              <a:rPr lang="en-US" dirty="0"/>
              <a:t>(dipole, quadrupole, and combined-function)</a:t>
            </a:r>
          </a:p>
          <a:p>
            <a:pPr lvl="2"/>
            <a:r>
              <a:rPr lang="en-US" b="1" dirty="0"/>
              <a:t>6</a:t>
            </a:r>
            <a:r>
              <a:rPr lang="en-US" dirty="0"/>
              <a:t> “cos-theta” magnets with </a:t>
            </a:r>
            <a:r>
              <a:rPr lang="en-US" b="1" dirty="0"/>
              <a:t>Rutherford cables, 9</a:t>
            </a:r>
            <a:r>
              <a:rPr lang="en-US" dirty="0"/>
              <a:t> magnets fabricated with Direct Wind technique (</a:t>
            </a:r>
            <a:r>
              <a:rPr lang="en-US" b="1" dirty="0"/>
              <a:t>DW</a:t>
            </a:r>
            <a:r>
              <a:rPr lang="en-US" dirty="0"/>
              <a:t>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F55478-E89D-49A2-B852-F8F00E12B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EIC IR layout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E6F1A4-85F0-4B28-B920-9C0D0640042E}"/>
              </a:ext>
            </a:extLst>
          </p:cNvPr>
          <p:cNvSpPr txBox="1"/>
          <p:nvPr/>
        </p:nvSpPr>
        <p:spPr>
          <a:xfrm>
            <a:off x="2640060" y="3296936"/>
            <a:ext cx="323408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/>
              <a:t>RC-1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030B7-7CD6-4910-8D24-05B1E515DA4C}"/>
              </a:ext>
            </a:extLst>
          </p:cNvPr>
          <p:cNvSpPr txBox="1"/>
          <p:nvPr/>
        </p:nvSpPr>
        <p:spPr>
          <a:xfrm>
            <a:off x="2280075" y="3296936"/>
            <a:ext cx="323408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/>
              <a:t>RC-2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4AD610-9398-48D8-83C1-920B3BFE4493}"/>
              </a:ext>
            </a:extLst>
          </p:cNvPr>
          <p:cNvSpPr txBox="1"/>
          <p:nvPr/>
        </p:nvSpPr>
        <p:spPr>
          <a:xfrm>
            <a:off x="1588015" y="3296936"/>
            <a:ext cx="323408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/>
              <a:t>RC-3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F9D3A2-0CF5-421F-8BB8-6552041909A9}"/>
              </a:ext>
            </a:extLst>
          </p:cNvPr>
          <p:cNvSpPr txBox="1"/>
          <p:nvPr/>
        </p:nvSpPr>
        <p:spPr>
          <a:xfrm>
            <a:off x="4764550" y="3296936"/>
            <a:ext cx="345891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/>
              <a:t>B0pF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A7A5C-FA21-4CDC-9394-5D73DE0603CC}"/>
              </a:ext>
            </a:extLst>
          </p:cNvPr>
          <p:cNvSpPr txBox="1"/>
          <p:nvPr/>
        </p:nvSpPr>
        <p:spPr>
          <a:xfrm>
            <a:off x="5416813" y="3296936"/>
            <a:ext cx="307844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/>
              <a:t>FC-1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117126-431E-4437-BF91-2E0EF33DEA78}"/>
              </a:ext>
            </a:extLst>
          </p:cNvPr>
          <p:cNvSpPr txBox="1"/>
          <p:nvPr/>
        </p:nvSpPr>
        <p:spPr>
          <a:xfrm>
            <a:off x="6145432" y="3298424"/>
            <a:ext cx="307844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/>
              <a:t>FC-2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A1F50A-C1F5-47EB-8DDE-0994B98AD548}"/>
              </a:ext>
            </a:extLst>
          </p:cNvPr>
          <p:cNvSpPr txBox="1"/>
          <p:nvPr/>
        </p:nvSpPr>
        <p:spPr>
          <a:xfrm>
            <a:off x="6720129" y="3296936"/>
            <a:ext cx="307844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/>
              <a:t>FC-3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B67B4E-936D-4C3D-BB58-D24E35E6140E}"/>
              </a:ext>
            </a:extLst>
          </p:cNvPr>
          <p:cNvSpPr txBox="1"/>
          <p:nvPr/>
        </p:nvSpPr>
        <p:spPr>
          <a:xfrm>
            <a:off x="7206393" y="3298222"/>
            <a:ext cx="307844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/>
              <a:t>FC-4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E9398F-0E55-40E6-A34A-2B614D27D47B}"/>
              </a:ext>
            </a:extLst>
          </p:cNvPr>
          <p:cNvSpPr txBox="1"/>
          <p:nvPr/>
        </p:nvSpPr>
        <p:spPr>
          <a:xfrm>
            <a:off x="10441898" y="3302461"/>
            <a:ext cx="345891" cy="15388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/>
              <a:t>B2pF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0906A5F-22B8-4F22-B416-6756520BAF2C}"/>
              </a:ext>
            </a:extLst>
          </p:cNvPr>
          <p:cNvSpPr txBox="1">
            <a:spLocks/>
          </p:cNvSpPr>
          <p:nvPr/>
        </p:nvSpPr>
        <p:spPr>
          <a:xfrm>
            <a:off x="453590" y="3746721"/>
            <a:ext cx="11499925" cy="871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8 cryostats </a:t>
            </a:r>
            <a:r>
              <a:rPr lang="en-US" sz="2000" dirty="0"/>
              <a:t>(4 per side) which contain the </a:t>
            </a:r>
            <a:r>
              <a:rPr lang="en-US" sz="2000" b="1" dirty="0"/>
              <a:t>spin rotators </a:t>
            </a:r>
            <a:r>
              <a:rPr lang="en-US" sz="2000" dirty="0"/>
              <a:t>(solenoids 8.5 T, 2K)</a:t>
            </a:r>
          </a:p>
          <a:p>
            <a:pPr lvl="1"/>
            <a:r>
              <a:rPr lang="en-US" sz="1800" dirty="0"/>
              <a:t>2 long and 2 short per side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4C82679-7A9C-4A82-AD1D-5DABD7A98E6B}"/>
              </a:ext>
            </a:extLst>
          </p:cNvPr>
          <p:cNvSpPr txBox="1"/>
          <p:nvPr/>
        </p:nvSpPr>
        <p:spPr>
          <a:xfrm>
            <a:off x="5156305" y="2145958"/>
            <a:ext cx="1978254" cy="24622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/>
              <a:t>Interaction Region - Forward       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19B479-BD90-4502-BD1D-F55E55F99515}"/>
              </a:ext>
            </a:extLst>
          </p:cNvPr>
          <p:cNvSpPr txBox="1"/>
          <p:nvPr/>
        </p:nvSpPr>
        <p:spPr>
          <a:xfrm>
            <a:off x="1250276" y="2145958"/>
            <a:ext cx="1754926" cy="24622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/>
              <a:t>Interaction Region – Rear    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BB4073C-05E7-4171-A785-AB89876A02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43"/>
          <a:stretch>
            <a:fillRect/>
          </a:stretch>
        </p:blipFill>
        <p:spPr>
          <a:xfrm>
            <a:off x="3601262" y="4696749"/>
            <a:ext cx="5406578" cy="1240995"/>
          </a:xfrm>
          <a:prstGeom prst="rect">
            <a:avLst/>
          </a:prstGeom>
          <a:ln w="12700">
            <a:solidFill>
              <a:schemeClr val="tx2"/>
            </a:solidFill>
            <a:prstDash val="solid"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983E81E-A8DF-46D6-ACA5-23523978EC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5941"/>
          <a:stretch/>
        </p:blipFill>
        <p:spPr>
          <a:xfrm>
            <a:off x="619541" y="4889403"/>
            <a:ext cx="2925032" cy="6320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2B1F72D-5326-4568-B81B-CAFF355A3F9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9046"/>
          <a:stretch/>
        </p:blipFill>
        <p:spPr>
          <a:xfrm>
            <a:off x="9069694" y="4970057"/>
            <a:ext cx="2824460" cy="5447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11BA53C-F84F-4353-BD2E-87D2BC850CFB}"/>
              </a:ext>
            </a:extLst>
          </p:cNvPr>
          <p:cNvSpPr txBox="1"/>
          <p:nvPr/>
        </p:nvSpPr>
        <p:spPr>
          <a:xfrm>
            <a:off x="4130812" y="4770202"/>
            <a:ext cx="1626613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/>
              <a:t>Interaction Region – Rear   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16D96A-0750-4670-ACA6-53BFA7CB0CCA}"/>
              </a:ext>
            </a:extLst>
          </p:cNvPr>
          <p:cNvSpPr txBox="1"/>
          <p:nvPr/>
        </p:nvSpPr>
        <p:spPr>
          <a:xfrm>
            <a:off x="6800323" y="4770202"/>
            <a:ext cx="1833612" cy="24622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/>
              <a:t>Interaction Region - Forward         </a:t>
            </a:r>
          </a:p>
        </p:txBody>
      </p:sp>
    </p:spTree>
    <p:extLst>
      <p:ext uri="{BB962C8B-B14F-4D97-AF65-F5344CB8AC3E}">
        <p14:creationId xmlns:p14="http://schemas.microsoft.com/office/powerpoint/2010/main" val="2929018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71981-5176-4E91-87EE-53BF005DC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EIC IR Superconducting Magnets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D07DED-A13A-476C-877C-07D26C8A0F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57" t="2426" r="3358" b="3403"/>
          <a:stretch/>
        </p:blipFill>
        <p:spPr>
          <a:xfrm>
            <a:off x="8572906" y="4206071"/>
            <a:ext cx="868680" cy="86868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A311F6-6FDC-4E99-8AA2-B023825E54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80" t="3181" r="6405" b="7248"/>
          <a:stretch/>
        </p:blipFill>
        <p:spPr>
          <a:xfrm rot="10800000">
            <a:off x="422136" y="2718370"/>
            <a:ext cx="914400" cy="9109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B400FC-64EE-4922-BAC0-BC19B8D7A162}"/>
              </a:ext>
            </a:extLst>
          </p:cNvPr>
          <p:cNvSpPr txBox="1"/>
          <p:nvPr/>
        </p:nvSpPr>
        <p:spPr>
          <a:xfrm>
            <a:off x="8731369" y="5122659"/>
            <a:ext cx="551754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B2pF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DB5A2C-9A7B-4621-AC72-C6B7A611B6BF}"/>
              </a:ext>
            </a:extLst>
          </p:cNvPr>
          <p:cNvSpPr txBox="1"/>
          <p:nvPr/>
        </p:nvSpPr>
        <p:spPr>
          <a:xfrm>
            <a:off x="335601" y="3705325"/>
            <a:ext cx="1140056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Q1BpR-Q2eR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28DE21-C8A5-41A4-98A7-FBA89A94DBF9}"/>
              </a:ext>
            </a:extLst>
          </p:cNvPr>
          <p:cNvSpPr txBox="1"/>
          <p:nvPr/>
        </p:nvSpPr>
        <p:spPr>
          <a:xfrm>
            <a:off x="397658" y="2111348"/>
            <a:ext cx="1003800" cy="27699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Q2pR-eDrift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D87C7DC-C703-4A7D-8F7B-430AE15D2C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12" t="867" r="6530" b="6117"/>
          <a:stretch/>
        </p:blipFill>
        <p:spPr>
          <a:xfrm>
            <a:off x="8130572" y="1118716"/>
            <a:ext cx="1828800" cy="18225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4BC736-249F-4366-A74F-AFFAD81ED6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288" t="794" r="6074" b="6030"/>
          <a:stretch/>
        </p:blipFill>
        <p:spPr>
          <a:xfrm>
            <a:off x="6263235" y="1197936"/>
            <a:ext cx="1673352" cy="166767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80F470D-8792-4133-871E-4FE1C0C4BDBB}"/>
              </a:ext>
            </a:extLst>
          </p:cNvPr>
          <p:cNvSpPr txBox="1"/>
          <p:nvPr/>
        </p:nvSpPr>
        <p:spPr>
          <a:xfrm>
            <a:off x="8490974" y="2980629"/>
            <a:ext cx="1107996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Q1BpF-Q1eF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EC0C0C-5A04-4549-893D-5E8945D074F1}"/>
              </a:ext>
            </a:extLst>
          </p:cNvPr>
          <p:cNvSpPr txBox="1"/>
          <p:nvPr/>
        </p:nvSpPr>
        <p:spPr>
          <a:xfrm>
            <a:off x="6550439" y="2896868"/>
            <a:ext cx="1090362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Q1ApF-eDrift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75D770-2DF8-46B1-A01A-7EF5449B8F88}"/>
              </a:ext>
            </a:extLst>
          </p:cNvPr>
          <p:cNvSpPr txBox="1"/>
          <p:nvPr/>
        </p:nvSpPr>
        <p:spPr>
          <a:xfrm>
            <a:off x="332119" y="5413079"/>
            <a:ext cx="1140056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Q1ApR-Q1eR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1BFC1B-7217-4BE6-93F8-54ADD76818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598" t="10185" r="24657" b="10185"/>
          <a:stretch/>
        </p:blipFill>
        <p:spPr>
          <a:xfrm>
            <a:off x="4602511" y="1345172"/>
            <a:ext cx="1371600" cy="137319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EE5F936-3048-4878-A397-B3C6DF3A3B21}"/>
              </a:ext>
            </a:extLst>
          </p:cNvPr>
          <p:cNvSpPr txBox="1"/>
          <p:nvPr/>
        </p:nvSpPr>
        <p:spPr>
          <a:xfrm>
            <a:off x="4754110" y="2776919"/>
            <a:ext cx="1107995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B0ApF-eDrift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021192A-5F4D-43D9-AEE4-6DCFE913FA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605" t="5846" r="31510" b="4623"/>
          <a:stretch/>
        </p:blipFill>
        <p:spPr>
          <a:xfrm rot="10800000">
            <a:off x="381555" y="978295"/>
            <a:ext cx="1060704" cy="105709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8F20BF6-BC01-40DD-93C2-3C29AEC2E13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8437" t="468" r="26719" b="1216"/>
          <a:stretch/>
        </p:blipFill>
        <p:spPr>
          <a:xfrm rot="10800000">
            <a:off x="482228" y="4347627"/>
            <a:ext cx="914400" cy="91353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F66C1CB-A778-4AFF-B3D8-DF3B15F5E92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785" t="2460" r="2288" b="1877"/>
          <a:stretch/>
        </p:blipFill>
        <p:spPr>
          <a:xfrm rot="10800000">
            <a:off x="5325038" y="3497411"/>
            <a:ext cx="2737632" cy="2286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89072D7-D3A6-413D-BE70-E73A967E735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606" t="1424" r="1776" b="712"/>
          <a:stretch/>
        </p:blipFill>
        <p:spPr>
          <a:xfrm>
            <a:off x="2451693" y="3497411"/>
            <a:ext cx="2286000" cy="2286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BA00BA7-0722-4CF2-9E2D-69EC5014BE0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2063" t="5486" r="32063" b="4557"/>
          <a:stretch/>
        </p:blipFill>
        <p:spPr>
          <a:xfrm>
            <a:off x="2124541" y="919904"/>
            <a:ext cx="2130552" cy="213393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9B6B85C-C68E-4F46-B07A-531469F27AD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5724" t="8624" r="35287" b="21950"/>
          <a:stretch/>
        </p:blipFill>
        <p:spPr>
          <a:xfrm>
            <a:off x="10104922" y="1072466"/>
            <a:ext cx="1828800" cy="183259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220E38C-E173-4833-8E74-A099C3E4A619}"/>
              </a:ext>
            </a:extLst>
          </p:cNvPr>
          <p:cNvSpPr txBox="1"/>
          <p:nvPr/>
        </p:nvSpPr>
        <p:spPr>
          <a:xfrm>
            <a:off x="10568938" y="2944413"/>
            <a:ext cx="987770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Q2pF-eDrift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88E4BE-54D4-4755-A2C7-841FD1186261}"/>
              </a:ext>
            </a:extLst>
          </p:cNvPr>
          <p:cNvSpPr txBox="1"/>
          <p:nvPr/>
        </p:nvSpPr>
        <p:spPr>
          <a:xfrm>
            <a:off x="10467950" y="5564436"/>
            <a:ext cx="978152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Spin rotator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72CFB9-BA59-44C4-97B2-C652DB767421}"/>
              </a:ext>
            </a:extLst>
          </p:cNvPr>
          <p:cNvSpPr txBox="1"/>
          <p:nvPr/>
        </p:nvSpPr>
        <p:spPr>
          <a:xfrm>
            <a:off x="2674073" y="3083590"/>
            <a:ext cx="1031488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B0pF-Q0eF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E12F6F-9321-42B6-81AC-B75627541A50}"/>
              </a:ext>
            </a:extLst>
          </p:cNvPr>
          <p:cNvSpPr txBox="1"/>
          <p:nvPr/>
        </p:nvSpPr>
        <p:spPr>
          <a:xfrm>
            <a:off x="3079315" y="5806891"/>
            <a:ext cx="1030755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B1pF-eDrif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946FBB2-DA66-4BAC-AFEF-C0905A6CC9E5}"/>
              </a:ext>
            </a:extLst>
          </p:cNvPr>
          <p:cNvSpPr txBox="1"/>
          <p:nvPr/>
        </p:nvSpPr>
        <p:spPr>
          <a:xfrm>
            <a:off x="6135145" y="5806891"/>
            <a:ext cx="1117415" cy="2769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B1ApF-eDrift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45C4FB-C8BB-41EB-87C0-3C2D066F7152}"/>
              </a:ext>
            </a:extLst>
          </p:cNvPr>
          <p:cNvSpPr txBox="1"/>
          <p:nvPr/>
        </p:nvSpPr>
        <p:spPr>
          <a:xfrm>
            <a:off x="11021220" y="560452"/>
            <a:ext cx="941284" cy="21544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View from the IP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678EC69-3922-42FB-87BB-93E65ED33C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010995" y="3735636"/>
            <a:ext cx="1828800" cy="18288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361AAA2-A044-4692-B7D7-7B4E704253E8}"/>
              </a:ext>
            </a:extLst>
          </p:cNvPr>
          <p:cNvCxnSpPr/>
          <p:nvPr/>
        </p:nvCxnSpPr>
        <p:spPr>
          <a:xfrm>
            <a:off x="8240141" y="5749392"/>
            <a:ext cx="151790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3C86842-74E4-4DA3-BE78-A80BFA20E841}"/>
              </a:ext>
            </a:extLst>
          </p:cNvPr>
          <p:cNvSpPr txBox="1"/>
          <p:nvPr/>
        </p:nvSpPr>
        <p:spPr>
          <a:xfrm>
            <a:off x="8790542" y="5495476"/>
            <a:ext cx="417102" cy="253916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1 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3A0ADF8-A545-42DF-8B71-F707F240810F}"/>
              </a:ext>
            </a:extLst>
          </p:cNvPr>
          <p:cNvSpPr txBox="1"/>
          <p:nvPr/>
        </p:nvSpPr>
        <p:spPr>
          <a:xfrm>
            <a:off x="8017548" y="5914170"/>
            <a:ext cx="2108270" cy="25391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All magnets to the same scale</a:t>
            </a:r>
          </a:p>
        </p:txBody>
      </p:sp>
    </p:spTree>
    <p:extLst>
      <p:ext uri="{BB962C8B-B14F-4D97-AF65-F5344CB8AC3E}">
        <p14:creationId xmlns:p14="http://schemas.microsoft.com/office/powerpoint/2010/main" val="98410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D3768-6C03-B48D-09CC-5B8BCDD1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41-GeV ‘bypass’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DE0D43-9F5B-A2F1-2B9B-2FF03356BA1C}"/>
              </a:ext>
            </a:extLst>
          </p:cNvPr>
          <p:cNvSpPr txBox="1"/>
          <p:nvPr/>
        </p:nvSpPr>
        <p:spPr>
          <a:xfrm>
            <a:off x="6026158" y="2128804"/>
            <a:ext cx="5709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Sector 1 without and with the 41-GeV bypass line </a:t>
            </a:r>
          </a:p>
        </p:txBody>
      </p:sp>
      <p:pic>
        <p:nvPicPr>
          <p:cNvPr id="1026" name="Picture 2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9290AC81-3884-337B-F6CF-6BE17C31F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948" y="2726078"/>
            <a:ext cx="3644590" cy="263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56F10D28-60C4-1D3C-BBB7-56BFF123A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153" y="2721174"/>
            <a:ext cx="3719847" cy="267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89649D0-2DF9-C468-590B-78F75C31DFE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91" t="6930" r="27782" b="25669"/>
          <a:stretch/>
        </p:blipFill>
        <p:spPr>
          <a:xfrm>
            <a:off x="425235" y="2128804"/>
            <a:ext cx="4095965" cy="40172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DAFFD4-0C85-3839-9E91-BD59A5218CB7}"/>
              </a:ext>
            </a:extLst>
          </p:cNvPr>
          <p:cNvSpPr txBox="1"/>
          <p:nvPr/>
        </p:nvSpPr>
        <p:spPr>
          <a:xfrm>
            <a:off x="688945" y="878939"/>
            <a:ext cx="11047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This bypass provides access to the lowest EIC </a:t>
            </a:r>
            <a:r>
              <a:rPr lang="en-US" sz="2800" dirty="0" err="1"/>
              <a:t>CoM</a:t>
            </a:r>
            <a:r>
              <a:rPr lang="en-US" sz="2800" dirty="0"/>
              <a:t> energy, 29 GeV</a:t>
            </a:r>
          </a:p>
        </p:txBody>
      </p:sp>
    </p:spTree>
    <p:extLst>
      <p:ext uri="{BB962C8B-B14F-4D97-AF65-F5344CB8AC3E}">
        <p14:creationId xmlns:p14="http://schemas.microsoft.com/office/powerpoint/2010/main" val="1886104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513A67E-9FDA-3F42-A2DD-267007E563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91" t="6930" r="27782" b="25669"/>
          <a:stretch/>
        </p:blipFill>
        <p:spPr>
          <a:xfrm>
            <a:off x="10767" y="824676"/>
            <a:ext cx="2419436" cy="2372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E540F1-1680-9BE0-CB39-16FE4109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Low-energy Cooler Concept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0471362-D9B8-3034-4208-5BA2C440F29E}"/>
              </a:ext>
            </a:extLst>
          </p:cNvPr>
          <p:cNvGrpSpPr/>
          <p:nvPr/>
        </p:nvGrpSpPr>
        <p:grpSpPr>
          <a:xfrm>
            <a:off x="2276496" y="1352178"/>
            <a:ext cx="9794822" cy="4757481"/>
            <a:chOff x="-13563" y="890140"/>
            <a:chExt cx="9185128" cy="424561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C891626-C70D-C3D0-0A56-A7BBD7449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480" y="2109970"/>
              <a:ext cx="9146909" cy="1114763"/>
            </a:xfrm>
            <a:prstGeom prst="rect">
              <a:avLst/>
            </a:prstGeom>
          </p:spPr>
        </p:pic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D12693A3-BBF8-C822-D8C4-647C3E426292}"/>
                </a:ext>
              </a:extLst>
            </p:cNvPr>
            <p:cNvSpPr txBox="1"/>
            <p:nvPr/>
          </p:nvSpPr>
          <p:spPr>
            <a:xfrm>
              <a:off x="1800878" y="4477733"/>
              <a:ext cx="11557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DC Gun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400kV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D928EBF-704F-39D8-8EB2-526E7D72A087}"/>
                </a:ext>
              </a:extLst>
            </p:cNvPr>
            <p:cNvSpPr/>
            <p:nvPr/>
          </p:nvSpPr>
          <p:spPr>
            <a:xfrm>
              <a:off x="2653465" y="2579536"/>
              <a:ext cx="266125" cy="27610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e</a:t>
              </a:r>
              <a:r>
                <a:rPr lang="en-US" sz="1200" b="1" baseline="3000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10" name="Right Arrow 63">
              <a:extLst>
                <a:ext uri="{FF2B5EF4-FFF2-40B4-BE49-F238E27FC236}">
                  <a16:creationId xmlns:a16="http://schemas.microsoft.com/office/drawing/2014/main" id="{E42C3C8F-14D1-E8FB-8A87-1548E26BA25D}"/>
                </a:ext>
              </a:extLst>
            </p:cNvPr>
            <p:cNvSpPr/>
            <p:nvPr/>
          </p:nvSpPr>
          <p:spPr>
            <a:xfrm rot="10800000" flipV="1">
              <a:off x="8493922" y="2188903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Right Arrow 64">
              <a:extLst>
                <a:ext uri="{FF2B5EF4-FFF2-40B4-BE49-F238E27FC236}">
                  <a16:creationId xmlns:a16="http://schemas.microsoft.com/office/drawing/2014/main" id="{A01C2DD3-1167-EFFD-7D77-FFEE57A3F47E}"/>
                </a:ext>
              </a:extLst>
            </p:cNvPr>
            <p:cNvSpPr/>
            <p:nvPr/>
          </p:nvSpPr>
          <p:spPr>
            <a:xfrm rot="10800000" flipV="1">
              <a:off x="62500" y="2190909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919B4B9-E82B-2E51-B119-DDC053C9779C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V="1">
              <a:off x="2378774" y="3131338"/>
              <a:ext cx="599933" cy="134639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22F4ECA-718F-E28F-F44C-B7B0E7E1AF8E}"/>
                </a:ext>
              </a:extLst>
            </p:cNvPr>
            <p:cNvSpPr txBox="1"/>
            <p:nvPr/>
          </p:nvSpPr>
          <p:spPr>
            <a:xfrm>
              <a:off x="2786528" y="4029064"/>
              <a:ext cx="881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Laser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197 MHz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FBFE097-B528-15E6-8F75-9353676FD086}"/>
                </a:ext>
              </a:extLst>
            </p:cNvPr>
            <p:cNvCxnSpPr>
              <a:cxnSpLocks/>
              <a:stCxn id="71" idx="0"/>
            </p:cNvCxnSpPr>
            <p:nvPr/>
          </p:nvCxnSpPr>
          <p:spPr>
            <a:xfrm flipH="1" flipV="1">
              <a:off x="3071494" y="2998364"/>
              <a:ext cx="133939" cy="780679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377C23E5-1869-47BC-F67A-F9F46948E0D1}"/>
                </a:ext>
              </a:extLst>
            </p:cNvPr>
            <p:cNvSpPr txBox="1"/>
            <p:nvPr/>
          </p:nvSpPr>
          <p:spPr>
            <a:xfrm>
              <a:off x="1264020" y="4132250"/>
              <a:ext cx="668573" cy="576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900 kW Beam Dump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53C9836-BB2E-24C6-BB37-97DEE4B0CA8B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V="1">
              <a:off x="1598307" y="2645796"/>
              <a:ext cx="480178" cy="148645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ight Arrow 63">
              <a:extLst>
                <a:ext uri="{FF2B5EF4-FFF2-40B4-BE49-F238E27FC236}">
                  <a16:creationId xmlns:a16="http://schemas.microsoft.com/office/drawing/2014/main" id="{01168A8B-3E32-897F-A78E-1B294D5CF8FF}"/>
                </a:ext>
              </a:extLst>
            </p:cNvPr>
            <p:cNvSpPr/>
            <p:nvPr/>
          </p:nvSpPr>
          <p:spPr>
            <a:xfrm rot="10800000" flipV="1">
              <a:off x="4447931" y="2159187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66FFFF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Right Arrow 63">
              <a:extLst>
                <a:ext uri="{FF2B5EF4-FFF2-40B4-BE49-F238E27FC236}">
                  <a16:creationId xmlns:a16="http://schemas.microsoft.com/office/drawing/2014/main" id="{668E1BD5-9564-164A-2BD2-A5FE6025735C}"/>
                </a:ext>
              </a:extLst>
            </p:cNvPr>
            <p:cNvSpPr/>
            <p:nvPr/>
          </p:nvSpPr>
          <p:spPr>
            <a:xfrm flipV="1">
              <a:off x="2863909" y="2708999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TextBox 17">
              <a:extLst>
                <a:ext uri="{FF2B5EF4-FFF2-40B4-BE49-F238E27FC236}">
                  <a16:creationId xmlns:a16="http://schemas.microsoft.com/office/drawing/2014/main" id="{2635E965-B7A0-76A0-3DD1-B5FAEDA7E854}"/>
                </a:ext>
              </a:extLst>
            </p:cNvPr>
            <p:cNvSpPr txBox="1"/>
            <p:nvPr/>
          </p:nvSpPr>
          <p:spPr>
            <a:xfrm>
              <a:off x="3186127" y="4674086"/>
              <a:ext cx="13936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16x 197 MHz 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NCRF LINAC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FBE8A52-6E90-C0FE-DA0E-027C1F90E635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H="1" flipV="1">
              <a:off x="3641782" y="2852083"/>
              <a:ext cx="241153" cy="182200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A4DB504-9695-7CF1-3279-85C82FC80AC7}"/>
                </a:ext>
              </a:extLst>
            </p:cNvPr>
            <p:cNvSpPr/>
            <p:nvPr/>
          </p:nvSpPr>
          <p:spPr>
            <a:xfrm>
              <a:off x="2469342" y="2657637"/>
              <a:ext cx="3994958" cy="507537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966DA52-90EB-3C0F-30EB-DF8524929556}"/>
                </a:ext>
              </a:extLst>
            </p:cNvPr>
            <p:cNvSpPr/>
            <p:nvPr/>
          </p:nvSpPr>
          <p:spPr>
            <a:xfrm>
              <a:off x="6505669" y="2651116"/>
              <a:ext cx="1824338" cy="18297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DE7A5C1D-1583-8774-539C-17C455EDFE50}"/>
                </a:ext>
              </a:extLst>
            </p:cNvPr>
            <p:cNvSpPr/>
            <p:nvPr/>
          </p:nvSpPr>
          <p:spPr>
            <a:xfrm>
              <a:off x="633543" y="2477620"/>
              <a:ext cx="1757915" cy="276999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82B5DDFF-40FD-ACBC-8650-9A23953E718A}"/>
                </a:ext>
              </a:extLst>
            </p:cNvPr>
            <p:cNvSpPr/>
            <p:nvPr/>
          </p:nvSpPr>
          <p:spPr>
            <a:xfrm>
              <a:off x="1045024" y="2071915"/>
              <a:ext cx="6906582" cy="3905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9BFA0803-A432-EB04-AE2E-A5F2371ABEF6}"/>
                </a:ext>
              </a:extLst>
            </p:cNvPr>
            <p:cNvSpPr/>
            <p:nvPr/>
          </p:nvSpPr>
          <p:spPr>
            <a:xfrm rot="967573">
              <a:off x="6449155" y="2747230"/>
              <a:ext cx="936216" cy="326051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B878D53-3330-A7D2-1540-3B46BB36BA4A}"/>
                </a:ext>
              </a:extLst>
            </p:cNvPr>
            <p:cNvSpPr/>
            <p:nvPr/>
          </p:nvSpPr>
          <p:spPr>
            <a:xfrm>
              <a:off x="620525" y="2829329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extraction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3CDD696-0B19-DDC8-A057-F4BE8C350FB2}"/>
                </a:ext>
              </a:extLst>
            </p:cNvPr>
            <p:cNvSpPr/>
            <p:nvPr/>
          </p:nvSpPr>
          <p:spPr>
            <a:xfrm>
              <a:off x="4472349" y="3186608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injection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5A5CC0B3-032F-96F1-BA67-2918F7AF1D56}"/>
                </a:ext>
              </a:extLst>
            </p:cNvPr>
            <p:cNvSpPr/>
            <p:nvPr/>
          </p:nvSpPr>
          <p:spPr>
            <a:xfrm>
              <a:off x="4407868" y="1931757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cooling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045D4C42-589A-261F-D646-9CBA2E4E28DD}"/>
                </a:ext>
              </a:extLst>
            </p:cNvPr>
            <p:cNvSpPr/>
            <p:nvPr/>
          </p:nvSpPr>
          <p:spPr>
            <a:xfrm>
              <a:off x="8569548" y="2467338"/>
              <a:ext cx="509648" cy="117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HSR</a:t>
              </a:r>
            </a:p>
          </p:txBody>
        </p:sp>
        <p:sp>
          <p:nvSpPr>
            <p:cNvPr id="30" name="TextBox 35">
              <a:extLst>
                <a:ext uri="{FF2B5EF4-FFF2-40B4-BE49-F238E27FC236}">
                  <a16:creationId xmlns:a16="http://schemas.microsoft.com/office/drawing/2014/main" id="{DB9AFF92-57E2-93B8-6332-4720959995FC}"/>
                </a:ext>
              </a:extLst>
            </p:cNvPr>
            <p:cNvSpPr txBox="1"/>
            <p:nvPr/>
          </p:nvSpPr>
          <p:spPr>
            <a:xfrm>
              <a:off x="4913327" y="4044476"/>
              <a:ext cx="1393615" cy="644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4x 591 MHz 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NCRF correction Cavities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2B21860-9C09-2398-6955-81FDC0AC2942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V="1">
              <a:off x="5610135" y="2791562"/>
              <a:ext cx="371387" cy="1252914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9">
              <a:extLst>
                <a:ext uri="{FF2B5EF4-FFF2-40B4-BE49-F238E27FC236}">
                  <a16:creationId xmlns:a16="http://schemas.microsoft.com/office/drawing/2014/main" id="{09140EFC-3CA9-4FC6-10BE-CBDAED67B59F}"/>
                </a:ext>
              </a:extLst>
            </p:cNvPr>
            <p:cNvSpPr txBox="1"/>
            <p:nvPr/>
          </p:nvSpPr>
          <p:spPr>
            <a:xfrm>
              <a:off x="7633198" y="1068925"/>
              <a:ext cx="1393615" cy="460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180° Dipole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Spectrometer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AA63EBC-F752-D427-6C84-628A77375273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>
              <a:off x="8330006" y="1529098"/>
              <a:ext cx="123509" cy="83778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E430A177-1B5F-6B8F-7965-97E2B9860E06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H="1" flipV="1">
              <a:off x="7824206" y="2758177"/>
              <a:ext cx="726815" cy="87309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46">
              <a:extLst>
                <a:ext uri="{FF2B5EF4-FFF2-40B4-BE49-F238E27FC236}">
                  <a16:creationId xmlns:a16="http://schemas.microsoft.com/office/drawing/2014/main" id="{D3C0D423-67FE-B448-1DFC-D39B61EB54BD}"/>
                </a:ext>
              </a:extLst>
            </p:cNvPr>
            <p:cNvSpPr txBox="1"/>
            <p:nvPr/>
          </p:nvSpPr>
          <p:spPr>
            <a:xfrm>
              <a:off x="568125" y="1646545"/>
              <a:ext cx="712625" cy="276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Quad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6A54BFEB-2324-76B5-A6CA-127793C37FED}"/>
                </a:ext>
              </a:extLst>
            </p:cNvPr>
            <p:cNvCxnSpPr>
              <a:cxnSpLocks/>
              <a:stCxn id="35" idx="2"/>
            </p:cNvCxnSpPr>
            <p:nvPr/>
          </p:nvCxnSpPr>
          <p:spPr>
            <a:xfrm>
              <a:off x="924438" y="1922649"/>
              <a:ext cx="66599" cy="43420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48">
              <a:extLst>
                <a:ext uri="{FF2B5EF4-FFF2-40B4-BE49-F238E27FC236}">
                  <a16:creationId xmlns:a16="http://schemas.microsoft.com/office/drawing/2014/main" id="{44E28F92-C2B8-C9A3-A988-797D1C62E54A}"/>
                </a:ext>
              </a:extLst>
            </p:cNvPr>
            <p:cNvSpPr txBox="1"/>
            <p:nvPr/>
          </p:nvSpPr>
          <p:spPr>
            <a:xfrm>
              <a:off x="1732901" y="3665851"/>
              <a:ext cx="959127" cy="460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Cathode transport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99B7A56-797E-16CD-B6C5-E3A51743A6D2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V="1">
              <a:off x="2212465" y="2811233"/>
              <a:ext cx="539352" cy="85461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Arrow: Circular 38">
              <a:extLst>
                <a:ext uri="{FF2B5EF4-FFF2-40B4-BE49-F238E27FC236}">
                  <a16:creationId xmlns:a16="http://schemas.microsoft.com/office/drawing/2014/main" id="{9F9B9C7E-35C8-37A2-F835-6F91C83CC72B}"/>
                </a:ext>
              </a:extLst>
            </p:cNvPr>
            <p:cNvSpPr/>
            <p:nvPr/>
          </p:nvSpPr>
          <p:spPr>
            <a:xfrm rot="5068036" flipH="1">
              <a:off x="8147616" y="2395728"/>
              <a:ext cx="419280" cy="374549"/>
            </a:xfrm>
            <a:prstGeom prst="circularArrow">
              <a:avLst>
                <a:gd name="adj1" fmla="val 8770"/>
                <a:gd name="adj2" fmla="val 1142319"/>
                <a:gd name="adj3" fmla="val 20207257"/>
                <a:gd name="adj4" fmla="val 10568152"/>
                <a:gd name="adj5" fmla="val 12500"/>
              </a:avLst>
            </a:prstGeom>
            <a:solidFill>
              <a:srgbClr val="FF000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ln>
                  <a:solidFill>
                    <a:prstClr val="black"/>
                  </a:solidFill>
                </a:ln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40" name="TextBox 55">
              <a:extLst>
                <a:ext uri="{FF2B5EF4-FFF2-40B4-BE49-F238E27FC236}">
                  <a16:creationId xmlns:a16="http://schemas.microsoft.com/office/drawing/2014/main" id="{35CABB26-A022-C633-6FB5-FCD4E9E11E32}"/>
                </a:ext>
              </a:extLst>
            </p:cNvPr>
            <p:cNvSpPr txBox="1"/>
            <p:nvPr/>
          </p:nvSpPr>
          <p:spPr>
            <a:xfrm>
              <a:off x="1948691" y="1230736"/>
              <a:ext cx="13936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Mu-metal shielding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9BE7F03-EFD4-386A-F37B-DE7509ECD01E}"/>
                </a:ext>
              </a:extLst>
            </p:cNvPr>
            <p:cNvCxnSpPr>
              <a:cxnSpLocks/>
              <a:stCxn id="40" idx="2"/>
            </p:cNvCxnSpPr>
            <p:nvPr/>
          </p:nvCxnSpPr>
          <p:spPr>
            <a:xfrm flipH="1">
              <a:off x="2279027" y="1692401"/>
              <a:ext cx="366472" cy="67873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57">
              <a:extLst>
                <a:ext uri="{FF2B5EF4-FFF2-40B4-BE49-F238E27FC236}">
                  <a16:creationId xmlns:a16="http://schemas.microsoft.com/office/drawing/2014/main" id="{8BA24F9B-E2A7-5096-0D03-23ED89EA9359}"/>
                </a:ext>
              </a:extLst>
            </p:cNvPr>
            <p:cNvSpPr txBox="1"/>
            <p:nvPr/>
          </p:nvSpPr>
          <p:spPr>
            <a:xfrm>
              <a:off x="7772667" y="4363901"/>
              <a:ext cx="10924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  <a:ea typeface="Aptos" panose="020B0004020202020204" pitchFamily="34" charset="0"/>
                  <a:cs typeface="Aptos" panose="020B0004020202020204" pitchFamily="34" charset="0"/>
                </a:rPr>
                <a:t>24MHz 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  <a:ea typeface="Aptos" panose="020B0004020202020204" pitchFamily="34" charset="0"/>
                  <a:cs typeface="Aptos" panose="020B0004020202020204" pitchFamily="34" charset="0"/>
                </a:rPr>
                <a:t>RF cavity 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14F22B5-FF70-FD19-73A8-689BF26450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69677" y="2833116"/>
              <a:ext cx="842188" cy="154222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59">
              <a:extLst>
                <a:ext uri="{FF2B5EF4-FFF2-40B4-BE49-F238E27FC236}">
                  <a16:creationId xmlns:a16="http://schemas.microsoft.com/office/drawing/2014/main" id="{F5424691-380D-0539-C2A3-E14C54B2146C}"/>
                </a:ext>
              </a:extLst>
            </p:cNvPr>
            <p:cNvSpPr txBox="1"/>
            <p:nvPr/>
          </p:nvSpPr>
          <p:spPr>
            <a:xfrm>
              <a:off x="110091" y="3376334"/>
              <a:ext cx="880946" cy="276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SC Quad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7AB2066-31D3-14B1-1CE8-BBC8BC9B283C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H="1" flipV="1">
              <a:off x="348732" y="2424667"/>
              <a:ext cx="201832" cy="95166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61">
              <a:extLst>
                <a:ext uri="{FF2B5EF4-FFF2-40B4-BE49-F238E27FC236}">
                  <a16:creationId xmlns:a16="http://schemas.microsoft.com/office/drawing/2014/main" id="{8060C3AB-A0E8-24EE-138B-96295CB1B438}"/>
                </a:ext>
              </a:extLst>
            </p:cNvPr>
            <p:cNvSpPr txBox="1"/>
            <p:nvPr/>
          </p:nvSpPr>
          <p:spPr>
            <a:xfrm>
              <a:off x="7093903" y="3912773"/>
              <a:ext cx="1056555" cy="460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130 kW Beam Dump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9B4837E9-948C-4E91-76AB-02855C53098A}"/>
                </a:ext>
              </a:extLst>
            </p:cNvPr>
            <p:cNvCxnSpPr>
              <a:cxnSpLocks/>
              <a:stCxn id="46" idx="0"/>
            </p:cNvCxnSpPr>
            <p:nvPr/>
          </p:nvCxnSpPr>
          <p:spPr>
            <a:xfrm flipH="1" flipV="1">
              <a:off x="7210071" y="2930648"/>
              <a:ext cx="412110" cy="98212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63">
              <a:extLst>
                <a:ext uri="{FF2B5EF4-FFF2-40B4-BE49-F238E27FC236}">
                  <a16:creationId xmlns:a16="http://schemas.microsoft.com/office/drawing/2014/main" id="{AA84B3C6-59C1-9E75-EF8C-849E527AA3DA}"/>
                </a:ext>
              </a:extLst>
            </p:cNvPr>
            <p:cNvSpPr txBox="1"/>
            <p:nvPr/>
          </p:nvSpPr>
          <p:spPr>
            <a:xfrm>
              <a:off x="-12579" y="4137649"/>
              <a:ext cx="14391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Extraction line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E788B22C-E554-2213-A24E-45FF6FC1DB3B}"/>
                </a:ext>
              </a:extLst>
            </p:cNvPr>
            <p:cNvCxnSpPr>
              <a:cxnSpLocks/>
              <a:stCxn id="48" idx="0"/>
            </p:cNvCxnSpPr>
            <p:nvPr/>
          </p:nvCxnSpPr>
          <p:spPr>
            <a:xfrm flipV="1">
              <a:off x="706974" y="2548212"/>
              <a:ext cx="759537" cy="158943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65">
              <a:extLst>
                <a:ext uri="{FF2B5EF4-FFF2-40B4-BE49-F238E27FC236}">
                  <a16:creationId xmlns:a16="http://schemas.microsoft.com/office/drawing/2014/main" id="{66F6A616-D0BB-81B2-E6D8-B3FBD94F2233}"/>
                </a:ext>
              </a:extLst>
            </p:cNvPr>
            <p:cNvSpPr txBox="1"/>
            <p:nvPr/>
          </p:nvSpPr>
          <p:spPr>
            <a:xfrm>
              <a:off x="6423258" y="4363901"/>
              <a:ext cx="1279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Injector/</a:t>
              </a:r>
              <a:r>
                <a:rPr lang="en-US" sz="1200" b="1" err="1">
                  <a:solidFill>
                    <a:prstClr val="black"/>
                  </a:solidFill>
                  <a:latin typeface="Aptos" panose="020B0004020202020204" pitchFamily="34" charset="0"/>
                </a:rPr>
                <a:t>linac</a:t>
              </a:r>
              <a:endParaRPr lang="en-US" sz="1200" b="1">
                <a:solidFill>
                  <a:prstClr val="black"/>
                </a:solidFill>
                <a:latin typeface="Aptos" panose="020B0004020202020204" pitchFamily="34" charset="0"/>
              </a:endParaRPr>
            </a:p>
            <a:p>
              <a:pPr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Test line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F75558B-C6A7-2C77-DC6B-FDF6E31CE1D6}"/>
                </a:ext>
              </a:extLst>
            </p:cNvPr>
            <p:cNvCxnSpPr>
              <a:cxnSpLocks/>
              <a:stCxn id="50" idx="0"/>
            </p:cNvCxnSpPr>
            <p:nvPr/>
          </p:nvCxnSpPr>
          <p:spPr>
            <a:xfrm flipH="1" flipV="1">
              <a:off x="6648243" y="2863395"/>
              <a:ext cx="414615" cy="1500506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TextBox 67">
              <a:extLst>
                <a:ext uri="{FF2B5EF4-FFF2-40B4-BE49-F238E27FC236}">
                  <a16:creationId xmlns:a16="http://schemas.microsoft.com/office/drawing/2014/main" id="{62EFB6A2-E6F9-3BA2-7279-6D0764944D7C}"/>
                </a:ext>
              </a:extLst>
            </p:cNvPr>
            <p:cNvSpPr txBox="1"/>
            <p:nvPr/>
          </p:nvSpPr>
          <p:spPr>
            <a:xfrm>
              <a:off x="7990334" y="3631272"/>
              <a:ext cx="11213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Solenoids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3" name="TextBox 4">
              <a:extLst>
                <a:ext uri="{FF2B5EF4-FFF2-40B4-BE49-F238E27FC236}">
                  <a16:creationId xmlns:a16="http://schemas.microsoft.com/office/drawing/2014/main" id="{4F84BD0E-4552-8CEC-7574-0DC06BC95B5B}"/>
                </a:ext>
              </a:extLst>
            </p:cNvPr>
            <p:cNvSpPr txBox="1"/>
            <p:nvPr/>
          </p:nvSpPr>
          <p:spPr>
            <a:xfrm>
              <a:off x="3093889" y="1125673"/>
              <a:ext cx="13936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 err="1">
                  <a:solidFill>
                    <a:prstClr val="black"/>
                  </a:solidFill>
                  <a:latin typeface="Aptos" panose="02110004020202020204"/>
                </a:rPr>
                <a:t>LEReC</a:t>
              </a:r>
              <a:b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</a:b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Cooling Solenoids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DDD2C64-50F1-D808-CD99-22F05F3871CE}"/>
                </a:ext>
              </a:extLst>
            </p:cNvPr>
            <p:cNvCxnSpPr>
              <a:cxnSpLocks/>
              <a:stCxn id="53" idx="2"/>
            </p:cNvCxnSpPr>
            <p:nvPr/>
          </p:nvCxnSpPr>
          <p:spPr>
            <a:xfrm flipH="1">
              <a:off x="3501257" y="1772004"/>
              <a:ext cx="289440" cy="58484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5A8F937B-12EF-6749-130D-698438BC210B}"/>
                </a:ext>
              </a:extLst>
            </p:cNvPr>
            <p:cNvSpPr/>
            <p:nvPr/>
          </p:nvSpPr>
          <p:spPr>
            <a:xfrm rot="967573">
              <a:off x="7399385" y="2159621"/>
              <a:ext cx="972446" cy="21042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6" name="Arrow: Circular 55">
              <a:extLst>
                <a:ext uri="{FF2B5EF4-FFF2-40B4-BE49-F238E27FC236}">
                  <a16:creationId xmlns:a16="http://schemas.microsoft.com/office/drawing/2014/main" id="{BB052299-0F65-9EC5-3C68-FBF4468FC00A}"/>
                </a:ext>
              </a:extLst>
            </p:cNvPr>
            <p:cNvSpPr/>
            <p:nvPr/>
          </p:nvSpPr>
          <p:spPr>
            <a:xfrm rot="16200000" flipH="1">
              <a:off x="704137" y="2343197"/>
              <a:ext cx="231006" cy="258310"/>
            </a:xfrm>
            <a:prstGeom prst="circularArrow">
              <a:avLst/>
            </a:prstGeom>
            <a:solidFill>
              <a:srgbClr val="FF000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ln>
                  <a:solidFill>
                    <a:prstClr val="black"/>
                  </a:solidFill>
                </a:ln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57" name="TextBox 92">
              <a:extLst>
                <a:ext uri="{FF2B5EF4-FFF2-40B4-BE49-F238E27FC236}">
                  <a16:creationId xmlns:a16="http://schemas.microsoft.com/office/drawing/2014/main" id="{80EDC0E3-077A-C21A-0052-81EBA198EBD8}"/>
                </a:ext>
              </a:extLst>
            </p:cNvPr>
            <p:cNvSpPr txBox="1"/>
            <p:nvPr/>
          </p:nvSpPr>
          <p:spPr>
            <a:xfrm>
              <a:off x="-13563" y="1019407"/>
              <a:ext cx="1058588" cy="460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180°Dipole</a:t>
              </a:r>
            </a:p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(U-turn)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0B67E6BA-7CF8-C1B7-EDAF-1BB7F754EA27}"/>
                </a:ext>
              </a:extLst>
            </p:cNvPr>
            <p:cNvCxnSpPr>
              <a:cxnSpLocks/>
              <a:stCxn id="57" idx="2"/>
            </p:cNvCxnSpPr>
            <p:nvPr/>
          </p:nvCxnSpPr>
          <p:spPr>
            <a:xfrm>
              <a:off x="515731" y="1479580"/>
              <a:ext cx="234822" cy="85319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22CD6A30-F083-9BDC-51EA-64A530E51202}"/>
                </a:ext>
              </a:extLst>
            </p:cNvPr>
            <p:cNvSpPr/>
            <p:nvPr/>
          </p:nvSpPr>
          <p:spPr>
            <a:xfrm>
              <a:off x="7577897" y="2876752"/>
              <a:ext cx="782174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transport</a:t>
              </a:r>
            </a:p>
          </p:txBody>
        </p:sp>
        <p:sp>
          <p:nvSpPr>
            <p:cNvPr id="60" name="TextBox 102">
              <a:extLst>
                <a:ext uri="{FF2B5EF4-FFF2-40B4-BE49-F238E27FC236}">
                  <a16:creationId xmlns:a16="http://schemas.microsoft.com/office/drawing/2014/main" id="{1F844CFC-ECC7-AAF6-0FD7-8F1760EDEA44}"/>
                </a:ext>
              </a:extLst>
            </p:cNvPr>
            <p:cNvSpPr txBox="1"/>
            <p:nvPr/>
          </p:nvSpPr>
          <p:spPr>
            <a:xfrm>
              <a:off x="3989942" y="3414105"/>
              <a:ext cx="429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PM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2A6B6A82-B8E6-E399-BB31-A6FBB49DEB65}"/>
                </a:ext>
              </a:extLst>
            </p:cNvPr>
            <p:cNvCxnSpPr>
              <a:cxnSpLocks/>
              <a:stCxn id="60" idx="0"/>
            </p:cNvCxnSpPr>
            <p:nvPr/>
          </p:nvCxnSpPr>
          <p:spPr>
            <a:xfrm flipV="1">
              <a:off x="4204690" y="2792843"/>
              <a:ext cx="282814" cy="621262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107">
              <a:extLst>
                <a:ext uri="{FF2B5EF4-FFF2-40B4-BE49-F238E27FC236}">
                  <a16:creationId xmlns:a16="http://schemas.microsoft.com/office/drawing/2014/main" id="{3C68054E-19A6-0ABB-E0E7-52946812B6A4}"/>
                </a:ext>
              </a:extLst>
            </p:cNvPr>
            <p:cNvSpPr txBox="1"/>
            <p:nvPr/>
          </p:nvSpPr>
          <p:spPr>
            <a:xfrm>
              <a:off x="5096412" y="3597732"/>
              <a:ext cx="429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PM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97AD1FED-DD1E-7B1B-F698-E01FEAD69D7F}"/>
                </a:ext>
              </a:extLst>
            </p:cNvPr>
            <p:cNvCxnSpPr>
              <a:cxnSpLocks/>
              <a:stCxn id="62" idx="0"/>
            </p:cNvCxnSpPr>
            <p:nvPr/>
          </p:nvCxnSpPr>
          <p:spPr>
            <a:xfrm flipV="1">
              <a:off x="5311160" y="2796424"/>
              <a:ext cx="497701" cy="80130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116">
              <a:extLst>
                <a:ext uri="{FF2B5EF4-FFF2-40B4-BE49-F238E27FC236}">
                  <a16:creationId xmlns:a16="http://schemas.microsoft.com/office/drawing/2014/main" id="{428D87A9-A66A-DE62-06E6-D22EDE983D87}"/>
                </a:ext>
              </a:extLst>
            </p:cNvPr>
            <p:cNvSpPr txBox="1"/>
            <p:nvPr/>
          </p:nvSpPr>
          <p:spPr>
            <a:xfrm>
              <a:off x="5795706" y="3627055"/>
              <a:ext cx="4294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110004020202020204"/>
                </a:rPr>
                <a:t>PM</a:t>
              </a:r>
              <a:endParaRPr lang="en-US" sz="1200" b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7565AD1F-15FA-5190-66EE-1A6AFBB378F1}"/>
                </a:ext>
              </a:extLst>
            </p:cNvPr>
            <p:cNvCxnSpPr>
              <a:cxnSpLocks/>
              <a:stCxn id="64" idx="0"/>
            </p:cNvCxnSpPr>
            <p:nvPr/>
          </p:nvCxnSpPr>
          <p:spPr>
            <a:xfrm flipV="1">
              <a:off x="6010454" y="2791562"/>
              <a:ext cx="384945" cy="835493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Box 124">
              <a:extLst>
                <a:ext uri="{FF2B5EF4-FFF2-40B4-BE49-F238E27FC236}">
                  <a16:creationId xmlns:a16="http://schemas.microsoft.com/office/drawing/2014/main" id="{06A78F42-BC46-5492-80A5-53B1E427B18A}"/>
                </a:ext>
              </a:extLst>
            </p:cNvPr>
            <p:cNvSpPr txBox="1"/>
            <p:nvPr/>
          </p:nvSpPr>
          <p:spPr>
            <a:xfrm>
              <a:off x="6277342" y="890140"/>
              <a:ext cx="15508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solidFill>
                    <a:prstClr val="black"/>
                  </a:solidFill>
                  <a:latin typeface="Aptos" panose="020B0004020202020204" pitchFamily="34" charset="0"/>
                </a:rPr>
                <a:t>RF diagnostics line with Deflecting cavity</a:t>
              </a:r>
            </a:p>
            <a:p>
              <a:pPr algn="ctr">
                <a:defRPr/>
              </a:pPr>
              <a:endParaRPr lang="en-US" sz="1200" b="1">
                <a:solidFill>
                  <a:prstClr val="black"/>
                </a:solidFill>
                <a:latin typeface="Aptos" panose="020B0004020202020204" pitchFamily="34" charset="0"/>
              </a:endParaRP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94B248E0-5474-9E30-5653-FDAE91119B7A}"/>
                </a:ext>
              </a:extLst>
            </p:cNvPr>
            <p:cNvCxnSpPr>
              <a:cxnSpLocks/>
            </p:cNvCxnSpPr>
            <p:nvPr/>
          </p:nvCxnSpPr>
          <p:spPr>
            <a:xfrm>
              <a:off x="7258914" y="1457697"/>
              <a:ext cx="692692" cy="82190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D4E11B16-5546-7976-04BA-0B177EDD9B27}"/>
                </a:ext>
              </a:extLst>
            </p:cNvPr>
            <p:cNvSpPr/>
            <p:nvPr/>
          </p:nvSpPr>
          <p:spPr>
            <a:xfrm rot="1021393">
              <a:off x="6429763" y="3076364"/>
              <a:ext cx="885789" cy="12161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Injector test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D94C4664-3205-626A-093C-95DB3C47FC36}"/>
                </a:ext>
              </a:extLst>
            </p:cNvPr>
            <p:cNvSpPr/>
            <p:nvPr/>
          </p:nvSpPr>
          <p:spPr>
            <a:xfrm>
              <a:off x="856555" y="2516739"/>
              <a:ext cx="266125" cy="27610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e</a:t>
              </a:r>
              <a:r>
                <a:rPr lang="en-US" sz="1200" b="1" baseline="3000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70" name="Right Arrow 63">
              <a:extLst>
                <a:ext uri="{FF2B5EF4-FFF2-40B4-BE49-F238E27FC236}">
                  <a16:creationId xmlns:a16="http://schemas.microsoft.com/office/drawing/2014/main" id="{BFFFBA1D-EF0F-FEA6-AF84-BCBAC9CC915B}"/>
                </a:ext>
              </a:extLst>
            </p:cNvPr>
            <p:cNvSpPr/>
            <p:nvPr/>
          </p:nvSpPr>
          <p:spPr>
            <a:xfrm flipV="1">
              <a:off x="1063451" y="2639425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9B169C78-21DF-DB74-BE2D-C688C8F56EBB}"/>
                </a:ext>
              </a:extLst>
            </p:cNvPr>
            <p:cNvSpPr/>
            <p:nvPr/>
          </p:nvSpPr>
          <p:spPr>
            <a:xfrm>
              <a:off x="3126729" y="3779043"/>
              <a:ext cx="157407" cy="250021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4EE81FE3-3AB8-9F78-EA6B-6C21ABB8B23B}"/>
                </a:ext>
              </a:extLst>
            </p:cNvPr>
            <p:cNvSpPr/>
            <p:nvPr/>
          </p:nvSpPr>
          <p:spPr>
            <a:xfrm>
              <a:off x="118511" y="2437687"/>
              <a:ext cx="502014" cy="10585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HSR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1A2E0E7-DBB6-16FA-7857-9253B8B795A9}"/>
                </a:ext>
              </a:extLst>
            </p:cNvPr>
            <p:cNvSpPr/>
            <p:nvPr/>
          </p:nvSpPr>
          <p:spPr>
            <a:xfrm>
              <a:off x="4585406" y="2041671"/>
              <a:ext cx="522899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 i="1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hadron</a:t>
              </a:r>
              <a:endParaRPr lang="en-US" sz="1200" b="1" i="1" baseline="3000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obe Thai" panose="02040503050201020203" pitchFamily="18" charset="-34"/>
                <a:cs typeface="Adobe Thai" panose="02040503050201020203" pitchFamily="18" charset="-34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22A6EE2-2980-824B-A10D-7D2D69872E2F}"/>
                </a:ext>
              </a:extLst>
            </p:cNvPr>
            <p:cNvSpPr/>
            <p:nvPr/>
          </p:nvSpPr>
          <p:spPr>
            <a:xfrm>
              <a:off x="8648666" y="2055780"/>
              <a:ext cx="522899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 i="1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hadron</a:t>
              </a:r>
              <a:endParaRPr lang="en-US" sz="1200" b="1" i="1" baseline="3000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obe Thai" panose="02040503050201020203" pitchFamily="18" charset="-34"/>
                <a:cs typeface="Adobe Thai" panose="02040503050201020203" pitchFamily="18" charset="-34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B977FAE-59E9-CECB-C973-DB972D09BE43}"/>
                </a:ext>
              </a:extLst>
            </p:cNvPr>
            <p:cNvSpPr/>
            <p:nvPr/>
          </p:nvSpPr>
          <p:spPr>
            <a:xfrm>
              <a:off x="202809" y="2056730"/>
              <a:ext cx="522899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 i="1">
                  <a:ln w="11430"/>
                  <a:solidFill>
                    <a:srgbClr val="66FF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hadron</a:t>
              </a:r>
              <a:endParaRPr lang="en-US" sz="1200" b="1" i="1" baseline="30000">
                <a:ln w="11430"/>
                <a:solidFill>
                  <a:srgbClr val="66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obe Thai" panose="02040503050201020203" pitchFamily="18" charset="-34"/>
                <a:cs typeface="Adobe Thai" panose="02040503050201020203" pitchFamily="18" charset="-34"/>
              </a:endParaRPr>
            </a:p>
          </p:txBody>
        </p:sp>
        <p:sp>
          <p:nvSpPr>
            <p:cNvPr id="76" name="Right Arrow 63">
              <a:extLst>
                <a:ext uri="{FF2B5EF4-FFF2-40B4-BE49-F238E27FC236}">
                  <a16:creationId xmlns:a16="http://schemas.microsoft.com/office/drawing/2014/main" id="{481EEB6D-F197-5876-EA93-47C73E47D3EF}"/>
                </a:ext>
              </a:extLst>
            </p:cNvPr>
            <p:cNvSpPr/>
            <p:nvPr/>
          </p:nvSpPr>
          <p:spPr>
            <a:xfrm rot="10800000" flipV="1">
              <a:off x="4449821" y="2266747"/>
              <a:ext cx="193488" cy="82563"/>
            </a:xfrm>
            <a:prstGeom prst="rightArrow">
              <a:avLst>
                <a:gd name="adj1" fmla="val 50000"/>
                <a:gd name="adj2" fmla="val 884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2675818-5A54-D61E-C7D6-971C549C6EDA}"/>
                </a:ext>
              </a:extLst>
            </p:cNvPr>
            <p:cNvSpPr/>
            <p:nvPr/>
          </p:nvSpPr>
          <p:spPr>
            <a:xfrm>
              <a:off x="4576710" y="2141848"/>
              <a:ext cx="266125" cy="27610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 b="1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e</a:t>
              </a:r>
              <a:r>
                <a:rPr lang="en-US" sz="1200" b="1" baseline="3000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dobe Thai" panose="02040503050201020203" pitchFamily="18" charset="-34"/>
                  <a:cs typeface="Adobe Thai" panose="02040503050201020203" pitchFamily="18" charset="-34"/>
                </a:rPr>
                <a:t>-</a:t>
              </a:r>
            </a:p>
          </p:txBody>
        </p: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BE24DC4F-29EE-5231-7041-A1B777AF59CC}"/>
                </a:ext>
              </a:extLst>
            </p:cNvPr>
            <p:cNvSpPr/>
            <p:nvPr/>
          </p:nvSpPr>
          <p:spPr>
            <a:xfrm rot="943377">
              <a:off x="7449105" y="2022212"/>
              <a:ext cx="921111" cy="13666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00" i="1">
                  <a:solidFill>
                    <a:prstClr val="black"/>
                  </a:solidFill>
                  <a:latin typeface="Calibri" panose="020F0502020204030204"/>
                </a:rPr>
                <a:t>RF diagnostic</a:t>
              </a:r>
            </a:p>
          </p:txBody>
        </p:sp>
      </p:grpSp>
      <p:sp>
        <p:nvSpPr>
          <p:cNvPr id="6" name="TextBox 1">
            <a:extLst>
              <a:ext uri="{FF2B5EF4-FFF2-40B4-BE49-F238E27FC236}">
                <a16:creationId xmlns:a16="http://schemas.microsoft.com/office/drawing/2014/main" id="{55C9C6F7-326E-643C-0A1F-B485265A346A}"/>
              </a:ext>
            </a:extLst>
          </p:cNvPr>
          <p:cNvSpPr txBox="1"/>
          <p:nvPr/>
        </p:nvSpPr>
        <p:spPr>
          <a:xfrm>
            <a:off x="3470313" y="1641803"/>
            <a:ext cx="129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Not to scale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035298F-CCEE-534B-6208-0D405FD6C64B}"/>
              </a:ext>
            </a:extLst>
          </p:cNvPr>
          <p:cNvSpPr/>
          <p:nvPr/>
        </p:nvSpPr>
        <p:spPr>
          <a:xfrm>
            <a:off x="1832015" y="1454555"/>
            <a:ext cx="367454" cy="4390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671DEDB-1676-3789-6685-23B19B8D4751}"/>
              </a:ext>
            </a:extLst>
          </p:cNvPr>
          <p:cNvSpPr txBox="1"/>
          <p:nvPr/>
        </p:nvSpPr>
        <p:spPr>
          <a:xfrm>
            <a:off x="268477" y="3681385"/>
            <a:ext cx="2267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IR2 layout</a:t>
            </a:r>
          </a:p>
          <a:p>
            <a:r>
              <a:rPr lang="en-US" sz="2000"/>
              <a:t>(all within the</a:t>
            </a:r>
          </a:p>
          <a:p>
            <a:r>
              <a:rPr lang="en-US" sz="2000"/>
              <a:t>existing RHIC</a:t>
            </a:r>
          </a:p>
          <a:p>
            <a:r>
              <a:rPr lang="en-US" sz="2000"/>
              <a:t>Tunnel)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59BB51-2601-3D55-1B65-337C91DEC33E}"/>
              </a:ext>
            </a:extLst>
          </p:cNvPr>
          <p:cNvSpPr txBox="1"/>
          <p:nvPr/>
        </p:nvSpPr>
        <p:spPr>
          <a:xfrm>
            <a:off x="6483036" y="209446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150 m cooling section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1888968-44CB-F467-EA02-4E083272B2ED}"/>
              </a:ext>
            </a:extLst>
          </p:cNvPr>
          <p:cNvSpPr txBox="1"/>
          <p:nvPr/>
        </p:nvSpPr>
        <p:spPr>
          <a:xfrm>
            <a:off x="4769708" y="824676"/>
            <a:ext cx="28376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24 GeV protons</a:t>
            </a:r>
          </a:p>
          <a:p>
            <a:r>
              <a:rPr lang="en-US" sz="2400" dirty="0"/>
              <a:t>12.5 MeV electrons</a:t>
            </a:r>
          </a:p>
        </p:txBody>
      </p:sp>
    </p:spTree>
    <p:extLst>
      <p:ext uri="{BB962C8B-B14F-4D97-AF65-F5344CB8AC3E}">
        <p14:creationId xmlns:p14="http://schemas.microsoft.com/office/powerpoint/2010/main" val="2757165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9B53F4-5275-0FE1-97CB-19706CDFF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Electron-Ion Collider (EIC)?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14D090-05E8-2119-E423-47A886F96EC3}"/>
              </a:ext>
            </a:extLst>
          </p:cNvPr>
          <p:cNvSpPr txBox="1"/>
          <p:nvPr/>
        </p:nvSpPr>
        <p:spPr>
          <a:xfrm>
            <a:off x="359945" y="856274"/>
            <a:ext cx="11472110" cy="3314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What is the EIC?</a:t>
            </a:r>
          </a:p>
          <a:p>
            <a:pPr marL="285750" marR="0" lvl="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 </a:t>
            </a: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next-generation particle collider </a:t>
            </a: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at </a:t>
            </a: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Brookhaven National Laboratory</a:t>
            </a:r>
          </a:p>
          <a:p>
            <a:pPr marL="285750" marR="0" lvl="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Collides </a:t>
            </a: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electrons</a:t>
            </a: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with </a:t>
            </a: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atomic nuclei or protons</a:t>
            </a:r>
          </a:p>
          <a:p>
            <a:pPr marL="285750" marR="0" lvl="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Acts as a </a:t>
            </a: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precision microscope </a:t>
            </a: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for </a:t>
            </a: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studying quarks and gluons</a:t>
            </a:r>
          </a:p>
          <a:p>
            <a:pPr marL="285750" marR="0" lvl="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Designed to answer how </a:t>
            </a: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mass, spin, and nuclear structure</a:t>
            </a: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emerge from the </a:t>
            </a: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strong force (QCD)</a:t>
            </a:r>
            <a:endParaRPr lang="en-US" b="1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marR="0" lvl="0" indent="-274638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10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Why electrons + ions?</a:t>
            </a:r>
          </a:p>
          <a:p>
            <a:pPr marL="342900" marR="0" lvl="0" indent="-342900">
              <a:lnSpc>
                <a:spcPct val="115000"/>
              </a:lnSpc>
              <a:buFont typeface="Symbol" pitchFamily="2" charset="2"/>
              <a:buChar char=""/>
            </a:pP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Electrons</a:t>
            </a: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probe structure cleanly and precisely</a:t>
            </a:r>
          </a:p>
          <a:p>
            <a:pPr marL="342900" marR="0" lvl="0" indent="-342900">
              <a:lnSpc>
                <a:spcPct val="115000"/>
              </a:lnSpc>
              <a:buFont typeface="Symbol" pitchFamily="2" charset="2"/>
              <a:buChar char=""/>
            </a:pP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Protons/nuclei </a:t>
            </a: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contain quarks and gluons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US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Polarized beams </a:t>
            </a:r>
            <a:r>
              <a:rPr lang="en-US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reveal spin and motion in 3D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FFC9E18-E656-F857-4485-1EC2A89E08A5}"/>
              </a:ext>
            </a:extLst>
          </p:cNvPr>
          <p:cNvSpPr txBox="1">
            <a:spLocks/>
          </p:cNvSpPr>
          <p:nvPr/>
        </p:nvSpPr>
        <p:spPr>
          <a:xfrm>
            <a:off x="11527522" y="63952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/>
              <a:pPr algn="ctr"/>
              <a:t>2</a:t>
            </a:fld>
            <a:endParaRPr lang="en-US" sz="10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16E92B-5AE7-1A0A-D06C-AC5A92B5B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988" y="4205255"/>
            <a:ext cx="10585105" cy="265274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9EE3803-1CE9-08D7-0563-36E504149FA4}"/>
              </a:ext>
            </a:extLst>
          </p:cNvPr>
          <p:cNvSpPr/>
          <p:nvPr/>
        </p:nvSpPr>
        <p:spPr>
          <a:xfrm>
            <a:off x="359945" y="6289040"/>
            <a:ext cx="574775" cy="2887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CDA5E1-B691-0399-BF14-F863344E8463}"/>
              </a:ext>
            </a:extLst>
          </p:cNvPr>
          <p:cNvSpPr/>
          <p:nvPr/>
        </p:nvSpPr>
        <p:spPr>
          <a:xfrm>
            <a:off x="3174265" y="6750216"/>
            <a:ext cx="1844775" cy="106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7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5A553-C6FB-A29F-42B5-5BEC8692E2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ACEF0472-6A09-C91A-42CE-BD6D1A440477}"/>
              </a:ext>
            </a:extLst>
          </p:cNvPr>
          <p:cNvSpPr txBox="1">
            <a:spLocks/>
          </p:cNvSpPr>
          <p:nvPr/>
        </p:nvSpPr>
        <p:spPr>
          <a:xfrm>
            <a:off x="11527522" y="63952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/>
              <a:pPr algn="ctr"/>
              <a:t>20</a:t>
            </a:fld>
            <a:endParaRPr lang="en-US" sz="1000" b="1" dirty="0"/>
          </a:p>
        </p:txBody>
      </p:sp>
      <p:pic>
        <p:nvPicPr>
          <p:cNvPr id="1026" name="Picture 2" descr="How do you want to contribute to the world?">
            <a:extLst>
              <a:ext uri="{FF2B5EF4-FFF2-40B4-BE49-F238E27FC236}">
                <a16:creationId xmlns:a16="http://schemas.microsoft.com/office/drawing/2014/main" id="{2A13198E-A9CA-C317-CEFC-F8821B5D0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794" y="3313256"/>
            <a:ext cx="3398300" cy="274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05EDB5-E7D5-E79F-A8FE-D3A10465A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982" y="273133"/>
            <a:ext cx="6489558" cy="3634152"/>
          </a:xfrm>
          <a:prstGeom prst="rect">
            <a:avLst/>
          </a:prstGeom>
        </p:spPr>
      </p:pic>
      <p:sp>
        <p:nvSpPr>
          <p:cNvPr id="5" name="Bent Arrow 4">
            <a:extLst>
              <a:ext uri="{FF2B5EF4-FFF2-40B4-BE49-F238E27FC236}">
                <a16:creationId xmlns:a16="http://schemas.microsoft.com/office/drawing/2014/main" id="{EB6FDE02-1C35-20CE-17EA-A447479FEF22}"/>
              </a:ext>
            </a:extLst>
          </p:cNvPr>
          <p:cNvSpPr/>
          <p:nvPr/>
        </p:nvSpPr>
        <p:spPr>
          <a:xfrm rot="5400000">
            <a:off x="6753685" y="2612572"/>
            <a:ext cx="1140031" cy="1116321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018D09-5CA5-2258-ECFD-6B81F303D1FB}"/>
              </a:ext>
            </a:extLst>
          </p:cNvPr>
          <p:cNvSpPr/>
          <p:nvPr/>
        </p:nvSpPr>
        <p:spPr>
          <a:xfrm>
            <a:off x="8085391" y="938302"/>
            <a:ext cx="3755957" cy="23038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The EIC facility is international in characters.</a:t>
            </a:r>
          </a:p>
          <a:p>
            <a:pPr algn="ctr"/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  <a:p>
            <a:pPr algn="ctr"/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It will be built at BNL in Partnership with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JLab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, and collaborators around the world.</a:t>
            </a:r>
          </a:p>
        </p:txBody>
      </p:sp>
      <p:pic>
        <p:nvPicPr>
          <p:cNvPr id="1030" name="Picture 6" descr="Contribution Attracts Success - Pictured As Word Contribution on a Magnet  To Symbolize that Contribution Can Cause or Contribute Stock Illustration -  Illustration of contribute, background: 193716279">
            <a:extLst>
              <a:ext uri="{FF2B5EF4-FFF2-40B4-BE49-F238E27FC236}">
                <a16:creationId xmlns:a16="http://schemas.microsoft.com/office/drawing/2014/main" id="{C21C6488-F2B2-5D98-7451-EEA93A960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82" y="4068874"/>
            <a:ext cx="5459800" cy="274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6902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27737-626B-51F4-C4D5-822E62708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B3C081BE-E82F-F3CF-4015-28D0E4015ADE}"/>
              </a:ext>
            </a:extLst>
          </p:cNvPr>
          <p:cNvSpPr txBox="1">
            <a:spLocks/>
          </p:cNvSpPr>
          <p:nvPr/>
        </p:nvSpPr>
        <p:spPr>
          <a:xfrm>
            <a:off x="11527522" y="63952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/>
              <a:pPr algn="ctr"/>
              <a:t>21</a:t>
            </a:fld>
            <a:endParaRPr lang="en-US" sz="10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7672DF-BB25-993C-F00D-26DEE85F8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075" y="914400"/>
            <a:ext cx="11499925" cy="8251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Wolfram Fischer has been named co-chair of the Electron-Ion Collider Accelerator Collaboration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917EF9-867D-257C-4919-755362335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4473" y="2092564"/>
            <a:ext cx="5155128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383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F87F-4417-AE66-F0C1-881F752A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956" y="34885"/>
            <a:ext cx="11101062" cy="795528"/>
          </a:xfrm>
        </p:spPr>
        <p:txBody>
          <a:bodyPr>
            <a:noAutofit/>
          </a:bodyPr>
          <a:lstStyle/>
          <a:p>
            <a:r>
              <a:rPr lang="en-US" dirty="0"/>
              <a:t>EIC Scientific Case Built Over Decades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9804C0-4D59-476A-1B9E-26B9D311B5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z="1000"/>
              <a:pPr/>
              <a:t>3</a:t>
            </a:fld>
            <a:endParaRPr lang="en-US" sz="10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51DC41-88CB-3BE9-7ECF-42EBE0CC6E63}"/>
              </a:ext>
            </a:extLst>
          </p:cNvPr>
          <p:cNvGrpSpPr/>
          <p:nvPr/>
        </p:nvGrpSpPr>
        <p:grpSpPr>
          <a:xfrm>
            <a:off x="1390618" y="1014240"/>
            <a:ext cx="1388088" cy="1951861"/>
            <a:chOff x="5715000" y="3251721"/>
            <a:chExt cx="2003425" cy="2920479"/>
          </a:xfrm>
        </p:grpSpPr>
        <p:sp>
          <p:nvSpPr>
            <p:cNvPr id="12" name="Text Box 33">
              <a:extLst>
                <a:ext uri="{FF2B5EF4-FFF2-40B4-BE49-F238E27FC236}">
                  <a16:creationId xmlns:a16="http://schemas.microsoft.com/office/drawing/2014/main" id="{3AD9754C-7BEE-0653-00E4-11DDE8A4C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65970" y="3251721"/>
              <a:ext cx="800624" cy="369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61544" tIns="30772" rIns="61544" bIns="30772">
              <a:spAutoFit/>
            </a:bodyPr>
            <a:lstStyle/>
            <a:p>
              <a:pPr defTabSz="615554">
                <a:defRPr/>
              </a:pPr>
              <a:r>
                <a:rPr lang="en-US" sz="1200" b="1">
                  <a:effectLst>
                    <a:outerShdw blurRad="38100" dist="38100" dir="2700000" algn="tl">
                      <a:srgbClr val="C0C0C0"/>
                    </a:outerShdw>
                  </a:effectLst>
                  <a:cs typeface="Arial" panose="020B0604020202020204" pitchFamily="34" charset="0"/>
                </a:rPr>
                <a:t>2002</a:t>
              </a:r>
            </a:p>
          </p:txBody>
        </p:sp>
        <p:pic>
          <p:nvPicPr>
            <p:cNvPr id="13" name="Picture 35" descr="LRP2002_Cover">
              <a:extLst>
                <a:ext uri="{FF2B5EF4-FFF2-40B4-BE49-F238E27FC236}">
                  <a16:creationId xmlns:a16="http://schemas.microsoft.com/office/drawing/2014/main" id="{969F2F09-5F56-DB5D-7ED7-48738FFB62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3581400"/>
              <a:ext cx="2003425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44F29E-446B-2D34-FA7F-C1F1F3E97A54}"/>
              </a:ext>
            </a:extLst>
          </p:cNvPr>
          <p:cNvGrpSpPr/>
          <p:nvPr/>
        </p:nvGrpSpPr>
        <p:grpSpPr>
          <a:xfrm>
            <a:off x="2317217" y="1293294"/>
            <a:ext cx="1414360" cy="1893223"/>
            <a:chOff x="6796088" y="3969766"/>
            <a:chExt cx="2066925" cy="2888234"/>
          </a:xfrm>
        </p:grpSpPr>
        <p:sp>
          <p:nvSpPr>
            <p:cNvPr id="15" name="Text Box 38">
              <a:extLst>
                <a:ext uri="{FF2B5EF4-FFF2-40B4-BE49-F238E27FC236}">
                  <a16:creationId xmlns:a16="http://schemas.microsoft.com/office/drawing/2014/main" id="{55890C62-83F5-5B65-890D-2D3B7BC94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6427" y="3969766"/>
              <a:ext cx="736415" cy="658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61544" tIns="30772" rIns="61544" bIns="30772">
              <a:spAutoFit/>
            </a:bodyPr>
            <a:lstStyle/>
            <a:p>
              <a:pPr defTabSz="615554">
                <a:defRPr/>
              </a:pPr>
              <a:r>
                <a:rPr lang="en-US" sz="1200" b="1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panose="020B0604020202020204" pitchFamily="34" charset="0"/>
                </a:rPr>
                <a:t>2007</a:t>
              </a:r>
            </a:p>
          </p:txBody>
        </p:sp>
        <p:pic>
          <p:nvPicPr>
            <p:cNvPr id="16" name="Picture 39">
              <a:extLst>
                <a:ext uri="{FF2B5EF4-FFF2-40B4-BE49-F238E27FC236}">
                  <a16:creationId xmlns:a16="http://schemas.microsoft.com/office/drawing/2014/main" id="{EC1489B2-9A2A-6FA9-2566-3BACCF585C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6088" y="4281488"/>
              <a:ext cx="2066925" cy="2576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3">
            <a:extLst>
              <a:ext uri="{FF2B5EF4-FFF2-40B4-BE49-F238E27FC236}">
                <a16:creationId xmlns:a16="http://schemas.microsoft.com/office/drawing/2014/main" id="{7CB1C770-3A90-A9DE-9A4E-FE3021B0A6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4252" y="1672311"/>
            <a:ext cx="1329656" cy="16521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Text Box 38">
            <a:extLst>
              <a:ext uri="{FF2B5EF4-FFF2-40B4-BE49-F238E27FC236}">
                <a16:creationId xmlns:a16="http://schemas.microsoft.com/office/drawing/2014/main" id="{FF374C6F-9B0E-CCE9-C4D3-652A776F7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9745" y="1429849"/>
            <a:ext cx="583237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2009</a:t>
            </a:r>
          </a:p>
        </p:txBody>
      </p:sp>
      <p:sp>
        <p:nvSpPr>
          <p:cNvPr id="19" name="Text Box 38">
            <a:extLst>
              <a:ext uri="{FF2B5EF4-FFF2-40B4-BE49-F238E27FC236}">
                <a16:creationId xmlns:a16="http://schemas.microsoft.com/office/drawing/2014/main" id="{0E49FEB6-DC61-6A0F-3A1C-283B11BE5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7084" y="2123121"/>
            <a:ext cx="561757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20" name="Text Box 38">
            <a:extLst>
              <a:ext uri="{FF2B5EF4-FFF2-40B4-BE49-F238E27FC236}">
                <a16:creationId xmlns:a16="http://schemas.microsoft.com/office/drawing/2014/main" id="{5DB4EB5E-DC17-3534-BC95-6100F3324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9953" y="2396372"/>
            <a:ext cx="513650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2015</a:t>
            </a:r>
          </a:p>
        </p:txBody>
      </p:sp>
      <p:sp>
        <p:nvSpPr>
          <p:cNvPr id="21" name="Text Box 38">
            <a:extLst>
              <a:ext uri="{FF2B5EF4-FFF2-40B4-BE49-F238E27FC236}">
                <a16:creationId xmlns:a16="http://schemas.microsoft.com/office/drawing/2014/main" id="{530DC20C-08EE-AC15-19B7-89CA8B20C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7137" y="2648975"/>
            <a:ext cx="552300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2018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15262A3-71FE-C9B9-3E52-B78E0AE75B8B}"/>
              </a:ext>
            </a:extLst>
          </p:cNvPr>
          <p:cNvGrpSpPr/>
          <p:nvPr/>
        </p:nvGrpSpPr>
        <p:grpSpPr>
          <a:xfrm>
            <a:off x="3491681" y="1793119"/>
            <a:ext cx="1545587" cy="1811781"/>
            <a:chOff x="3231954" y="1902260"/>
            <a:chExt cx="2060784" cy="241570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D56D1E6-E44A-D816-E9A7-1A475B349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1954" y="2215053"/>
              <a:ext cx="1628839" cy="21029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Text Box 38">
              <a:extLst>
                <a:ext uri="{FF2B5EF4-FFF2-40B4-BE49-F238E27FC236}">
                  <a16:creationId xmlns:a16="http://schemas.microsoft.com/office/drawing/2014/main" id="{6B332EE3-6C0D-0174-D96E-69A44F36ED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0016" y="1902260"/>
              <a:ext cx="802722" cy="329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61544" tIns="30772" rIns="61544" bIns="30772">
              <a:spAutoFit/>
            </a:bodyPr>
            <a:lstStyle/>
            <a:p>
              <a:pPr defTabSz="615554">
                <a:defRPr/>
              </a:pPr>
              <a:r>
                <a:rPr lang="en-US" sz="1200" b="1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2010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4152FA6-FEB4-CCC5-F3C4-92169FBA8AD2}"/>
                </a:ext>
              </a:extLst>
            </p:cNvPr>
            <p:cNvSpPr txBox="1"/>
            <p:nvPr/>
          </p:nvSpPr>
          <p:spPr>
            <a:xfrm>
              <a:off x="3357006" y="2215875"/>
              <a:ext cx="1542250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>
                  <a:solidFill>
                    <a:prstClr val="black"/>
                  </a:solidFill>
                </a:rPr>
                <a:t>Gluons and the Quark Sea at High Energies</a:t>
              </a:r>
            </a:p>
          </p:txBody>
        </p:sp>
      </p:grpSp>
      <p:sp>
        <p:nvSpPr>
          <p:cNvPr id="26" name="Text Box 38">
            <a:extLst>
              <a:ext uri="{FF2B5EF4-FFF2-40B4-BE49-F238E27FC236}">
                <a16:creationId xmlns:a16="http://schemas.microsoft.com/office/drawing/2014/main" id="{72EA7164-D289-A853-6F4E-6AA729426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419" y="1922466"/>
            <a:ext cx="572067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30" name="Rectangle 4">
            <a:extLst>
              <a:ext uri="{FF2B5EF4-FFF2-40B4-BE49-F238E27FC236}">
                <a16:creationId xmlns:a16="http://schemas.microsoft.com/office/drawing/2014/main" id="{0D0D0AD7-A23E-CA4F-C3A1-56EA2C139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0263" y="4339593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b="1"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EB4B53-B4D8-0F31-6046-1DE10E4120D6}"/>
              </a:ext>
            </a:extLst>
          </p:cNvPr>
          <p:cNvSpPr txBox="1"/>
          <p:nvPr/>
        </p:nvSpPr>
        <p:spPr>
          <a:xfrm>
            <a:off x="557404" y="3895885"/>
            <a:ext cx="4972530" cy="1477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“The science questions that an EIC will answer are central to completing an understanding of atoms as well as being integral to the agenda of nuclear physics today.” </a:t>
            </a:r>
            <a:r>
              <a:rPr lang="en-US" sz="1600" dirty="0"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(</a:t>
            </a:r>
            <a:r>
              <a:rPr lang="en-US" sz="1600" dirty="0">
                <a:uFill>
                  <a:solidFill>
                    <a:srgbClr val="413E40"/>
                  </a:solidFill>
                </a:uFill>
                <a:ea typeface="+mn-lt"/>
                <a:cs typeface="+mn-lt"/>
              </a:rPr>
              <a:t>National Academy of Sciences, </a:t>
            </a:r>
            <a:r>
              <a:rPr lang="en-US" sz="1600" dirty="0"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2018)</a:t>
            </a:r>
            <a:endParaRPr lang="en-US" sz="1600" dirty="0">
              <a:cs typeface="Arial" panose="020B0604020202020204" pitchFamily="34" charset="0"/>
            </a:endParaRPr>
          </a:p>
        </p:txBody>
      </p:sp>
      <p:pic>
        <p:nvPicPr>
          <p:cNvPr id="35" name="Picture 2">
            <a:extLst>
              <a:ext uri="{FF2B5EF4-FFF2-40B4-BE49-F238E27FC236}">
                <a16:creationId xmlns:a16="http://schemas.microsoft.com/office/drawing/2014/main" id="{F40D6D1A-DE01-B328-35F0-BB6159851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257" y="2175339"/>
            <a:ext cx="1206803" cy="160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744B3E41-B281-E97F-A041-3673CEB9DA8B}"/>
              </a:ext>
            </a:extLst>
          </p:cNvPr>
          <p:cNvGrpSpPr/>
          <p:nvPr/>
        </p:nvGrpSpPr>
        <p:grpSpPr>
          <a:xfrm>
            <a:off x="5072612" y="2387650"/>
            <a:ext cx="1239485" cy="1535387"/>
            <a:chOff x="5134513" y="2818820"/>
            <a:chExt cx="1652649" cy="2047183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10FCFBC-658B-AC85-D905-81FAE3888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4513" y="2818820"/>
              <a:ext cx="1525844" cy="1971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894197C-D237-5F27-2EBF-B997622AB948}"/>
                </a:ext>
              </a:extLst>
            </p:cNvPr>
            <p:cNvSpPr txBox="1"/>
            <p:nvPr/>
          </p:nvSpPr>
          <p:spPr>
            <a:xfrm>
              <a:off x="5279018" y="3067799"/>
              <a:ext cx="1206502" cy="16312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>
                  <a:solidFill>
                    <a:prstClr val="black"/>
                  </a:solidFill>
                </a:rPr>
                <a:t>Major Nuclear Physics Facilities for the Next Decade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A76D339-604B-F9CF-05EC-9DFECB95C3DB}"/>
                </a:ext>
              </a:extLst>
            </p:cNvPr>
            <p:cNvSpPr txBox="1"/>
            <p:nvPr/>
          </p:nvSpPr>
          <p:spPr>
            <a:xfrm>
              <a:off x="5226485" y="2834671"/>
              <a:ext cx="8831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>
                  <a:solidFill>
                    <a:prstClr val="black"/>
                  </a:solidFill>
                </a:rPr>
                <a:t>NSAC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DA01534-6E5D-D66F-B644-77C269B62061}"/>
                </a:ext>
              </a:extLst>
            </p:cNvPr>
            <p:cNvSpPr txBox="1"/>
            <p:nvPr/>
          </p:nvSpPr>
          <p:spPr>
            <a:xfrm>
              <a:off x="5260674" y="4527448"/>
              <a:ext cx="152648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>
                  <a:solidFill>
                    <a:prstClr val="black"/>
                  </a:solidFill>
                </a:rPr>
                <a:t>March 14, 2013</a:t>
              </a:r>
            </a:p>
          </p:txBody>
        </p:sp>
      </p:grpSp>
      <p:pic>
        <p:nvPicPr>
          <p:cNvPr id="41" name="Picture 2">
            <a:extLst>
              <a:ext uri="{FF2B5EF4-FFF2-40B4-BE49-F238E27FC236}">
                <a16:creationId xmlns:a16="http://schemas.microsoft.com/office/drawing/2014/main" id="{300A28D8-05FD-8B60-E130-2728B63C3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0348" y="2607946"/>
            <a:ext cx="1186790" cy="15320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611EB44-8260-C075-57EB-619CCA8BF0D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099" y="2854952"/>
            <a:ext cx="1221341" cy="1744772"/>
          </a:xfrm>
          <a:prstGeom prst="rect">
            <a:avLst/>
          </a:prstGeom>
        </p:spPr>
      </p:pic>
      <p:sp>
        <p:nvSpPr>
          <p:cNvPr id="43" name="Text Box 38">
            <a:extLst>
              <a:ext uri="{FF2B5EF4-FFF2-40B4-BE49-F238E27FC236}">
                <a16:creationId xmlns:a16="http://schemas.microsoft.com/office/drawing/2014/main" id="{9E116AD3-27B3-F0B4-2D49-379A5895A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8890" y="2961890"/>
            <a:ext cx="494148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2021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5E6BD3E6-60BC-E0F3-D216-AE578E89096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5012" y="3162534"/>
            <a:ext cx="1241108" cy="1604486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28F4ABFD-9AB2-B8D6-154A-234EF31BF583}"/>
              </a:ext>
            </a:extLst>
          </p:cNvPr>
          <p:cNvSpPr txBox="1"/>
          <p:nvPr/>
        </p:nvSpPr>
        <p:spPr>
          <a:xfrm>
            <a:off x="7222147" y="4547360"/>
            <a:ext cx="12089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cs typeface="Arial" panose="020B0604020202020204" pitchFamily="34" charset="0"/>
              </a:rPr>
              <a:t>arXiv:2103.05419</a:t>
            </a:r>
          </a:p>
        </p:txBody>
      </p:sp>
      <p:sp>
        <p:nvSpPr>
          <p:cNvPr id="47" name="Text Box 38">
            <a:extLst>
              <a:ext uri="{FF2B5EF4-FFF2-40B4-BE49-F238E27FC236}">
                <a16:creationId xmlns:a16="http://schemas.microsoft.com/office/drawing/2014/main" id="{DADF2C76-EF5C-9364-15EB-79031495D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041" y="3204218"/>
            <a:ext cx="511731" cy="24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44" tIns="30772" rIns="61544" bIns="30772">
            <a:spAutoFit/>
          </a:bodyPr>
          <a:lstStyle/>
          <a:p>
            <a:pPr defTabSz="615554">
              <a:defRPr/>
            </a:pPr>
            <a:r>
              <a:rPr lang="en-US" sz="12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E32C38-C905-5FDB-BA25-97C6F8CF5B5A}"/>
              </a:ext>
            </a:extLst>
          </p:cNvPr>
          <p:cNvSpPr txBox="1"/>
          <p:nvPr/>
        </p:nvSpPr>
        <p:spPr>
          <a:xfrm>
            <a:off x="7676268" y="1329787"/>
            <a:ext cx="4289889" cy="11695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b="1">
                <a:latin typeface="Arial"/>
                <a:cs typeface="Arial"/>
              </a:rPr>
              <a:t>“We recommend the expeditious completion of the EIC as the highest priority for facility construction.” </a:t>
            </a:r>
            <a:r>
              <a:rPr lang="en-US" sz="1600">
                <a:latin typeface="Arial"/>
                <a:cs typeface="Arial"/>
              </a:rPr>
              <a:t>(</a:t>
            </a:r>
            <a:r>
              <a:rPr lang="en-US" sz="1600">
                <a:ea typeface="+mn-lt"/>
                <a:cs typeface="+mn-lt"/>
              </a:rPr>
              <a:t>Nuclear Science Advisory Committee, </a:t>
            </a:r>
            <a:r>
              <a:rPr lang="en-US" sz="1600">
                <a:latin typeface="Arial"/>
                <a:cs typeface="Arial"/>
              </a:rPr>
              <a:t>2023)</a:t>
            </a:r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5534255E-2F59-122C-9875-BADFABB7050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052" y="3401855"/>
            <a:ext cx="1376443" cy="18099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33550F-2D09-156F-AE39-9D38FBB4A991}"/>
              </a:ext>
            </a:extLst>
          </p:cNvPr>
          <p:cNvSpPr txBox="1"/>
          <p:nvPr/>
        </p:nvSpPr>
        <p:spPr>
          <a:xfrm>
            <a:off x="223705" y="5663296"/>
            <a:ext cx="11968295" cy="400110"/>
          </a:xfrm>
          <a:prstGeom prst="rect">
            <a:avLst/>
          </a:prstGeom>
          <a:solidFill>
            <a:schemeClr val="tx2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EIC will be the only operating particle collider in the U.S. in the next decade/s. </a:t>
            </a:r>
            <a:endParaRPr lang="en-US" sz="2000" b="1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6457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3487D-7C00-4965-B9F6-DF4413481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17930"/>
            <a:ext cx="11499235" cy="795528"/>
          </a:xfrm>
        </p:spPr>
        <p:txBody>
          <a:bodyPr/>
          <a:lstStyle/>
          <a:p>
            <a:r>
              <a:rPr lang="en-US" dirty="0"/>
              <a:t>EIC Facility Requirements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A9A1762-B27B-4AE0-9366-3FB924FA21FD}"/>
              </a:ext>
            </a:extLst>
          </p:cNvPr>
          <p:cNvSpPr txBox="1">
            <a:spLocks/>
          </p:cNvSpPr>
          <p:nvPr/>
        </p:nvSpPr>
        <p:spPr>
          <a:xfrm>
            <a:off x="479216" y="973777"/>
            <a:ext cx="6515350" cy="5011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6454775" algn="r"/>
              </a:tabLst>
            </a:pPr>
            <a:r>
              <a:rPr lang="en-US" sz="2600" b="1" dirty="0"/>
              <a:t>Ultimate Performance Parameters</a:t>
            </a:r>
            <a:br>
              <a:rPr lang="en-US" sz="2600" b="1" dirty="0"/>
            </a:br>
            <a:endParaRPr lang="en-US" sz="2600" b="1" dirty="0"/>
          </a:p>
          <a:p>
            <a:pPr marL="285750" indent="-285750"/>
            <a:r>
              <a:rPr lang="en-US" sz="2600" dirty="0"/>
              <a:t>High Luminosity: L= 10</a:t>
            </a:r>
            <a:r>
              <a:rPr lang="en-US" sz="2600" baseline="30000" dirty="0"/>
              <a:t>33</a:t>
            </a:r>
            <a:r>
              <a:rPr lang="en-US" sz="2600" dirty="0"/>
              <a:t> – 10</a:t>
            </a:r>
            <a:r>
              <a:rPr lang="en-US" sz="2600" baseline="30000" dirty="0"/>
              <a:t>34</a:t>
            </a:r>
            <a:r>
              <a:rPr lang="en-US" sz="2600" dirty="0"/>
              <a:t>cm</a:t>
            </a:r>
            <a:r>
              <a:rPr lang="en-US" sz="2600" baseline="30000" dirty="0"/>
              <a:t>-2</a:t>
            </a:r>
            <a:r>
              <a:rPr lang="en-US" sz="2600" dirty="0"/>
              <a:t>sec</a:t>
            </a:r>
            <a:r>
              <a:rPr lang="en-US" sz="2600" baseline="30000" dirty="0"/>
              <a:t>-1</a:t>
            </a:r>
            <a:endParaRPr lang="en-US" sz="2600" dirty="0"/>
          </a:p>
          <a:p>
            <a:pPr marL="285750" indent="-285750"/>
            <a:r>
              <a:rPr lang="en-US" sz="2600" dirty="0"/>
              <a:t>Highly Polarized Beams:  70%</a:t>
            </a:r>
          </a:p>
          <a:p>
            <a:pPr marL="285750" indent="-285750"/>
            <a:r>
              <a:rPr lang="en-US" sz="2600" dirty="0"/>
              <a:t>Large Center of Mass Energy Range: </a:t>
            </a:r>
            <a:r>
              <a:rPr lang="en-US" sz="2600" dirty="0" err="1"/>
              <a:t>Ecm</a:t>
            </a:r>
            <a:r>
              <a:rPr lang="en-US" sz="2600" dirty="0"/>
              <a:t> = 28 – 140 GeV</a:t>
            </a:r>
          </a:p>
          <a:p>
            <a:pPr marL="285750" indent="-285750"/>
            <a:r>
              <a:rPr lang="en-US" sz="2600" dirty="0"/>
              <a:t>Large Ion Species Range:             protons – Uranium</a:t>
            </a:r>
          </a:p>
          <a:p>
            <a:pPr marL="285750" indent="-285750"/>
            <a:r>
              <a:rPr lang="en-US" sz="2600" dirty="0"/>
              <a:t>Large Detector Forward Acceptance and  Low-Background Conditions</a:t>
            </a:r>
          </a:p>
          <a:p>
            <a:pPr marL="285750" indent="-285750"/>
            <a:r>
              <a:rPr lang="en-US" sz="2600" dirty="0"/>
              <a:t>Possibility to Implement a Second Interaction Region (IR)</a:t>
            </a:r>
          </a:p>
          <a:p>
            <a:pPr marL="0" indent="0">
              <a:buNone/>
              <a:tabLst>
                <a:tab pos="6454775" algn="r"/>
              </a:tabLst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844DE3-3AE8-4BE3-810E-2CBDA41083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681" y="1273124"/>
            <a:ext cx="4361103" cy="43117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FB3742A8-EF24-0FBA-0C22-154F80BF8263}"/>
              </a:ext>
            </a:extLst>
          </p:cNvPr>
          <p:cNvSpPr txBox="1">
            <a:spLocks/>
          </p:cNvSpPr>
          <p:nvPr/>
        </p:nvSpPr>
        <p:spPr>
          <a:xfrm>
            <a:off x="11527522" y="63952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/>
              <a:pPr algn="ctr"/>
              <a:t>4</a:t>
            </a:fld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921741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89C7C10-A4C8-2A17-BECA-13B5B2BD1A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316" y="985457"/>
            <a:ext cx="4568188" cy="455788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AF08AF0-DBDD-06F1-0FAF-C6E855081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</p:spPr>
        <p:txBody>
          <a:bodyPr>
            <a:normAutofit/>
          </a:bodyPr>
          <a:lstStyle/>
          <a:p>
            <a:pPr>
              <a:spcAft>
                <a:spcPts val="300"/>
              </a:spcAft>
            </a:pPr>
            <a:r>
              <a:rPr lang="en-US" i="1" dirty="0"/>
              <a:t>Accelerator Status at a glance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251BE0-E311-8E05-8858-F5CA2F574EEB}"/>
              </a:ext>
            </a:extLst>
          </p:cNvPr>
          <p:cNvSpPr txBox="1"/>
          <p:nvPr/>
        </p:nvSpPr>
        <p:spPr>
          <a:xfrm>
            <a:off x="7394316" y="5443638"/>
            <a:ext cx="4568188" cy="646331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Reuse of RHIC Facility components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Valued at ~$2B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45BE5F49-ED82-0823-FE71-0204515DAE44}"/>
              </a:ext>
            </a:extLst>
          </p:cNvPr>
          <p:cNvSpPr txBox="1">
            <a:spLocks/>
          </p:cNvSpPr>
          <p:nvPr/>
        </p:nvSpPr>
        <p:spPr>
          <a:xfrm>
            <a:off x="11527522" y="63952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/>
              <a:pPr algn="ctr"/>
              <a:t>5</a:t>
            </a:fld>
            <a:endParaRPr lang="en-US" sz="1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DF3B4C-E970-A111-B8EB-EDF8C6BC5585}"/>
              </a:ext>
            </a:extLst>
          </p:cNvPr>
          <p:cNvSpPr txBox="1"/>
          <p:nvPr/>
        </p:nvSpPr>
        <p:spPr>
          <a:xfrm>
            <a:off x="462580" y="1314655"/>
            <a:ext cx="6543862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01638" indent="-401638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2000" dirty="0"/>
              <a:t>Polarized ion/proton source</a:t>
            </a:r>
          </a:p>
          <a:p>
            <a:pPr marL="401638" indent="-401638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2000" dirty="0"/>
              <a:t>Ion injection and initial acceleration systems – Linac (200 MeV), Booster (1.5 GeV), AGS (25 GeV)</a:t>
            </a:r>
          </a:p>
          <a:p>
            <a:pPr marL="401638" indent="-401638">
              <a:spcAft>
                <a:spcPts val="300"/>
              </a:spcAft>
              <a:buBlip>
                <a:blip r:embed="rId3"/>
              </a:buBlip>
            </a:pPr>
            <a:r>
              <a:rPr lang="en-US" sz="2000" dirty="0"/>
              <a:t>Hadron Storage Ring (40-275 GeV) – </a:t>
            </a:r>
            <a:r>
              <a:rPr lang="en-US" sz="2000" dirty="0">
                <a:solidFill>
                  <a:srgbClr val="3A5C84"/>
                </a:solidFill>
              </a:rPr>
              <a:t>HSR</a:t>
            </a:r>
            <a:r>
              <a:rPr lang="en-US" sz="2000" dirty="0"/>
              <a:t>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4"/>
              </a:buBlip>
            </a:pPr>
            <a:r>
              <a:rPr lang="en-US" sz="2000" dirty="0"/>
              <a:t>Electron Pre-Injector (750 MeV linac)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4"/>
              </a:buBlip>
            </a:pPr>
            <a:r>
              <a:rPr lang="en-US" sz="2000" dirty="0"/>
              <a:t>Beam Accumulation Ring</a:t>
            </a:r>
            <a:r>
              <a:rPr lang="en-US" sz="2000" dirty="0">
                <a:solidFill>
                  <a:srgbClr val="3A5C84"/>
                </a:solidFill>
              </a:rPr>
              <a:t> </a:t>
            </a:r>
            <a:r>
              <a:rPr lang="en-US" sz="2000" dirty="0"/>
              <a:t>(750 MeV) </a:t>
            </a:r>
            <a:r>
              <a:rPr lang="en-US" sz="2000" dirty="0">
                <a:solidFill>
                  <a:srgbClr val="3A5C84"/>
                </a:solidFill>
              </a:rPr>
              <a:t>– BAR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4"/>
              </a:buBlip>
            </a:pPr>
            <a:r>
              <a:rPr lang="en-US" sz="2000" dirty="0"/>
              <a:t>Electron Rapid Cycling Synchrotron                      (0.75 GeV – top energy) – </a:t>
            </a:r>
            <a:r>
              <a:rPr lang="en-US" sz="2000" dirty="0">
                <a:solidFill>
                  <a:srgbClr val="3A5C84"/>
                </a:solidFill>
              </a:rPr>
              <a:t>RCS</a:t>
            </a:r>
            <a:r>
              <a:rPr lang="en-US" sz="2000" dirty="0"/>
              <a:t> 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4"/>
              </a:buBlip>
            </a:pPr>
            <a:r>
              <a:rPr lang="en-US" sz="2000" dirty="0"/>
              <a:t>Electron Storage Ring (5 GeV – 10 GeV) – </a:t>
            </a:r>
            <a:r>
              <a:rPr lang="en-US" sz="2000" dirty="0">
                <a:solidFill>
                  <a:srgbClr val="3A5C84"/>
                </a:solidFill>
              </a:rPr>
              <a:t>ESR</a:t>
            </a:r>
            <a:r>
              <a:rPr lang="en-US" sz="2000" dirty="0"/>
              <a:t> 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4"/>
              </a:buBlip>
            </a:pPr>
            <a:r>
              <a:rPr lang="en-US" altLang="zh-CN" sz="2000" dirty="0"/>
              <a:t>Interaction Region(s) – </a:t>
            </a:r>
            <a:r>
              <a:rPr lang="en-US" altLang="zh-CN" sz="2000" dirty="0">
                <a:solidFill>
                  <a:srgbClr val="3A5C84"/>
                </a:solidFill>
              </a:rPr>
              <a:t>IR</a:t>
            </a:r>
          </a:p>
          <a:p>
            <a:pPr marL="401638" indent="-401638">
              <a:spcAft>
                <a:spcPts val="300"/>
              </a:spcAft>
              <a:buSzPct val="120000"/>
              <a:buBlip>
                <a:blip r:embed="rId4"/>
              </a:buBlip>
            </a:pPr>
            <a:r>
              <a:rPr lang="en-US" sz="2000" dirty="0"/>
              <a:t>Hadron Cooling System</a:t>
            </a:r>
          </a:p>
        </p:txBody>
      </p:sp>
    </p:spTree>
    <p:extLst>
      <p:ext uri="{BB962C8B-B14F-4D97-AF65-F5344CB8AC3E}">
        <p14:creationId xmlns:p14="http://schemas.microsoft.com/office/powerpoint/2010/main" val="273732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B93639-5123-22FA-659D-AEC620807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3013129-23A8-CED3-448A-4F09E70B6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</p:spPr>
        <p:txBody>
          <a:bodyPr>
            <a:normAutofit/>
          </a:bodyPr>
          <a:lstStyle/>
          <a:p>
            <a:r>
              <a:rPr lang="en-US" dirty="0"/>
              <a:t>EIC Infrastructure Project Scope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46B7FE61-8D3C-A260-AB01-95C3FA12F54C}"/>
              </a:ext>
            </a:extLst>
          </p:cNvPr>
          <p:cNvSpPr txBox="1">
            <a:spLocks/>
          </p:cNvSpPr>
          <p:nvPr/>
        </p:nvSpPr>
        <p:spPr>
          <a:xfrm>
            <a:off x="585803" y="5573883"/>
            <a:ext cx="11374205" cy="430887"/>
          </a:xfrm>
          <a:prstGeom prst="rect">
            <a:avLst/>
          </a:prstGeom>
          <a:solidFill>
            <a:schemeClr val="tx2"/>
          </a:solidFill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rgbClr val="FFFFFF"/>
                </a:solidFill>
                <a:latin typeface="Aptos"/>
                <a:cs typeface="Segoe UI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100% Design completed for the infrastructure around EIC/RHIC tunnel.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94D037-ECD5-8F90-16AE-07320CD3C4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2283" y="949210"/>
            <a:ext cx="8907379" cy="4415269"/>
          </a:xfrm>
          <a:prstGeom prst="rect">
            <a:avLst/>
          </a:prstGeom>
        </p:spPr>
      </p:pic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E0A8D2FF-6E6C-EB2F-1986-10B30981B73D}"/>
              </a:ext>
            </a:extLst>
          </p:cNvPr>
          <p:cNvSpPr txBox="1">
            <a:spLocks/>
          </p:cNvSpPr>
          <p:nvPr/>
        </p:nvSpPr>
        <p:spPr>
          <a:xfrm>
            <a:off x="11527522" y="63952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/>
              <a:pPr algn="ctr"/>
              <a:t>6</a:t>
            </a:fld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865828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11BCF9-C6A9-9ABA-2976-1897DBA55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92A0C7-E887-5869-521D-ED97415B3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Milestones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8D3906-5379-A51A-3D71-6475808F6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453" y="1577660"/>
            <a:ext cx="10203094" cy="37575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68C788-CA5A-AA00-94E9-DA293B0224D7}"/>
              </a:ext>
            </a:extLst>
          </p:cNvPr>
          <p:cNvSpPr txBox="1"/>
          <p:nvPr/>
        </p:nvSpPr>
        <p:spPr>
          <a:xfrm>
            <a:off x="6976028" y="2986663"/>
            <a:ext cx="13162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End 2026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B65F1D-36E9-0F6E-C61E-97971EC4B9A3}"/>
              </a:ext>
            </a:extLst>
          </p:cNvPr>
          <p:cNvSpPr txBox="1"/>
          <p:nvPr/>
        </p:nvSpPr>
        <p:spPr>
          <a:xfrm>
            <a:off x="7876896" y="4787993"/>
            <a:ext cx="212864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~2035 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e-hadron collisions</a:t>
            </a:r>
            <a:endParaRPr lang="en-US" dirty="0">
              <a:solidFill>
                <a:srgbClr val="0070C0"/>
              </a:solidFill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C7A275-7677-AE70-9A65-488E32AF8901}"/>
              </a:ext>
            </a:extLst>
          </p:cNvPr>
          <p:cNvSpPr txBox="1"/>
          <p:nvPr/>
        </p:nvSpPr>
        <p:spPr>
          <a:xfrm>
            <a:off x="9154642" y="3997960"/>
            <a:ext cx="1351814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C11BC79-4FF2-2880-D73A-6923CB5FE95F}"/>
              </a:ext>
            </a:extLst>
          </p:cNvPr>
          <p:cNvCxnSpPr>
            <a:cxnSpLocks/>
          </p:cNvCxnSpPr>
          <p:nvPr/>
        </p:nvCxnSpPr>
        <p:spPr>
          <a:xfrm flipV="1">
            <a:off x="8942832" y="2525037"/>
            <a:ext cx="0" cy="2264912"/>
          </a:xfrm>
          <a:prstGeom prst="straightConnector1">
            <a:avLst/>
          </a:prstGeom>
          <a:ln w="31750" cap="flat">
            <a:solidFill>
              <a:schemeClr val="tx1">
                <a:lumMod val="75000"/>
                <a:lumOff val="25000"/>
              </a:schemeClr>
            </a:solidFill>
            <a:miter lim="800000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ABFF37D9-6D18-9A7B-96C1-E37E288DD0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6648" y="1814838"/>
            <a:ext cx="1631950" cy="386071"/>
          </a:xfrm>
          <a:prstGeom prst="rect">
            <a:avLst/>
          </a:prstGeom>
        </p:spPr>
      </p:pic>
      <p:sp>
        <p:nvSpPr>
          <p:cNvPr id="11" name="5-Point Star 10">
            <a:extLst>
              <a:ext uri="{FF2B5EF4-FFF2-40B4-BE49-F238E27FC236}">
                <a16:creationId xmlns:a16="http://schemas.microsoft.com/office/drawing/2014/main" id="{48C9DC98-F7D9-2423-A346-B731A3409428}"/>
              </a:ext>
            </a:extLst>
          </p:cNvPr>
          <p:cNvSpPr/>
          <p:nvPr/>
        </p:nvSpPr>
        <p:spPr>
          <a:xfrm>
            <a:off x="6376648" y="1439160"/>
            <a:ext cx="879335" cy="76174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23233F7-4D64-73D0-73E0-0D73C4531F40}"/>
              </a:ext>
            </a:extLst>
          </p:cNvPr>
          <p:cNvSpPr txBox="1">
            <a:spLocks/>
          </p:cNvSpPr>
          <p:nvPr/>
        </p:nvSpPr>
        <p:spPr>
          <a:xfrm>
            <a:off x="11527522" y="63952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/>
              <a:pPr algn="ctr"/>
              <a:t>7</a:t>
            </a:fld>
            <a:endParaRPr lang="en-US" sz="1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348628-3C64-480D-9617-29263C12334D}"/>
              </a:ext>
            </a:extLst>
          </p:cNvPr>
          <p:cNvSpPr txBox="1"/>
          <p:nvPr/>
        </p:nvSpPr>
        <p:spPr>
          <a:xfrm>
            <a:off x="4627877" y="1029084"/>
            <a:ext cx="318258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dirty="0">
                <a:solidFill>
                  <a:srgbClr val="00B050"/>
                </a:solidFill>
                <a:cs typeface="Arial"/>
              </a:rPr>
              <a:t>We are here today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4187D4B-D332-712B-DAFA-4A48F9809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1815" y="1749786"/>
            <a:ext cx="1274833" cy="4458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51B6925-CDB1-91A5-5E4A-4FECFB69DA1E}"/>
              </a:ext>
            </a:extLst>
          </p:cNvPr>
          <p:cNvSpPr txBox="1"/>
          <p:nvPr/>
        </p:nvSpPr>
        <p:spPr>
          <a:xfrm>
            <a:off x="5148529" y="3933952"/>
            <a:ext cx="15491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CD-3a 2024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F49ACA-07D4-6F9D-14A6-A75B501DCF57}"/>
              </a:ext>
            </a:extLst>
          </p:cNvPr>
          <p:cNvSpPr txBox="1"/>
          <p:nvPr/>
        </p:nvSpPr>
        <p:spPr>
          <a:xfrm>
            <a:off x="3832012" y="2676913"/>
            <a:ext cx="7577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070C0"/>
                </a:solidFill>
              </a:rPr>
              <a:t>CD-1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DEB336-8F82-A138-9DD7-3539AAF76E02}"/>
              </a:ext>
            </a:extLst>
          </p:cNvPr>
          <p:cNvSpPr txBox="1"/>
          <p:nvPr/>
        </p:nvSpPr>
        <p:spPr>
          <a:xfrm>
            <a:off x="1793046" y="2710964"/>
            <a:ext cx="7577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070C0"/>
                </a:solidFill>
              </a:rPr>
              <a:t>CD-0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425988-ADEF-246E-BEAF-E650228EA3B6}"/>
              </a:ext>
            </a:extLst>
          </p:cNvPr>
          <p:cNvSpPr txBox="1"/>
          <p:nvPr/>
        </p:nvSpPr>
        <p:spPr>
          <a:xfrm>
            <a:off x="5933264" y="2709425"/>
            <a:ext cx="15491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CD-3b 2026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5037D0-A9BD-A9A1-7A15-AE8EDD1FF5C3}"/>
              </a:ext>
            </a:extLst>
          </p:cNvPr>
          <p:cNvSpPr txBox="1"/>
          <p:nvPr/>
        </p:nvSpPr>
        <p:spPr>
          <a:xfrm>
            <a:off x="7661607" y="2591976"/>
            <a:ext cx="10694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CD-2/3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52891F6-334B-3AFD-F978-982D055B796C}"/>
              </a:ext>
            </a:extLst>
          </p:cNvPr>
          <p:cNvCxnSpPr>
            <a:cxnSpLocks/>
          </p:cNvCxnSpPr>
          <p:nvPr/>
        </p:nvCxnSpPr>
        <p:spPr>
          <a:xfrm flipV="1">
            <a:off x="6507431" y="2525037"/>
            <a:ext cx="0" cy="20195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997CF40-7E83-905F-F119-BB6B4EFAC67A}"/>
              </a:ext>
            </a:extLst>
          </p:cNvPr>
          <p:cNvSpPr txBox="1"/>
          <p:nvPr/>
        </p:nvSpPr>
        <p:spPr>
          <a:xfrm>
            <a:off x="9061927" y="3982497"/>
            <a:ext cx="7577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070C0"/>
                </a:solidFill>
              </a:rPr>
              <a:t>CD-4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C84556-6E14-61D9-6A33-485963783D8B}"/>
              </a:ext>
            </a:extLst>
          </p:cNvPr>
          <p:cNvSpPr txBox="1"/>
          <p:nvPr/>
        </p:nvSpPr>
        <p:spPr>
          <a:xfrm>
            <a:off x="6583679" y="3749286"/>
            <a:ext cx="205239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Of infrastructure </a:t>
            </a:r>
          </a:p>
          <a:p>
            <a:pPr algn="ctr"/>
            <a:r>
              <a:rPr lang="en-US" sz="1500" b="1" dirty="0"/>
              <a:t>around RHIC/EIC tunnel </a:t>
            </a:r>
          </a:p>
        </p:txBody>
      </p:sp>
    </p:spTree>
    <p:extLst>
      <p:ext uri="{BB962C8B-B14F-4D97-AF65-F5344CB8AC3E}">
        <p14:creationId xmlns:p14="http://schemas.microsoft.com/office/powerpoint/2010/main" val="424853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5D4C95-1C75-59A3-24D3-35DB89575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3121BD7-7295-ED36-2B0D-EE304A258E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EIC Accelerator Challenges</a:t>
            </a:r>
          </a:p>
          <a:p>
            <a:r>
              <a:rPr lang="en-US" dirty="0"/>
              <a:t>Overview 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766F07A1-E286-5637-3927-40541CB0546E}"/>
              </a:ext>
            </a:extLst>
          </p:cNvPr>
          <p:cNvSpPr txBox="1">
            <a:spLocks/>
          </p:cNvSpPr>
          <p:nvPr/>
        </p:nvSpPr>
        <p:spPr>
          <a:xfrm>
            <a:off x="11527522" y="63952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/>
              <a:pPr algn="ctr"/>
              <a:t>8</a:t>
            </a:fld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280412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DFFEBC4-9573-A5E3-842B-023825F01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9695" y="877762"/>
            <a:ext cx="5205610" cy="5205610"/>
          </a:xfrm>
          <a:prstGeom prst="rect">
            <a:avLst/>
          </a:prstGeom>
        </p:spPr>
      </p:pic>
      <p:pic>
        <p:nvPicPr>
          <p:cNvPr id="11" name="RHIC">
            <a:hlinkClick r:id="" action="ppaction://media"/>
            <a:extLst>
              <a:ext uri="{FF2B5EF4-FFF2-40B4-BE49-F238E27FC236}">
                <a16:creationId xmlns:a16="http://schemas.microsoft.com/office/drawing/2014/main" id="{DA056BC6-2E25-5282-5D1E-6BC101AFD08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8221" y="825572"/>
            <a:ext cx="4073525" cy="52578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0311FBA-76EE-61A1-57D0-F9D0A8DB0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From RHIC to EIC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8B146D-C654-9C84-C1C1-1B0FDE1B3431}"/>
              </a:ext>
            </a:extLst>
          </p:cNvPr>
          <p:cNvSpPr txBox="1"/>
          <p:nvPr/>
        </p:nvSpPr>
        <p:spPr>
          <a:xfrm>
            <a:off x="9289422" y="5401663"/>
            <a:ext cx="2755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Protons: ~40 – 275 GeV</a:t>
            </a:r>
          </a:p>
          <a:p>
            <a:r>
              <a:rPr lang="en-US" b="1" dirty="0"/>
              <a:t>Electrons: 5 – 18 GeV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4C2634-1D06-E2D7-E5B8-82242DF09ABE}"/>
              </a:ext>
            </a:extLst>
          </p:cNvPr>
          <p:cNvSpPr txBox="1"/>
          <p:nvPr/>
        </p:nvSpPr>
        <p:spPr>
          <a:xfrm>
            <a:off x="1769806" y="2263877"/>
            <a:ext cx="1032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RHIC</a:t>
            </a:r>
          </a:p>
        </p:txBody>
      </p:sp>
      <p:pic>
        <p:nvPicPr>
          <p:cNvPr id="18" name="Picture 17" descr="A picture containing indoor&#10;&#10;AI-generated content may be incorrect.">
            <a:extLst>
              <a:ext uri="{FF2B5EF4-FFF2-40B4-BE49-F238E27FC236}">
                <a16:creationId xmlns:a16="http://schemas.microsoft.com/office/drawing/2014/main" id="{D96A0D91-5338-396F-BC94-2C51A77C9F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5529" y="2070700"/>
            <a:ext cx="2394165" cy="312962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8CB3825-FC1D-30ED-00A0-D62D47F932D7}"/>
              </a:ext>
            </a:extLst>
          </p:cNvPr>
          <p:cNvSpPr txBox="1"/>
          <p:nvPr/>
        </p:nvSpPr>
        <p:spPr>
          <a:xfrm>
            <a:off x="5180142" y="2389239"/>
            <a:ext cx="1032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RHIC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6B66A4-7319-EDCA-0B4A-4A9EDE343B05}"/>
              </a:ext>
            </a:extLst>
          </p:cNvPr>
          <p:cNvSpPr txBox="1"/>
          <p:nvPr/>
        </p:nvSpPr>
        <p:spPr>
          <a:xfrm>
            <a:off x="5696335" y="4653318"/>
            <a:ext cx="1032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EIC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A2EFDFF9-24E6-3849-730F-5275F4E40AC6}"/>
              </a:ext>
            </a:extLst>
          </p:cNvPr>
          <p:cNvSpPr/>
          <p:nvPr/>
        </p:nvSpPr>
        <p:spPr>
          <a:xfrm>
            <a:off x="4856579" y="3553157"/>
            <a:ext cx="1679511" cy="335795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FF6EF4-74AC-9318-3922-7E3DBFC88446}"/>
              </a:ext>
            </a:extLst>
          </p:cNvPr>
          <p:cNvSpPr txBox="1"/>
          <p:nvPr/>
        </p:nvSpPr>
        <p:spPr>
          <a:xfrm>
            <a:off x="2465499" y="4405086"/>
            <a:ext cx="2146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Ion species:</a:t>
            </a:r>
          </a:p>
          <a:p>
            <a:r>
              <a:rPr lang="en-US" dirty="0">
                <a:solidFill>
                  <a:schemeClr val="bg1"/>
                </a:solidFill>
              </a:rPr>
              <a:t>proton – Uranium</a:t>
            </a:r>
          </a:p>
          <a:p>
            <a:r>
              <a:rPr lang="en-US" dirty="0">
                <a:solidFill>
                  <a:schemeClr val="bg1"/>
                </a:solidFill>
              </a:rPr>
              <a:t>60% p polarization </a:t>
            </a:r>
          </a:p>
        </p:txBody>
      </p:sp>
    </p:spTree>
    <p:extLst>
      <p:ext uri="{BB962C8B-B14F-4D97-AF65-F5344CB8AC3E}">
        <p14:creationId xmlns:p14="http://schemas.microsoft.com/office/powerpoint/2010/main" val="98789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rector's_Review_ASR_Jan_2026_final" id="{C4C5216A-F68E-644A-AE15-7C0A8B837909}" vid="{590F9937-91B6-D14C-8460-52390D54DB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2a469d0-3036-4ae3-9923-3400c70aa5ce">
      <Terms xmlns="http://schemas.microsoft.com/office/infopath/2007/PartnerControls"/>
    </lcf76f155ced4ddcb4097134ff3c332f>
    <TaxCatchAll xmlns="3bfd71d5-c7ac-4dca-b865-a609d1eb407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099BA54FF9A948A609D910162EBE44" ma:contentTypeVersion="11" ma:contentTypeDescription="Create a new document." ma:contentTypeScope="" ma:versionID="b030e7558480345f9e2d2b5fdfc79679">
  <xsd:schema xmlns:xsd="http://www.w3.org/2001/XMLSchema" xmlns:xs="http://www.w3.org/2001/XMLSchema" xmlns:p="http://schemas.microsoft.com/office/2006/metadata/properties" xmlns:ns2="22a469d0-3036-4ae3-9923-3400c70aa5ce" xmlns:ns3="3bfd71d5-c7ac-4dca-b865-a609d1eb4074" targetNamespace="http://schemas.microsoft.com/office/2006/metadata/properties" ma:root="true" ma:fieldsID="0a0ec60bdd43616a51291bf749e267ac" ns2:_="" ns3:_="">
    <xsd:import namespace="22a469d0-3036-4ae3-9923-3400c70aa5ce"/>
    <xsd:import namespace="3bfd71d5-c7ac-4dca-b865-a609d1eb40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a469d0-3036-4ae3-9923-3400c70aa5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a325a567-783b-4eae-ad25-f71283ef2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d71d5-c7ac-4dca-b865-a609d1eb4074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11a0df5-9a12-49e9-8865-351e10a89734}" ma:internalName="TaxCatchAll" ma:showField="CatchAllData" ma:web="dd7425a4-fa23-406d-b478-3c2992d2d4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66BDAA-DFEF-4721-B461-181B05E60D2C}">
  <ds:schemaRefs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3bfd71d5-c7ac-4dca-b865-a609d1eb4074"/>
    <ds:schemaRef ds:uri="http://schemas.microsoft.com/office/infopath/2007/PartnerControls"/>
    <ds:schemaRef ds:uri="http://schemas.openxmlformats.org/package/2006/metadata/core-properties"/>
    <ds:schemaRef ds:uri="22a469d0-3036-4ae3-9923-3400c70aa5c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A91F7CA-7CD5-4264-9A02-95D64B7578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a469d0-3036-4ae3-9923-3400c70aa5ce"/>
    <ds:schemaRef ds:uri="3bfd71d5-c7ac-4dca-b865-a609d1eb40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98A2C5-903B-47C2-98B4-555AC70E4F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53255</TotalTime>
  <Words>1373</Words>
  <Application>Microsoft Macintosh PowerPoint</Application>
  <PresentationFormat>Widescreen</PresentationFormat>
  <Paragraphs>302</Paragraphs>
  <Slides>21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ＭＳ Ｐゴシック</vt:lpstr>
      <vt:lpstr>黑体</vt:lpstr>
      <vt:lpstr>Adobe Thai</vt:lpstr>
      <vt:lpstr>Aptos</vt:lpstr>
      <vt:lpstr>Arial</vt:lpstr>
      <vt:lpstr>Arial Rounded MT Bold</vt:lpstr>
      <vt:lpstr>Calibri</vt:lpstr>
      <vt:lpstr>Symbol</vt:lpstr>
      <vt:lpstr>Wingdings</vt:lpstr>
      <vt:lpstr>BNL</vt:lpstr>
      <vt:lpstr>The Electron-Ion Collider Project Status</vt:lpstr>
      <vt:lpstr>What is the Electron-Ion Collider (EIC)?</vt:lpstr>
      <vt:lpstr>EIC Scientific Case Built Over Decades</vt:lpstr>
      <vt:lpstr>EIC Facility Requirements</vt:lpstr>
      <vt:lpstr>Accelerator Status at a glance</vt:lpstr>
      <vt:lpstr>EIC Infrastructure Project Scope</vt:lpstr>
      <vt:lpstr>Project Milestones</vt:lpstr>
      <vt:lpstr>PowerPoint Presentation</vt:lpstr>
      <vt:lpstr>From RHIC to EIC</vt:lpstr>
      <vt:lpstr> From RHIC (yellow ring) to EIC HSR</vt:lpstr>
      <vt:lpstr>EIC Electron Storage Ring</vt:lpstr>
      <vt:lpstr>Electron Injector</vt:lpstr>
      <vt:lpstr>EIC - RF Systems</vt:lpstr>
      <vt:lpstr>IR6 (Crab Cavities)</vt:lpstr>
      <vt:lpstr>PowerPoint Presentation</vt:lpstr>
      <vt:lpstr>EIC IR layout</vt:lpstr>
      <vt:lpstr>EIC IR Superconducting Magnets</vt:lpstr>
      <vt:lpstr>The 41-GeV ‘bypass’ </vt:lpstr>
      <vt:lpstr>Low-energy Cooler Concept</vt:lpstr>
      <vt:lpstr>PowerPoint Presentation</vt:lpstr>
      <vt:lpstr>Wolfram Fischer has been named co-chair of the Electron-Ion Collider Accelerator Collaboration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using OPC funds</dc:title>
  <dc:subject/>
  <dc:creator>Lari, Luisella</dc:creator>
  <cp:keywords/>
  <dc:description/>
  <cp:lastModifiedBy>Lari, Luisella</cp:lastModifiedBy>
  <cp:revision>61</cp:revision>
  <dcterms:created xsi:type="dcterms:W3CDTF">2025-09-09T21:04:19Z</dcterms:created>
  <dcterms:modified xsi:type="dcterms:W3CDTF">2026-05-20T08:58:33Z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0x010100C6099BA54FF9A948A609D910162EBE44</vt:lpwstr>
  </property>
  <property fmtid="{D5CDD505-2E9C-101B-9397-08002B2CF9AE}" pid="3" name="Order">
    <vt:r8>119000</vt:r8>
  </property>
  <property fmtid="{D5CDD505-2E9C-101B-9397-08002B2CF9AE}" pid="4" name="TriggerFlowInfo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SharedWithUsers">
    <vt:lpwstr/>
  </property>
</Properties>
</file>